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8" r:id="rId3"/>
    <p:sldId id="268" r:id="rId4"/>
    <p:sldId id="305" r:id="rId5"/>
    <p:sldId id="292" r:id="rId6"/>
    <p:sldId id="270" r:id="rId7"/>
    <p:sldId id="303" r:id="rId8"/>
    <p:sldId id="304" r:id="rId9"/>
    <p:sldId id="286" r:id="rId10"/>
    <p:sldId id="284" r:id="rId11"/>
    <p:sldId id="281" r:id="rId12"/>
    <p:sldId id="299" r:id="rId13"/>
    <p:sldId id="271" r:id="rId14"/>
    <p:sldId id="273" r:id="rId15"/>
    <p:sldId id="295" r:id="rId16"/>
    <p:sldId id="300" r:id="rId17"/>
    <p:sldId id="276" r:id="rId18"/>
  </p:sldIdLst>
  <p:sldSz cx="12192000" cy="6858000"/>
  <p:notesSz cx="6858000" cy="9144000"/>
  <p:embeddedFontLst>
    <p:embeddedFont>
      <p:font typeface="微软雅黑" panose="020B0503020204020204" pitchFamily="34" charset="-122"/>
      <p:regular r:id="rId20"/>
      <p:bold r:id="rId21"/>
    </p:embeddedFont>
    <p:embeddedFont>
      <p:font typeface="Calibri" panose="020F0502020204030204" pitchFamily="34" charset="0"/>
      <p:regular r:id="rId22"/>
      <p:bold r:id="rId23"/>
      <p:italic r:id="rId24"/>
      <p:boldItalic r:id="rId25"/>
    </p:embeddedFont>
    <p:embeddedFont>
      <p:font typeface="Verdana" panose="020B0604030504040204" pitchFamily="34" charset="0"/>
      <p:regular r:id="rId26"/>
      <p:bold r:id="rId27"/>
      <p:italic r:id="rId28"/>
      <p:boldItalic r:id="rId29"/>
    </p:embeddedFont>
    <p:embeddedFont>
      <p:font typeface="Gill Sans MT" panose="020B0502020104020203" pitchFamily="34" charset="0"/>
      <p:regular r:id="rId30"/>
      <p:bold r:id="rId31"/>
      <p:italic r:id="rId32"/>
      <p:boldItalic r:id="rId33"/>
    </p:embeddedFont>
    <p:embeddedFont>
      <p:font typeface="Calibri Light" panose="020F0302020204030204" pitchFamily="34" charset="0"/>
      <p:regular r:id="rId34"/>
      <p:italic r:id="rId35"/>
    </p:embeddedFont>
    <p:embeddedFont>
      <p:font typeface="Didot" panose="020B0604020202020204" charset="0"/>
      <p:regular r:id="rId3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189" userDrawn="1">
          <p15:clr>
            <a:srgbClr val="A4A3A4"/>
          </p15:clr>
        </p15:guide>
        <p15:guide id="3" pos="44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2B58"/>
    <a:srgbClr val="E6202D"/>
    <a:srgbClr val="489988"/>
    <a:srgbClr val="AD2333"/>
    <a:srgbClr val="FED6AC"/>
    <a:srgbClr val="BDD194"/>
    <a:srgbClr val="614E75"/>
    <a:srgbClr val="9F4E66"/>
    <a:srgbClr val="C94D5D"/>
    <a:srgbClr val="EE4D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09" autoAdjust="0"/>
    <p:restoredTop sz="94660"/>
  </p:normalViewPr>
  <p:slideViewPr>
    <p:cSldViewPr snapToGrid="0">
      <p:cViewPr varScale="1">
        <p:scale>
          <a:sx n="74" d="100"/>
          <a:sy n="74" d="100"/>
        </p:scale>
        <p:origin x="750" y="72"/>
      </p:cViewPr>
      <p:guideLst>
        <p:guide orient="horz" pos="2160"/>
        <p:guide pos="189"/>
        <p:guide pos="4475"/>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heme" Target="theme/theme1.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8C51E7-4E8B-4C99-9DE1-B2FAC8AD21ED}" type="datetimeFigureOut">
              <a:rPr lang="zh-CN" altLang="en-US" smtClean="0"/>
              <a:t>2015/11/25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A0AB0-43E7-4597-BACB-69A05CCCE8AA}" type="slidenum">
              <a:rPr lang="zh-CN" altLang="en-US" smtClean="0"/>
              <a:t>‹#›</a:t>
            </a:fld>
            <a:endParaRPr lang="zh-CN" altLang="en-US"/>
          </a:p>
        </p:txBody>
      </p:sp>
    </p:spTree>
    <p:extLst>
      <p:ext uri="{BB962C8B-B14F-4D97-AF65-F5344CB8AC3E}">
        <p14:creationId xmlns:p14="http://schemas.microsoft.com/office/powerpoint/2010/main" val="1315619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D750BC8-950C-4E3C-B2CC-2F364F19951C}" type="datetimeFigureOut">
              <a:rPr lang="zh-CN" altLang="en-US" smtClean="0"/>
              <a:t>2015/11/25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2059751054"/>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750BC8-950C-4E3C-B2CC-2F364F19951C}" type="datetimeFigureOut">
              <a:rPr lang="zh-CN" altLang="en-US" smtClean="0"/>
              <a:t>2015/11/25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1598373193"/>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750BC8-950C-4E3C-B2CC-2F364F19951C}" type="datetimeFigureOut">
              <a:rPr lang="zh-CN" altLang="en-US" smtClean="0"/>
              <a:t>2015/11/25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260160676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750BC8-950C-4E3C-B2CC-2F364F19951C}" type="datetimeFigureOut">
              <a:rPr lang="zh-CN" altLang="en-US" smtClean="0"/>
              <a:t>2015/11/25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2973780790"/>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D750BC8-950C-4E3C-B2CC-2F364F19951C}" type="datetimeFigureOut">
              <a:rPr lang="zh-CN" altLang="en-US" smtClean="0"/>
              <a:t>2015/11/25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4102551130"/>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D750BC8-950C-4E3C-B2CC-2F364F19951C}" type="datetimeFigureOut">
              <a:rPr lang="zh-CN" altLang="en-US" smtClean="0"/>
              <a:t>2015/11/25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381082885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D750BC8-950C-4E3C-B2CC-2F364F19951C}" type="datetimeFigureOut">
              <a:rPr lang="zh-CN" altLang="en-US" smtClean="0"/>
              <a:t>2015/11/25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384631201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D750BC8-950C-4E3C-B2CC-2F364F19951C}" type="datetimeFigureOut">
              <a:rPr lang="zh-CN" altLang="en-US" smtClean="0"/>
              <a:t>2015/11/25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434088831"/>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750BC8-950C-4E3C-B2CC-2F364F19951C}" type="datetimeFigureOut">
              <a:rPr lang="zh-CN" altLang="en-US" smtClean="0"/>
              <a:t>2015/11/25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2894637088"/>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D750BC8-950C-4E3C-B2CC-2F364F19951C}" type="datetimeFigureOut">
              <a:rPr lang="zh-CN" altLang="en-US" smtClean="0"/>
              <a:t>2015/11/25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410258087"/>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D750BC8-950C-4E3C-B2CC-2F364F19951C}" type="datetimeFigureOut">
              <a:rPr lang="zh-CN" altLang="en-US" smtClean="0"/>
              <a:t>2015/11/25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3664721061"/>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7E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750BC8-950C-4E3C-B2CC-2F364F19951C}" type="datetimeFigureOut">
              <a:rPr lang="zh-CN" altLang="en-US" smtClean="0"/>
              <a:t>2015/11/25</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1868094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1732243" y="2049643"/>
            <a:ext cx="1307384" cy="2758716"/>
            <a:chOff x="1065213" y="833438"/>
            <a:chExt cx="1997075" cy="4698999"/>
          </a:xfrm>
        </p:grpSpPr>
        <p:sp>
          <p:nvSpPr>
            <p:cNvPr id="13" name="Freeform 5"/>
            <p:cNvSpPr>
              <a:spLocks/>
            </p:cNvSpPr>
            <p:nvPr/>
          </p:nvSpPr>
          <p:spPr bwMode="auto">
            <a:xfrm>
              <a:off x="1065213" y="833438"/>
              <a:ext cx="1997075" cy="4698999"/>
            </a:xfrm>
            <a:custGeom>
              <a:avLst/>
              <a:gdLst>
                <a:gd name="T0" fmla="*/ 1578 w 1637"/>
                <a:gd name="T1" fmla="*/ 3437 h 3856"/>
                <a:gd name="T2" fmla="*/ 1576 w 1637"/>
                <a:gd name="T3" fmla="*/ 3027 h 3856"/>
                <a:gd name="T4" fmla="*/ 1573 w 1637"/>
                <a:gd name="T5" fmla="*/ 2854 h 3856"/>
                <a:gd name="T6" fmla="*/ 1551 w 1637"/>
                <a:gd name="T7" fmla="*/ 2558 h 3856"/>
                <a:gd name="T8" fmla="*/ 1559 w 1637"/>
                <a:gd name="T9" fmla="*/ 2103 h 3856"/>
                <a:gd name="T10" fmla="*/ 1557 w 1637"/>
                <a:gd name="T11" fmla="*/ 1951 h 3856"/>
                <a:gd name="T12" fmla="*/ 1549 w 1637"/>
                <a:gd name="T13" fmla="*/ 1739 h 3856"/>
                <a:gd name="T14" fmla="*/ 1546 w 1637"/>
                <a:gd name="T15" fmla="*/ 1509 h 3856"/>
                <a:gd name="T16" fmla="*/ 1524 w 1637"/>
                <a:gd name="T17" fmla="*/ 955 h 3856"/>
                <a:gd name="T18" fmla="*/ 1527 w 1637"/>
                <a:gd name="T19" fmla="*/ 836 h 3856"/>
                <a:gd name="T20" fmla="*/ 1516 w 1637"/>
                <a:gd name="T21" fmla="*/ 765 h 3856"/>
                <a:gd name="T22" fmla="*/ 1516 w 1637"/>
                <a:gd name="T23" fmla="*/ 652 h 3856"/>
                <a:gd name="T24" fmla="*/ 1502 w 1637"/>
                <a:gd name="T25" fmla="*/ 383 h 3856"/>
                <a:gd name="T26" fmla="*/ 1519 w 1637"/>
                <a:gd name="T27" fmla="*/ 291 h 3856"/>
                <a:gd name="T28" fmla="*/ 1429 w 1637"/>
                <a:gd name="T29" fmla="*/ 131 h 3856"/>
                <a:gd name="T30" fmla="*/ 1337 w 1637"/>
                <a:gd name="T31" fmla="*/ 112 h 3856"/>
                <a:gd name="T32" fmla="*/ 1285 w 1637"/>
                <a:gd name="T33" fmla="*/ 87 h 3856"/>
                <a:gd name="T34" fmla="*/ 1087 w 1637"/>
                <a:gd name="T35" fmla="*/ 39 h 3856"/>
                <a:gd name="T36" fmla="*/ 960 w 1637"/>
                <a:gd name="T37" fmla="*/ 9 h 3856"/>
                <a:gd name="T38" fmla="*/ 795 w 1637"/>
                <a:gd name="T39" fmla="*/ 3 h 3856"/>
                <a:gd name="T40" fmla="*/ 710 w 1637"/>
                <a:gd name="T41" fmla="*/ 17 h 3856"/>
                <a:gd name="T42" fmla="*/ 388 w 1637"/>
                <a:gd name="T43" fmla="*/ 63 h 3856"/>
                <a:gd name="T44" fmla="*/ 320 w 1637"/>
                <a:gd name="T45" fmla="*/ 98 h 3856"/>
                <a:gd name="T46" fmla="*/ 244 w 1637"/>
                <a:gd name="T47" fmla="*/ 128 h 3856"/>
                <a:gd name="T48" fmla="*/ 176 w 1637"/>
                <a:gd name="T49" fmla="*/ 166 h 3856"/>
                <a:gd name="T50" fmla="*/ 106 w 1637"/>
                <a:gd name="T51" fmla="*/ 196 h 3856"/>
                <a:gd name="T52" fmla="*/ 16 w 1637"/>
                <a:gd name="T53" fmla="*/ 277 h 3856"/>
                <a:gd name="T54" fmla="*/ 35 w 1637"/>
                <a:gd name="T55" fmla="*/ 334 h 3856"/>
                <a:gd name="T56" fmla="*/ 38 w 1637"/>
                <a:gd name="T57" fmla="*/ 440 h 3856"/>
                <a:gd name="T58" fmla="*/ 35 w 1637"/>
                <a:gd name="T59" fmla="*/ 497 h 3856"/>
                <a:gd name="T60" fmla="*/ 35 w 1637"/>
                <a:gd name="T61" fmla="*/ 551 h 3856"/>
                <a:gd name="T62" fmla="*/ 22 w 1637"/>
                <a:gd name="T63" fmla="*/ 586 h 3856"/>
                <a:gd name="T64" fmla="*/ 30 w 1637"/>
                <a:gd name="T65" fmla="*/ 630 h 3856"/>
                <a:gd name="T66" fmla="*/ 38 w 1637"/>
                <a:gd name="T67" fmla="*/ 1267 h 3856"/>
                <a:gd name="T68" fmla="*/ 41 w 1637"/>
                <a:gd name="T69" fmla="*/ 1503 h 3856"/>
                <a:gd name="T70" fmla="*/ 49 w 1637"/>
                <a:gd name="T71" fmla="*/ 2203 h 3856"/>
                <a:gd name="T72" fmla="*/ 51 w 1637"/>
                <a:gd name="T73" fmla="*/ 2442 h 3856"/>
                <a:gd name="T74" fmla="*/ 62 w 1637"/>
                <a:gd name="T75" fmla="*/ 2675 h 3856"/>
                <a:gd name="T76" fmla="*/ 54 w 1637"/>
                <a:gd name="T77" fmla="*/ 3602 h 3856"/>
                <a:gd name="T78" fmla="*/ 38 w 1637"/>
                <a:gd name="T79" fmla="*/ 3616 h 3856"/>
                <a:gd name="T80" fmla="*/ 49 w 1637"/>
                <a:gd name="T81" fmla="*/ 3638 h 3856"/>
                <a:gd name="T82" fmla="*/ 35 w 1637"/>
                <a:gd name="T83" fmla="*/ 3665 h 3856"/>
                <a:gd name="T84" fmla="*/ 27 w 1637"/>
                <a:gd name="T85" fmla="*/ 3697 h 3856"/>
                <a:gd name="T86" fmla="*/ 8 w 1637"/>
                <a:gd name="T87" fmla="*/ 3722 h 3856"/>
                <a:gd name="T88" fmla="*/ 30 w 1637"/>
                <a:gd name="T89" fmla="*/ 3781 h 3856"/>
                <a:gd name="T90" fmla="*/ 431 w 1637"/>
                <a:gd name="T91" fmla="*/ 3795 h 3856"/>
                <a:gd name="T92" fmla="*/ 618 w 1637"/>
                <a:gd name="T93" fmla="*/ 3819 h 3856"/>
                <a:gd name="T94" fmla="*/ 824 w 1637"/>
                <a:gd name="T95" fmla="*/ 3827 h 3856"/>
                <a:gd name="T96" fmla="*/ 982 w 1637"/>
                <a:gd name="T97" fmla="*/ 3846 h 3856"/>
                <a:gd name="T98" fmla="*/ 1153 w 1637"/>
                <a:gd name="T99" fmla="*/ 3846 h 3856"/>
                <a:gd name="T100" fmla="*/ 1199 w 1637"/>
                <a:gd name="T101" fmla="*/ 3855 h 3856"/>
                <a:gd name="T102" fmla="*/ 1356 w 1637"/>
                <a:gd name="T103" fmla="*/ 3811 h 3856"/>
                <a:gd name="T104" fmla="*/ 1408 w 1637"/>
                <a:gd name="T105" fmla="*/ 3760 h 3856"/>
                <a:gd name="T106" fmla="*/ 1448 w 1637"/>
                <a:gd name="T107" fmla="*/ 3735 h 3856"/>
                <a:gd name="T108" fmla="*/ 1530 w 1637"/>
                <a:gd name="T109" fmla="*/ 3640 h 3856"/>
                <a:gd name="T110" fmla="*/ 1581 w 1637"/>
                <a:gd name="T111" fmla="*/ 3583 h 3856"/>
                <a:gd name="T112" fmla="*/ 1633 w 1637"/>
                <a:gd name="T113" fmla="*/ 3524 h 3856"/>
                <a:gd name="T114" fmla="*/ 1578 w 1637"/>
                <a:gd name="T115" fmla="*/ 3437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7" h="3856">
                  <a:moveTo>
                    <a:pt x="1578" y="3437"/>
                  </a:moveTo>
                  <a:cubicBezTo>
                    <a:pt x="1574" y="3312"/>
                    <a:pt x="1570" y="3155"/>
                    <a:pt x="1576" y="3027"/>
                  </a:cubicBezTo>
                  <a:cubicBezTo>
                    <a:pt x="1578" y="2968"/>
                    <a:pt x="1567" y="2899"/>
                    <a:pt x="1573" y="2854"/>
                  </a:cubicBezTo>
                  <a:cubicBezTo>
                    <a:pt x="1567" y="2754"/>
                    <a:pt x="1553" y="2654"/>
                    <a:pt x="1551" y="2558"/>
                  </a:cubicBezTo>
                  <a:cubicBezTo>
                    <a:pt x="1549" y="2402"/>
                    <a:pt x="1574" y="2245"/>
                    <a:pt x="1559" y="2103"/>
                  </a:cubicBezTo>
                  <a:cubicBezTo>
                    <a:pt x="1554" y="2052"/>
                    <a:pt x="1557" y="2001"/>
                    <a:pt x="1557" y="1951"/>
                  </a:cubicBezTo>
                  <a:cubicBezTo>
                    <a:pt x="1556" y="1882"/>
                    <a:pt x="1549" y="1810"/>
                    <a:pt x="1549" y="1739"/>
                  </a:cubicBezTo>
                  <a:cubicBezTo>
                    <a:pt x="1548" y="1662"/>
                    <a:pt x="1552" y="1586"/>
                    <a:pt x="1546" y="1509"/>
                  </a:cubicBezTo>
                  <a:cubicBezTo>
                    <a:pt x="1532" y="1321"/>
                    <a:pt x="1532" y="1156"/>
                    <a:pt x="1524" y="955"/>
                  </a:cubicBezTo>
                  <a:cubicBezTo>
                    <a:pt x="1523" y="915"/>
                    <a:pt x="1529" y="875"/>
                    <a:pt x="1527" y="836"/>
                  </a:cubicBezTo>
                  <a:cubicBezTo>
                    <a:pt x="1526" y="811"/>
                    <a:pt x="1518" y="788"/>
                    <a:pt x="1516" y="765"/>
                  </a:cubicBezTo>
                  <a:cubicBezTo>
                    <a:pt x="1513" y="728"/>
                    <a:pt x="1520" y="691"/>
                    <a:pt x="1516" y="652"/>
                  </a:cubicBezTo>
                  <a:cubicBezTo>
                    <a:pt x="1507" y="563"/>
                    <a:pt x="1507" y="483"/>
                    <a:pt x="1502" y="383"/>
                  </a:cubicBezTo>
                  <a:cubicBezTo>
                    <a:pt x="1522" y="364"/>
                    <a:pt x="1528" y="327"/>
                    <a:pt x="1519" y="291"/>
                  </a:cubicBezTo>
                  <a:cubicBezTo>
                    <a:pt x="1505" y="233"/>
                    <a:pt x="1457" y="170"/>
                    <a:pt x="1429" y="131"/>
                  </a:cubicBezTo>
                  <a:cubicBezTo>
                    <a:pt x="1401" y="106"/>
                    <a:pt x="1366" y="119"/>
                    <a:pt x="1337" y="112"/>
                  </a:cubicBezTo>
                  <a:cubicBezTo>
                    <a:pt x="1320" y="108"/>
                    <a:pt x="1302" y="95"/>
                    <a:pt x="1285" y="87"/>
                  </a:cubicBezTo>
                  <a:cubicBezTo>
                    <a:pt x="1225" y="62"/>
                    <a:pt x="1161" y="52"/>
                    <a:pt x="1087" y="39"/>
                  </a:cubicBezTo>
                  <a:cubicBezTo>
                    <a:pt x="1045" y="31"/>
                    <a:pt x="1003" y="16"/>
                    <a:pt x="960" y="9"/>
                  </a:cubicBezTo>
                  <a:cubicBezTo>
                    <a:pt x="909" y="0"/>
                    <a:pt x="850" y="2"/>
                    <a:pt x="795" y="3"/>
                  </a:cubicBezTo>
                  <a:cubicBezTo>
                    <a:pt x="771" y="4"/>
                    <a:pt x="735" y="15"/>
                    <a:pt x="710" y="17"/>
                  </a:cubicBezTo>
                  <a:cubicBezTo>
                    <a:pt x="588" y="29"/>
                    <a:pt x="492" y="21"/>
                    <a:pt x="388" y="63"/>
                  </a:cubicBezTo>
                  <a:cubicBezTo>
                    <a:pt x="364" y="72"/>
                    <a:pt x="342" y="87"/>
                    <a:pt x="320" y="98"/>
                  </a:cubicBezTo>
                  <a:cubicBezTo>
                    <a:pt x="295" y="111"/>
                    <a:pt x="267" y="117"/>
                    <a:pt x="244" y="128"/>
                  </a:cubicBezTo>
                  <a:cubicBezTo>
                    <a:pt x="221" y="140"/>
                    <a:pt x="199" y="154"/>
                    <a:pt x="176" y="166"/>
                  </a:cubicBezTo>
                  <a:cubicBezTo>
                    <a:pt x="154" y="178"/>
                    <a:pt x="127" y="184"/>
                    <a:pt x="106" y="196"/>
                  </a:cubicBezTo>
                  <a:cubicBezTo>
                    <a:pt x="78" y="212"/>
                    <a:pt x="19" y="255"/>
                    <a:pt x="16" y="277"/>
                  </a:cubicBezTo>
                  <a:cubicBezTo>
                    <a:pt x="13" y="297"/>
                    <a:pt x="33" y="318"/>
                    <a:pt x="35" y="334"/>
                  </a:cubicBezTo>
                  <a:cubicBezTo>
                    <a:pt x="39" y="358"/>
                    <a:pt x="38" y="402"/>
                    <a:pt x="38" y="440"/>
                  </a:cubicBezTo>
                  <a:cubicBezTo>
                    <a:pt x="38" y="457"/>
                    <a:pt x="36" y="478"/>
                    <a:pt x="35" y="497"/>
                  </a:cubicBezTo>
                  <a:cubicBezTo>
                    <a:pt x="34" y="516"/>
                    <a:pt x="37" y="538"/>
                    <a:pt x="35" y="551"/>
                  </a:cubicBezTo>
                  <a:cubicBezTo>
                    <a:pt x="33" y="565"/>
                    <a:pt x="23" y="574"/>
                    <a:pt x="22" y="586"/>
                  </a:cubicBezTo>
                  <a:cubicBezTo>
                    <a:pt x="21" y="600"/>
                    <a:pt x="23" y="613"/>
                    <a:pt x="30" y="630"/>
                  </a:cubicBezTo>
                  <a:cubicBezTo>
                    <a:pt x="20" y="873"/>
                    <a:pt x="44" y="1035"/>
                    <a:pt x="38" y="1267"/>
                  </a:cubicBezTo>
                  <a:cubicBezTo>
                    <a:pt x="36" y="1346"/>
                    <a:pt x="45" y="1426"/>
                    <a:pt x="41" y="1503"/>
                  </a:cubicBezTo>
                  <a:cubicBezTo>
                    <a:pt x="26" y="1770"/>
                    <a:pt x="37" y="1965"/>
                    <a:pt x="49" y="2203"/>
                  </a:cubicBezTo>
                  <a:cubicBezTo>
                    <a:pt x="53" y="2282"/>
                    <a:pt x="52" y="2362"/>
                    <a:pt x="51" y="2442"/>
                  </a:cubicBezTo>
                  <a:cubicBezTo>
                    <a:pt x="51" y="2519"/>
                    <a:pt x="61" y="2596"/>
                    <a:pt x="62" y="2675"/>
                  </a:cubicBezTo>
                  <a:cubicBezTo>
                    <a:pt x="68" y="3015"/>
                    <a:pt x="57" y="3281"/>
                    <a:pt x="54" y="3602"/>
                  </a:cubicBezTo>
                  <a:cubicBezTo>
                    <a:pt x="56" y="3614"/>
                    <a:pt x="35" y="3603"/>
                    <a:pt x="38" y="3616"/>
                  </a:cubicBezTo>
                  <a:cubicBezTo>
                    <a:pt x="37" y="3629"/>
                    <a:pt x="57" y="3624"/>
                    <a:pt x="49" y="3638"/>
                  </a:cubicBezTo>
                  <a:cubicBezTo>
                    <a:pt x="46" y="3647"/>
                    <a:pt x="40" y="3653"/>
                    <a:pt x="35" y="3665"/>
                  </a:cubicBezTo>
                  <a:cubicBezTo>
                    <a:pt x="31" y="3674"/>
                    <a:pt x="31" y="3689"/>
                    <a:pt x="27" y="3697"/>
                  </a:cubicBezTo>
                  <a:cubicBezTo>
                    <a:pt x="21" y="3709"/>
                    <a:pt x="12" y="3710"/>
                    <a:pt x="8" y="3722"/>
                  </a:cubicBezTo>
                  <a:cubicBezTo>
                    <a:pt x="0" y="3749"/>
                    <a:pt x="21" y="3756"/>
                    <a:pt x="30" y="3781"/>
                  </a:cubicBezTo>
                  <a:cubicBezTo>
                    <a:pt x="166" y="3771"/>
                    <a:pt x="298" y="3789"/>
                    <a:pt x="431" y="3795"/>
                  </a:cubicBezTo>
                  <a:cubicBezTo>
                    <a:pt x="494" y="3798"/>
                    <a:pt x="553" y="3816"/>
                    <a:pt x="618" y="3819"/>
                  </a:cubicBezTo>
                  <a:cubicBezTo>
                    <a:pt x="684" y="3823"/>
                    <a:pt x="755" y="3819"/>
                    <a:pt x="824" y="3827"/>
                  </a:cubicBezTo>
                  <a:cubicBezTo>
                    <a:pt x="873" y="3849"/>
                    <a:pt x="929" y="3845"/>
                    <a:pt x="982" y="3846"/>
                  </a:cubicBezTo>
                  <a:cubicBezTo>
                    <a:pt x="1039" y="3848"/>
                    <a:pt x="1097" y="3843"/>
                    <a:pt x="1153" y="3846"/>
                  </a:cubicBezTo>
                  <a:cubicBezTo>
                    <a:pt x="1167" y="3847"/>
                    <a:pt x="1184" y="3854"/>
                    <a:pt x="1199" y="3855"/>
                  </a:cubicBezTo>
                  <a:cubicBezTo>
                    <a:pt x="1248" y="3856"/>
                    <a:pt x="1313" y="3842"/>
                    <a:pt x="1356" y="3811"/>
                  </a:cubicBezTo>
                  <a:cubicBezTo>
                    <a:pt x="1374" y="3798"/>
                    <a:pt x="1388" y="3775"/>
                    <a:pt x="1408" y="3760"/>
                  </a:cubicBezTo>
                  <a:cubicBezTo>
                    <a:pt x="1420" y="3750"/>
                    <a:pt x="1436" y="3745"/>
                    <a:pt x="1448" y="3735"/>
                  </a:cubicBezTo>
                  <a:cubicBezTo>
                    <a:pt x="1481" y="3708"/>
                    <a:pt x="1512" y="3677"/>
                    <a:pt x="1530" y="3640"/>
                  </a:cubicBezTo>
                  <a:cubicBezTo>
                    <a:pt x="1549" y="3630"/>
                    <a:pt x="1561" y="3606"/>
                    <a:pt x="1581" y="3583"/>
                  </a:cubicBezTo>
                  <a:cubicBezTo>
                    <a:pt x="1600" y="3563"/>
                    <a:pt x="1629" y="3548"/>
                    <a:pt x="1633" y="3524"/>
                  </a:cubicBezTo>
                  <a:cubicBezTo>
                    <a:pt x="1637" y="3491"/>
                    <a:pt x="1602" y="3460"/>
                    <a:pt x="1578" y="3437"/>
                  </a:cubicBezTo>
                  <a:close/>
                </a:path>
              </a:pathLst>
            </a:custGeom>
            <a:solidFill>
              <a:srgbClr val="C2000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6"/>
            <p:cNvSpPr>
              <a:spLocks/>
            </p:cNvSpPr>
            <p:nvPr/>
          </p:nvSpPr>
          <p:spPr bwMode="auto">
            <a:xfrm>
              <a:off x="2274888" y="1238250"/>
              <a:ext cx="77788" cy="127000"/>
            </a:xfrm>
            <a:custGeom>
              <a:avLst/>
              <a:gdLst>
                <a:gd name="T0" fmla="*/ 4 w 64"/>
                <a:gd name="T1" fmla="*/ 0 h 105"/>
                <a:gd name="T2" fmla="*/ 59 w 64"/>
                <a:gd name="T3" fmla="*/ 24 h 105"/>
                <a:gd name="T4" fmla="*/ 23 w 64"/>
                <a:gd name="T5" fmla="*/ 21 h 105"/>
                <a:gd name="T6" fmla="*/ 21 w 64"/>
                <a:gd name="T7" fmla="*/ 35 h 105"/>
                <a:gd name="T8" fmla="*/ 48 w 64"/>
                <a:gd name="T9" fmla="*/ 43 h 105"/>
                <a:gd name="T10" fmla="*/ 18 w 64"/>
                <a:gd name="T11" fmla="*/ 62 h 105"/>
                <a:gd name="T12" fmla="*/ 18 w 64"/>
                <a:gd name="T13" fmla="*/ 73 h 105"/>
                <a:gd name="T14" fmla="*/ 64 w 64"/>
                <a:gd name="T15" fmla="*/ 84 h 105"/>
                <a:gd name="T16" fmla="*/ 56 w 64"/>
                <a:gd name="T17" fmla="*/ 105 h 105"/>
                <a:gd name="T18" fmla="*/ 2 w 64"/>
                <a:gd name="T19" fmla="*/ 89 h 105"/>
                <a:gd name="T20" fmla="*/ 4 w 64"/>
                <a:gd name="T2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05">
                  <a:moveTo>
                    <a:pt x="4" y="0"/>
                  </a:moveTo>
                  <a:cubicBezTo>
                    <a:pt x="30" y="5"/>
                    <a:pt x="51" y="3"/>
                    <a:pt x="59" y="24"/>
                  </a:cubicBezTo>
                  <a:cubicBezTo>
                    <a:pt x="48" y="31"/>
                    <a:pt x="38" y="18"/>
                    <a:pt x="23" y="21"/>
                  </a:cubicBezTo>
                  <a:cubicBezTo>
                    <a:pt x="17" y="21"/>
                    <a:pt x="22" y="31"/>
                    <a:pt x="21" y="35"/>
                  </a:cubicBezTo>
                  <a:cubicBezTo>
                    <a:pt x="24" y="44"/>
                    <a:pt x="35" y="43"/>
                    <a:pt x="48" y="43"/>
                  </a:cubicBezTo>
                  <a:cubicBezTo>
                    <a:pt x="56" y="62"/>
                    <a:pt x="30" y="61"/>
                    <a:pt x="18" y="62"/>
                  </a:cubicBezTo>
                  <a:cubicBezTo>
                    <a:pt x="18" y="66"/>
                    <a:pt x="18" y="69"/>
                    <a:pt x="18" y="73"/>
                  </a:cubicBezTo>
                  <a:cubicBezTo>
                    <a:pt x="27" y="78"/>
                    <a:pt x="47" y="86"/>
                    <a:pt x="64" y="84"/>
                  </a:cubicBezTo>
                  <a:cubicBezTo>
                    <a:pt x="62" y="92"/>
                    <a:pt x="61" y="100"/>
                    <a:pt x="56" y="105"/>
                  </a:cubicBezTo>
                  <a:cubicBezTo>
                    <a:pt x="39" y="94"/>
                    <a:pt x="16" y="99"/>
                    <a:pt x="2" y="89"/>
                  </a:cubicBezTo>
                  <a:cubicBezTo>
                    <a:pt x="0" y="64"/>
                    <a:pt x="2" y="23"/>
                    <a:pt x="4" y="0"/>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7"/>
            <p:cNvSpPr>
              <a:spLocks noEditPoints="1"/>
            </p:cNvSpPr>
            <p:nvPr/>
          </p:nvSpPr>
          <p:spPr bwMode="auto">
            <a:xfrm>
              <a:off x="2012951" y="1238250"/>
              <a:ext cx="130175" cy="141287"/>
            </a:xfrm>
            <a:custGeom>
              <a:avLst/>
              <a:gdLst>
                <a:gd name="T0" fmla="*/ 1 w 106"/>
                <a:gd name="T1" fmla="*/ 42 h 116"/>
                <a:gd name="T2" fmla="*/ 85 w 106"/>
                <a:gd name="T3" fmla="*/ 34 h 116"/>
                <a:gd name="T4" fmla="*/ 39 w 106"/>
                <a:gd name="T5" fmla="*/ 112 h 116"/>
                <a:gd name="T6" fmla="*/ 1 w 106"/>
                <a:gd name="T7" fmla="*/ 42 h 116"/>
                <a:gd name="T8" fmla="*/ 18 w 106"/>
                <a:gd name="T9" fmla="*/ 50 h 116"/>
                <a:gd name="T10" fmla="*/ 56 w 106"/>
                <a:gd name="T11" fmla="*/ 47 h 116"/>
                <a:gd name="T12" fmla="*/ 56 w 106"/>
                <a:gd name="T13" fmla="*/ 34 h 116"/>
                <a:gd name="T14" fmla="*/ 18 w 106"/>
                <a:gd name="T15" fmla="*/ 50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16">
                  <a:moveTo>
                    <a:pt x="1" y="42"/>
                  </a:moveTo>
                  <a:cubicBezTo>
                    <a:pt x="14" y="12"/>
                    <a:pt x="65" y="0"/>
                    <a:pt x="85" y="34"/>
                  </a:cubicBezTo>
                  <a:cubicBezTo>
                    <a:pt x="106" y="67"/>
                    <a:pt x="79" y="116"/>
                    <a:pt x="39" y="112"/>
                  </a:cubicBezTo>
                  <a:cubicBezTo>
                    <a:pt x="8" y="109"/>
                    <a:pt x="0" y="78"/>
                    <a:pt x="1" y="42"/>
                  </a:cubicBezTo>
                  <a:close/>
                  <a:moveTo>
                    <a:pt x="18" y="50"/>
                  </a:moveTo>
                  <a:cubicBezTo>
                    <a:pt x="1" y="114"/>
                    <a:pt x="102" y="98"/>
                    <a:pt x="56" y="47"/>
                  </a:cubicBezTo>
                  <a:cubicBezTo>
                    <a:pt x="50" y="42"/>
                    <a:pt x="55" y="41"/>
                    <a:pt x="56" y="34"/>
                  </a:cubicBezTo>
                  <a:cubicBezTo>
                    <a:pt x="40" y="23"/>
                    <a:pt x="21" y="38"/>
                    <a:pt x="18" y="50"/>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8"/>
            <p:cNvSpPr>
              <a:spLocks/>
            </p:cNvSpPr>
            <p:nvPr/>
          </p:nvSpPr>
          <p:spPr bwMode="auto">
            <a:xfrm>
              <a:off x="2133601" y="1230313"/>
              <a:ext cx="117475" cy="133350"/>
            </a:xfrm>
            <a:custGeom>
              <a:avLst/>
              <a:gdLst>
                <a:gd name="T0" fmla="*/ 68 w 96"/>
                <a:gd name="T1" fmla="*/ 57 h 109"/>
                <a:gd name="T2" fmla="*/ 68 w 96"/>
                <a:gd name="T3" fmla="*/ 22 h 109"/>
                <a:gd name="T4" fmla="*/ 81 w 96"/>
                <a:gd name="T5" fmla="*/ 106 h 109"/>
                <a:gd name="T6" fmla="*/ 27 w 96"/>
                <a:gd name="T7" fmla="*/ 52 h 109"/>
                <a:gd name="T8" fmla="*/ 11 w 96"/>
                <a:gd name="T9" fmla="*/ 109 h 109"/>
                <a:gd name="T10" fmla="*/ 11 w 96"/>
                <a:gd name="T11" fmla="*/ 30 h 109"/>
                <a:gd name="T12" fmla="*/ 68 w 96"/>
                <a:gd name="T13" fmla="*/ 57 h 109"/>
              </a:gdLst>
              <a:ahLst/>
              <a:cxnLst>
                <a:cxn ang="0">
                  <a:pos x="T0" y="T1"/>
                </a:cxn>
                <a:cxn ang="0">
                  <a:pos x="T2" y="T3"/>
                </a:cxn>
                <a:cxn ang="0">
                  <a:pos x="T4" y="T5"/>
                </a:cxn>
                <a:cxn ang="0">
                  <a:pos x="T6" y="T7"/>
                </a:cxn>
                <a:cxn ang="0">
                  <a:pos x="T8" y="T9"/>
                </a:cxn>
                <a:cxn ang="0">
                  <a:pos x="T10" y="T11"/>
                </a:cxn>
                <a:cxn ang="0">
                  <a:pos x="T12" y="T13"/>
                </a:cxn>
              </a:cxnLst>
              <a:rect l="0" t="0" r="r" b="b"/>
              <a:pathLst>
                <a:path w="96" h="109">
                  <a:moveTo>
                    <a:pt x="68" y="57"/>
                  </a:moveTo>
                  <a:cubicBezTo>
                    <a:pt x="76" y="48"/>
                    <a:pt x="60" y="32"/>
                    <a:pt x="68" y="22"/>
                  </a:cubicBezTo>
                  <a:cubicBezTo>
                    <a:pt x="96" y="37"/>
                    <a:pt x="85" y="82"/>
                    <a:pt x="81" y="106"/>
                  </a:cubicBezTo>
                  <a:cubicBezTo>
                    <a:pt x="50" y="101"/>
                    <a:pt x="50" y="65"/>
                    <a:pt x="27" y="52"/>
                  </a:cubicBezTo>
                  <a:cubicBezTo>
                    <a:pt x="19" y="63"/>
                    <a:pt x="38" y="106"/>
                    <a:pt x="11" y="109"/>
                  </a:cubicBezTo>
                  <a:cubicBezTo>
                    <a:pt x="0" y="92"/>
                    <a:pt x="13" y="61"/>
                    <a:pt x="11" y="30"/>
                  </a:cubicBezTo>
                  <a:cubicBezTo>
                    <a:pt x="38" y="0"/>
                    <a:pt x="50" y="55"/>
                    <a:pt x="68" y="57"/>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9"/>
            <p:cNvSpPr>
              <a:spLocks/>
            </p:cNvSpPr>
            <p:nvPr/>
          </p:nvSpPr>
          <p:spPr bwMode="auto">
            <a:xfrm>
              <a:off x="1300163" y="1273175"/>
              <a:ext cx="146050" cy="122237"/>
            </a:xfrm>
            <a:custGeom>
              <a:avLst/>
              <a:gdLst>
                <a:gd name="T0" fmla="*/ 86 w 119"/>
                <a:gd name="T1" fmla="*/ 19 h 100"/>
                <a:gd name="T2" fmla="*/ 111 w 119"/>
                <a:gd name="T3" fmla="*/ 6 h 100"/>
                <a:gd name="T4" fmla="*/ 105 w 119"/>
                <a:gd name="T5" fmla="*/ 46 h 100"/>
                <a:gd name="T6" fmla="*/ 78 w 119"/>
                <a:gd name="T7" fmla="*/ 38 h 100"/>
                <a:gd name="T8" fmla="*/ 92 w 119"/>
                <a:gd name="T9" fmla="*/ 79 h 100"/>
                <a:gd name="T10" fmla="*/ 56 w 119"/>
                <a:gd name="T11" fmla="*/ 98 h 100"/>
                <a:gd name="T12" fmla="*/ 40 w 119"/>
                <a:gd name="T13" fmla="*/ 25 h 100"/>
                <a:gd name="T14" fmla="*/ 16 w 119"/>
                <a:gd name="T15" fmla="*/ 55 h 100"/>
                <a:gd name="T16" fmla="*/ 86 w 119"/>
                <a:gd name="T17" fmla="*/ 1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00">
                  <a:moveTo>
                    <a:pt x="86" y="19"/>
                  </a:moveTo>
                  <a:cubicBezTo>
                    <a:pt x="99" y="19"/>
                    <a:pt x="94" y="1"/>
                    <a:pt x="111" y="6"/>
                  </a:cubicBezTo>
                  <a:cubicBezTo>
                    <a:pt x="116" y="24"/>
                    <a:pt x="119" y="35"/>
                    <a:pt x="105" y="46"/>
                  </a:cubicBezTo>
                  <a:cubicBezTo>
                    <a:pt x="95" y="45"/>
                    <a:pt x="94" y="35"/>
                    <a:pt x="78" y="38"/>
                  </a:cubicBezTo>
                  <a:cubicBezTo>
                    <a:pt x="74" y="50"/>
                    <a:pt x="71" y="83"/>
                    <a:pt x="92" y="79"/>
                  </a:cubicBezTo>
                  <a:cubicBezTo>
                    <a:pt x="89" y="100"/>
                    <a:pt x="74" y="96"/>
                    <a:pt x="56" y="98"/>
                  </a:cubicBezTo>
                  <a:cubicBezTo>
                    <a:pt x="47" y="78"/>
                    <a:pt x="79" y="31"/>
                    <a:pt x="40" y="25"/>
                  </a:cubicBezTo>
                  <a:cubicBezTo>
                    <a:pt x="28" y="31"/>
                    <a:pt x="40" y="60"/>
                    <a:pt x="16" y="55"/>
                  </a:cubicBezTo>
                  <a:cubicBezTo>
                    <a:pt x="0" y="0"/>
                    <a:pt x="60" y="2"/>
                    <a:pt x="86" y="19"/>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0"/>
            <p:cNvSpPr>
              <a:spLocks/>
            </p:cNvSpPr>
            <p:nvPr/>
          </p:nvSpPr>
          <p:spPr bwMode="auto">
            <a:xfrm>
              <a:off x="1450976" y="1282700"/>
              <a:ext cx="92075" cy="109537"/>
            </a:xfrm>
            <a:custGeom>
              <a:avLst/>
              <a:gdLst>
                <a:gd name="T0" fmla="*/ 15 w 75"/>
                <a:gd name="T1" fmla="*/ 0 h 90"/>
                <a:gd name="T2" fmla="*/ 53 w 75"/>
                <a:gd name="T3" fmla="*/ 0 h 90"/>
                <a:gd name="T4" fmla="*/ 61 w 75"/>
                <a:gd name="T5" fmla="*/ 25 h 90"/>
                <a:gd name="T6" fmla="*/ 20 w 75"/>
                <a:gd name="T7" fmla="*/ 41 h 90"/>
                <a:gd name="T8" fmla="*/ 61 w 75"/>
                <a:gd name="T9" fmla="*/ 52 h 90"/>
                <a:gd name="T10" fmla="*/ 26 w 75"/>
                <a:gd name="T11" fmla="*/ 63 h 90"/>
                <a:gd name="T12" fmla="*/ 64 w 75"/>
                <a:gd name="T13" fmla="*/ 90 h 90"/>
                <a:gd name="T14" fmla="*/ 15 w 75"/>
                <a:gd name="T15" fmla="*/ 87 h 90"/>
                <a:gd name="T16" fmla="*/ 15 w 75"/>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90">
                  <a:moveTo>
                    <a:pt x="15" y="0"/>
                  </a:moveTo>
                  <a:cubicBezTo>
                    <a:pt x="25" y="10"/>
                    <a:pt x="41" y="9"/>
                    <a:pt x="53" y="0"/>
                  </a:cubicBezTo>
                  <a:cubicBezTo>
                    <a:pt x="61" y="3"/>
                    <a:pt x="68" y="16"/>
                    <a:pt x="61" y="25"/>
                  </a:cubicBezTo>
                  <a:cubicBezTo>
                    <a:pt x="44" y="19"/>
                    <a:pt x="23" y="24"/>
                    <a:pt x="20" y="41"/>
                  </a:cubicBezTo>
                  <a:cubicBezTo>
                    <a:pt x="32" y="44"/>
                    <a:pt x="53" y="39"/>
                    <a:pt x="61" y="52"/>
                  </a:cubicBezTo>
                  <a:cubicBezTo>
                    <a:pt x="56" y="68"/>
                    <a:pt x="34" y="50"/>
                    <a:pt x="26" y="63"/>
                  </a:cubicBezTo>
                  <a:cubicBezTo>
                    <a:pt x="40" y="70"/>
                    <a:pt x="75" y="62"/>
                    <a:pt x="64" y="90"/>
                  </a:cubicBezTo>
                  <a:cubicBezTo>
                    <a:pt x="46" y="81"/>
                    <a:pt x="37" y="84"/>
                    <a:pt x="15" y="87"/>
                  </a:cubicBezTo>
                  <a:cubicBezTo>
                    <a:pt x="2" y="69"/>
                    <a:pt x="0" y="18"/>
                    <a:pt x="15" y="0"/>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1"/>
            <p:cNvSpPr>
              <a:spLocks/>
            </p:cNvSpPr>
            <p:nvPr/>
          </p:nvSpPr>
          <p:spPr bwMode="auto">
            <a:xfrm>
              <a:off x="2746376" y="1411288"/>
              <a:ext cx="61913" cy="76200"/>
            </a:xfrm>
            <a:custGeom>
              <a:avLst/>
              <a:gdLst>
                <a:gd name="T0" fmla="*/ 8 w 51"/>
                <a:gd name="T1" fmla="*/ 0 h 62"/>
                <a:gd name="T2" fmla="*/ 16 w 51"/>
                <a:gd name="T3" fmla="*/ 0 h 62"/>
                <a:gd name="T4" fmla="*/ 27 w 51"/>
                <a:gd name="T5" fmla="*/ 33 h 62"/>
                <a:gd name="T6" fmla="*/ 32 w 51"/>
                <a:gd name="T7" fmla="*/ 6 h 62"/>
                <a:gd name="T8" fmla="*/ 48 w 51"/>
                <a:gd name="T9" fmla="*/ 25 h 62"/>
                <a:gd name="T10" fmla="*/ 43 w 51"/>
                <a:gd name="T11" fmla="*/ 52 h 62"/>
                <a:gd name="T12" fmla="*/ 0 w 51"/>
                <a:gd name="T13" fmla="*/ 33 h 62"/>
                <a:gd name="T14" fmla="*/ 8 w 51"/>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62">
                  <a:moveTo>
                    <a:pt x="8" y="0"/>
                  </a:moveTo>
                  <a:cubicBezTo>
                    <a:pt x="10" y="0"/>
                    <a:pt x="13" y="0"/>
                    <a:pt x="16" y="0"/>
                  </a:cubicBezTo>
                  <a:cubicBezTo>
                    <a:pt x="23" y="13"/>
                    <a:pt x="10" y="29"/>
                    <a:pt x="27" y="33"/>
                  </a:cubicBezTo>
                  <a:cubicBezTo>
                    <a:pt x="40" y="28"/>
                    <a:pt x="18" y="13"/>
                    <a:pt x="32" y="6"/>
                  </a:cubicBezTo>
                  <a:cubicBezTo>
                    <a:pt x="41" y="9"/>
                    <a:pt x="51" y="11"/>
                    <a:pt x="48" y="25"/>
                  </a:cubicBezTo>
                  <a:cubicBezTo>
                    <a:pt x="39" y="33"/>
                    <a:pt x="42" y="35"/>
                    <a:pt x="43" y="52"/>
                  </a:cubicBezTo>
                  <a:cubicBezTo>
                    <a:pt x="22" y="62"/>
                    <a:pt x="12" y="40"/>
                    <a:pt x="0" y="33"/>
                  </a:cubicBezTo>
                  <a:cubicBezTo>
                    <a:pt x="0" y="20"/>
                    <a:pt x="4" y="10"/>
                    <a:pt x="8" y="0"/>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2"/>
            <p:cNvSpPr>
              <a:spLocks/>
            </p:cNvSpPr>
            <p:nvPr/>
          </p:nvSpPr>
          <p:spPr bwMode="auto">
            <a:xfrm>
              <a:off x="2643188" y="1747838"/>
              <a:ext cx="304800" cy="3040062"/>
            </a:xfrm>
            <a:custGeom>
              <a:avLst/>
              <a:gdLst>
                <a:gd name="T0" fmla="*/ 66 w 250"/>
                <a:gd name="T1" fmla="*/ 17 h 2495"/>
                <a:gd name="T2" fmla="*/ 33 w 250"/>
                <a:gd name="T3" fmla="*/ 23 h 2495"/>
                <a:gd name="T4" fmla="*/ 41 w 250"/>
                <a:gd name="T5" fmla="*/ 307 h 2495"/>
                <a:gd name="T6" fmla="*/ 47 w 250"/>
                <a:gd name="T7" fmla="*/ 741 h 2495"/>
                <a:gd name="T8" fmla="*/ 52 w 250"/>
                <a:gd name="T9" fmla="*/ 1064 h 2495"/>
                <a:gd name="T10" fmla="*/ 60 w 250"/>
                <a:gd name="T11" fmla="*/ 1170 h 2495"/>
                <a:gd name="T12" fmla="*/ 60 w 250"/>
                <a:gd name="T13" fmla="*/ 1414 h 2495"/>
                <a:gd name="T14" fmla="*/ 52 w 250"/>
                <a:gd name="T15" fmla="*/ 1468 h 2495"/>
                <a:gd name="T16" fmla="*/ 60 w 250"/>
                <a:gd name="T17" fmla="*/ 1596 h 2495"/>
                <a:gd name="T18" fmla="*/ 74 w 250"/>
                <a:gd name="T19" fmla="*/ 1905 h 2495"/>
                <a:gd name="T20" fmla="*/ 74 w 250"/>
                <a:gd name="T21" fmla="*/ 1959 h 2495"/>
                <a:gd name="T22" fmla="*/ 82 w 250"/>
                <a:gd name="T23" fmla="*/ 2027 h 2495"/>
                <a:gd name="T24" fmla="*/ 82 w 250"/>
                <a:gd name="T25" fmla="*/ 2469 h 2495"/>
                <a:gd name="T26" fmla="*/ 185 w 250"/>
                <a:gd name="T27" fmla="*/ 2428 h 2495"/>
                <a:gd name="T28" fmla="*/ 250 w 250"/>
                <a:gd name="T29" fmla="*/ 2396 h 2495"/>
                <a:gd name="T30" fmla="*/ 220 w 250"/>
                <a:gd name="T31" fmla="*/ 2420 h 2495"/>
                <a:gd name="T32" fmla="*/ 133 w 250"/>
                <a:gd name="T33" fmla="*/ 2474 h 2495"/>
                <a:gd name="T34" fmla="*/ 68 w 250"/>
                <a:gd name="T35" fmla="*/ 2483 h 2495"/>
                <a:gd name="T36" fmla="*/ 52 w 250"/>
                <a:gd name="T37" fmla="*/ 2312 h 2495"/>
                <a:gd name="T38" fmla="*/ 66 w 250"/>
                <a:gd name="T39" fmla="*/ 2032 h 2495"/>
                <a:gd name="T40" fmla="*/ 44 w 250"/>
                <a:gd name="T41" fmla="*/ 1747 h 2495"/>
                <a:gd name="T42" fmla="*/ 41 w 250"/>
                <a:gd name="T43" fmla="*/ 1609 h 2495"/>
                <a:gd name="T44" fmla="*/ 41 w 250"/>
                <a:gd name="T45" fmla="*/ 1235 h 2495"/>
                <a:gd name="T46" fmla="*/ 39 w 250"/>
                <a:gd name="T47" fmla="*/ 939 h 2495"/>
                <a:gd name="T48" fmla="*/ 22 w 250"/>
                <a:gd name="T49" fmla="*/ 446 h 2495"/>
                <a:gd name="T50" fmla="*/ 14 w 250"/>
                <a:gd name="T51" fmla="*/ 183 h 2495"/>
                <a:gd name="T52" fmla="*/ 28 w 250"/>
                <a:gd name="T53" fmla="*/ 6 h 2495"/>
                <a:gd name="T54" fmla="*/ 66 w 250"/>
                <a:gd name="T55" fmla="*/ 17 h 2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0" h="2495">
                  <a:moveTo>
                    <a:pt x="66" y="17"/>
                  </a:moveTo>
                  <a:cubicBezTo>
                    <a:pt x="63" y="36"/>
                    <a:pt x="46" y="13"/>
                    <a:pt x="33" y="23"/>
                  </a:cubicBezTo>
                  <a:cubicBezTo>
                    <a:pt x="13" y="120"/>
                    <a:pt x="37" y="214"/>
                    <a:pt x="41" y="307"/>
                  </a:cubicBezTo>
                  <a:cubicBezTo>
                    <a:pt x="47" y="448"/>
                    <a:pt x="35" y="589"/>
                    <a:pt x="47" y="741"/>
                  </a:cubicBezTo>
                  <a:cubicBezTo>
                    <a:pt x="55" y="846"/>
                    <a:pt x="53" y="938"/>
                    <a:pt x="52" y="1064"/>
                  </a:cubicBezTo>
                  <a:cubicBezTo>
                    <a:pt x="52" y="1101"/>
                    <a:pt x="59" y="1137"/>
                    <a:pt x="60" y="1170"/>
                  </a:cubicBezTo>
                  <a:cubicBezTo>
                    <a:pt x="63" y="1257"/>
                    <a:pt x="64" y="1332"/>
                    <a:pt x="60" y="1414"/>
                  </a:cubicBezTo>
                  <a:cubicBezTo>
                    <a:pt x="59" y="1431"/>
                    <a:pt x="53" y="1449"/>
                    <a:pt x="52" y="1468"/>
                  </a:cubicBezTo>
                  <a:cubicBezTo>
                    <a:pt x="51" y="1510"/>
                    <a:pt x="60" y="1554"/>
                    <a:pt x="60" y="1596"/>
                  </a:cubicBezTo>
                  <a:cubicBezTo>
                    <a:pt x="62" y="1690"/>
                    <a:pt x="61" y="1794"/>
                    <a:pt x="74" y="1905"/>
                  </a:cubicBezTo>
                  <a:cubicBezTo>
                    <a:pt x="76" y="1923"/>
                    <a:pt x="72" y="1941"/>
                    <a:pt x="74" y="1959"/>
                  </a:cubicBezTo>
                  <a:cubicBezTo>
                    <a:pt x="76" y="1982"/>
                    <a:pt x="82" y="2004"/>
                    <a:pt x="82" y="2027"/>
                  </a:cubicBezTo>
                  <a:cubicBezTo>
                    <a:pt x="83" y="2168"/>
                    <a:pt x="56" y="2306"/>
                    <a:pt x="82" y="2469"/>
                  </a:cubicBezTo>
                  <a:cubicBezTo>
                    <a:pt x="122" y="2462"/>
                    <a:pt x="155" y="2446"/>
                    <a:pt x="185" y="2428"/>
                  </a:cubicBezTo>
                  <a:cubicBezTo>
                    <a:pt x="205" y="2416"/>
                    <a:pt x="222" y="2390"/>
                    <a:pt x="250" y="2396"/>
                  </a:cubicBezTo>
                  <a:cubicBezTo>
                    <a:pt x="243" y="2407"/>
                    <a:pt x="231" y="2412"/>
                    <a:pt x="220" y="2420"/>
                  </a:cubicBezTo>
                  <a:cubicBezTo>
                    <a:pt x="195" y="2440"/>
                    <a:pt x="170" y="2459"/>
                    <a:pt x="133" y="2474"/>
                  </a:cubicBezTo>
                  <a:cubicBezTo>
                    <a:pt x="117" y="2482"/>
                    <a:pt x="85" y="2495"/>
                    <a:pt x="68" y="2483"/>
                  </a:cubicBezTo>
                  <a:cubicBezTo>
                    <a:pt x="57" y="2474"/>
                    <a:pt x="51" y="2363"/>
                    <a:pt x="52" y="2312"/>
                  </a:cubicBezTo>
                  <a:cubicBezTo>
                    <a:pt x="53" y="2220"/>
                    <a:pt x="64" y="2110"/>
                    <a:pt x="66" y="2032"/>
                  </a:cubicBezTo>
                  <a:cubicBezTo>
                    <a:pt x="68" y="1938"/>
                    <a:pt x="46" y="1836"/>
                    <a:pt x="44" y="1747"/>
                  </a:cubicBezTo>
                  <a:cubicBezTo>
                    <a:pt x="43" y="1695"/>
                    <a:pt x="42" y="1663"/>
                    <a:pt x="41" y="1609"/>
                  </a:cubicBezTo>
                  <a:cubicBezTo>
                    <a:pt x="40" y="1471"/>
                    <a:pt x="48" y="1354"/>
                    <a:pt x="41" y="1235"/>
                  </a:cubicBezTo>
                  <a:cubicBezTo>
                    <a:pt x="36" y="1140"/>
                    <a:pt x="39" y="1037"/>
                    <a:pt x="39" y="939"/>
                  </a:cubicBezTo>
                  <a:cubicBezTo>
                    <a:pt x="38" y="785"/>
                    <a:pt x="19" y="611"/>
                    <a:pt x="22" y="446"/>
                  </a:cubicBezTo>
                  <a:cubicBezTo>
                    <a:pt x="24" y="360"/>
                    <a:pt x="19" y="270"/>
                    <a:pt x="14" y="183"/>
                  </a:cubicBezTo>
                  <a:cubicBezTo>
                    <a:pt x="10" y="115"/>
                    <a:pt x="0" y="52"/>
                    <a:pt x="28" y="6"/>
                  </a:cubicBezTo>
                  <a:cubicBezTo>
                    <a:pt x="42" y="3"/>
                    <a:pt x="65" y="0"/>
                    <a:pt x="66" y="17"/>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3"/>
            <p:cNvSpPr>
              <a:spLocks noEditPoints="1"/>
            </p:cNvSpPr>
            <p:nvPr/>
          </p:nvSpPr>
          <p:spPr bwMode="auto">
            <a:xfrm>
              <a:off x="1065213" y="833438"/>
              <a:ext cx="1997075" cy="4698999"/>
            </a:xfrm>
            <a:custGeom>
              <a:avLst/>
              <a:gdLst>
                <a:gd name="T0" fmla="*/ 1356 w 1637"/>
                <a:gd name="T1" fmla="*/ 3811 h 3856"/>
                <a:gd name="T2" fmla="*/ 30 w 1637"/>
                <a:gd name="T3" fmla="*/ 3781 h 3856"/>
                <a:gd name="T4" fmla="*/ 62 w 1637"/>
                <a:gd name="T5" fmla="*/ 2675 h 3856"/>
                <a:gd name="T6" fmla="*/ 35 w 1637"/>
                <a:gd name="T7" fmla="*/ 551 h 3856"/>
                <a:gd name="T8" fmla="*/ 244 w 1637"/>
                <a:gd name="T9" fmla="*/ 128 h 3856"/>
                <a:gd name="T10" fmla="*/ 1285 w 1637"/>
                <a:gd name="T11" fmla="*/ 87 h 3856"/>
                <a:gd name="T12" fmla="*/ 1527 w 1637"/>
                <a:gd name="T13" fmla="*/ 836 h 3856"/>
                <a:gd name="T14" fmla="*/ 1573 w 1637"/>
                <a:gd name="T15" fmla="*/ 2854 h 3856"/>
                <a:gd name="T16" fmla="*/ 914 w 1637"/>
                <a:gd name="T17" fmla="*/ 25 h 3856"/>
                <a:gd name="T18" fmla="*/ 428 w 1637"/>
                <a:gd name="T19" fmla="*/ 128 h 3856"/>
                <a:gd name="T20" fmla="*/ 591 w 1637"/>
                <a:gd name="T21" fmla="*/ 459 h 3856"/>
                <a:gd name="T22" fmla="*/ 1071 w 1637"/>
                <a:gd name="T23" fmla="*/ 454 h 3856"/>
                <a:gd name="T24" fmla="*/ 738 w 1637"/>
                <a:gd name="T25" fmla="*/ 348 h 3856"/>
                <a:gd name="T26" fmla="*/ 182 w 1637"/>
                <a:gd name="T27" fmla="*/ 375 h 3856"/>
                <a:gd name="T28" fmla="*/ 1079 w 1637"/>
                <a:gd name="T29" fmla="*/ 307 h 3856"/>
                <a:gd name="T30" fmla="*/ 784 w 1637"/>
                <a:gd name="T31" fmla="*/ 288 h 3856"/>
                <a:gd name="T32" fmla="*/ 748 w 1637"/>
                <a:gd name="T33" fmla="*/ 269 h 3856"/>
                <a:gd name="T34" fmla="*/ 1218 w 1637"/>
                <a:gd name="T35" fmla="*/ 250 h 3856"/>
                <a:gd name="T36" fmla="*/ 607 w 1637"/>
                <a:gd name="T37" fmla="*/ 136 h 3856"/>
                <a:gd name="T38" fmla="*/ 407 w 1637"/>
                <a:gd name="T39" fmla="*/ 454 h 3856"/>
                <a:gd name="T40" fmla="*/ 618 w 1637"/>
                <a:gd name="T41" fmla="*/ 112 h 3856"/>
                <a:gd name="T42" fmla="*/ 681 w 1637"/>
                <a:gd name="T43" fmla="*/ 155 h 3856"/>
                <a:gd name="T44" fmla="*/ 1359 w 1637"/>
                <a:gd name="T45" fmla="*/ 131 h 3856"/>
                <a:gd name="T46" fmla="*/ 567 w 1637"/>
                <a:gd name="T47" fmla="*/ 212 h 3856"/>
                <a:gd name="T48" fmla="*/ 1245 w 1637"/>
                <a:gd name="T49" fmla="*/ 391 h 3856"/>
                <a:gd name="T50" fmla="*/ 1413 w 1637"/>
                <a:gd name="T51" fmla="*/ 407 h 3856"/>
                <a:gd name="T52" fmla="*/ 1492 w 1637"/>
                <a:gd name="T53" fmla="*/ 481 h 3856"/>
                <a:gd name="T54" fmla="*/ 1386 w 1637"/>
                <a:gd name="T55" fmla="*/ 424 h 3856"/>
                <a:gd name="T56" fmla="*/ 1280 w 1637"/>
                <a:gd name="T57" fmla="*/ 481 h 3856"/>
                <a:gd name="T58" fmla="*/ 1299 w 1637"/>
                <a:gd name="T59" fmla="*/ 467 h 3856"/>
                <a:gd name="T60" fmla="*/ 1340 w 1637"/>
                <a:gd name="T61" fmla="*/ 435 h 3856"/>
                <a:gd name="T62" fmla="*/ 1299 w 1637"/>
                <a:gd name="T63" fmla="*/ 467 h 3856"/>
                <a:gd name="T64" fmla="*/ 1139 w 1637"/>
                <a:gd name="T65" fmla="*/ 483 h 3856"/>
                <a:gd name="T66" fmla="*/ 423 w 1637"/>
                <a:gd name="T67" fmla="*/ 573 h 3856"/>
                <a:gd name="T68" fmla="*/ 1247 w 1637"/>
                <a:gd name="T69" fmla="*/ 586 h 3856"/>
                <a:gd name="T70" fmla="*/ 1272 w 1637"/>
                <a:gd name="T71" fmla="*/ 592 h 3856"/>
                <a:gd name="T72" fmla="*/ 483 w 1637"/>
                <a:gd name="T73" fmla="*/ 630 h 3856"/>
                <a:gd name="T74" fmla="*/ 1215 w 1637"/>
                <a:gd name="T75" fmla="*/ 2588 h 3856"/>
                <a:gd name="T76" fmla="*/ 1239 w 1637"/>
                <a:gd name="T77" fmla="*/ 2065 h 3856"/>
                <a:gd name="T78" fmla="*/ 805 w 1637"/>
                <a:gd name="T79" fmla="*/ 578 h 3856"/>
                <a:gd name="T80" fmla="*/ 54 w 1637"/>
                <a:gd name="T81" fmla="*/ 1376 h 3856"/>
                <a:gd name="T82" fmla="*/ 81 w 1637"/>
                <a:gd name="T83" fmla="*/ 2987 h 3856"/>
                <a:gd name="T84" fmla="*/ 1269 w 1637"/>
                <a:gd name="T85" fmla="*/ 1034 h 3856"/>
                <a:gd name="T86" fmla="*/ 1272 w 1637"/>
                <a:gd name="T87" fmla="*/ 2119 h 3856"/>
                <a:gd name="T88" fmla="*/ 1554 w 1637"/>
                <a:gd name="T89" fmla="*/ 3461 h 3856"/>
                <a:gd name="T90" fmla="*/ 1511 w 1637"/>
                <a:gd name="T91" fmla="*/ 1175 h 3856"/>
                <a:gd name="T92" fmla="*/ 154 w 1637"/>
                <a:gd name="T93" fmla="*/ 2347 h 3856"/>
                <a:gd name="T94" fmla="*/ 575 w 1637"/>
                <a:gd name="T95" fmla="*/ 681 h 3856"/>
                <a:gd name="T96" fmla="*/ 1172 w 1637"/>
                <a:gd name="T97" fmla="*/ 2965 h 3856"/>
                <a:gd name="T98" fmla="*/ 1191 w 1637"/>
                <a:gd name="T99" fmla="*/ 1823 h 3856"/>
                <a:gd name="T100" fmla="*/ 122 w 1637"/>
                <a:gd name="T101" fmla="*/ 706 h 3856"/>
                <a:gd name="T102" fmla="*/ 157 w 1637"/>
                <a:gd name="T103" fmla="*/ 3619 h 3856"/>
                <a:gd name="T104" fmla="*/ 1147 w 1637"/>
                <a:gd name="T105" fmla="*/ 760 h 3856"/>
                <a:gd name="T106" fmla="*/ 163 w 1637"/>
                <a:gd name="T107" fmla="*/ 1072 h 3856"/>
                <a:gd name="T108" fmla="*/ 57 w 1637"/>
                <a:gd name="T109" fmla="*/ 3673 h 3856"/>
                <a:gd name="T110" fmla="*/ 1204 w 1637"/>
                <a:gd name="T111" fmla="*/ 3700 h 3856"/>
                <a:gd name="T112" fmla="*/ 526 w 1637"/>
                <a:gd name="T113" fmla="*/ 3676 h 3856"/>
                <a:gd name="T114" fmla="*/ 1215 w 1637"/>
                <a:gd name="T115" fmla="*/ 3708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7" h="3856">
                  <a:moveTo>
                    <a:pt x="1578" y="3437"/>
                  </a:moveTo>
                  <a:cubicBezTo>
                    <a:pt x="1602" y="3460"/>
                    <a:pt x="1637" y="3491"/>
                    <a:pt x="1633" y="3524"/>
                  </a:cubicBezTo>
                  <a:cubicBezTo>
                    <a:pt x="1629" y="3548"/>
                    <a:pt x="1600" y="3563"/>
                    <a:pt x="1581" y="3583"/>
                  </a:cubicBezTo>
                  <a:cubicBezTo>
                    <a:pt x="1561" y="3606"/>
                    <a:pt x="1549" y="3630"/>
                    <a:pt x="1530" y="3640"/>
                  </a:cubicBezTo>
                  <a:cubicBezTo>
                    <a:pt x="1512" y="3677"/>
                    <a:pt x="1481" y="3708"/>
                    <a:pt x="1448" y="3735"/>
                  </a:cubicBezTo>
                  <a:cubicBezTo>
                    <a:pt x="1436" y="3745"/>
                    <a:pt x="1420" y="3750"/>
                    <a:pt x="1408" y="3760"/>
                  </a:cubicBezTo>
                  <a:cubicBezTo>
                    <a:pt x="1388" y="3775"/>
                    <a:pt x="1374" y="3798"/>
                    <a:pt x="1356" y="3811"/>
                  </a:cubicBezTo>
                  <a:cubicBezTo>
                    <a:pt x="1313" y="3842"/>
                    <a:pt x="1248" y="3856"/>
                    <a:pt x="1199" y="3855"/>
                  </a:cubicBezTo>
                  <a:cubicBezTo>
                    <a:pt x="1184" y="3854"/>
                    <a:pt x="1167" y="3847"/>
                    <a:pt x="1153" y="3846"/>
                  </a:cubicBezTo>
                  <a:cubicBezTo>
                    <a:pt x="1097" y="3843"/>
                    <a:pt x="1039" y="3848"/>
                    <a:pt x="982" y="3846"/>
                  </a:cubicBezTo>
                  <a:cubicBezTo>
                    <a:pt x="929" y="3845"/>
                    <a:pt x="873" y="3849"/>
                    <a:pt x="824" y="3827"/>
                  </a:cubicBezTo>
                  <a:cubicBezTo>
                    <a:pt x="755" y="3819"/>
                    <a:pt x="684" y="3823"/>
                    <a:pt x="618" y="3819"/>
                  </a:cubicBezTo>
                  <a:cubicBezTo>
                    <a:pt x="553" y="3816"/>
                    <a:pt x="494" y="3798"/>
                    <a:pt x="431" y="3795"/>
                  </a:cubicBezTo>
                  <a:cubicBezTo>
                    <a:pt x="298" y="3789"/>
                    <a:pt x="166" y="3771"/>
                    <a:pt x="30" y="3781"/>
                  </a:cubicBezTo>
                  <a:cubicBezTo>
                    <a:pt x="21" y="3756"/>
                    <a:pt x="0" y="3749"/>
                    <a:pt x="8" y="3722"/>
                  </a:cubicBezTo>
                  <a:cubicBezTo>
                    <a:pt x="12" y="3710"/>
                    <a:pt x="21" y="3709"/>
                    <a:pt x="27" y="3697"/>
                  </a:cubicBezTo>
                  <a:cubicBezTo>
                    <a:pt x="31" y="3689"/>
                    <a:pt x="31" y="3674"/>
                    <a:pt x="35" y="3665"/>
                  </a:cubicBezTo>
                  <a:cubicBezTo>
                    <a:pt x="40" y="3653"/>
                    <a:pt x="46" y="3647"/>
                    <a:pt x="49" y="3638"/>
                  </a:cubicBezTo>
                  <a:cubicBezTo>
                    <a:pt x="57" y="3624"/>
                    <a:pt x="37" y="3629"/>
                    <a:pt x="38" y="3616"/>
                  </a:cubicBezTo>
                  <a:cubicBezTo>
                    <a:pt x="35" y="3603"/>
                    <a:pt x="56" y="3614"/>
                    <a:pt x="54" y="3602"/>
                  </a:cubicBezTo>
                  <a:cubicBezTo>
                    <a:pt x="57" y="3281"/>
                    <a:pt x="68" y="3015"/>
                    <a:pt x="62" y="2675"/>
                  </a:cubicBezTo>
                  <a:cubicBezTo>
                    <a:pt x="61" y="2596"/>
                    <a:pt x="51" y="2519"/>
                    <a:pt x="51" y="2442"/>
                  </a:cubicBezTo>
                  <a:cubicBezTo>
                    <a:pt x="52" y="2362"/>
                    <a:pt x="53" y="2282"/>
                    <a:pt x="49" y="2203"/>
                  </a:cubicBezTo>
                  <a:cubicBezTo>
                    <a:pt x="37" y="1965"/>
                    <a:pt x="26" y="1770"/>
                    <a:pt x="41" y="1503"/>
                  </a:cubicBezTo>
                  <a:cubicBezTo>
                    <a:pt x="45" y="1426"/>
                    <a:pt x="36" y="1346"/>
                    <a:pt x="38" y="1267"/>
                  </a:cubicBezTo>
                  <a:cubicBezTo>
                    <a:pt x="44" y="1035"/>
                    <a:pt x="20" y="873"/>
                    <a:pt x="30" y="630"/>
                  </a:cubicBezTo>
                  <a:cubicBezTo>
                    <a:pt x="23" y="613"/>
                    <a:pt x="21" y="600"/>
                    <a:pt x="22" y="586"/>
                  </a:cubicBezTo>
                  <a:cubicBezTo>
                    <a:pt x="23" y="574"/>
                    <a:pt x="33" y="565"/>
                    <a:pt x="35" y="551"/>
                  </a:cubicBezTo>
                  <a:cubicBezTo>
                    <a:pt x="37" y="538"/>
                    <a:pt x="34" y="516"/>
                    <a:pt x="35" y="497"/>
                  </a:cubicBezTo>
                  <a:cubicBezTo>
                    <a:pt x="36" y="478"/>
                    <a:pt x="38" y="457"/>
                    <a:pt x="38" y="440"/>
                  </a:cubicBezTo>
                  <a:cubicBezTo>
                    <a:pt x="38" y="402"/>
                    <a:pt x="39" y="358"/>
                    <a:pt x="35" y="334"/>
                  </a:cubicBezTo>
                  <a:cubicBezTo>
                    <a:pt x="33" y="318"/>
                    <a:pt x="13" y="297"/>
                    <a:pt x="16" y="277"/>
                  </a:cubicBezTo>
                  <a:cubicBezTo>
                    <a:pt x="19" y="255"/>
                    <a:pt x="78" y="212"/>
                    <a:pt x="106" y="196"/>
                  </a:cubicBezTo>
                  <a:cubicBezTo>
                    <a:pt x="127" y="184"/>
                    <a:pt x="154" y="178"/>
                    <a:pt x="176" y="166"/>
                  </a:cubicBezTo>
                  <a:cubicBezTo>
                    <a:pt x="199" y="154"/>
                    <a:pt x="221" y="140"/>
                    <a:pt x="244" y="128"/>
                  </a:cubicBezTo>
                  <a:cubicBezTo>
                    <a:pt x="267" y="117"/>
                    <a:pt x="295" y="111"/>
                    <a:pt x="320" y="98"/>
                  </a:cubicBezTo>
                  <a:cubicBezTo>
                    <a:pt x="342" y="87"/>
                    <a:pt x="364" y="72"/>
                    <a:pt x="388" y="63"/>
                  </a:cubicBezTo>
                  <a:cubicBezTo>
                    <a:pt x="492" y="21"/>
                    <a:pt x="588" y="29"/>
                    <a:pt x="710" y="17"/>
                  </a:cubicBezTo>
                  <a:cubicBezTo>
                    <a:pt x="735" y="15"/>
                    <a:pt x="771" y="4"/>
                    <a:pt x="795" y="3"/>
                  </a:cubicBezTo>
                  <a:cubicBezTo>
                    <a:pt x="850" y="2"/>
                    <a:pt x="909" y="0"/>
                    <a:pt x="960" y="9"/>
                  </a:cubicBezTo>
                  <a:cubicBezTo>
                    <a:pt x="1003" y="16"/>
                    <a:pt x="1045" y="31"/>
                    <a:pt x="1087" y="39"/>
                  </a:cubicBezTo>
                  <a:cubicBezTo>
                    <a:pt x="1161" y="52"/>
                    <a:pt x="1225" y="62"/>
                    <a:pt x="1285" y="87"/>
                  </a:cubicBezTo>
                  <a:cubicBezTo>
                    <a:pt x="1302" y="95"/>
                    <a:pt x="1320" y="108"/>
                    <a:pt x="1337" y="112"/>
                  </a:cubicBezTo>
                  <a:cubicBezTo>
                    <a:pt x="1366" y="119"/>
                    <a:pt x="1401" y="106"/>
                    <a:pt x="1429" y="131"/>
                  </a:cubicBezTo>
                  <a:cubicBezTo>
                    <a:pt x="1457" y="170"/>
                    <a:pt x="1505" y="233"/>
                    <a:pt x="1519" y="291"/>
                  </a:cubicBezTo>
                  <a:cubicBezTo>
                    <a:pt x="1528" y="327"/>
                    <a:pt x="1522" y="364"/>
                    <a:pt x="1502" y="383"/>
                  </a:cubicBezTo>
                  <a:cubicBezTo>
                    <a:pt x="1507" y="483"/>
                    <a:pt x="1507" y="563"/>
                    <a:pt x="1516" y="652"/>
                  </a:cubicBezTo>
                  <a:cubicBezTo>
                    <a:pt x="1520" y="691"/>
                    <a:pt x="1513" y="728"/>
                    <a:pt x="1516" y="765"/>
                  </a:cubicBezTo>
                  <a:cubicBezTo>
                    <a:pt x="1518" y="788"/>
                    <a:pt x="1526" y="811"/>
                    <a:pt x="1527" y="836"/>
                  </a:cubicBezTo>
                  <a:cubicBezTo>
                    <a:pt x="1529" y="875"/>
                    <a:pt x="1523" y="915"/>
                    <a:pt x="1524" y="955"/>
                  </a:cubicBezTo>
                  <a:cubicBezTo>
                    <a:pt x="1532" y="1156"/>
                    <a:pt x="1532" y="1321"/>
                    <a:pt x="1546" y="1509"/>
                  </a:cubicBezTo>
                  <a:cubicBezTo>
                    <a:pt x="1552" y="1586"/>
                    <a:pt x="1548" y="1662"/>
                    <a:pt x="1549" y="1739"/>
                  </a:cubicBezTo>
                  <a:cubicBezTo>
                    <a:pt x="1549" y="1810"/>
                    <a:pt x="1556" y="1882"/>
                    <a:pt x="1557" y="1951"/>
                  </a:cubicBezTo>
                  <a:cubicBezTo>
                    <a:pt x="1557" y="2001"/>
                    <a:pt x="1554" y="2052"/>
                    <a:pt x="1559" y="2103"/>
                  </a:cubicBezTo>
                  <a:cubicBezTo>
                    <a:pt x="1574" y="2245"/>
                    <a:pt x="1549" y="2402"/>
                    <a:pt x="1551" y="2558"/>
                  </a:cubicBezTo>
                  <a:cubicBezTo>
                    <a:pt x="1553" y="2654"/>
                    <a:pt x="1567" y="2754"/>
                    <a:pt x="1573" y="2854"/>
                  </a:cubicBezTo>
                  <a:cubicBezTo>
                    <a:pt x="1567" y="2899"/>
                    <a:pt x="1578" y="2968"/>
                    <a:pt x="1576" y="3027"/>
                  </a:cubicBezTo>
                  <a:cubicBezTo>
                    <a:pt x="1570" y="3155"/>
                    <a:pt x="1574" y="3312"/>
                    <a:pt x="1578" y="3437"/>
                  </a:cubicBezTo>
                  <a:close/>
                  <a:moveTo>
                    <a:pt x="914" y="25"/>
                  </a:moveTo>
                  <a:cubicBezTo>
                    <a:pt x="912" y="25"/>
                    <a:pt x="911" y="25"/>
                    <a:pt x="911" y="28"/>
                  </a:cubicBezTo>
                  <a:cubicBezTo>
                    <a:pt x="1038" y="58"/>
                    <a:pt x="1153" y="98"/>
                    <a:pt x="1250" y="163"/>
                  </a:cubicBezTo>
                  <a:cubicBezTo>
                    <a:pt x="1267" y="145"/>
                    <a:pt x="1288" y="131"/>
                    <a:pt x="1313" y="120"/>
                  </a:cubicBezTo>
                  <a:cubicBezTo>
                    <a:pt x="1192" y="68"/>
                    <a:pt x="1043" y="46"/>
                    <a:pt x="914" y="25"/>
                  </a:cubicBezTo>
                  <a:close/>
                  <a:moveTo>
                    <a:pt x="957" y="55"/>
                  </a:moveTo>
                  <a:cubicBezTo>
                    <a:pt x="885" y="43"/>
                    <a:pt x="792" y="29"/>
                    <a:pt x="716" y="33"/>
                  </a:cubicBezTo>
                  <a:cubicBezTo>
                    <a:pt x="582" y="41"/>
                    <a:pt x="429" y="49"/>
                    <a:pt x="328" y="117"/>
                  </a:cubicBezTo>
                  <a:cubicBezTo>
                    <a:pt x="216" y="165"/>
                    <a:pt x="106" y="199"/>
                    <a:pt x="35" y="288"/>
                  </a:cubicBezTo>
                  <a:cubicBezTo>
                    <a:pt x="46" y="287"/>
                    <a:pt x="54" y="289"/>
                    <a:pt x="54" y="299"/>
                  </a:cubicBezTo>
                  <a:cubicBezTo>
                    <a:pt x="80" y="283"/>
                    <a:pt x="106" y="267"/>
                    <a:pt x="130" y="250"/>
                  </a:cubicBezTo>
                  <a:cubicBezTo>
                    <a:pt x="238" y="218"/>
                    <a:pt x="317" y="157"/>
                    <a:pt x="428" y="128"/>
                  </a:cubicBezTo>
                  <a:cubicBezTo>
                    <a:pt x="512" y="65"/>
                    <a:pt x="665" y="66"/>
                    <a:pt x="797" y="82"/>
                  </a:cubicBezTo>
                  <a:cubicBezTo>
                    <a:pt x="836" y="87"/>
                    <a:pt x="876" y="81"/>
                    <a:pt x="911" y="87"/>
                  </a:cubicBezTo>
                  <a:cubicBezTo>
                    <a:pt x="973" y="98"/>
                    <a:pt x="1028" y="124"/>
                    <a:pt x="1077" y="134"/>
                  </a:cubicBezTo>
                  <a:cubicBezTo>
                    <a:pt x="1122" y="170"/>
                    <a:pt x="1183" y="190"/>
                    <a:pt x="1226" y="228"/>
                  </a:cubicBezTo>
                  <a:cubicBezTo>
                    <a:pt x="1225" y="208"/>
                    <a:pt x="1239" y="202"/>
                    <a:pt x="1239" y="182"/>
                  </a:cubicBezTo>
                  <a:cubicBezTo>
                    <a:pt x="1165" y="120"/>
                    <a:pt x="1055" y="94"/>
                    <a:pt x="957" y="55"/>
                  </a:cubicBezTo>
                  <a:close/>
                  <a:moveTo>
                    <a:pt x="591" y="459"/>
                  </a:moveTo>
                  <a:cubicBezTo>
                    <a:pt x="604" y="458"/>
                    <a:pt x="587" y="456"/>
                    <a:pt x="588" y="451"/>
                  </a:cubicBezTo>
                  <a:cubicBezTo>
                    <a:pt x="591" y="411"/>
                    <a:pt x="581" y="388"/>
                    <a:pt x="591" y="364"/>
                  </a:cubicBezTo>
                  <a:cubicBezTo>
                    <a:pt x="608" y="366"/>
                    <a:pt x="630" y="365"/>
                    <a:pt x="643" y="378"/>
                  </a:cubicBezTo>
                  <a:cubicBezTo>
                    <a:pt x="648" y="383"/>
                    <a:pt x="644" y="397"/>
                    <a:pt x="645" y="407"/>
                  </a:cubicBezTo>
                  <a:cubicBezTo>
                    <a:pt x="635" y="414"/>
                    <a:pt x="625" y="421"/>
                    <a:pt x="605" y="418"/>
                  </a:cubicBezTo>
                  <a:cubicBezTo>
                    <a:pt x="605" y="437"/>
                    <a:pt x="608" y="447"/>
                    <a:pt x="599" y="459"/>
                  </a:cubicBezTo>
                  <a:cubicBezTo>
                    <a:pt x="771" y="467"/>
                    <a:pt x="908" y="456"/>
                    <a:pt x="1071" y="454"/>
                  </a:cubicBezTo>
                  <a:cubicBezTo>
                    <a:pt x="1078" y="416"/>
                    <a:pt x="1069" y="359"/>
                    <a:pt x="1063" y="318"/>
                  </a:cubicBezTo>
                  <a:cubicBezTo>
                    <a:pt x="1049" y="309"/>
                    <a:pt x="1036" y="321"/>
                    <a:pt x="1022" y="323"/>
                  </a:cubicBezTo>
                  <a:cubicBezTo>
                    <a:pt x="1006" y="326"/>
                    <a:pt x="989" y="323"/>
                    <a:pt x="971" y="323"/>
                  </a:cubicBezTo>
                  <a:cubicBezTo>
                    <a:pt x="870" y="324"/>
                    <a:pt x="777" y="334"/>
                    <a:pt x="686" y="348"/>
                  </a:cubicBezTo>
                  <a:cubicBezTo>
                    <a:pt x="690" y="353"/>
                    <a:pt x="685" y="374"/>
                    <a:pt x="691" y="388"/>
                  </a:cubicBezTo>
                  <a:cubicBezTo>
                    <a:pt x="706" y="390"/>
                    <a:pt x="715" y="394"/>
                    <a:pt x="727" y="386"/>
                  </a:cubicBezTo>
                  <a:cubicBezTo>
                    <a:pt x="731" y="371"/>
                    <a:pt x="715" y="353"/>
                    <a:pt x="738" y="348"/>
                  </a:cubicBezTo>
                  <a:cubicBezTo>
                    <a:pt x="752" y="358"/>
                    <a:pt x="758" y="435"/>
                    <a:pt x="735" y="437"/>
                  </a:cubicBezTo>
                  <a:cubicBezTo>
                    <a:pt x="726" y="432"/>
                    <a:pt x="733" y="420"/>
                    <a:pt x="732" y="405"/>
                  </a:cubicBezTo>
                  <a:cubicBezTo>
                    <a:pt x="718" y="408"/>
                    <a:pt x="709" y="406"/>
                    <a:pt x="694" y="407"/>
                  </a:cubicBezTo>
                  <a:cubicBezTo>
                    <a:pt x="690" y="430"/>
                    <a:pt x="707" y="446"/>
                    <a:pt x="683" y="448"/>
                  </a:cubicBezTo>
                  <a:cubicBezTo>
                    <a:pt x="677" y="422"/>
                    <a:pt x="677" y="395"/>
                    <a:pt x="675" y="345"/>
                  </a:cubicBezTo>
                  <a:cubicBezTo>
                    <a:pt x="632" y="339"/>
                    <a:pt x="584" y="354"/>
                    <a:pt x="531" y="359"/>
                  </a:cubicBezTo>
                  <a:cubicBezTo>
                    <a:pt x="414" y="370"/>
                    <a:pt x="279" y="342"/>
                    <a:pt x="182" y="375"/>
                  </a:cubicBezTo>
                  <a:cubicBezTo>
                    <a:pt x="177" y="406"/>
                    <a:pt x="180" y="448"/>
                    <a:pt x="195" y="467"/>
                  </a:cubicBezTo>
                  <a:cubicBezTo>
                    <a:pt x="190" y="473"/>
                    <a:pt x="187" y="482"/>
                    <a:pt x="173" y="481"/>
                  </a:cubicBezTo>
                  <a:cubicBezTo>
                    <a:pt x="169" y="446"/>
                    <a:pt x="146" y="382"/>
                    <a:pt x="176" y="353"/>
                  </a:cubicBezTo>
                  <a:cubicBezTo>
                    <a:pt x="310" y="322"/>
                    <a:pt x="459" y="363"/>
                    <a:pt x="588" y="326"/>
                  </a:cubicBezTo>
                  <a:cubicBezTo>
                    <a:pt x="695" y="339"/>
                    <a:pt x="789" y="306"/>
                    <a:pt x="887" y="304"/>
                  </a:cubicBezTo>
                  <a:cubicBezTo>
                    <a:pt x="915" y="304"/>
                    <a:pt x="945" y="305"/>
                    <a:pt x="974" y="304"/>
                  </a:cubicBezTo>
                  <a:cubicBezTo>
                    <a:pt x="1012" y="304"/>
                    <a:pt x="1058" y="285"/>
                    <a:pt x="1079" y="307"/>
                  </a:cubicBezTo>
                  <a:cubicBezTo>
                    <a:pt x="1088" y="361"/>
                    <a:pt x="1088" y="427"/>
                    <a:pt x="1096" y="456"/>
                  </a:cubicBezTo>
                  <a:cubicBezTo>
                    <a:pt x="1101" y="454"/>
                    <a:pt x="1107" y="456"/>
                    <a:pt x="1115" y="451"/>
                  </a:cubicBezTo>
                  <a:cubicBezTo>
                    <a:pt x="1106" y="410"/>
                    <a:pt x="1122" y="341"/>
                    <a:pt x="1101" y="302"/>
                  </a:cubicBezTo>
                  <a:cubicBezTo>
                    <a:pt x="1092" y="285"/>
                    <a:pt x="1063" y="264"/>
                    <a:pt x="1041" y="264"/>
                  </a:cubicBezTo>
                  <a:cubicBezTo>
                    <a:pt x="1029" y="264"/>
                    <a:pt x="1018" y="270"/>
                    <a:pt x="1006" y="272"/>
                  </a:cubicBezTo>
                  <a:cubicBezTo>
                    <a:pt x="988" y="275"/>
                    <a:pt x="966" y="275"/>
                    <a:pt x="949" y="275"/>
                  </a:cubicBezTo>
                  <a:cubicBezTo>
                    <a:pt x="895" y="274"/>
                    <a:pt x="846" y="287"/>
                    <a:pt x="784" y="288"/>
                  </a:cubicBezTo>
                  <a:cubicBezTo>
                    <a:pt x="661" y="291"/>
                    <a:pt x="517" y="312"/>
                    <a:pt x="374" y="310"/>
                  </a:cubicBezTo>
                  <a:cubicBezTo>
                    <a:pt x="298" y="309"/>
                    <a:pt x="223" y="307"/>
                    <a:pt x="154" y="334"/>
                  </a:cubicBezTo>
                  <a:cubicBezTo>
                    <a:pt x="135" y="382"/>
                    <a:pt x="158" y="452"/>
                    <a:pt x="138" y="483"/>
                  </a:cubicBezTo>
                  <a:cubicBezTo>
                    <a:pt x="126" y="468"/>
                    <a:pt x="127" y="443"/>
                    <a:pt x="127" y="418"/>
                  </a:cubicBezTo>
                  <a:cubicBezTo>
                    <a:pt x="127" y="375"/>
                    <a:pt x="127" y="318"/>
                    <a:pt x="163" y="310"/>
                  </a:cubicBezTo>
                  <a:cubicBezTo>
                    <a:pt x="243" y="291"/>
                    <a:pt x="349" y="290"/>
                    <a:pt x="428" y="291"/>
                  </a:cubicBezTo>
                  <a:cubicBezTo>
                    <a:pt x="528" y="292"/>
                    <a:pt x="643" y="275"/>
                    <a:pt x="748" y="269"/>
                  </a:cubicBezTo>
                  <a:cubicBezTo>
                    <a:pt x="782" y="267"/>
                    <a:pt x="811" y="269"/>
                    <a:pt x="841" y="266"/>
                  </a:cubicBezTo>
                  <a:cubicBezTo>
                    <a:pt x="866" y="265"/>
                    <a:pt x="891" y="256"/>
                    <a:pt x="917" y="253"/>
                  </a:cubicBezTo>
                  <a:cubicBezTo>
                    <a:pt x="953" y="249"/>
                    <a:pt x="995" y="266"/>
                    <a:pt x="1030" y="239"/>
                  </a:cubicBezTo>
                  <a:cubicBezTo>
                    <a:pt x="1065" y="252"/>
                    <a:pt x="1108" y="263"/>
                    <a:pt x="1120" y="302"/>
                  </a:cubicBezTo>
                  <a:cubicBezTo>
                    <a:pt x="1135" y="352"/>
                    <a:pt x="1125" y="412"/>
                    <a:pt x="1131" y="459"/>
                  </a:cubicBezTo>
                  <a:cubicBezTo>
                    <a:pt x="1167" y="462"/>
                    <a:pt x="1196" y="466"/>
                    <a:pt x="1226" y="462"/>
                  </a:cubicBezTo>
                  <a:cubicBezTo>
                    <a:pt x="1228" y="399"/>
                    <a:pt x="1215" y="318"/>
                    <a:pt x="1218" y="250"/>
                  </a:cubicBezTo>
                  <a:cubicBezTo>
                    <a:pt x="1088" y="129"/>
                    <a:pt x="878" y="84"/>
                    <a:pt x="648" y="96"/>
                  </a:cubicBezTo>
                  <a:cubicBezTo>
                    <a:pt x="670" y="97"/>
                    <a:pt x="668" y="130"/>
                    <a:pt x="659" y="136"/>
                  </a:cubicBezTo>
                  <a:cubicBezTo>
                    <a:pt x="668" y="139"/>
                    <a:pt x="676" y="133"/>
                    <a:pt x="689" y="139"/>
                  </a:cubicBezTo>
                  <a:cubicBezTo>
                    <a:pt x="700" y="144"/>
                    <a:pt x="725" y="175"/>
                    <a:pt x="724" y="185"/>
                  </a:cubicBezTo>
                  <a:cubicBezTo>
                    <a:pt x="723" y="208"/>
                    <a:pt x="714" y="247"/>
                    <a:pt x="702" y="261"/>
                  </a:cubicBezTo>
                  <a:cubicBezTo>
                    <a:pt x="669" y="253"/>
                    <a:pt x="620" y="251"/>
                    <a:pt x="572" y="264"/>
                  </a:cubicBezTo>
                  <a:cubicBezTo>
                    <a:pt x="530" y="222"/>
                    <a:pt x="527" y="133"/>
                    <a:pt x="607" y="136"/>
                  </a:cubicBezTo>
                  <a:cubicBezTo>
                    <a:pt x="607" y="124"/>
                    <a:pt x="597" y="121"/>
                    <a:pt x="599" y="106"/>
                  </a:cubicBezTo>
                  <a:cubicBezTo>
                    <a:pt x="602" y="99"/>
                    <a:pt x="612" y="99"/>
                    <a:pt x="616" y="93"/>
                  </a:cubicBezTo>
                  <a:cubicBezTo>
                    <a:pt x="486" y="96"/>
                    <a:pt x="380" y="175"/>
                    <a:pt x="263" y="212"/>
                  </a:cubicBezTo>
                  <a:cubicBezTo>
                    <a:pt x="200" y="258"/>
                    <a:pt x="106" y="272"/>
                    <a:pt x="51" y="326"/>
                  </a:cubicBezTo>
                  <a:cubicBezTo>
                    <a:pt x="51" y="384"/>
                    <a:pt x="58" y="463"/>
                    <a:pt x="49" y="524"/>
                  </a:cubicBezTo>
                  <a:cubicBezTo>
                    <a:pt x="158" y="466"/>
                    <a:pt x="308" y="476"/>
                    <a:pt x="453" y="456"/>
                  </a:cubicBezTo>
                  <a:cubicBezTo>
                    <a:pt x="434" y="449"/>
                    <a:pt x="424" y="456"/>
                    <a:pt x="407" y="454"/>
                  </a:cubicBezTo>
                  <a:cubicBezTo>
                    <a:pt x="419" y="432"/>
                    <a:pt x="393" y="371"/>
                    <a:pt x="423" y="367"/>
                  </a:cubicBezTo>
                  <a:cubicBezTo>
                    <a:pt x="432" y="387"/>
                    <a:pt x="418" y="419"/>
                    <a:pt x="426" y="435"/>
                  </a:cubicBezTo>
                  <a:cubicBezTo>
                    <a:pt x="435" y="432"/>
                    <a:pt x="436" y="439"/>
                    <a:pt x="445" y="437"/>
                  </a:cubicBezTo>
                  <a:cubicBezTo>
                    <a:pt x="454" y="436"/>
                    <a:pt x="448" y="419"/>
                    <a:pt x="461" y="421"/>
                  </a:cubicBezTo>
                  <a:cubicBezTo>
                    <a:pt x="476" y="429"/>
                    <a:pt x="468" y="444"/>
                    <a:pt x="466" y="459"/>
                  </a:cubicBezTo>
                  <a:cubicBezTo>
                    <a:pt x="513" y="463"/>
                    <a:pt x="561" y="453"/>
                    <a:pt x="591" y="459"/>
                  </a:cubicBezTo>
                  <a:close/>
                  <a:moveTo>
                    <a:pt x="618" y="112"/>
                  </a:moveTo>
                  <a:cubicBezTo>
                    <a:pt x="626" y="123"/>
                    <a:pt x="632" y="142"/>
                    <a:pt x="618" y="153"/>
                  </a:cubicBezTo>
                  <a:cubicBezTo>
                    <a:pt x="607" y="158"/>
                    <a:pt x="586" y="153"/>
                    <a:pt x="580" y="163"/>
                  </a:cubicBezTo>
                  <a:cubicBezTo>
                    <a:pt x="601" y="159"/>
                    <a:pt x="615" y="163"/>
                    <a:pt x="626" y="174"/>
                  </a:cubicBezTo>
                  <a:cubicBezTo>
                    <a:pt x="628" y="205"/>
                    <a:pt x="609" y="226"/>
                    <a:pt x="572" y="226"/>
                  </a:cubicBezTo>
                  <a:cubicBezTo>
                    <a:pt x="570" y="236"/>
                    <a:pt x="574" y="240"/>
                    <a:pt x="578" y="245"/>
                  </a:cubicBezTo>
                  <a:cubicBezTo>
                    <a:pt x="624" y="233"/>
                    <a:pt x="646" y="235"/>
                    <a:pt x="697" y="239"/>
                  </a:cubicBezTo>
                  <a:cubicBezTo>
                    <a:pt x="701" y="207"/>
                    <a:pt x="712" y="174"/>
                    <a:pt x="681" y="155"/>
                  </a:cubicBezTo>
                  <a:cubicBezTo>
                    <a:pt x="664" y="154"/>
                    <a:pt x="656" y="160"/>
                    <a:pt x="643" y="155"/>
                  </a:cubicBezTo>
                  <a:cubicBezTo>
                    <a:pt x="635" y="138"/>
                    <a:pt x="647" y="128"/>
                    <a:pt x="651" y="115"/>
                  </a:cubicBezTo>
                  <a:cubicBezTo>
                    <a:pt x="642" y="106"/>
                    <a:pt x="629" y="106"/>
                    <a:pt x="618" y="112"/>
                  </a:cubicBezTo>
                  <a:close/>
                  <a:moveTo>
                    <a:pt x="1502" y="302"/>
                  </a:moveTo>
                  <a:cubicBezTo>
                    <a:pt x="1500" y="286"/>
                    <a:pt x="1487" y="251"/>
                    <a:pt x="1475" y="228"/>
                  </a:cubicBezTo>
                  <a:cubicBezTo>
                    <a:pt x="1460" y="198"/>
                    <a:pt x="1423" y="142"/>
                    <a:pt x="1391" y="134"/>
                  </a:cubicBezTo>
                  <a:cubicBezTo>
                    <a:pt x="1384" y="132"/>
                    <a:pt x="1357" y="131"/>
                    <a:pt x="1359" y="131"/>
                  </a:cubicBezTo>
                  <a:cubicBezTo>
                    <a:pt x="1328" y="132"/>
                    <a:pt x="1293" y="148"/>
                    <a:pt x="1269" y="171"/>
                  </a:cubicBezTo>
                  <a:cubicBezTo>
                    <a:pt x="1293" y="161"/>
                    <a:pt x="1318" y="152"/>
                    <a:pt x="1348" y="147"/>
                  </a:cubicBezTo>
                  <a:cubicBezTo>
                    <a:pt x="1433" y="181"/>
                    <a:pt x="1456" y="277"/>
                    <a:pt x="1500" y="353"/>
                  </a:cubicBezTo>
                  <a:cubicBezTo>
                    <a:pt x="1502" y="341"/>
                    <a:pt x="1505" y="316"/>
                    <a:pt x="1502" y="302"/>
                  </a:cubicBezTo>
                  <a:close/>
                  <a:moveTo>
                    <a:pt x="567" y="212"/>
                  </a:moveTo>
                  <a:cubicBezTo>
                    <a:pt x="560" y="199"/>
                    <a:pt x="568" y="175"/>
                    <a:pt x="567" y="169"/>
                  </a:cubicBezTo>
                  <a:cubicBezTo>
                    <a:pt x="556" y="182"/>
                    <a:pt x="556" y="203"/>
                    <a:pt x="567" y="212"/>
                  </a:cubicBezTo>
                  <a:close/>
                  <a:moveTo>
                    <a:pt x="1492" y="481"/>
                  </a:moveTo>
                  <a:cubicBezTo>
                    <a:pt x="1490" y="440"/>
                    <a:pt x="1491" y="387"/>
                    <a:pt x="1478" y="353"/>
                  </a:cubicBezTo>
                  <a:cubicBezTo>
                    <a:pt x="1457" y="301"/>
                    <a:pt x="1439" y="255"/>
                    <a:pt x="1408" y="218"/>
                  </a:cubicBezTo>
                  <a:cubicBezTo>
                    <a:pt x="1381" y="186"/>
                    <a:pt x="1355" y="157"/>
                    <a:pt x="1304" y="174"/>
                  </a:cubicBezTo>
                  <a:cubicBezTo>
                    <a:pt x="1270" y="186"/>
                    <a:pt x="1250" y="228"/>
                    <a:pt x="1234" y="256"/>
                  </a:cubicBezTo>
                  <a:cubicBezTo>
                    <a:pt x="1237" y="268"/>
                    <a:pt x="1235" y="286"/>
                    <a:pt x="1231" y="299"/>
                  </a:cubicBezTo>
                  <a:cubicBezTo>
                    <a:pt x="1235" y="326"/>
                    <a:pt x="1245" y="362"/>
                    <a:pt x="1245" y="391"/>
                  </a:cubicBezTo>
                  <a:cubicBezTo>
                    <a:pt x="1245" y="414"/>
                    <a:pt x="1228" y="459"/>
                    <a:pt x="1256" y="475"/>
                  </a:cubicBezTo>
                  <a:cubicBezTo>
                    <a:pt x="1259" y="445"/>
                    <a:pt x="1244" y="408"/>
                    <a:pt x="1253" y="359"/>
                  </a:cubicBezTo>
                  <a:cubicBezTo>
                    <a:pt x="1279" y="339"/>
                    <a:pt x="1306" y="363"/>
                    <a:pt x="1332" y="372"/>
                  </a:cubicBezTo>
                  <a:cubicBezTo>
                    <a:pt x="1344" y="377"/>
                    <a:pt x="1358" y="376"/>
                    <a:pt x="1367" y="380"/>
                  </a:cubicBezTo>
                  <a:cubicBezTo>
                    <a:pt x="1373" y="383"/>
                    <a:pt x="1377" y="392"/>
                    <a:pt x="1383" y="394"/>
                  </a:cubicBezTo>
                  <a:cubicBezTo>
                    <a:pt x="1387" y="396"/>
                    <a:pt x="1395" y="392"/>
                    <a:pt x="1399" y="394"/>
                  </a:cubicBezTo>
                  <a:cubicBezTo>
                    <a:pt x="1403" y="396"/>
                    <a:pt x="1407" y="404"/>
                    <a:pt x="1413" y="407"/>
                  </a:cubicBezTo>
                  <a:cubicBezTo>
                    <a:pt x="1421" y="412"/>
                    <a:pt x="1432" y="410"/>
                    <a:pt x="1437" y="413"/>
                  </a:cubicBezTo>
                  <a:cubicBezTo>
                    <a:pt x="1449" y="420"/>
                    <a:pt x="1472" y="445"/>
                    <a:pt x="1475" y="456"/>
                  </a:cubicBezTo>
                  <a:cubicBezTo>
                    <a:pt x="1480" y="472"/>
                    <a:pt x="1472" y="490"/>
                    <a:pt x="1473" y="505"/>
                  </a:cubicBezTo>
                  <a:cubicBezTo>
                    <a:pt x="1474" y="528"/>
                    <a:pt x="1481" y="548"/>
                    <a:pt x="1486" y="573"/>
                  </a:cubicBezTo>
                  <a:cubicBezTo>
                    <a:pt x="1484" y="585"/>
                    <a:pt x="1465" y="579"/>
                    <a:pt x="1473" y="595"/>
                  </a:cubicBezTo>
                  <a:cubicBezTo>
                    <a:pt x="1477" y="599"/>
                    <a:pt x="1485" y="594"/>
                    <a:pt x="1492" y="600"/>
                  </a:cubicBezTo>
                  <a:cubicBezTo>
                    <a:pt x="1492" y="568"/>
                    <a:pt x="1493" y="526"/>
                    <a:pt x="1492" y="481"/>
                  </a:cubicBezTo>
                  <a:close/>
                  <a:moveTo>
                    <a:pt x="583" y="180"/>
                  </a:moveTo>
                  <a:cubicBezTo>
                    <a:pt x="584" y="188"/>
                    <a:pt x="578" y="191"/>
                    <a:pt x="580" y="201"/>
                  </a:cubicBezTo>
                  <a:cubicBezTo>
                    <a:pt x="587" y="207"/>
                    <a:pt x="594" y="195"/>
                    <a:pt x="607" y="199"/>
                  </a:cubicBezTo>
                  <a:cubicBezTo>
                    <a:pt x="610" y="189"/>
                    <a:pt x="603" y="188"/>
                    <a:pt x="605" y="180"/>
                  </a:cubicBezTo>
                  <a:cubicBezTo>
                    <a:pt x="594" y="177"/>
                    <a:pt x="595" y="179"/>
                    <a:pt x="583" y="180"/>
                  </a:cubicBezTo>
                  <a:close/>
                  <a:moveTo>
                    <a:pt x="1296" y="388"/>
                  </a:moveTo>
                  <a:cubicBezTo>
                    <a:pt x="1303" y="386"/>
                    <a:pt x="1376" y="411"/>
                    <a:pt x="1386" y="424"/>
                  </a:cubicBezTo>
                  <a:cubicBezTo>
                    <a:pt x="1388" y="427"/>
                    <a:pt x="1381" y="427"/>
                    <a:pt x="1386" y="429"/>
                  </a:cubicBezTo>
                  <a:cubicBezTo>
                    <a:pt x="1396" y="435"/>
                    <a:pt x="1422" y="439"/>
                    <a:pt x="1432" y="443"/>
                  </a:cubicBezTo>
                  <a:cubicBezTo>
                    <a:pt x="1450" y="468"/>
                    <a:pt x="1459" y="533"/>
                    <a:pt x="1443" y="565"/>
                  </a:cubicBezTo>
                  <a:cubicBezTo>
                    <a:pt x="1452" y="566"/>
                    <a:pt x="1455" y="573"/>
                    <a:pt x="1462" y="576"/>
                  </a:cubicBezTo>
                  <a:cubicBezTo>
                    <a:pt x="1467" y="541"/>
                    <a:pt x="1449" y="494"/>
                    <a:pt x="1459" y="462"/>
                  </a:cubicBezTo>
                  <a:cubicBezTo>
                    <a:pt x="1416" y="411"/>
                    <a:pt x="1342" y="393"/>
                    <a:pt x="1272" y="369"/>
                  </a:cubicBezTo>
                  <a:cubicBezTo>
                    <a:pt x="1264" y="399"/>
                    <a:pt x="1269" y="446"/>
                    <a:pt x="1280" y="481"/>
                  </a:cubicBezTo>
                  <a:cubicBezTo>
                    <a:pt x="1290" y="446"/>
                    <a:pt x="1262" y="399"/>
                    <a:pt x="1296" y="388"/>
                  </a:cubicBezTo>
                  <a:close/>
                  <a:moveTo>
                    <a:pt x="602" y="405"/>
                  </a:moveTo>
                  <a:cubicBezTo>
                    <a:pt x="612" y="404"/>
                    <a:pt x="620" y="401"/>
                    <a:pt x="629" y="399"/>
                  </a:cubicBezTo>
                  <a:cubicBezTo>
                    <a:pt x="629" y="396"/>
                    <a:pt x="629" y="392"/>
                    <a:pt x="629" y="388"/>
                  </a:cubicBezTo>
                  <a:cubicBezTo>
                    <a:pt x="616" y="385"/>
                    <a:pt x="615" y="381"/>
                    <a:pt x="605" y="380"/>
                  </a:cubicBezTo>
                  <a:cubicBezTo>
                    <a:pt x="601" y="389"/>
                    <a:pt x="605" y="392"/>
                    <a:pt x="602" y="405"/>
                  </a:cubicBezTo>
                  <a:close/>
                  <a:moveTo>
                    <a:pt x="1299" y="467"/>
                  </a:moveTo>
                  <a:cubicBezTo>
                    <a:pt x="1319" y="518"/>
                    <a:pt x="1385" y="524"/>
                    <a:pt x="1426" y="554"/>
                  </a:cubicBezTo>
                  <a:cubicBezTo>
                    <a:pt x="1442" y="531"/>
                    <a:pt x="1429" y="498"/>
                    <a:pt x="1429" y="467"/>
                  </a:cubicBezTo>
                  <a:cubicBezTo>
                    <a:pt x="1385" y="445"/>
                    <a:pt x="1354" y="417"/>
                    <a:pt x="1299" y="410"/>
                  </a:cubicBezTo>
                  <a:cubicBezTo>
                    <a:pt x="1299" y="417"/>
                    <a:pt x="1294" y="418"/>
                    <a:pt x="1296" y="426"/>
                  </a:cubicBezTo>
                  <a:cubicBezTo>
                    <a:pt x="1303" y="426"/>
                    <a:pt x="1306" y="422"/>
                    <a:pt x="1315" y="424"/>
                  </a:cubicBezTo>
                  <a:cubicBezTo>
                    <a:pt x="1312" y="434"/>
                    <a:pt x="1325" y="428"/>
                    <a:pt x="1323" y="437"/>
                  </a:cubicBezTo>
                  <a:cubicBezTo>
                    <a:pt x="1332" y="439"/>
                    <a:pt x="1333" y="435"/>
                    <a:pt x="1340" y="435"/>
                  </a:cubicBezTo>
                  <a:cubicBezTo>
                    <a:pt x="1341" y="440"/>
                    <a:pt x="1347" y="439"/>
                    <a:pt x="1345" y="448"/>
                  </a:cubicBezTo>
                  <a:cubicBezTo>
                    <a:pt x="1364" y="440"/>
                    <a:pt x="1375" y="458"/>
                    <a:pt x="1378" y="475"/>
                  </a:cubicBezTo>
                  <a:cubicBezTo>
                    <a:pt x="1378" y="480"/>
                    <a:pt x="1370" y="477"/>
                    <a:pt x="1370" y="481"/>
                  </a:cubicBezTo>
                  <a:cubicBezTo>
                    <a:pt x="1368" y="522"/>
                    <a:pt x="1318" y="495"/>
                    <a:pt x="1332" y="454"/>
                  </a:cubicBezTo>
                  <a:cubicBezTo>
                    <a:pt x="1325" y="459"/>
                    <a:pt x="1319" y="451"/>
                    <a:pt x="1315" y="456"/>
                  </a:cubicBezTo>
                  <a:cubicBezTo>
                    <a:pt x="1322" y="460"/>
                    <a:pt x="1327" y="479"/>
                    <a:pt x="1321" y="486"/>
                  </a:cubicBezTo>
                  <a:cubicBezTo>
                    <a:pt x="1300" y="493"/>
                    <a:pt x="1314" y="466"/>
                    <a:pt x="1299" y="467"/>
                  </a:cubicBezTo>
                  <a:close/>
                  <a:moveTo>
                    <a:pt x="1356" y="486"/>
                  </a:moveTo>
                  <a:cubicBezTo>
                    <a:pt x="1352" y="476"/>
                    <a:pt x="1365" y="484"/>
                    <a:pt x="1364" y="478"/>
                  </a:cubicBezTo>
                  <a:cubicBezTo>
                    <a:pt x="1356" y="474"/>
                    <a:pt x="1359" y="458"/>
                    <a:pt x="1348" y="456"/>
                  </a:cubicBezTo>
                  <a:cubicBezTo>
                    <a:pt x="1347" y="470"/>
                    <a:pt x="1350" y="480"/>
                    <a:pt x="1356" y="486"/>
                  </a:cubicBezTo>
                  <a:close/>
                  <a:moveTo>
                    <a:pt x="1242" y="527"/>
                  </a:moveTo>
                  <a:cubicBezTo>
                    <a:pt x="1221" y="506"/>
                    <a:pt x="1189" y="495"/>
                    <a:pt x="1161" y="481"/>
                  </a:cubicBezTo>
                  <a:cubicBezTo>
                    <a:pt x="1151" y="479"/>
                    <a:pt x="1145" y="482"/>
                    <a:pt x="1139" y="483"/>
                  </a:cubicBezTo>
                  <a:cubicBezTo>
                    <a:pt x="1084" y="458"/>
                    <a:pt x="1015" y="476"/>
                    <a:pt x="946" y="478"/>
                  </a:cubicBezTo>
                  <a:cubicBezTo>
                    <a:pt x="934" y="478"/>
                    <a:pt x="921" y="475"/>
                    <a:pt x="908" y="475"/>
                  </a:cubicBezTo>
                  <a:cubicBezTo>
                    <a:pt x="653" y="488"/>
                    <a:pt x="374" y="465"/>
                    <a:pt x="141" y="505"/>
                  </a:cubicBezTo>
                  <a:cubicBezTo>
                    <a:pt x="76" y="516"/>
                    <a:pt x="32" y="547"/>
                    <a:pt x="35" y="616"/>
                  </a:cubicBezTo>
                  <a:cubicBezTo>
                    <a:pt x="86" y="601"/>
                    <a:pt x="145" y="600"/>
                    <a:pt x="206" y="589"/>
                  </a:cubicBezTo>
                  <a:cubicBezTo>
                    <a:pt x="223" y="586"/>
                    <a:pt x="239" y="577"/>
                    <a:pt x="255" y="576"/>
                  </a:cubicBezTo>
                  <a:cubicBezTo>
                    <a:pt x="310" y="571"/>
                    <a:pt x="365" y="578"/>
                    <a:pt x="423" y="573"/>
                  </a:cubicBezTo>
                  <a:cubicBezTo>
                    <a:pt x="479" y="568"/>
                    <a:pt x="537" y="569"/>
                    <a:pt x="594" y="565"/>
                  </a:cubicBezTo>
                  <a:cubicBezTo>
                    <a:pt x="628" y="562"/>
                    <a:pt x="661" y="557"/>
                    <a:pt x="694" y="557"/>
                  </a:cubicBezTo>
                  <a:cubicBezTo>
                    <a:pt x="724" y="556"/>
                    <a:pt x="755" y="565"/>
                    <a:pt x="786" y="565"/>
                  </a:cubicBezTo>
                  <a:cubicBezTo>
                    <a:pt x="841" y="565"/>
                    <a:pt x="893" y="558"/>
                    <a:pt x="944" y="557"/>
                  </a:cubicBezTo>
                  <a:cubicBezTo>
                    <a:pt x="1024" y="555"/>
                    <a:pt x="1115" y="573"/>
                    <a:pt x="1196" y="584"/>
                  </a:cubicBezTo>
                  <a:cubicBezTo>
                    <a:pt x="1210" y="586"/>
                    <a:pt x="1195" y="573"/>
                    <a:pt x="1212" y="576"/>
                  </a:cubicBezTo>
                  <a:cubicBezTo>
                    <a:pt x="1225" y="578"/>
                    <a:pt x="1235" y="584"/>
                    <a:pt x="1247" y="586"/>
                  </a:cubicBezTo>
                  <a:cubicBezTo>
                    <a:pt x="1246" y="571"/>
                    <a:pt x="1250" y="543"/>
                    <a:pt x="1242" y="527"/>
                  </a:cubicBezTo>
                  <a:close/>
                  <a:moveTo>
                    <a:pt x="1272" y="592"/>
                  </a:moveTo>
                  <a:cubicBezTo>
                    <a:pt x="1336" y="621"/>
                    <a:pt x="1399" y="652"/>
                    <a:pt x="1470" y="681"/>
                  </a:cubicBezTo>
                  <a:cubicBezTo>
                    <a:pt x="1477" y="689"/>
                    <a:pt x="1498" y="711"/>
                    <a:pt x="1502" y="703"/>
                  </a:cubicBezTo>
                  <a:cubicBezTo>
                    <a:pt x="1507" y="670"/>
                    <a:pt x="1503" y="638"/>
                    <a:pt x="1486" y="619"/>
                  </a:cubicBezTo>
                  <a:cubicBezTo>
                    <a:pt x="1399" y="594"/>
                    <a:pt x="1338" y="543"/>
                    <a:pt x="1261" y="508"/>
                  </a:cubicBezTo>
                  <a:cubicBezTo>
                    <a:pt x="1266" y="539"/>
                    <a:pt x="1272" y="564"/>
                    <a:pt x="1272" y="592"/>
                  </a:cubicBezTo>
                  <a:close/>
                  <a:moveTo>
                    <a:pt x="125" y="3526"/>
                  </a:moveTo>
                  <a:cubicBezTo>
                    <a:pt x="129" y="3176"/>
                    <a:pt x="128" y="2829"/>
                    <a:pt x="117" y="2480"/>
                  </a:cubicBezTo>
                  <a:cubicBezTo>
                    <a:pt x="113" y="2358"/>
                    <a:pt x="119" y="2235"/>
                    <a:pt x="114" y="2113"/>
                  </a:cubicBezTo>
                  <a:cubicBezTo>
                    <a:pt x="108" y="1977"/>
                    <a:pt x="114" y="1864"/>
                    <a:pt x="111" y="1755"/>
                  </a:cubicBezTo>
                  <a:cubicBezTo>
                    <a:pt x="104" y="1436"/>
                    <a:pt x="119" y="1074"/>
                    <a:pt x="106" y="695"/>
                  </a:cubicBezTo>
                  <a:cubicBezTo>
                    <a:pt x="119" y="685"/>
                    <a:pt x="118" y="660"/>
                    <a:pt x="130" y="649"/>
                  </a:cubicBezTo>
                  <a:cubicBezTo>
                    <a:pt x="219" y="622"/>
                    <a:pt x="414" y="631"/>
                    <a:pt x="483" y="630"/>
                  </a:cubicBezTo>
                  <a:cubicBezTo>
                    <a:pt x="677" y="627"/>
                    <a:pt x="908" y="628"/>
                    <a:pt x="1098" y="624"/>
                  </a:cubicBezTo>
                  <a:cubicBezTo>
                    <a:pt x="1127" y="624"/>
                    <a:pt x="1164" y="620"/>
                    <a:pt x="1180" y="630"/>
                  </a:cubicBezTo>
                  <a:cubicBezTo>
                    <a:pt x="1194" y="638"/>
                    <a:pt x="1215" y="688"/>
                    <a:pt x="1215" y="717"/>
                  </a:cubicBezTo>
                  <a:cubicBezTo>
                    <a:pt x="1215" y="734"/>
                    <a:pt x="1203" y="746"/>
                    <a:pt x="1201" y="765"/>
                  </a:cubicBezTo>
                  <a:cubicBezTo>
                    <a:pt x="1197" y="814"/>
                    <a:pt x="1201" y="871"/>
                    <a:pt x="1201" y="925"/>
                  </a:cubicBezTo>
                  <a:cubicBezTo>
                    <a:pt x="1208" y="1365"/>
                    <a:pt x="1200" y="1819"/>
                    <a:pt x="1212" y="2222"/>
                  </a:cubicBezTo>
                  <a:cubicBezTo>
                    <a:pt x="1216" y="2339"/>
                    <a:pt x="1211" y="2467"/>
                    <a:pt x="1215" y="2588"/>
                  </a:cubicBezTo>
                  <a:cubicBezTo>
                    <a:pt x="1221" y="2774"/>
                    <a:pt x="1222" y="2961"/>
                    <a:pt x="1215" y="3152"/>
                  </a:cubicBezTo>
                  <a:cubicBezTo>
                    <a:pt x="1209" y="3325"/>
                    <a:pt x="1224" y="3506"/>
                    <a:pt x="1215" y="3673"/>
                  </a:cubicBezTo>
                  <a:cubicBezTo>
                    <a:pt x="1246" y="3671"/>
                    <a:pt x="1276" y="3684"/>
                    <a:pt x="1296" y="3673"/>
                  </a:cubicBezTo>
                  <a:cubicBezTo>
                    <a:pt x="1301" y="3570"/>
                    <a:pt x="1297" y="3464"/>
                    <a:pt x="1291" y="3358"/>
                  </a:cubicBezTo>
                  <a:cubicBezTo>
                    <a:pt x="1280" y="3181"/>
                    <a:pt x="1295" y="2989"/>
                    <a:pt x="1283" y="2783"/>
                  </a:cubicBezTo>
                  <a:cubicBezTo>
                    <a:pt x="1278" y="2701"/>
                    <a:pt x="1278" y="2617"/>
                    <a:pt x="1272" y="2537"/>
                  </a:cubicBezTo>
                  <a:cubicBezTo>
                    <a:pt x="1259" y="2378"/>
                    <a:pt x="1242" y="2223"/>
                    <a:pt x="1239" y="2065"/>
                  </a:cubicBezTo>
                  <a:cubicBezTo>
                    <a:pt x="1238" y="2007"/>
                    <a:pt x="1256" y="1948"/>
                    <a:pt x="1256" y="1891"/>
                  </a:cubicBezTo>
                  <a:cubicBezTo>
                    <a:pt x="1256" y="1776"/>
                    <a:pt x="1237" y="1667"/>
                    <a:pt x="1242" y="1555"/>
                  </a:cubicBezTo>
                  <a:cubicBezTo>
                    <a:pt x="1244" y="1511"/>
                    <a:pt x="1248" y="1465"/>
                    <a:pt x="1245" y="1419"/>
                  </a:cubicBezTo>
                  <a:cubicBezTo>
                    <a:pt x="1233" y="1271"/>
                    <a:pt x="1249" y="1122"/>
                    <a:pt x="1245" y="969"/>
                  </a:cubicBezTo>
                  <a:cubicBezTo>
                    <a:pt x="1241" y="845"/>
                    <a:pt x="1249" y="723"/>
                    <a:pt x="1250" y="605"/>
                  </a:cubicBezTo>
                  <a:cubicBezTo>
                    <a:pt x="1129" y="592"/>
                    <a:pt x="1032" y="577"/>
                    <a:pt x="917" y="576"/>
                  </a:cubicBezTo>
                  <a:cubicBezTo>
                    <a:pt x="880" y="575"/>
                    <a:pt x="842" y="576"/>
                    <a:pt x="805" y="578"/>
                  </a:cubicBezTo>
                  <a:cubicBezTo>
                    <a:pt x="768" y="580"/>
                    <a:pt x="733" y="573"/>
                    <a:pt x="697" y="573"/>
                  </a:cubicBezTo>
                  <a:cubicBezTo>
                    <a:pt x="663" y="573"/>
                    <a:pt x="627" y="579"/>
                    <a:pt x="591" y="581"/>
                  </a:cubicBezTo>
                  <a:cubicBezTo>
                    <a:pt x="457" y="587"/>
                    <a:pt x="322" y="585"/>
                    <a:pt x="203" y="605"/>
                  </a:cubicBezTo>
                  <a:cubicBezTo>
                    <a:pt x="148" y="615"/>
                    <a:pt x="97" y="619"/>
                    <a:pt x="49" y="633"/>
                  </a:cubicBezTo>
                  <a:cubicBezTo>
                    <a:pt x="34" y="734"/>
                    <a:pt x="50" y="834"/>
                    <a:pt x="51" y="931"/>
                  </a:cubicBezTo>
                  <a:cubicBezTo>
                    <a:pt x="53" y="1022"/>
                    <a:pt x="58" y="1114"/>
                    <a:pt x="60" y="1213"/>
                  </a:cubicBezTo>
                  <a:cubicBezTo>
                    <a:pt x="60" y="1266"/>
                    <a:pt x="54" y="1320"/>
                    <a:pt x="54" y="1376"/>
                  </a:cubicBezTo>
                  <a:cubicBezTo>
                    <a:pt x="54" y="1406"/>
                    <a:pt x="60" y="1438"/>
                    <a:pt x="60" y="1468"/>
                  </a:cubicBezTo>
                  <a:cubicBezTo>
                    <a:pt x="59" y="1499"/>
                    <a:pt x="55" y="1529"/>
                    <a:pt x="54" y="1560"/>
                  </a:cubicBezTo>
                  <a:cubicBezTo>
                    <a:pt x="51" y="1745"/>
                    <a:pt x="55" y="1931"/>
                    <a:pt x="60" y="2081"/>
                  </a:cubicBezTo>
                  <a:cubicBezTo>
                    <a:pt x="61" y="2139"/>
                    <a:pt x="67" y="2204"/>
                    <a:pt x="70" y="2271"/>
                  </a:cubicBezTo>
                  <a:cubicBezTo>
                    <a:pt x="74" y="2335"/>
                    <a:pt x="66" y="2403"/>
                    <a:pt x="68" y="2469"/>
                  </a:cubicBezTo>
                  <a:cubicBezTo>
                    <a:pt x="70" y="2568"/>
                    <a:pt x="83" y="2657"/>
                    <a:pt x="89" y="2751"/>
                  </a:cubicBezTo>
                  <a:cubicBezTo>
                    <a:pt x="78" y="2829"/>
                    <a:pt x="79" y="2907"/>
                    <a:pt x="81" y="2987"/>
                  </a:cubicBezTo>
                  <a:cubicBezTo>
                    <a:pt x="84" y="3097"/>
                    <a:pt x="77" y="3210"/>
                    <a:pt x="73" y="3309"/>
                  </a:cubicBezTo>
                  <a:cubicBezTo>
                    <a:pt x="71" y="3364"/>
                    <a:pt x="77" y="3419"/>
                    <a:pt x="79" y="3472"/>
                  </a:cubicBezTo>
                  <a:cubicBezTo>
                    <a:pt x="79" y="3493"/>
                    <a:pt x="76" y="3523"/>
                    <a:pt x="79" y="3551"/>
                  </a:cubicBezTo>
                  <a:cubicBezTo>
                    <a:pt x="81" y="3574"/>
                    <a:pt x="75" y="3619"/>
                    <a:pt x="119" y="3613"/>
                  </a:cubicBezTo>
                  <a:cubicBezTo>
                    <a:pt x="129" y="3586"/>
                    <a:pt x="124" y="3554"/>
                    <a:pt x="125" y="3526"/>
                  </a:cubicBezTo>
                  <a:close/>
                  <a:moveTo>
                    <a:pt x="1272" y="673"/>
                  </a:moveTo>
                  <a:cubicBezTo>
                    <a:pt x="1269" y="794"/>
                    <a:pt x="1268" y="912"/>
                    <a:pt x="1269" y="1034"/>
                  </a:cubicBezTo>
                  <a:cubicBezTo>
                    <a:pt x="1270" y="1090"/>
                    <a:pt x="1266" y="1146"/>
                    <a:pt x="1264" y="1202"/>
                  </a:cubicBezTo>
                  <a:cubicBezTo>
                    <a:pt x="1261" y="1284"/>
                    <a:pt x="1269" y="1368"/>
                    <a:pt x="1269" y="1449"/>
                  </a:cubicBezTo>
                  <a:cubicBezTo>
                    <a:pt x="1269" y="1486"/>
                    <a:pt x="1261" y="1525"/>
                    <a:pt x="1264" y="1560"/>
                  </a:cubicBezTo>
                  <a:cubicBezTo>
                    <a:pt x="1266" y="1592"/>
                    <a:pt x="1279" y="1625"/>
                    <a:pt x="1264" y="1658"/>
                  </a:cubicBezTo>
                  <a:cubicBezTo>
                    <a:pt x="1273" y="1710"/>
                    <a:pt x="1272" y="1764"/>
                    <a:pt x="1272" y="1818"/>
                  </a:cubicBezTo>
                  <a:cubicBezTo>
                    <a:pt x="1272" y="1875"/>
                    <a:pt x="1283" y="1932"/>
                    <a:pt x="1280" y="1989"/>
                  </a:cubicBezTo>
                  <a:cubicBezTo>
                    <a:pt x="1278" y="2032"/>
                    <a:pt x="1273" y="2075"/>
                    <a:pt x="1272" y="2119"/>
                  </a:cubicBezTo>
                  <a:cubicBezTo>
                    <a:pt x="1269" y="2233"/>
                    <a:pt x="1270" y="2347"/>
                    <a:pt x="1285" y="2461"/>
                  </a:cubicBezTo>
                  <a:cubicBezTo>
                    <a:pt x="1293" y="2516"/>
                    <a:pt x="1296" y="2572"/>
                    <a:pt x="1296" y="2629"/>
                  </a:cubicBezTo>
                  <a:cubicBezTo>
                    <a:pt x="1297" y="2689"/>
                    <a:pt x="1304" y="2748"/>
                    <a:pt x="1307" y="2808"/>
                  </a:cubicBezTo>
                  <a:cubicBezTo>
                    <a:pt x="1312" y="2902"/>
                    <a:pt x="1306" y="3042"/>
                    <a:pt x="1307" y="3152"/>
                  </a:cubicBezTo>
                  <a:cubicBezTo>
                    <a:pt x="1309" y="3294"/>
                    <a:pt x="1314" y="3521"/>
                    <a:pt x="1329" y="3670"/>
                  </a:cubicBezTo>
                  <a:cubicBezTo>
                    <a:pt x="1399" y="3603"/>
                    <a:pt x="1470" y="3538"/>
                    <a:pt x="1530" y="3461"/>
                  </a:cubicBezTo>
                  <a:cubicBezTo>
                    <a:pt x="1545" y="3457"/>
                    <a:pt x="1544" y="3465"/>
                    <a:pt x="1554" y="3461"/>
                  </a:cubicBezTo>
                  <a:cubicBezTo>
                    <a:pt x="1574" y="3397"/>
                    <a:pt x="1559" y="3329"/>
                    <a:pt x="1559" y="3263"/>
                  </a:cubicBezTo>
                  <a:cubicBezTo>
                    <a:pt x="1559" y="3178"/>
                    <a:pt x="1559" y="3085"/>
                    <a:pt x="1559" y="3008"/>
                  </a:cubicBezTo>
                  <a:cubicBezTo>
                    <a:pt x="1561" y="2854"/>
                    <a:pt x="1533" y="2698"/>
                    <a:pt x="1535" y="2542"/>
                  </a:cubicBezTo>
                  <a:cubicBezTo>
                    <a:pt x="1536" y="2463"/>
                    <a:pt x="1536" y="2384"/>
                    <a:pt x="1543" y="2306"/>
                  </a:cubicBezTo>
                  <a:cubicBezTo>
                    <a:pt x="1556" y="2161"/>
                    <a:pt x="1531" y="2002"/>
                    <a:pt x="1532" y="1877"/>
                  </a:cubicBezTo>
                  <a:cubicBezTo>
                    <a:pt x="1533" y="1786"/>
                    <a:pt x="1530" y="1695"/>
                    <a:pt x="1530" y="1604"/>
                  </a:cubicBezTo>
                  <a:cubicBezTo>
                    <a:pt x="1529" y="1475"/>
                    <a:pt x="1508" y="1308"/>
                    <a:pt x="1511" y="1175"/>
                  </a:cubicBezTo>
                  <a:cubicBezTo>
                    <a:pt x="1512" y="1085"/>
                    <a:pt x="1505" y="1019"/>
                    <a:pt x="1502" y="942"/>
                  </a:cubicBezTo>
                  <a:cubicBezTo>
                    <a:pt x="1501" y="875"/>
                    <a:pt x="1515" y="791"/>
                    <a:pt x="1492" y="717"/>
                  </a:cubicBezTo>
                  <a:cubicBezTo>
                    <a:pt x="1427" y="675"/>
                    <a:pt x="1344" y="650"/>
                    <a:pt x="1275" y="614"/>
                  </a:cubicBezTo>
                  <a:cubicBezTo>
                    <a:pt x="1278" y="633"/>
                    <a:pt x="1272" y="653"/>
                    <a:pt x="1272" y="673"/>
                  </a:cubicBezTo>
                  <a:close/>
                  <a:moveTo>
                    <a:pt x="165" y="3223"/>
                  </a:moveTo>
                  <a:cubicBezTo>
                    <a:pt x="165" y="3191"/>
                    <a:pt x="165" y="3157"/>
                    <a:pt x="165" y="3125"/>
                  </a:cubicBezTo>
                  <a:cubicBezTo>
                    <a:pt x="170" y="2865"/>
                    <a:pt x="153" y="2601"/>
                    <a:pt x="154" y="2347"/>
                  </a:cubicBezTo>
                  <a:cubicBezTo>
                    <a:pt x="161" y="2352"/>
                    <a:pt x="161" y="2345"/>
                    <a:pt x="154" y="2344"/>
                  </a:cubicBezTo>
                  <a:cubicBezTo>
                    <a:pt x="154" y="2099"/>
                    <a:pt x="144" y="1814"/>
                    <a:pt x="149" y="1525"/>
                  </a:cubicBezTo>
                  <a:cubicBezTo>
                    <a:pt x="151" y="1397"/>
                    <a:pt x="141" y="1265"/>
                    <a:pt x="146" y="1115"/>
                  </a:cubicBezTo>
                  <a:cubicBezTo>
                    <a:pt x="149" y="1043"/>
                    <a:pt x="146" y="968"/>
                    <a:pt x="144" y="893"/>
                  </a:cubicBezTo>
                  <a:cubicBezTo>
                    <a:pt x="141" y="832"/>
                    <a:pt x="138" y="760"/>
                    <a:pt x="152" y="703"/>
                  </a:cubicBezTo>
                  <a:cubicBezTo>
                    <a:pt x="183" y="682"/>
                    <a:pt x="222" y="689"/>
                    <a:pt x="258" y="687"/>
                  </a:cubicBezTo>
                  <a:cubicBezTo>
                    <a:pt x="383" y="681"/>
                    <a:pt x="482" y="683"/>
                    <a:pt x="575" y="681"/>
                  </a:cubicBezTo>
                  <a:cubicBezTo>
                    <a:pt x="671" y="680"/>
                    <a:pt x="810" y="678"/>
                    <a:pt x="982" y="684"/>
                  </a:cubicBezTo>
                  <a:cubicBezTo>
                    <a:pt x="1018" y="685"/>
                    <a:pt x="1053" y="694"/>
                    <a:pt x="1071" y="673"/>
                  </a:cubicBezTo>
                  <a:cubicBezTo>
                    <a:pt x="1105" y="685"/>
                    <a:pt x="1130" y="671"/>
                    <a:pt x="1150" y="695"/>
                  </a:cubicBezTo>
                  <a:cubicBezTo>
                    <a:pt x="1170" y="719"/>
                    <a:pt x="1161" y="836"/>
                    <a:pt x="1161" y="893"/>
                  </a:cubicBezTo>
                  <a:cubicBezTo>
                    <a:pt x="1160" y="1121"/>
                    <a:pt x="1159" y="1273"/>
                    <a:pt x="1161" y="1471"/>
                  </a:cubicBezTo>
                  <a:cubicBezTo>
                    <a:pt x="1163" y="1723"/>
                    <a:pt x="1165" y="1962"/>
                    <a:pt x="1166" y="2227"/>
                  </a:cubicBezTo>
                  <a:cubicBezTo>
                    <a:pt x="1167" y="2544"/>
                    <a:pt x="1176" y="2765"/>
                    <a:pt x="1172" y="2965"/>
                  </a:cubicBezTo>
                  <a:cubicBezTo>
                    <a:pt x="1169" y="3075"/>
                    <a:pt x="1168" y="3182"/>
                    <a:pt x="1169" y="3301"/>
                  </a:cubicBezTo>
                  <a:cubicBezTo>
                    <a:pt x="1170" y="3400"/>
                    <a:pt x="1164" y="3524"/>
                    <a:pt x="1172" y="3643"/>
                  </a:cubicBezTo>
                  <a:cubicBezTo>
                    <a:pt x="1172" y="3658"/>
                    <a:pt x="1166" y="3683"/>
                    <a:pt x="1196" y="3676"/>
                  </a:cubicBezTo>
                  <a:cubicBezTo>
                    <a:pt x="1210" y="3667"/>
                    <a:pt x="1202" y="3647"/>
                    <a:pt x="1201" y="3635"/>
                  </a:cubicBezTo>
                  <a:cubicBezTo>
                    <a:pt x="1201" y="3617"/>
                    <a:pt x="1202" y="3598"/>
                    <a:pt x="1201" y="3581"/>
                  </a:cubicBezTo>
                  <a:cubicBezTo>
                    <a:pt x="1199" y="3365"/>
                    <a:pt x="1200" y="3094"/>
                    <a:pt x="1204" y="2913"/>
                  </a:cubicBezTo>
                  <a:cubicBezTo>
                    <a:pt x="1212" y="2587"/>
                    <a:pt x="1191" y="2183"/>
                    <a:pt x="1191" y="1823"/>
                  </a:cubicBezTo>
                  <a:cubicBezTo>
                    <a:pt x="1190" y="1488"/>
                    <a:pt x="1189" y="1208"/>
                    <a:pt x="1188" y="904"/>
                  </a:cubicBezTo>
                  <a:cubicBezTo>
                    <a:pt x="1188" y="839"/>
                    <a:pt x="1186" y="776"/>
                    <a:pt x="1196" y="706"/>
                  </a:cubicBezTo>
                  <a:cubicBezTo>
                    <a:pt x="1185" y="687"/>
                    <a:pt x="1181" y="658"/>
                    <a:pt x="1172" y="646"/>
                  </a:cubicBezTo>
                  <a:cubicBezTo>
                    <a:pt x="1013" y="633"/>
                    <a:pt x="860" y="650"/>
                    <a:pt x="705" y="643"/>
                  </a:cubicBezTo>
                  <a:cubicBezTo>
                    <a:pt x="553" y="637"/>
                    <a:pt x="423" y="645"/>
                    <a:pt x="266" y="646"/>
                  </a:cubicBezTo>
                  <a:cubicBezTo>
                    <a:pt x="205" y="646"/>
                    <a:pt x="175" y="650"/>
                    <a:pt x="138" y="665"/>
                  </a:cubicBezTo>
                  <a:cubicBezTo>
                    <a:pt x="133" y="679"/>
                    <a:pt x="133" y="697"/>
                    <a:pt x="122" y="706"/>
                  </a:cubicBezTo>
                  <a:cubicBezTo>
                    <a:pt x="123" y="816"/>
                    <a:pt x="124" y="939"/>
                    <a:pt x="125" y="1058"/>
                  </a:cubicBezTo>
                  <a:cubicBezTo>
                    <a:pt x="125" y="1186"/>
                    <a:pt x="122" y="1268"/>
                    <a:pt x="125" y="1381"/>
                  </a:cubicBezTo>
                  <a:cubicBezTo>
                    <a:pt x="134" y="1813"/>
                    <a:pt x="130" y="2133"/>
                    <a:pt x="133" y="2496"/>
                  </a:cubicBezTo>
                  <a:cubicBezTo>
                    <a:pt x="134" y="2617"/>
                    <a:pt x="142" y="2746"/>
                    <a:pt x="141" y="2878"/>
                  </a:cubicBezTo>
                  <a:cubicBezTo>
                    <a:pt x="140" y="2997"/>
                    <a:pt x="144" y="3127"/>
                    <a:pt x="144" y="3258"/>
                  </a:cubicBezTo>
                  <a:cubicBezTo>
                    <a:pt x="144" y="3355"/>
                    <a:pt x="141" y="3450"/>
                    <a:pt x="141" y="3543"/>
                  </a:cubicBezTo>
                  <a:cubicBezTo>
                    <a:pt x="141" y="3566"/>
                    <a:pt x="127" y="3607"/>
                    <a:pt x="157" y="3619"/>
                  </a:cubicBezTo>
                  <a:cubicBezTo>
                    <a:pt x="165" y="3511"/>
                    <a:pt x="167" y="3323"/>
                    <a:pt x="165" y="3223"/>
                  </a:cubicBezTo>
                  <a:close/>
                  <a:moveTo>
                    <a:pt x="1153" y="3166"/>
                  </a:moveTo>
                  <a:cubicBezTo>
                    <a:pt x="1160" y="3160"/>
                    <a:pt x="1148" y="3169"/>
                    <a:pt x="1150" y="3163"/>
                  </a:cubicBezTo>
                  <a:cubicBezTo>
                    <a:pt x="1158" y="2952"/>
                    <a:pt x="1159" y="2785"/>
                    <a:pt x="1155" y="2585"/>
                  </a:cubicBezTo>
                  <a:cubicBezTo>
                    <a:pt x="1151" y="2382"/>
                    <a:pt x="1151" y="2183"/>
                    <a:pt x="1150" y="1989"/>
                  </a:cubicBezTo>
                  <a:cubicBezTo>
                    <a:pt x="1148" y="1790"/>
                    <a:pt x="1138" y="1586"/>
                    <a:pt x="1144" y="1414"/>
                  </a:cubicBezTo>
                  <a:cubicBezTo>
                    <a:pt x="1152" y="1220"/>
                    <a:pt x="1144" y="996"/>
                    <a:pt x="1147" y="760"/>
                  </a:cubicBezTo>
                  <a:cubicBezTo>
                    <a:pt x="1137" y="746"/>
                    <a:pt x="1141" y="720"/>
                    <a:pt x="1131" y="700"/>
                  </a:cubicBezTo>
                  <a:cubicBezTo>
                    <a:pt x="1106" y="699"/>
                    <a:pt x="1084" y="706"/>
                    <a:pt x="1066" y="708"/>
                  </a:cubicBezTo>
                  <a:cubicBezTo>
                    <a:pt x="991" y="689"/>
                    <a:pt x="906" y="701"/>
                    <a:pt x="822" y="700"/>
                  </a:cubicBezTo>
                  <a:cubicBezTo>
                    <a:pt x="628" y="699"/>
                    <a:pt x="427" y="693"/>
                    <a:pt x="271" y="698"/>
                  </a:cubicBezTo>
                  <a:cubicBezTo>
                    <a:pt x="237" y="699"/>
                    <a:pt x="198" y="697"/>
                    <a:pt x="165" y="719"/>
                  </a:cubicBezTo>
                  <a:cubicBezTo>
                    <a:pt x="155" y="777"/>
                    <a:pt x="160" y="835"/>
                    <a:pt x="160" y="893"/>
                  </a:cubicBezTo>
                  <a:cubicBezTo>
                    <a:pt x="160" y="952"/>
                    <a:pt x="160" y="1012"/>
                    <a:pt x="163" y="1072"/>
                  </a:cubicBezTo>
                  <a:cubicBezTo>
                    <a:pt x="168" y="1185"/>
                    <a:pt x="158" y="1315"/>
                    <a:pt x="163" y="1443"/>
                  </a:cubicBezTo>
                  <a:cubicBezTo>
                    <a:pt x="166" y="1543"/>
                    <a:pt x="163" y="1667"/>
                    <a:pt x="163" y="1783"/>
                  </a:cubicBezTo>
                  <a:cubicBezTo>
                    <a:pt x="160" y="2143"/>
                    <a:pt x="176" y="2505"/>
                    <a:pt x="179" y="2881"/>
                  </a:cubicBezTo>
                  <a:cubicBezTo>
                    <a:pt x="181" y="3136"/>
                    <a:pt x="181" y="3399"/>
                    <a:pt x="182" y="3624"/>
                  </a:cubicBezTo>
                  <a:cubicBezTo>
                    <a:pt x="515" y="3677"/>
                    <a:pt x="849" y="3673"/>
                    <a:pt x="1153" y="3678"/>
                  </a:cubicBezTo>
                  <a:cubicBezTo>
                    <a:pt x="1160" y="3523"/>
                    <a:pt x="1150" y="3314"/>
                    <a:pt x="1153" y="3166"/>
                  </a:cubicBezTo>
                  <a:close/>
                  <a:moveTo>
                    <a:pt x="57" y="3673"/>
                  </a:moveTo>
                  <a:cubicBezTo>
                    <a:pt x="57" y="3671"/>
                    <a:pt x="57" y="3670"/>
                    <a:pt x="60" y="3670"/>
                  </a:cubicBezTo>
                  <a:cubicBezTo>
                    <a:pt x="196" y="3672"/>
                    <a:pt x="335" y="3693"/>
                    <a:pt x="480" y="3697"/>
                  </a:cubicBezTo>
                  <a:cubicBezTo>
                    <a:pt x="517" y="3698"/>
                    <a:pt x="554" y="3691"/>
                    <a:pt x="591" y="3692"/>
                  </a:cubicBezTo>
                  <a:cubicBezTo>
                    <a:pt x="668" y="3693"/>
                    <a:pt x="739" y="3703"/>
                    <a:pt x="814" y="3708"/>
                  </a:cubicBezTo>
                  <a:cubicBezTo>
                    <a:pt x="881" y="3713"/>
                    <a:pt x="918" y="3716"/>
                    <a:pt x="965" y="3716"/>
                  </a:cubicBezTo>
                  <a:cubicBezTo>
                    <a:pt x="1032" y="3717"/>
                    <a:pt x="1096" y="3709"/>
                    <a:pt x="1163" y="3705"/>
                  </a:cubicBezTo>
                  <a:cubicBezTo>
                    <a:pt x="1175" y="3705"/>
                    <a:pt x="1205" y="3716"/>
                    <a:pt x="1204" y="3700"/>
                  </a:cubicBezTo>
                  <a:cubicBezTo>
                    <a:pt x="1202" y="3688"/>
                    <a:pt x="1171" y="3695"/>
                    <a:pt x="1161" y="3703"/>
                  </a:cubicBezTo>
                  <a:cubicBezTo>
                    <a:pt x="1150" y="3693"/>
                    <a:pt x="1119" y="3696"/>
                    <a:pt x="1098" y="3703"/>
                  </a:cubicBezTo>
                  <a:cubicBezTo>
                    <a:pt x="1064" y="3702"/>
                    <a:pt x="1028" y="3693"/>
                    <a:pt x="990" y="3692"/>
                  </a:cubicBezTo>
                  <a:cubicBezTo>
                    <a:pt x="972" y="3691"/>
                    <a:pt x="954" y="3698"/>
                    <a:pt x="936" y="3697"/>
                  </a:cubicBezTo>
                  <a:cubicBezTo>
                    <a:pt x="909" y="3697"/>
                    <a:pt x="882" y="3689"/>
                    <a:pt x="854" y="3689"/>
                  </a:cubicBezTo>
                  <a:cubicBezTo>
                    <a:pt x="821" y="3689"/>
                    <a:pt x="790" y="3693"/>
                    <a:pt x="757" y="3692"/>
                  </a:cubicBezTo>
                  <a:cubicBezTo>
                    <a:pt x="678" y="3689"/>
                    <a:pt x="599" y="3679"/>
                    <a:pt x="526" y="3676"/>
                  </a:cubicBezTo>
                  <a:cubicBezTo>
                    <a:pt x="412" y="3671"/>
                    <a:pt x="293" y="3667"/>
                    <a:pt x="187" y="3640"/>
                  </a:cubicBezTo>
                  <a:cubicBezTo>
                    <a:pt x="175" y="3640"/>
                    <a:pt x="180" y="3657"/>
                    <a:pt x="165" y="3654"/>
                  </a:cubicBezTo>
                  <a:cubicBezTo>
                    <a:pt x="162" y="3646"/>
                    <a:pt x="160" y="3637"/>
                    <a:pt x="154" y="3638"/>
                  </a:cubicBezTo>
                  <a:cubicBezTo>
                    <a:pt x="130" y="3641"/>
                    <a:pt x="117" y="3625"/>
                    <a:pt x="79" y="3629"/>
                  </a:cubicBezTo>
                  <a:cubicBezTo>
                    <a:pt x="69" y="3640"/>
                    <a:pt x="55" y="3660"/>
                    <a:pt x="57" y="3673"/>
                  </a:cubicBezTo>
                  <a:close/>
                  <a:moveTo>
                    <a:pt x="1218" y="3695"/>
                  </a:moveTo>
                  <a:cubicBezTo>
                    <a:pt x="1212" y="3694"/>
                    <a:pt x="1216" y="3704"/>
                    <a:pt x="1215" y="3708"/>
                  </a:cubicBezTo>
                  <a:cubicBezTo>
                    <a:pt x="1250" y="3703"/>
                    <a:pt x="1287" y="3716"/>
                    <a:pt x="1313" y="3708"/>
                  </a:cubicBezTo>
                  <a:cubicBezTo>
                    <a:pt x="1296" y="3689"/>
                    <a:pt x="1233" y="3698"/>
                    <a:pt x="1218" y="3695"/>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4"/>
            <p:cNvSpPr>
              <a:spLocks/>
            </p:cNvSpPr>
            <p:nvPr/>
          </p:nvSpPr>
          <p:spPr bwMode="auto">
            <a:xfrm>
              <a:off x="1662113" y="1258888"/>
              <a:ext cx="92075" cy="130175"/>
            </a:xfrm>
            <a:custGeom>
              <a:avLst/>
              <a:gdLst>
                <a:gd name="T0" fmla="*/ 56 w 76"/>
                <a:gd name="T1" fmla="*/ 18 h 107"/>
                <a:gd name="T2" fmla="*/ 59 w 76"/>
                <a:gd name="T3" fmla="*/ 31 h 107"/>
                <a:gd name="T4" fmla="*/ 34 w 76"/>
                <a:gd name="T5" fmla="*/ 31 h 107"/>
                <a:gd name="T6" fmla="*/ 29 w 76"/>
                <a:gd name="T7" fmla="*/ 53 h 107"/>
                <a:gd name="T8" fmla="*/ 61 w 76"/>
                <a:gd name="T9" fmla="*/ 48 h 107"/>
                <a:gd name="T10" fmla="*/ 29 w 76"/>
                <a:gd name="T11" fmla="*/ 69 h 107"/>
                <a:gd name="T12" fmla="*/ 29 w 76"/>
                <a:gd name="T13" fmla="*/ 83 h 107"/>
                <a:gd name="T14" fmla="*/ 72 w 76"/>
                <a:gd name="T15" fmla="*/ 83 h 107"/>
                <a:gd name="T16" fmla="*/ 70 w 76"/>
                <a:gd name="T17" fmla="*/ 102 h 107"/>
                <a:gd name="T18" fmla="*/ 15 w 76"/>
                <a:gd name="T19" fmla="*/ 99 h 107"/>
                <a:gd name="T20" fmla="*/ 56 w 76"/>
                <a:gd name="T21" fmla="*/ 1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107">
                  <a:moveTo>
                    <a:pt x="56" y="18"/>
                  </a:moveTo>
                  <a:cubicBezTo>
                    <a:pt x="54" y="25"/>
                    <a:pt x="60" y="25"/>
                    <a:pt x="59" y="31"/>
                  </a:cubicBezTo>
                  <a:cubicBezTo>
                    <a:pt x="48" y="33"/>
                    <a:pt x="40" y="39"/>
                    <a:pt x="34" y="31"/>
                  </a:cubicBezTo>
                  <a:cubicBezTo>
                    <a:pt x="28" y="40"/>
                    <a:pt x="32" y="42"/>
                    <a:pt x="29" y="53"/>
                  </a:cubicBezTo>
                  <a:cubicBezTo>
                    <a:pt x="45" y="57"/>
                    <a:pt x="46" y="45"/>
                    <a:pt x="61" y="48"/>
                  </a:cubicBezTo>
                  <a:cubicBezTo>
                    <a:pt x="69" y="64"/>
                    <a:pt x="48" y="71"/>
                    <a:pt x="29" y="69"/>
                  </a:cubicBezTo>
                  <a:cubicBezTo>
                    <a:pt x="29" y="76"/>
                    <a:pt x="34" y="78"/>
                    <a:pt x="29" y="83"/>
                  </a:cubicBezTo>
                  <a:cubicBezTo>
                    <a:pt x="44" y="84"/>
                    <a:pt x="60" y="75"/>
                    <a:pt x="72" y="83"/>
                  </a:cubicBezTo>
                  <a:cubicBezTo>
                    <a:pt x="76" y="91"/>
                    <a:pt x="74" y="95"/>
                    <a:pt x="70" y="102"/>
                  </a:cubicBezTo>
                  <a:cubicBezTo>
                    <a:pt x="52" y="92"/>
                    <a:pt x="32" y="107"/>
                    <a:pt x="15" y="99"/>
                  </a:cubicBezTo>
                  <a:cubicBezTo>
                    <a:pt x="10" y="61"/>
                    <a:pt x="0" y="0"/>
                    <a:pt x="56" y="18"/>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5"/>
            <p:cNvSpPr>
              <a:spLocks/>
            </p:cNvSpPr>
            <p:nvPr/>
          </p:nvSpPr>
          <p:spPr bwMode="auto">
            <a:xfrm>
              <a:off x="2236788" y="1785938"/>
              <a:ext cx="112713" cy="368300"/>
            </a:xfrm>
            <a:custGeom>
              <a:avLst/>
              <a:gdLst>
                <a:gd name="T0" fmla="*/ 68 w 93"/>
                <a:gd name="T1" fmla="*/ 5 h 302"/>
                <a:gd name="T2" fmla="*/ 84 w 93"/>
                <a:gd name="T3" fmla="*/ 116 h 302"/>
                <a:gd name="T4" fmla="*/ 92 w 93"/>
                <a:gd name="T5" fmla="*/ 230 h 302"/>
                <a:gd name="T6" fmla="*/ 65 w 93"/>
                <a:gd name="T7" fmla="*/ 295 h 302"/>
                <a:gd name="T8" fmla="*/ 38 w 93"/>
                <a:gd name="T9" fmla="*/ 290 h 302"/>
                <a:gd name="T10" fmla="*/ 5 w 93"/>
                <a:gd name="T11" fmla="*/ 293 h 302"/>
                <a:gd name="T12" fmla="*/ 3 w 93"/>
                <a:gd name="T13" fmla="*/ 19 h 302"/>
                <a:gd name="T14" fmla="*/ 68 w 93"/>
                <a:gd name="T15" fmla="*/ 5 h 3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302">
                  <a:moveTo>
                    <a:pt x="68" y="5"/>
                  </a:moveTo>
                  <a:cubicBezTo>
                    <a:pt x="93" y="30"/>
                    <a:pt x="85" y="81"/>
                    <a:pt x="84" y="116"/>
                  </a:cubicBezTo>
                  <a:cubicBezTo>
                    <a:pt x="83" y="154"/>
                    <a:pt x="92" y="193"/>
                    <a:pt x="92" y="230"/>
                  </a:cubicBezTo>
                  <a:cubicBezTo>
                    <a:pt x="92" y="252"/>
                    <a:pt x="86" y="292"/>
                    <a:pt x="65" y="295"/>
                  </a:cubicBezTo>
                  <a:cubicBezTo>
                    <a:pt x="58" y="297"/>
                    <a:pt x="48" y="290"/>
                    <a:pt x="38" y="290"/>
                  </a:cubicBezTo>
                  <a:cubicBezTo>
                    <a:pt x="25" y="290"/>
                    <a:pt x="14" y="302"/>
                    <a:pt x="5" y="293"/>
                  </a:cubicBezTo>
                  <a:cubicBezTo>
                    <a:pt x="5" y="202"/>
                    <a:pt x="0" y="121"/>
                    <a:pt x="3" y="19"/>
                  </a:cubicBezTo>
                  <a:cubicBezTo>
                    <a:pt x="18" y="4"/>
                    <a:pt x="43" y="0"/>
                    <a:pt x="68" y="5"/>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6"/>
            <p:cNvSpPr>
              <a:spLocks/>
            </p:cNvSpPr>
            <p:nvPr/>
          </p:nvSpPr>
          <p:spPr bwMode="auto">
            <a:xfrm>
              <a:off x="1344613" y="1838325"/>
              <a:ext cx="165100" cy="334962"/>
            </a:xfrm>
            <a:custGeom>
              <a:avLst/>
              <a:gdLst>
                <a:gd name="T0" fmla="*/ 110 w 135"/>
                <a:gd name="T1" fmla="*/ 0 h 275"/>
                <a:gd name="T2" fmla="*/ 121 w 135"/>
                <a:gd name="T3" fmla="*/ 258 h 275"/>
                <a:gd name="T4" fmla="*/ 34 w 135"/>
                <a:gd name="T5" fmla="*/ 269 h 275"/>
                <a:gd name="T6" fmla="*/ 26 w 135"/>
                <a:gd name="T7" fmla="*/ 190 h 275"/>
                <a:gd name="T8" fmla="*/ 45 w 135"/>
                <a:gd name="T9" fmla="*/ 0 h 275"/>
                <a:gd name="T10" fmla="*/ 110 w 135"/>
                <a:gd name="T11" fmla="*/ 0 h 275"/>
              </a:gdLst>
              <a:ahLst/>
              <a:cxnLst>
                <a:cxn ang="0">
                  <a:pos x="T0" y="T1"/>
                </a:cxn>
                <a:cxn ang="0">
                  <a:pos x="T2" y="T3"/>
                </a:cxn>
                <a:cxn ang="0">
                  <a:pos x="T4" y="T5"/>
                </a:cxn>
                <a:cxn ang="0">
                  <a:pos x="T6" y="T7"/>
                </a:cxn>
                <a:cxn ang="0">
                  <a:pos x="T8" y="T9"/>
                </a:cxn>
                <a:cxn ang="0">
                  <a:pos x="T10" y="T11"/>
                </a:cxn>
              </a:cxnLst>
              <a:rect l="0" t="0" r="r" b="b"/>
              <a:pathLst>
                <a:path w="135" h="275">
                  <a:moveTo>
                    <a:pt x="110" y="0"/>
                  </a:moveTo>
                  <a:cubicBezTo>
                    <a:pt x="107" y="93"/>
                    <a:pt x="135" y="180"/>
                    <a:pt x="121" y="258"/>
                  </a:cubicBezTo>
                  <a:cubicBezTo>
                    <a:pt x="102" y="275"/>
                    <a:pt x="58" y="266"/>
                    <a:pt x="34" y="269"/>
                  </a:cubicBezTo>
                  <a:cubicBezTo>
                    <a:pt x="21" y="246"/>
                    <a:pt x="27" y="217"/>
                    <a:pt x="26" y="190"/>
                  </a:cubicBezTo>
                  <a:cubicBezTo>
                    <a:pt x="22" y="130"/>
                    <a:pt x="0" y="42"/>
                    <a:pt x="45" y="0"/>
                  </a:cubicBezTo>
                  <a:cubicBezTo>
                    <a:pt x="79" y="6"/>
                    <a:pt x="79" y="0"/>
                    <a:pt x="110" y="0"/>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7"/>
            <p:cNvSpPr>
              <a:spLocks/>
            </p:cNvSpPr>
            <p:nvPr/>
          </p:nvSpPr>
          <p:spPr bwMode="auto">
            <a:xfrm>
              <a:off x="2719388" y="2178050"/>
              <a:ext cx="168275" cy="338137"/>
            </a:xfrm>
            <a:custGeom>
              <a:avLst/>
              <a:gdLst>
                <a:gd name="T0" fmla="*/ 117 w 137"/>
                <a:gd name="T1" fmla="*/ 277 h 277"/>
                <a:gd name="T2" fmla="*/ 5 w 137"/>
                <a:gd name="T3" fmla="*/ 247 h 277"/>
                <a:gd name="T4" fmla="*/ 19 w 137"/>
                <a:gd name="T5" fmla="*/ 234 h 277"/>
                <a:gd name="T6" fmla="*/ 0 w 137"/>
                <a:gd name="T7" fmla="*/ 49 h 277"/>
                <a:gd name="T8" fmla="*/ 16 w 137"/>
                <a:gd name="T9" fmla="*/ 3 h 277"/>
                <a:gd name="T10" fmla="*/ 22 w 137"/>
                <a:gd name="T11" fmla="*/ 0 h 277"/>
                <a:gd name="T12" fmla="*/ 127 w 137"/>
                <a:gd name="T13" fmla="*/ 74 h 277"/>
                <a:gd name="T14" fmla="*/ 125 w 137"/>
                <a:gd name="T15" fmla="*/ 128 h 277"/>
                <a:gd name="T16" fmla="*/ 117 w 137"/>
                <a:gd name="T17" fmla="*/ 277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277">
                  <a:moveTo>
                    <a:pt x="117" y="277"/>
                  </a:moveTo>
                  <a:cubicBezTo>
                    <a:pt x="76" y="266"/>
                    <a:pt x="38" y="263"/>
                    <a:pt x="5" y="247"/>
                  </a:cubicBezTo>
                  <a:cubicBezTo>
                    <a:pt x="6" y="239"/>
                    <a:pt x="15" y="238"/>
                    <a:pt x="19" y="234"/>
                  </a:cubicBezTo>
                  <a:cubicBezTo>
                    <a:pt x="9" y="175"/>
                    <a:pt x="9" y="121"/>
                    <a:pt x="0" y="49"/>
                  </a:cubicBezTo>
                  <a:cubicBezTo>
                    <a:pt x="14" y="40"/>
                    <a:pt x="9" y="13"/>
                    <a:pt x="16" y="3"/>
                  </a:cubicBezTo>
                  <a:cubicBezTo>
                    <a:pt x="18" y="3"/>
                    <a:pt x="19" y="0"/>
                    <a:pt x="22" y="0"/>
                  </a:cubicBezTo>
                  <a:cubicBezTo>
                    <a:pt x="63" y="13"/>
                    <a:pt x="120" y="23"/>
                    <a:pt x="127" y="74"/>
                  </a:cubicBezTo>
                  <a:cubicBezTo>
                    <a:pt x="130" y="89"/>
                    <a:pt x="125" y="108"/>
                    <a:pt x="125" y="128"/>
                  </a:cubicBezTo>
                  <a:cubicBezTo>
                    <a:pt x="123" y="176"/>
                    <a:pt x="137" y="238"/>
                    <a:pt x="117" y="277"/>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8"/>
            <p:cNvSpPr>
              <a:spLocks/>
            </p:cNvSpPr>
            <p:nvPr/>
          </p:nvSpPr>
          <p:spPr bwMode="auto">
            <a:xfrm>
              <a:off x="1355726" y="2214563"/>
              <a:ext cx="150813" cy="360362"/>
            </a:xfrm>
            <a:custGeom>
              <a:avLst/>
              <a:gdLst>
                <a:gd name="T0" fmla="*/ 101 w 123"/>
                <a:gd name="T1" fmla="*/ 14 h 296"/>
                <a:gd name="T2" fmla="*/ 104 w 123"/>
                <a:gd name="T3" fmla="*/ 182 h 296"/>
                <a:gd name="T4" fmla="*/ 74 w 123"/>
                <a:gd name="T5" fmla="*/ 296 h 296"/>
                <a:gd name="T6" fmla="*/ 17 w 123"/>
                <a:gd name="T7" fmla="*/ 261 h 296"/>
                <a:gd name="T8" fmla="*/ 14 w 123"/>
                <a:gd name="T9" fmla="*/ 179 h 296"/>
                <a:gd name="T10" fmla="*/ 3 w 123"/>
                <a:gd name="T11" fmla="*/ 152 h 296"/>
                <a:gd name="T12" fmla="*/ 3 w 123"/>
                <a:gd name="T13" fmla="*/ 76 h 296"/>
                <a:gd name="T14" fmla="*/ 11 w 123"/>
                <a:gd name="T15" fmla="*/ 57 h 296"/>
                <a:gd name="T16" fmla="*/ 30 w 123"/>
                <a:gd name="T17" fmla="*/ 11 h 296"/>
                <a:gd name="T18" fmla="*/ 101 w 123"/>
                <a:gd name="T19" fmla="*/ 1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6">
                  <a:moveTo>
                    <a:pt x="101" y="14"/>
                  </a:moveTo>
                  <a:cubicBezTo>
                    <a:pt x="104" y="60"/>
                    <a:pt x="99" y="123"/>
                    <a:pt x="104" y="182"/>
                  </a:cubicBezTo>
                  <a:cubicBezTo>
                    <a:pt x="107" y="227"/>
                    <a:pt x="123" y="282"/>
                    <a:pt x="74" y="296"/>
                  </a:cubicBezTo>
                  <a:cubicBezTo>
                    <a:pt x="56" y="289"/>
                    <a:pt x="25" y="281"/>
                    <a:pt x="17" y="261"/>
                  </a:cubicBezTo>
                  <a:cubicBezTo>
                    <a:pt x="11" y="244"/>
                    <a:pt x="19" y="209"/>
                    <a:pt x="14" y="179"/>
                  </a:cubicBezTo>
                  <a:cubicBezTo>
                    <a:pt x="12" y="169"/>
                    <a:pt x="5" y="161"/>
                    <a:pt x="3" y="152"/>
                  </a:cubicBezTo>
                  <a:cubicBezTo>
                    <a:pt x="1" y="134"/>
                    <a:pt x="0" y="98"/>
                    <a:pt x="3" y="76"/>
                  </a:cubicBezTo>
                  <a:cubicBezTo>
                    <a:pt x="4" y="70"/>
                    <a:pt x="10" y="64"/>
                    <a:pt x="11" y="57"/>
                  </a:cubicBezTo>
                  <a:cubicBezTo>
                    <a:pt x="16" y="33"/>
                    <a:pt x="12" y="21"/>
                    <a:pt x="30" y="11"/>
                  </a:cubicBezTo>
                  <a:cubicBezTo>
                    <a:pt x="52" y="0"/>
                    <a:pt x="73" y="11"/>
                    <a:pt x="101" y="14"/>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9"/>
            <p:cNvSpPr>
              <a:spLocks/>
            </p:cNvSpPr>
            <p:nvPr/>
          </p:nvSpPr>
          <p:spPr bwMode="auto">
            <a:xfrm>
              <a:off x="2239963" y="2222500"/>
              <a:ext cx="125413" cy="352425"/>
            </a:xfrm>
            <a:custGeom>
              <a:avLst/>
              <a:gdLst>
                <a:gd name="T0" fmla="*/ 78 w 102"/>
                <a:gd name="T1" fmla="*/ 2 h 290"/>
                <a:gd name="T2" fmla="*/ 89 w 102"/>
                <a:gd name="T3" fmla="*/ 268 h 290"/>
                <a:gd name="T4" fmla="*/ 13 w 102"/>
                <a:gd name="T5" fmla="*/ 276 h 290"/>
                <a:gd name="T6" fmla="*/ 0 w 102"/>
                <a:gd name="T7" fmla="*/ 24 h 290"/>
                <a:gd name="T8" fmla="*/ 11 w 102"/>
                <a:gd name="T9" fmla="*/ 5 h 290"/>
                <a:gd name="T10" fmla="*/ 78 w 102"/>
                <a:gd name="T11" fmla="*/ 2 h 290"/>
              </a:gdLst>
              <a:ahLst/>
              <a:cxnLst>
                <a:cxn ang="0">
                  <a:pos x="T0" y="T1"/>
                </a:cxn>
                <a:cxn ang="0">
                  <a:pos x="T2" y="T3"/>
                </a:cxn>
                <a:cxn ang="0">
                  <a:pos x="T4" y="T5"/>
                </a:cxn>
                <a:cxn ang="0">
                  <a:pos x="T6" y="T7"/>
                </a:cxn>
                <a:cxn ang="0">
                  <a:pos x="T8" y="T9"/>
                </a:cxn>
                <a:cxn ang="0">
                  <a:pos x="T10" y="T11"/>
                </a:cxn>
              </a:cxnLst>
              <a:rect l="0" t="0" r="r" b="b"/>
              <a:pathLst>
                <a:path w="102" h="290">
                  <a:moveTo>
                    <a:pt x="78" y="2"/>
                  </a:moveTo>
                  <a:cubicBezTo>
                    <a:pt x="102" y="93"/>
                    <a:pt x="91" y="170"/>
                    <a:pt x="89" y="268"/>
                  </a:cubicBezTo>
                  <a:cubicBezTo>
                    <a:pt x="74" y="290"/>
                    <a:pt x="26" y="279"/>
                    <a:pt x="13" y="276"/>
                  </a:cubicBezTo>
                  <a:cubicBezTo>
                    <a:pt x="5" y="203"/>
                    <a:pt x="11" y="116"/>
                    <a:pt x="0" y="24"/>
                  </a:cubicBezTo>
                  <a:cubicBezTo>
                    <a:pt x="5" y="20"/>
                    <a:pt x="9" y="13"/>
                    <a:pt x="11" y="5"/>
                  </a:cubicBezTo>
                  <a:cubicBezTo>
                    <a:pt x="26" y="1"/>
                    <a:pt x="60" y="0"/>
                    <a:pt x="78" y="2"/>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0"/>
            <p:cNvSpPr>
              <a:spLocks/>
            </p:cNvSpPr>
            <p:nvPr/>
          </p:nvSpPr>
          <p:spPr bwMode="auto">
            <a:xfrm>
              <a:off x="2735263" y="2574925"/>
              <a:ext cx="171450" cy="338137"/>
            </a:xfrm>
            <a:custGeom>
              <a:avLst/>
              <a:gdLst>
                <a:gd name="T0" fmla="*/ 117 w 140"/>
                <a:gd name="T1" fmla="*/ 25 h 278"/>
                <a:gd name="T2" fmla="*/ 117 w 140"/>
                <a:gd name="T3" fmla="*/ 248 h 278"/>
                <a:gd name="T4" fmla="*/ 36 w 140"/>
                <a:gd name="T5" fmla="*/ 278 h 278"/>
                <a:gd name="T6" fmla="*/ 22 w 140"/>
                <a:gd name="T7" fmla="*/ 272 h 278"/>
                <a:gd name="T8" fmla="*/ 14 w 140"/>
                <a:gd name="T9" fmla="*/ 90 h 278"/>
                <a:gd name="T10" fmla="*/ 25 w 140"/>
                <a:gd name="T11" fmla="*/ 23 h 278"/>
                <a:gd name="T12" fmla="*/ 19 w 140"/>
                <a:gd name="T13" fmla="*/ 9 h 278"/>
                <a:gd name="T14" fmla="*/ 117 w 140"/>
                <a:gd name="T15" fmla="*/ 25 h 2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278">
                  <a:moveTo>
                    <a:pt x="117" y="25"/>
                  </a:moveTo>
                  <a:cubicBezTo>
                    <a:pt x="140" y="92"/>
                    <a:pt x="126" y="186"/>
                    <a:pt x="117" y="248"/>
                  </a:cubicBezTo>
                  <a:cubicBezTo>
                    <a:pt x="100" y="269"/>
                    <a:pt x="52" y="257"/>
                    <a:pt x="36" y="278"/>
                  </a:cubicBezTo>
                  <a:cubicBezTo>
                    <a:pt x="33" y="275"/>
                    <a:pt x="31" y="270"/>
                    <a:pt x="22" y="272"/>
                  </a:cubicBezTo>
                  <a:cubicBezTo>
                    <a:pt x="3" y="216"/>
                    <a:pt x="17" y="139"/>
                    <a:pt x="14" y="90"/>
                  </a:cubicBezTo>
                  <a:cubicBezTo>
                    <a:pt x="0" y="78"/>
                    <a:pt x="4" y="31"/>
                    <a:pt x="25" y="23"/>
                  </a:cubicBezTo>
                  <a:cubicBezTo>
                    <a:pt x="22" y="19"/>
                    <a:pt x="17" y="18"/>
                    <a:pt x="19" y="9"/>
                  </a:cubicBezTo>
                  <a:cubicBezTo>
                    <a:pt x="50" y="0"/>
                    <a:pt x="87" y="14"/>
                    <a:pt x="117" y="25"/>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1"/>
            <p:cNvSpPr>
              <a:spLocks/>
            </p:cNvSpPr>
            <p:nvPr/>
          </p:nvSpPr>
          <p:spPr bwMode="auto">
            <a:xfrm>
              <a:off x="1360488" y="2611438"/>
              <a:ext cx="138113" cy="336550"/>
            </a:xfrm>
            <a:custGeom>
              <a:avLst/>
              <a:gdLst>
                <a:gd name="T0" fmla="*/ 100 w 113"/>
                <a:gd name="T1" fmla="*/ 0 h 275"/>
                <a:gd name="T2" fmla="*/ 108 w 113"/>
                <a:gd name="T3" fmla="*/ 230 h 275"/>
                <a:gd name="T4" fmla="*/ 108 w 113"/>
                <a:gd name="T5" fmla="*/ 266 h 275"/>
                <a:gd name="T6" fmla="*/ 32 w 113"/>
                <a:gd name="T7" fmla="*/ 268 h 275"/>
                <a:gd name="T8" fmla="*/ 18 w 113"/>
                <a:gd name="T9" fmla="*/ 244 h 275"/>
                <a:gd name="T10" fmla="*/ 16 w 113"/>
                <a:gd name="T11" fmla="*/ 16 h 275"/>
                <a:gd name="T12" fmla="*/ 100 w 113"/>
                <a:gd name="T13" fmla="*/ 0 h 275"/>
              </a:gdLst>
              <a:ahLst/>
              <a:cxnLst>
                <a:cxn ang="0">
                  <a:pos x="T0" y="T1"/>
                </a:cxn>
                <a:cxn ang="0">
                  <a:pos x="T2" y="T3"/>
                </a:cxn>
                <a:cxn ang="0">
                  <a:pos x="T4" y="T5"/>
                </a:cxn>
                <a:cxn ang="0">
                  <a:pos x="T6" y="T7"/>
                </a:cxn>
                <a:cxn ang="0">
                  <a:pos x="T8" y="T9"/>
                </a:cxn>
                <a:cxn ang="0">
                  <a:pos x="T10" y="T11"/>
                </a:cxn>
                <a:cxn ang="0">
                  <a:pos x="T12" y="T13"/>
                </a:cxn>
              </a:cxnLst>
              <a:rect l="0" t="0" r="r" b="b"/>
              <a:pathLst>
                <a:path w="113" h="275">
                  <a:moveTo>
                    <a:pt x="100" y="0"/>
                  </a:moveTo>
                  <a:cubicBezTo>
                    <a:pt x="104" y="74"/>
                    <a:pt x="101" y="141"/>
                    <a:pt x="108" y="230"/>
                  </a:cubicBezTo>
                  <a:cubicBezTo>
                    <a:pt x="109" y="243"/>
                    <a:pt x="113" y="250"/>
                    <a:pt x="108" y="266"/>
                  </a:cubicBezTo>
                  <a:cubicBezTo>
                    <a:pt x="77" y="275"/>
                    <a:pt x="59" y="274"/>
                    <a:pt x="32" y="268"/>
                  </a:cubicBezTo>
                  <a:cubicBezTo>
                    <a:pt x="28" y="259"/>
                    <a:pt x="24" y="251"/>
                    <a:pt x="18" y="244"/>
                  </a:cubicBezTo>
                  <a:cubicBezTo>
                    <a:pt x="20" y="158"/>
                    <a:pt x="0" y="80"/>
                    <a:pt x="16" y="16"/>
                  </a:cubicBezTo>
                  <a:cubicBezTo>
                    <a:pt x="34" y="2"/>
                    <a:pt x="80" y="5"/>
                    <a:pt x="100" y="0"/>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2"/>
            <p:cNvSpPr>
              <a:spLocks/>
            </p:cNvSpPr>
            <p:nvPr/>
          </p:nvSpPr>
          <p:spPr bwMode="auto">
            <a:xfrm>
              <a:off x="2230438" y="2614613"/>
              <a:ext cx="125413" cy="334962"/>
            </a:xfrm>
            <a:custGeom>
              <a:avLst/>
              <a:gdLst>
                <a:gd name="T0" fmla="*/ 92 w 103"/>
                <a:gd name="T1" fmla="*/ 11 h 275"/>
                <a:gd name="T2" fmla="*/ 103 w 103"/>
                <a:gd name="T3" fmla="*/ 250 h 275"/>
                <a:gd name="T4" fmla="*/ 48 w 103"/>
                <a:gd name="T5" fmla="*/ 272 h 275"/>
                <a:gd name="T6" fmla="*/ 16 w 103"/>
                <a:gd name="T7" fmla="*/ 258 h 275"/>
                <a:gd name="T8" fmla="*/ 13 w 103"/>
                <a:gd name="T9" fmla="*/ 188 h 275"/>
                <a:gd name="T10" fmla="*/ 19 w 103"/>
                <a:gd name="T11" fmla="*/ 3 h 275"/>
                <a:gd name="T12" fmla="*/ 92 w 103"/>
                <a:gd name="T13" fmla="*/ 11 h 275"/>
              </a:gdLst>
              <a:ahLst/>
              <a:cxnLst>
                <a:cxn ang="0">
                  <a:pos x="T0" y="T1"/>
                </a:cxn>
                <a:cxn ang="0">
                  <a:pos x="T2" y="T3"/>
                </a:cxn>
                <a:cxn ang="0">
                  <a:pos x="T4" y="T5"/>
                </a:cxn>
                <a:cxn ang="0">
                  <a:pos x="T6" y="T7"/>
                </a:cxn>
                <a:cxn ang="0">
                  <a:pos x="T8" y="T9"/>
                </a:cxn>
                <a:cxn ang="0">
                  <a:pos x="T10" y="T11"/>
                </a:cxn>
                <a:cxn ang="0">
                  <a:pos x="T12" y="T13"/>
                </a:cxn>
              </a:cxnLst>
              <a:rect l="0" t="0" r="r" b="b"/>
              <a:pathLst>
                <a:path w="103" h="275">
                  <a:moveTo>
                    <a:pt x="92" y="11"/>
                  </a:moveTo>
                  <a:cubicBezTo>
                    <a:pt x="102" y="100"/>
                    <a:pt x="101" y="182"/>
                    <a:pt x="103" y="250"/>
                  </a:cubicBezTo>
                  <a:cubicBezTo>
                    <a:pt x="92" y="265"/>
                    <a:pt x="71" y="275"/>
                    <a:pt x="48" y="272"/>
                  </a:cubicBezTo>
                  <a:cubicBezTo>
                    <a:pt x="34" y="270"/>
                    <a:pt x="27" y="255"/>
                    <a:pt x="16" y="258"/>
                  </a:cubicBezTo>
                  <a:cubicBezTo>
                    <a:pt x="15" y="233"/>
                    <a:pt x="13" y="216"/>
                    <a:pt x="13" y="188"/>
                  </a:cubicBezTo>
                  <a:cubicBezTo>
                    <a:pt x="13" y="127"/>
                    <a:pt x="0" y="41"/>
                    <a:pt x="19" y="3"/>
                  </a:cubicBezTo>
                  <a:cubicBezTo>
                    <a:pt x="48" y="0"/>
                    <a:pt x="65" y="2"/>
                    <a:pt x="92" y="11"/>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3"/>
            <p:cNvSpPr>
              <a:spLocks/>
            </p:cNvSpPr>
            <p:nvPr/>
          </p:nvSpPr>
          <p:spPr bwMode="auto">
            <a:xfrm>
              <a:off x="2752726" y="2935288"/>
              <a:ext cx="153988" cy="327025"/>
            </a:xfrm>
            <a:custGeom>
              <a:avLst/>
              <a:gdLst>
                <a:gd name="T0" fmla="*/ 111 w 126"/>
                <a:gd name="T1" fmla="*/ 14 h 269"/>
                <a:gd name="T2" fmla="*/ 122 w 126"/>
                <a:gd name="T3" fmla="*/ 109 h 269"/>
                <a:gd name="T4" fmla="*/ 103 w 126"/>
                <a:gd name="T5" fmla="*/ 247 h 269"/>
                <a:gd name="T6" fmla="*/ 43 w 126"/>
                <a:gd name="T7" fmla="*/ 258 h 269"/>
                <a:gd name="T8" fmla="*/ 33 w 126"/>
                <a:gd name="T9" fmla="*/ 269 h 269"/>
                <a:gd name="T10" fmla="*/ 5 w 126"/>
                <a:gd name="T11" fmla="*/ 261 h 269"/>
                <a:gd name="T12" fmla="*/ 11 w 126"/>
                <a:gd name="T13" fmla="*/ 6 h 269"/>
                <a:gd name="T14" fmla="*/ 111 w 126"/>
                <a:gd name="T15" fmla="*/ 14 h 2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269">
                  <a:moveTo>
                    <a:pt x="111" y="14"/>
                  </a:moveTo>
                  <a:cubicBezTo>
                    <a:pt x="123" y="36"/>
                    <a:pt x="124" y="69"/>
                    <a:pt x="122" y="109"/>
                  </a:cubicBezTo>
                  <a:cubicBezTo>
                    <a:pt x="119" y="162"/>
                    <a:pt x="126" y="207"/>
                    <a:pt x="103" y="247"/>
                  </a:cubicBezTo>
                  <a:cubicBezTo>
                    <a:pt x="82" y="249"/>
                    <a:pt x="70" y="264"/>
                    <a:pt x="43" y="258"/>
                  </a:cubicBezTo>
                  <a:cubicBezTo>
                    <a:pt x="33" y="255"/>
                    <a:pt x="38" y="267"/>
                    <a:pt x="33" y="269"/>
                  </a:cubicBezTo>
                  <a:cubicBezTo>
                    <a:pt x="21" y="269"/>
                    <a:pt x="12" y="266"/>
                    <a:pt x="5" y="261"/>
                  </a:cubicBezTo>
                  <a:cubicBezTo>
                    <a:pt x="16" y="187"/>
                    <a:pt x="0" y="72"/>
                    <a:pt x="11" y="6"/>
                  </a:cubicBezTo>
                  <a:cubicBezTo>
                    <a:pt x="44" y="9"/>
                    <a:pt x="80" y="0"/>
                    <a:pt x="111" y="14"/>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4"/>
            <p:cNvSpPr>
              <a:spLocks/>
            </p:cNvSpPr>
            <p:nvPr/>
          </p:nvSpPr>
          <p:spPr bwMode="auto">
            <a:xfrm>
              <a:off x="1374776" y="2995613"/>
              <a:ext cx="133350" cy="336550"/>
            </a:xfrm>
            <a:custGeom>
              <a:avLst/>
              <a:gdLst>
                <a:gd name="T0" fmla="*/ 94 w 110"/>
                <a:gd name="T1" fmla="*/ 19 h 277"/>
                <a:gd name="T2" fmla="*/ 94 w 110"/>
                <a:gd name="T3" fmla="*/ 193 h 277"/>
                <a:gd name="T4" fmla="*/ 86 w 110"/>
                <a:gd name="T5" fmla="*/ 277 h 277"/>
                <a:gd name="T6" fmla="*/ 7 w 110"/>
                <a:gd name="T7" fmla="*/ 266 h 277"/>
                <a:gd name="T8" fmla="*/ 7 w 110"/>
                <a:gd name="T9" fmla="*/ 27 h 277"/>
                <a:gd name="T10" fmla="*/ 94 w 110"/>
                <a:gd name="T11" fmla="*/ 19 h 277"/>
              </a:gdLst>
              <a:ahLst/>
              <a:cxnLst>
                <a:cxn ang="0">
                  <a:pos x="T0" y="T1"/>
                </a:cxn>
                <a:cxn ang="0">
                  <a:pos x="T2" y="T3"/>
                </a:cxn>
                <a:cxn ang="0">
                  <a:pos x="T4" y="T5"/>
                </a:cxn>
                <a:cxn ang="0">
                  <a:pos x="T6" y="T7"/>
                </a:cxn>
                <a:cxn ang="0">
                  <a:pos x="T8" y="T9"/>
                </a:cxn>
                <a:cxn ang="0">
                  <a:pos x="T10" y="T11"/>
                </a:cxn>
              </a:cxnLst>
              <a:rect l="0" t="0" r="r" b="b"/>
              <a:pathLst>
                <a:path w="110" h="277">
                  <a:moveTo>
                    <a:pt x="94" y="19"/>
                  </a:moveTo>
                  <a:cubicBezTo>
                    <a:pt x="94" y="66"/>
                    <a:pt x="92" y="143"/>
                    <a:pt x="94" y="193"/>
                  </a:cubicBezTo>
                  <a:cubicBezTo>
                    <a:pt x="95" y="225"/>
                    <a:pt x="110" y="257"/>
                    <a:pt x="86" y="277"/>
                  </a:cubicBezTo>
                  <a:cubicBezTo>
                    <a:pt x="58" y="276"/>
                    <a:pt x="36" y="268"/>
                    <a:pt x="7" y="266"/>
                  </a:cubicBezTo>
                  <a:cubicBezTo>
                    <a:pt x="1" y="189"/>
                    <a:pt x="0" y="99"/>
                    <a:pt x="7" y="27"/>
                  </a:cubicBezTo>
                  <a:cubicBezTo>
                    <a:pt x="22" y="0"/>
                    <a:pt x="66" y="12"/>
                    <a:pt x="94" y="19"/>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5"/>
            <p:cNvSpPr>
              <a:spLocks/>
            </p:cNvSpPr>
            <p:nvPr/>
          </p:nvSpPr>
          <p:spPr bwMode="auto">
            <a:xfrm>
              <a:off x="2224088" y="2998788"/>
              <a:ext cx="136525" cy="350837"/>
            </a:xfrm>
            <a:custGeom>
              <a:avLst/>
              <a:gdLst>
                <a:gd name="T0" fmla="*/ 94 w 111"/>
                <a:gd name="T1" fmla="*/ 16 h 288"/>
                <a:gd name="T2" fmla="*/ 108 w 111"/>
                <a:gd name="T3" fmla="*/ 133 h 288"/>
                <a:gd name="T4" fmla="*/ 102 w 111"/>
                <a:gd name="T5" fmla="*/ 263 h 288"/>
                <a:gd name="T6" fmla="*/ 34 w 111"/>
                <a:gd name="T7" fmla="*/ 258 h 288"/>
                <a:gd name="T8" fmla="*/ 13 w 111"/>
                <a:gd name="T9" fmla="*/ 258 h 288"/>
                <a:gd name="T10" fmla="*/ 10 w 111"/>
                <a:gd name="T11" fmla="*/ 24 h 288"/>
                <a:gd name="T12" fmla="*/ 94 w 111"/>
                <a:gd name="T13" fmla="*/ 16 h 288"/>
              </a:gdLst>
              <a:ahLst/>
              <a:cxnLst>
                <a:cxn ang="0">
                  <a:pos x="T0" y="T1"/>
                </a:cxn>
                <a:cxn ang="0">
                  <a:pos x="T2" y="T3"/>
                </a:cxn>
                <a:cxn ang="0">
                  <a:pos x="T4" y="T5"/>
                </a:cxn>
                <a:cxn ang="0">
                  <a:pos x="T6" y="T7"/>
                </a:cxn>
                <a:cxn ang="0">
                  <a:pos x="T8" y="T9"/>
                </a:cxn>
                <a:cxn ang="0">
                  <a:pos x="T10" y="T11"/>
                </a:cxn>
                <a:cxn ang="0">
                  <a:pos x="T12" y="T13"/>
                </a:cxn>
              </a:cxnLst>
              <a:rect l="0" t="0" r="r" b="b"/>
              <a:pathLst>
                <a:path w="111" h="288">
                  <a:moveTo>
                    <a:pt x="94" y="16"/>
                  </a:moveTo>
                  <a:cubicBezTo>
                    <a:pt x="108" y="42"/>
                    <a:pt x="103" y="85"/>
                    <a:pt x="108" y="133"/>
                  </a:cubicBezTo>
                  <a:cubicBezTo>
                    <a:pt x="111" y="172"/>
                    <a:pt x="109" y="219"/>
                    <a:pt x="102" y="263"/>
                  </a:cubicBezTo>
                  <a:cubicBezTo>
                    <a:pt x="86" y="279"/>
                    <a:pt x="43" y="288"/>
                    <a:pt x="34" y="258"/>
                  </a:cubicBezTo>
                  <a:cubicBezTo>
                    <a:pt x="24" y="256"/>
                    <a:pt x="19" y="264"/>
                    <a:pt x="13" y="258"/>
                  </a:cubicBezTo>
                  <a:cubicBezTo>
                    <a:pt x="0" y="193"/>
                    <a:pt x="11" y="89"/>
                    <a:pt x="10" y="24"/>
                  </a:cubicBezTo>
                  <a:cubicBezTo>
                    <a:pt x="34" y="0"/>
                    <a:pt x="56" y="10"/>
                    <a:pt x="94" y="16"/>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6"/>
            <p:cNvSpPr>
              <a:spLocks/>
            </p:cNvSpPr>
            <p:nvPr/>
          </p:nvSpPr>
          <p:spPr bwMode="auto">
            <a:xfrm>
              <a:off x="1865313" y="3005138"/>
              <a:ext cx="142875" cy="158750"/>
            </a:xfrm>
            <a:custGeom>
              <a:avLst/>
              <a:gdLst>
                <a:gd name="T0" fmla="*/ 68 w 117"/>
                <a:gd name="T1" fmla="*/ 54 h 130"/>
                <a:gd name="T2" fmla="*/ 49 w 117"/>
                <a:gd name="T3" fmla="*/ 48 h 130"/>
                <a:gd name="T4" fmla="*/ 41 w 117"/>
                <a:gd name="T5" fmla="*/ 78 h 130"/>
                <a:gd name="T6" fmla="*/ 82 w 117"/>
                <a:gd name="T7" fmla="*/ 65 h 130"/>
                <a:gd name="T8" fmla="*/ 79 w 117"/>
                <a:gd name="T9" fmla="*/ 32 h 130"/>
                <a:gd name="T10" fmla="*/ 106 w 117"/>
                <a:gd name="T11" fmla="*/ 54 h 130"/>
                <a:gd name="T12" fmla="*/ 117 w 117"/>
                <a:gd name="T13" fmla="*/ 119 h 130"/>
                <a:gd name="T14" fmla="*/ 95 w 117"/>
                <a:gd name="T15" fmla="*/ 78 h 130"/>
                <a:gd name="T16" fmla="*/ 33 w 117"/>
                <a:gd name="T17" fmla="*/ 94 h 130"/>
                <a:gd name="T18" fmla="*/ 68 w 117"/>
                <a:gd name="T19" fmla="*/ 5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130">
                  <a:moveTo>
                    <a:pt x="68" y="54"/>
                  </a:moveTo>
                  <a:cubicBezTo>
                    <a:pt x="63" y="58"/>
                    <a:pt x="51" y="54"/>
                    <a:pt x="49" y="48"/>
                  </a:cubicBezTo>
                  <a:cubicBezTo>
                    <a:pt x="38" y="54"/>
                    <a:pt x="39" y="65"/>
                    <a:pt x="41" y="78"/>
                  </a:cubicBezTo>
                  <a:cubicBezTo>
                    <a:pt x="58" y="77"/>
                    <a:pt x="69" y="70"/>
                    <a:pt x="82" y="65"/>
                  </a:cubicBezTo>
                  <a:cubicBezTo>
                    <a:pt x="80" y="52"/>
                    <a:pt x="69" y="42"/>
                    <a:pt x="79" y="32"/>
                  </a:cubicBezTo>
                  <a:cubicBezTo>
                    <a:pt x="96" y="31"/>
                    <a:pt x="87" y="56"/>
                    <a:pt x="106" y="54"/>
                  </a:cubicBezTo>
                  <a:cubicBezTo>
                    <a:pt x="105" y="80"/>
                    <a:pt x="105" y="105"/>
                    <a:pt x="117" y="119"/>
                  </a:cubicBezTo>
                  <a:cubicBezTo>
                    <a:pt x="94" y="130"/>
                    <a:pt x="94" y="100"/>
                    <a:pt x="95" y="78"/>
                  </a:cubicBezTo>
                  <a:cubicBezTo>
                    <a:pt x="75" y="85"/>
                    <a:pt x="59" y="89"/>
                    <a:pt x="33" y="94"/>
                  </a:cubicBezTo>
                  <a:cubicBezTo>
                    <a:pt x="0" y="65"/>
                    <a:pt x="56" y="0"/>
                    <a:pt x="68" y="54"/>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7"/>
            <p:cNvSpPr>
              <a:spLocks/>
            </p:cNvSpPr>
            <p:nvPr/>
          </p:nvSpPr>
          <p:spPr bwMode="auto">
            <a:xfrm>
              <a:off x="2740026" y="3319463"/>
              <a:ext cx="168275" cy="300037"/>
            </a:xfrm>
            <a:custGeom>
              <a:avLst/>
              <a:gdLst>
                <a:gd name="T0" fmla="*/ 121 w 137"/>
                <a:gd name="T1" fmla="*/ 8 h 246"/>
                <a:gd name="T2" fmla="*/ 129 w 137"/>
                <a:gd name="T3" fmla="*/ 231 h 246"/>
                <a:gd name="T4" fmla="*/ 32 w 137"/>
                <a:gd name="T5" fmla="*/ 244 h 246"/>
                <a:gd name="T6" fmla="*/ 18 w 137"/>
                <a:gd name="T7" fmla="*/ 198 h 246"/>
                <a:gd name="T8" fmla="*/ 5 w 137"/>
                <a:gd name="T9" fmla="*/ 179 h 246"/>
                <a:gd name="T10" fmla="*/ 21 w 137"/>
                <a:gd name="T11" fmla="*/ 76 h 246"/>
                <a:gd name="T12" fmla="*/ 29 w 137"/>
                <a:gd name="T13" fmla="*/ 19 h 246"/>
                <a:gd name="T14" fmla="*/ 121 w 137"/>
                <a:gd name="T15" fmla="*/ 8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246">
                  <a:moveTo>
                    <a:pt x="121" y="8"/>
                  </a:moveTo>
                  <a:cubicBezTo>
                    <a:pt x="137" y="87"/>
                    <a:pt x="137" y="167"/>
                    <a:pt x="129" y="231"/>
                  </a:cubicBezTo>
                  <a:cubicBezTo>
                    <a:pt x="103" y="242"/>
                    <a:pt x="69" y="246"/>
                    <a:pt x="32" y="244"/>
                  </a:cubicBezTo>
                  <a:cubicBezTo>
                    <a:pt x="20" y="235"/>
                    <a:pt x="24" y="212"/>
                    <a:pt x="18" y="198"/>
                  </a:cubicBezTo>
                  <a:cubicBezTo>
                    <a:pt x="14" y="188"/>
                    <a:pt x="6" y="187"/>
                    <a:pt x="5" y="179"/>
                  </a:cubicBezTo>
                  <a:cubicBezTo>
                    <a:pt x="0" y="152"/>
                    <a:pt x="16" y="113"/>
                    <a:pt x="21" y="76"/>
                  </a:cubicBezTo>
                  <a:cubicBezTo>
                    <a:pt x="24" y="52"/>
                    <a:pt x="19" y="32"/>
                    <a:pt x="29" y="19"/>
                  </a:cubicBezTo>
                  <a:cubicBezTo>
                    <a:pt x="56" y="6"/>
                    <a:pt x="92" y="0"/>
                    <a:pt x="121" y="8"/>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8"/>
            <p:cNvSpPr>
              <a:spLocks/>
            </p:cNvSpPr>
            <p:nvPr/>
          </p:nvSpPr>
          <p:spPr bwMode="auto">
            <a:xfrm>
              <a:off x="1546226" y="3357563"/>
              <a:ext cx="646113" cy="377825"/>
            </a:xfrm>
            <a:custGeom>
              <a:avLst/>
              <a:gdLst>
                <a:gd name="T0" fmla="*/ 528 w 530"/>
                <a:gd name="T1" fmla="*/ 186 h 311"/>
                <a:gd name="T2" fmla="*/ 517 w 530"/>
                <a:gd name="T3" fmla="*/ 276 h 311"/>
                <a:gd name="T4" fmla="*/ 268 w 530"/>
                <a:gd name="T5" fmla="*/ 295 h 311"/>
                <a:gd name="T6" fmla="*/ 72 w 530"/>
                <a:gd name="T7" fmla="*/ 305 h 311"/>
                <a:gd name="T8" fmla="*/ 2 w 530"/>
                <a:gd name="T9" fmla="*/ 213 h 311"/>
                <a:gd name="T10" fmla="*/ 45 w 530"/>
                <a:gd name="T11" fmla="*/ 18 h 311"/>
                <a:gd name="T12" fmla="*/ 325 w 530"/>
                <a:gd name="T13" fmla="*/ 13 h 311"/>
                <a:gd name="T14" fmla="*/ 458 w 530"/>
                <a:gd name="T15" fmla="*/ 4 h 311"/>
                <a:gd name="T16" fmla="*/ 523 w 530"/>
                <a:gd name="T17" fmla="*/ 26 h 311"/>
                <a:gd name="T18" fmla="*/ 520 w 530"/>
                <a:gd name="T19" fmla="*/ 181 h 311"/>
                <a:gd name="T20" fmla="*/ 528 w 530"/>
                <a:gd name="T21" fmla="*/ 186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0" h="311">
                  <a:moveTo>
                    <a:pt x="528" y="186"/>
                  </a:moveTo>
                  <a:cubicBezTo>
                    <a:pt x="515" y="214"/>
                    <a:pt x="527" y="237"/>
                    <a:pt x="517" y="276"/>
                  </a:cubicBezTo>
                  <a:cubicBezTo>
                    <a:pt x="454" y="310"/>
                    <a:pt x="346" y="291"/>
                    <a:pt x="268" y="295"/>
                  </a:cubicBezTo>
                  <a:cubicBezTo>
                    <a:pt x="196" y="298"/>
                    <a:pt x="124" y="311"/>
                    <a:pt x="72" y="305"/>
                  </a:cubicBezTo>
                  <a:cubicBezTo>
                    <a:pt x="26" y="301"/>
                    <a:pt x="0" y="274"/>
                    <a:pt x="2" y="213"/>
                  </a:cubicBezTo>
                  <a:cubicBezTo>
                    <a:pt x="4" y="148"/>
                    <a:pt x="10" y="55"/>
                    <a:pt x="45" y="18"/>
                  </a:cubicBezTo>
                  <a:cubicBezTo>
                    <a:pt x="135" y="12"/>
                    <a:pt x="234" y="13"/>
                    <a:pt x="325" y="13"/>
                  </a:cubicBezTo>
                  <a:cubicBezTo>
                    <a:pt x="373" y="12"/>
                    <a:pt x="422" y="0"/>
                    <a:pt x="458" y="4"/>
                  </a:cubicBezTo>
                  <a:cubicBezTo>
                    <a:pt x="480" y="8"/>
                    <a:pt x="502" y="26"/>
                    <a:pt x="523" y="26"/>
                  </a:cubicBezTo>
                  <a:cubicBezTo>
                    <a:pt x="519" y="74"/>
                    <a:pt x="530" y="155"/>
                    <a:pt x="520" y="181"/>
                  </a:cubicBezTo>
                  <a:cubicBezTo>
                    <a:pt x="523" y="184"/>
                    <a:pt x="524" y="180"/>
                    <a:pt x="528" y="186"/>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9"/>
            <p:cNvSpPr>
              <a:spLocks/>
            </p:cNvSpPr>
            <p:nvPr/>
          </p:nvSpPr>
          <p:spPr bwMode="auto">
            <a:xfrm>
              <a:off x="1339851" y="3389313"/>
              <a:ext cx="182563" cy="306387"/>
            </a:xfrm>
            <a:custGeom>
              <a:avLst/>
              <a:gdLst>
                <a:gd name="T0" fmla="*/ 127 w 149"/>
                <a:gd name="T1" fmla="*/ 7 h 251"/>
                <a:gd name="T2" fmla="*/ 133 w 149"/>
                <a:gd name="T3" fmla="*/ 80 h 251"/>
                <a:gd name="T4" fmla="*/ 125 w 149"/>
                <a:gd name="T5" fmla="*/ 108 h 251"/>
                <a:gd name="T6" fmla="*/ 122 w 149"/>
                <a:gd name="T7" fmla="*/ 243 h 251"/>
                <a:gd name="T8" fmla="*/ 79 w 149"/>
                <a:gd name="T9" fmla="*/ 251 h 251"/>
                <a:gd name="T10" fmla="*/ 27 w 149"/>
                <a:gd name="T11" fmla="*/ 24 h 251"/>
                <a:gd name="T12" fmla="*/ 95 w 149"/>
                <a:gd name="T13" fmla="*/ 15 h 251"/>
                <a:gd name="T14" fmla="*/ 127 w 149"/>
                <a:gd name="T15" fmla="*/ 7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251">
                  <a:moveTo>
                    <a:pt x="127" y="7"/>
                  </a:moveTo>
                  <a:cubicBezTo>
                    <a:pt x="129" y="29"/>
                    <a:pt x="133" y="57"/>
                    <a:pt x="133" y="80"/>
                  </a:cubicBezTo>
                  <a:cubicBezTo>
                    <a:pt x="133" y="89"/>
                    <a:pt x="125" y="97"/>
                    <a:pt x="125" y="108"/>
                  </a:cubicBezTo>
                  <a:cubicBezTo>
                    <a:pt x="122" y="151"/>
                    <a:pt x="149" y="208"/>
                    <a:pt x="122" y="243"/>
                  </a:cubicBezTo>
                  <a:cubicBezTo>
                    <a:pt x="110" y="248"/>
                    <a:pt x="88" y="244"/>
                    <a:pt x="79" y="251"/>
                  </a:cubicBezTo>
                  <a:cubicBezTo>
                    <a:pt x="0" y="214"/>
                    <a:pt x="25" y="109"/>
                    <a:pt x="27" y="24"/>
                  </a:cubicBezTo>
                  <a:cubicBezTo>
                    <a:pt x="47" y="12"/>
                    <a:pt x="69" y="11"/>
                    <a:pt x="95" y="15"/>
                  </a:cubicBezTo>
                  <a:cubicBezTo>
                    <a:pt x="107" y="13"/>
                    <a:pt x="114" y="0"/>
                    <a:pt x="127" y="7"/>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0"/>
            <p:cNvSpPr>
              <a:spLocks/>
            </p:cNvSpPr>
            <p:nvPr/>
          </p:nvSpPr>
          <p:spPr bwMode="auto">
            <a:xfrm>
              <a:off x="2208213" y="3390900"/>
              <a:ext cx="147638" cy="366712"/>
            </a:xfrm>
            <a:custGeom>
              <a:avLst/>
              <a:gdLst>
                <a:gd name="T0" fmla="*/ 110 w 121"/>
                <a:gd name="T1" fmla="*/ 14 h 301"/>
                <a:gd name="T2" fmla="*/ 121 w 121"/>
                <a:gd name="T3" fmla="*/ 253 h 301"/>
                <a:gd name="T4" fmla="*/ 61 w 121"/>
                <a:gd name="T5" fmla="*/ 291 h 301"/>
                <a:gd name="T6" fmla="*/ 20 w 121"/>
                <a:gd name="T7" fmla="*/ 256 h 301"/>
                <a:gd name="T8" fmla="*/ 7 w 121"/>
                <a:gd name="T9" fmla="*/ 69 h 301"/>
                <a:gd name="T10" fmla="*/ 110 w 121"/>
                <a:gd name="T11" fmla="*/ 14 h 301"/>
              </a:gdLst>
              <a:ahLst/>
              <a:cxnLst>
                <a:cxn ang="0">
                  <a:pos x="T0" y="T1"/>
                </a:cxn>
                <a:cxn ang="0">
                  <a:pos x="T2" y="T3"/>
                </a:cxn>
                <a:cxn ang="0">
                  <a:pos x="T4" y="T5"/>
                </a:cxn>
                <a:cxn ang="0">
                  <a:pos x="T6" y="T7"/>
                </a:cxn>
                <a:cxn ang="0">
                  <a:pos x="T8" y="T9"/>
                </a:cxn>
                <a:cxn ang="0">
                  <a:pos x="T10" y="T11"/>
                </a:cxn>
              </a:cxnLst>
              <a:rect l="0" t="0" r="r" b="b"/>
              <a:pathLst>
                <a:path w="121" h="301">
                  <a:moveTo>
                    <a:pt x="110" y="14"/>
                  </a:moveTo>
                  <a:cubicBezTo>
                    <a:pt x="119" y="93"/>
                    <a:pt x="113" y="183"/>
                    <a:pt x="121" y="253"/>
                  </a:cubicBezTo>
                  <a:cubicBezTo>
                    <a:pt x="104" y="269"/>
                    <a:pt x="88" y="301"/>
                    <a:pt x="61" y="291"/>
                  </a:cubicBezTo>
                  <a:cubicBezTo>
                    <a:pt x="49" y="279"/>
                    <a:pt x="46" y="258"/>
                    <a:pt x="20" y="256"/>
                  </a:cubicBezTo>
                  <a:cubicBezTo>
                    <a:pt x="6" y="218"/>
                    <a:pt x="0" y="125"/>
                    <a:pt x="7" y="69"/>
                  </a:cubicBezTo>
                  <a:cubicBezTo>
                    <a:pt x="14" y="5"/>
                    <a:pt x="43" y="0"/>
                    <a:pt x="110" y="14"/>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1"/>
            <p:cNvSpPr>
              <a:spLocks/>
            </p:cNvSpPr>
            <p:nvPr/>
          </p:nvSpPr>
          <p:spPr bwMode="auto">
            <a:xfrm>
              <a:off x="2751138" y="3670300"/>
              <a:ext cx="153988" cy="296862"/>
            </a:xfrm>
            <a:custGeom>
              <a:avLst/>
              <a:gdLst>
                <a:gd name="T0" fmla="*/ 32 w 127"/>
                <a:gd name="T1" fmla="*/ 21 h 244"/>
                <a:gd name="T2" fmla="*/ 124 w 127"/>
                <a:gd name="T3" fmla="*/ 67 h 244"/>
                <a:gd name="T4" fmla="*/ 119 w 127"/>
                <a:gd name="T5" fmla="*/ 225 h 244"/>
                <a:gd name="T6" fmla="*/ 29 w 127"/>
                <a:gd name="T7" fmla="*/ 241 h 244"/>
                <a:gd name="T8" fmla="*/ 2 w 127"/>
                <a:gd name="T9" fmla="*/ 206 h 244"/>
                <a:gd name="T10" fmla="*/ 16 w 127"/>
                <a:gd name="T11" fmla="*/ 32 h 244"/>
                <a:gd name="T12" fmla="*/ 32 w 127"/>
                <a:gd name="T13" fmla="*/ 21 h 244"/>
              </a:gdLst>
              <a:ahLst/>
              <a:cxnLst>
                <a:cxn ang="0">
                  <a:pos x="T0" y="T1"/>
                </a:cxn>
                <a:cxn ang="0">
                  <a:pos x="T2" y="T3"/>
                </a:cxn>
                <a:cxn ang="0">
                  <a:pos x="T4" y="T5"/>
                </a:cxn>
                <a:cxn ang="0">
                  <a:pos x="T6" y="T7"/>
                </a:cxn>
                <a:cxn ang="0">
                  <a:pos x="T8" y="T9"/>
                </a:cxn>
                <a:cxn ang="0">
                  <a:pos x="T10" y="T11"/>
                </a:cxn>
                <a:cxn ang="0">
                  <a:pos x="T12" y="T13"/>
                </a:cxn>
              </a:cxnLst>
              <a:rect l="0" t="0" r="r" b="b"/>
              <a:pathLst>
                <a:path w="127" h="244">
                  <a:moveTo>
                    <a:pt x="32" y="21"/>
                  </a:moveTo>
                  <a:cubicBezTo>
                    <a:pt x="75" y="13"/>
                    <a:pt x="119" y="0"/>
                    <a:pt x="124" y="67"/>
                  </a:cubicBezTo>
                  <a:cubicBezTo>
                    <a:pt x="127" y="113"/>
                    <a:pt x="119" y="185"/>
                    <a:pt x="119" y="225"/>
                  </a:cubicBezTo>
                  <a:cubicBezTo>
                    <a:pt x="87" y="244"/>
                    <a:pt x="67" y="238"/>
                    <a:pt x="29" y="241"/>
                  </a:cubicBezTo>
                  <a:cubicBezTo>
                    <a:pt x="15" y="228"/>
                    <a:pt x="23" y="210"/>
                    <a:pt x="2" y="206"/>
                  </a:cubicBezTo>
                  <a:cubicBezTo>
                    <a:pt x="0" y="139"/>
                    <a:pt x="0" y="93"/>
                    <a:pt x="16" y="32"/>
                  </a:cubicBezTo>
                  <a:cubicBezTo>
                    <a:pt x="33" y="43"/>
                    <a:pt x="23" y="31"/>
                    <a:pt x="32" y="21"/>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2"/>
            <p:cNvSpPr>
              <a:spLocks/>
            </p:cNvSpPr>
            <p:nvPr/>
          </p:nvSpPr>
          <p:spPr bwMode="auto">
            <a:xfrm>
              <a:off x="1527176" y="3760788"/>
              <a:ext cx="665163" cy="341312"/>
            </a:xfrm>
            <a:custGeom>
              <a:avLst/>
              <a:gdLst>
                <a:gd name="T0" fmla="*/ 530 w 546"/>
                <a:gd name="T1" fmla="*/ 22 h 280"/>
                <a:gd name="T2" fmla="*/ 541 w 546"/>
                <a:gd name="T3" fmla="*/ 196 h 280"/>
                <a:gd name="T4" fmla="*/ 514 w 546"/>
                <a:gd name="T5" fmla="*/ 266 h 280"/>
                <a:gd name="T6" fmla="*/ 379 w 546"/>
                <a:gd name="T7" fmla="*/ 280 h 280"/>
                <a:gd name="T8" fmla="*/ 194 w 546"/>
                <a:gd name="T9" fmla="*/ 266 h 280"/>
                <a:gd name="T10" fmla="*/ 34 w 546"/>
                <a:gd name="T11" fmla="*/ 261 h 280"/>
                <a:gd name="T12" fmla="*/ 12 w 546"/>
                <a:gd name="T13" fmla="*/ 155 h 280"/>
                <a:gd name="T14" fmla="*/ 7 w 546"/>
                <a:gd name="T15" fmla="*/ 136 h 280"/>
                <a:gd name="T16" fmla="*/ 10 w 546"/>
                <a:gd name="T17" fmla="*/ 139 h 280"/>
                <a:gd name="T18" fmla="*/ 7 w 546"/>
                <a:gd name="T19" fmla="*/ 123 h 280"/>
                <a:gd name="T20" fmla="*/ 56 w 546"/>
                <a:gd name="T21" fmla="*/ 1 h 280"/>
                <a:gd name="T22" fmla="*/ 110 w 546"/>
                <a:gd name="T23" fmla="*/ 6 h 280"/>
                <a:gd name="T24" fmla="*/ 422 w 546"/>
                <a:gd name="T25" fmla="*/ 17 h 280"/>
                <a:gd name="T26" fmla="*/ 498 w 546"/>
                <a:gd name="T27" fmla="*/ 17 h 280"/>
                <a:gd name="T28" fmla="*/ 530 w 546"/>
                <a:gd name="T29" fmla="*/ 2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6" h="280">
                  <a:moveTo>
                    <a:pt x="530" y="22"/>
                  </a:moveTo>
                  <a:cubicBezTo>
                    <a:pt x="544" y="62"/>
                    <a:pt x="546" y="135"/>
                    <a:pt x="541" y="196"/>
                  </a:cubicBezTo>
                  <a:cubicBezTo>
                    <a:pt x="540" y="217"/>
                    <a:pt x="535" y="262"/>
                    <a:pt x="514" y="266"/>
                  </a:cubicBezTo>
                  <a:cubicBezTo>
                    <a:pt x="478" y="274"/>
                    <a:pt x="422" y="280"/>
                    <a:pt x="379" y="280"/>
                  </a:cubicBezTo>
                  <a:cubicBezTo>
                    <a:pt x="317" y="279"/>
                    <a:pt x="252" y="266"/>
                    <a:pt x="194" y="266"/>
                  </a:cubicBezTo>
                  <a:cubicBezTo>
                    <a:pt x="155" y="267"/>
                    <a:pt x="85" y="272"/>
                    <a:pt x="34" y="261"/>
                  </a:cubicBezTo>
                  <a:cubicBezTo>
                    <a:pt x="19" y="228"/>
                    <a:pt x="3" y="187"/>
                    <a:pt x="12" y="155"/>
                  </a:cubicBezTo>
                  <a:cubicBezTo>
                    <a:pt x="0" y="155"/>
                    <a:pt x="12" y="151"/>
                    <a:pt x="7" y="136"/>
                  </a:cubicBezTo>
                  <a:cubicBezTo>
                    <a:pt x="9" y="136"/>
                    <a:pt x="10" y="137"/>
                    <a:pt x="10" y="139"/>
                  </a:cubicBezTo>
                  <a:cubicBezTo>
                    <a:pt x="8" y="137"/>
                    <a:pt x="14" y="128"/>
                    <a:pt x="7" y="123"/>
                  </a:cubicBezTo>
                  <a:cubicBezTo>
                    <a:pt x="16" y="89"/>
                    <a:pt x="8" y="18"/>
                    <a:pt x="56" y="1"/>
                  </a:cubicBezTo>
                  <a:cubicBezTo>
                    <a:pt x="66" y="7"/>
                    <a:pt x="89" y="7"/>
                    <a:pt x="110" y="6"/>
                  </a:cubicBezTo>
                  <a:cubicBezTo>
                    <a:pt x="213" y="0"/>
                    <a:pt x="324" y="15"/>
                    <a:pt x="422" y="17"/>
                  </a:cubicBezTo>
                  <a:cubicBezTo>
                    <a:pt x="448" y="17"/>
                    <a:pt x="477" y="12"/>
                    <a:pt x="498" y="17"/>
                  </a:cubicBezTo>
                  <a:cubicBezTo>
                    <a:pt x="509" y="19"/>
                    <a:pt x="516" y="26"/>
                    <a:pt x="530" y="22"/>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3"/>
            <p:cNvSpPr>
              <a:spLocks/>
            </p:cNvSpPr>
            <p:nvPr/>
          </p:nvSpPr>
          <p:spPr bwMode="auto">
            <a:xfrm>
              <a:off x="1365251" y="3760788"/>
              <a:ext cx="144463" cy="339725"/>
            </a:xfrm>
            <a:custGeom>
              <a:avLst/>
              <a:gdLst>
                <a:gd name="T0" fmla="*/ 39 w 118"/>
                <a:gd name="T1" fmla="*/ 253 h 278"/>
                <a:gd name="T2" fmla="*/ 44 w 118"/>
                <a:gd name="T3" fmla="*/ 277 h 278"/>
                <a:gd name="T4" fmla="*/ 12 w 118"/>
                <a:gd name="T5" fmla="*/ 239 h 278"/>
                <a:gd name="T6" fmla="*/ 22 w 118"/>
                <a:gd name="T7" fmla="*/ 28 h 278"/>
                <a:gd name="T8" fmla="*/ 104 w 118"/>
                <a:gd name="T9" fmla="*/ 25 h 278"/>
                <a:gd name="T10" fmla="*/ 115 w 118"/>
                <a:gd name="T11" fmla="*/ 136 h 278"/>
                <a:gd name="T12" fmla="*/ 98 w 118"/>
                <a:gd name="T13" fmla="*/ 250 h 278"/>
                <a:gd name="T14" fmla="*/ 39 w 118"/>
                <a:gd name="T15" fmla="*/ 253 h 2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278">
                  <a:moveTo>
                    <a:pt x="39" y="253"/>
                  </a:moveTo>
                  <a:cubicBezTo>
                    <a:pt x="44" y="262"/>
                    <a:pt x="55" y="266"/>
                    <a:pt x="44" y="277"/>
                  </a:cubicBezTo>
                  <a:cubicBezTo>
                    <a:pt x="15" y="278"/>
                    <a:pt x="30" y="246"/>
                    <a:pt x="12" y="239"/>
                  </a:cubicBezTo>
                  <a:cubicBezTo>
                    <a:pt x="25" y="185"/>
                    <a:pt x="0" y="93"/>
                    <a:pt x="22" y="28"/>
                  </a:cubicBezTo>
                  <a:cubicBezTo>
                    <a:pt x="40" y="21"/>
                    <a:pt x="99" y="0"/>
                    <a:pt x="104" y="25"/>
                  </a:cubicBezTo>
                  <a:cubicBezTo>
                    <a:pt x="108" y="45"/>
                    <a:pt x="110" y="87"/>
                    <a:pt x="115" y="136"/>
                  </a:cubicBezTo>
                  <a:cubicBezTo>
                    <a:pt x="118" y="177"/>
                    <a:pt x="117" y="238"/>
                    <a:pt x="98" y="250"/>
                  </a:cubicBezTo>
                  <a:cubicBezTo>
                    <a:pt x="79" y="262"/>
                    <a:pt x="61" y="247"/>
                    <a:pt x="39" y="253"/>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4"/>
            <p:cNvSpPr>
              <a:spLocks/>
            </p:cNvSpPr>
            <p:nvPr/>
          </p:nvSpPr>
          <p:spPr bwMode="auto">
            <a:xfrm>
              <a:off x="2220913" y="3773488"/>
              <a:ext cx="141288" cy="325437"/>
            </a:xfrm>
            <a:custGeom>
              <a:avLst/>
              <a:gdLst>
                <a:gd name="T0" fmla="*/ 94 w 116"/>
                <a:gd name="T1" fmla="*/ 10 h 267"/>
                <a:gd name="T2" fmla="*/ 105 w 116"/>
                <a:gd name="T3" fmla="*/ 115 h 267"/>
                <a:gd name="T4" fmla="*/ 103 w 116"/>
                <a:gd name="T5" fmla="*/ 221 h 267"/>
                <a:gd name="T6" fmla="*/ 111 w 116"/>
                <a:gd name="T7" fmla="*/ 256 h 267"/>
                <a:gd name="T8" fmla="*/ 67 w 116"/>
                <a:gd name="T9" fmla="*/ 267 h 267"/>
                <a:gd name="T10" fmla="*/ 16 w 116"/>
                <a:gd name="T11" fmla="*/ 248 h 267"/>
                <a:gd name="T12" fmla="*/ 5 w 116"/>
                <a:gd name="T13" fmla="*/ 80 h 267"/>
                <a:gd name="T14" fmla="*/ 13 w 116"/>
                <a:gd name="T15" fmla="*/ 15 h 267"/>
                <a:gd name="T16" fmla="*/ 94 w 116"/>
                <a:gd name="T17" fmla="*/ 1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267">
                  <a:moveTo>
                    <a:pt x="94" y="10"/>
                  </a:moveTo>
                  <a:cubicBezTo>
                    <a:pt x="108" y="41"/>
                    <a:pt x="104" y="85"/>
                    <a:pt x="105" y="115"/>
                  </a:cubicBezTo>
                  <a:cubicBezTo>
                    <a:pt x="106" y="151"/>
                    <a:pt x="116" y="193"/>
                    <a:pt x="103" y="221"/>
                  </a:cubicBezTo>
                  <a:cubicBezTo>
                    <a:pt x="108" y="231"/>
                    <a:pt x="115" y="246"/>
                    <a:pt x="111" y="256"/>
                  </a:cubicBezTo>
                  <a:cubicBezTo>
                    <a:pt x="89" y="256"/>
                    <a:pt x="85" y="256"/>
                    <a:pt x="67" y="267"/>
                  </a:cubicBezTo>
                  <a:cubicBezTo>
                    <a:pt x="50" y="261"/>
                    <a:pt x="31" y="256"/>
                    <a:pt x="16" y="248"/>
                  </a:cubicBezTo>
                  <a:cubicBezTo>
                    <a:pt x="20" y="195"/>
                    <a:pt x="0" y="135"/>
                    <a:pt x="5" y="80"/>
                  </a:cubicBezTo>
                  <a:cubicBezTo>
                    <a:pt x="6" y="63"/>
                    <a:pt x="17" y="45"/>
                    <a:pt x="13" y="15"/>
                  </a:cubicBezTo>
                  <a:cubicBezTo>
                    <a:pt x="32" y="3"/>
                    <a:pt x="67" y="0"/>
                    <a:pt x="94" y="10"/>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5"/>
            <p:cNvSpPr>
              <a:spLocks/>
            </p:cNvSpPr>
            <p:nvPr/>
          </p:nvSpPr>
          <p:spPr bwMode="auto">
            <a:xfrm>
              <a:off x="2771776" y="4003675"/>
              <a:ext cx="158750" cy="344487"/>
            </a:xfrm>
            <a:custGeom>
              <a:avLst/>
              <a:gdLst>
                <a:gd name="T0" fmla="*/ 104 w 130"/>
                <a:gd name="T1" fmla="*/ 29 h 282"/>
                <a:gd name="T2" fmla="*/ 110 w 130"/>
                <a:gd name="T3" fmla="*/ 246 h 282"/>
                <a:gd name="T4" fmla="*/ 31 w 130"/>
                <a:gd name="T5" fmla="*/ 282 h 282"/>
                <a:gd name="T6" fmla="*/ 1 w 130"/>
                <a:gd name="T7" fmla="*/ 260 h 282"/>
                <a:gd name="T8" fmla="*/ 7 w 130"/>
                <a:gd name="T9" fmla="*/ 65 h 282"/>
                <a:gd name="T10" fmla="*/ 56 w 130"/>
                <a:gd name="T11" fmla="*/ 32 h 282"/>
                <a:gd name="T12" fmla="*/ 104 w 130"/>
                <a:gd name="T13" fmla="*/ 29 h 282"/>
              </a:gdLst>
              <a:ahLst/>
              <a:cxnLst>
                <a:cxn ang="0">
                  <a:pos x="T0" y="T1"/>
                </a:cxn>
                <a:cxn ang="0">
                  <a:pos x="T2" y="T3"/>
                </a:cxn>
                <a:cxn ang="0">
                  <a:pos x="T4" y="T5"/>
                </a:cxn>
                <a:cxn ang="0">
                  <a:pos x="T6" y="T7"/>
                </a:cxn>
                <a:cxn ang="0">
                  <a:pos x="T8" y="T9"/>
                </a:cxn>
                <a:cxn ang="0">
                  <a:pos x="T10" y="T11"/>
                </a:cxn>
                <a:cxn ang="0">
                  <a:pos x="T12" y="T13"/>
                </a:cxn>
              </a:cxnLst>
              <a:rect l="0" t="0" r="r" b="b"/>
              <a:pathLst>
                <a:path w="130" h="282">
                  <a:moveTo>
                    <a:pt x="104" y="29"/>
                  </a:moveTo>
                  <a:cubicBezTo>
                    <a:pt x="130" y="89"/>
                    <a:pt x="120" y="171"/>
                    <a:pt x="110" y="246"/>
                  </a:cubicBezTo>
                  <a:cubicBezTo>
                    <a:pt x="85" y="260"/>
                    <a:pt x="53" y="265"/>
                    <a:pt x="31" y="282"/>
                  </a:cubicBezTo>
                  <a:cubicBezTo>
                    <a:pt x="13" y="282"/>
                    <a:pt x="13" y="265"/>
                    <a:pt x="1" y="260"/>
                  </a:cubicBezTo>
                  <a:cubicBezTo>
                    <a:pt x="18" y="201"/>
                    <a:pt x="0" y="117"/>
                    <a:pt x="7" y="65"/>
                  </a:cubicBezTo>
                  <a:cubicBezTo>
                    <a:pt x="10" y="37"/>
                    <a:pt x="23" y="0"/>
                    <a:pt x="56" y="32"/>
                  </a:cubicBezTo>
                  <a:cubicBezTo>
                    <a:pt x="77" y="28"/>
                    <a:pt x="83" y="30"/>
                    <a:pt x="104" y="29"/>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6"/>
            <p:cNvSpPr>
              <a:spLocks/>
            </p:cNvSpPr>
            <p:nvPr/>
          </p:nvSpPr>
          <p:spPr bwMode="auto">
            <a:xfrm>
              <a:off x="1341438" y="4138613"/>
              <a:ext cx="165100" cy="304800"/>
            </a:xfrm>
            <a:custGeom>
              <a:avLst/>
              <a:gdLst>
                <a:gd name="T0" fmla="*/ 129 w 136"/>
                <a:gd name="T1" fmla="*/ 239 h 251"/>
                <a:gd name="T2" fmla="*/ 78 w 136"/>
                <a:gd name="T3" fmla="*/ 250 h 251"/>
                <a:gd name="T4" fmla="*/ 32 w 136"/>
                <a:gd name="T5" fmla="*/ 20 h 251"/>
                <a:gd name="T6" fmla="*/ 126 w 136"/>
                <a:gd name="T7" fmla="*/ 22 h 251"/>
                <a:gd name="T8" fmla="*/ 129 w 136"/>
                <a:gd name="T9" fmla="*/ 239 h 251"/>
              </a:gdLst>
              <a:ahLst/>
              <a:cxnLst>
                <a:cxn ang="0">
                  <a:pos x="T0" y="T1"/>
                </a:cxn>
                <a:cxn ang="0">
                  <a:pos x="T2" y="T3"/>
                </a:cxn>
                <a:cxn ang="0">
                  <a:pos x="T4" y="T5"/>
                </a:cxn>
                <a:cxn ang="0">
                  <a:pos x="T6" y="T7"/>
                </a:cxn>
                <a:cxn ang="0">
                  <a:pos x="T8" y="T9"/>
                </a:cxn>
              </a:cxnLst>
              <a:rect l="0" t="0" r="r" b="b"/>
              <a:pathLst>
                <a:path w="136" h="251">
                  <a:moveTo>
                    <a:pt x="129" y="239"/>
                  </a:moveTo>
                  <a:cubicBezTo>
                    <a:pt x="120" y="251"/>
                    <a:pt x="88" y="239"/>
                    <a:pt x="78" y="250"/>
                  </a:cubicBezTo>
                  <a:cubicBezTo>
                    <a:pt x="0" y="222"/>
                    <a:pt x="46" y="104"/>
                    <a:pt x="32" y="20"/>
                  </a:cubicBezTo>
                  <a:cubicBezTo>
                    <a:pt x="56" y="4"/>
                    <a:pt x="105" y="0"/>
                    <a:pt x="126" y="22"/>
                  </a:cubicBezTo>
                  <a:cubicBezTo>
                    <a:pt x="131" y="83"/>
                    <a:pt x="136" y="180"/>
                    <a:pt x="129" y="239"/>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7"/>
            <p:cNvSpPr>
              <a:spLocks/>
            </p:cNvSpPr>
            <p:nvPr/>
          </p:nvSpPr>
          <p:spPr bwMode="auto">
            <a:xfrm>
              <a:off x="2232026" y="4154488"/>
              <a:ext cx="160338" cy="363537"/>
            </a:xfrm>
            <a:custGeom>
              <a:avLst/>
              <a:gdLst>
                <a:gd name="T0" fmla="*/ 88 w 132"/>
                <a:gd name="T1" fmla="*/ 12 h 299"/>
                <a:gd name="T2" fmla="*/ 102 w 132"/>
                <a:gd name="T3" fmla="*/ 113 h 299"/>
                <a:gd name="T4" fmla="*/ 34 w 132"/>
                <a:gd name="T5" fmla="*/ 259 h 299"/>
                <a:gd name="T6" fmla="*/ 23 w 132"/>
                <a:gd name="T7" fmla="*/ 237 h 299"/>
                <a:gd name="T8" fmla="*/ 12 w 132"/>
                <a:gd name="T9" fmla="*/ 9 h 299"/>
                <a:gd name="T10" fmla="*/ 88 w 132"/>
                <a:gd name="T11" fmla="*/ 12 h 299"/>
              </a:gdLst>
              <a:ahLst/>
              <a:cxnLst>
                <a:cxn ang="0">
                  <a:pos x="T0" y="T1"/>
                </a:cxn>
                <a:cxn ang="0">
                  <a:pos x="T2" y="T3"/>
                </a:cxn>
                <a:cxn ang="0">
                  <a:pos x="T4" y="T5"/>
                </a:cxn>
                <a:cxn ang="0">
                  <a:pos x="T6" y="T7"/>
                </a:cxn>
                <a:cxn ang="0">
                  <a:pos x="T8" y="T9"/>
                </a:cxn>
                <a:cxn ang="0">
                  <a:pos x="T10" y="T11"/>
                </a:cxn>
              </a:cxnLst>
              <a:rect l="0" t="0" r="r" b="b"/>
              <a:pathLst>
                <a:path w="132" h="299">
                  <a:moveTo>
                    <a:pt x="88" y="12"/>
                  </a:moveTo>
                  <a:cubicBezTo>
                    <a:pt x="96" y="33"/>
                    <a:pt x="97" y="80"/>
                    <a:pt x="102" y="113"/>
                  </a:cubicBezTo>
                  <a:cubicBezTo>
                    <a:pt x="112" y="189"/>
                    <a:pt x="132" y="299"/>
                    <a:pt x="34" y="259"/>
                  </a:cubicBezTo>
                  <a:cubicBezTo>
                    <a:pt x="28" y="254"/>
                    <a:pt x="29" y="242"/>
                    <a:pt x="23" y="237"/>
                  </a:cubicBezTo>
                  <a:cubicBezTo>
                    <a:pt x="18" y="178"/>
                    <a:pt x="0" y="92"/>
                    <a:pt x="12" y="9"/>
                  </a:cubicBezTo>
                  <a:cubicBezTo>
                    <a:pt x="41" y="0"/>
                    <a:pt x="65" y="7"/>
                    <a:pt x="88" y="12"/>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38"/>
            <p:cNvSpPr>
              <a:spLocks/>
            </p:cNvSpPr>
            <p:nvPr/>
          </p:nvSpPr>
          <p:spPr bwMode="auto">
            <a:xfrm>
              <a:off x="2757488" y="4335463"/>
              <a:ext cx="166688" cy="374650"/>
            </a:xfrm>
            <a:custGeom>
              <a:avLst/>
              <a:gdLst>
                <a:gd name="T0" fmla="*/ 124 w 136"/>
                <a:gd name="T1" fmla="*/ 26 h 307"/>
                <a:gd name="T2" fmla="*/ 134 w 136"/>
                <a:gd name="T3" fmla="*/ 170 h 307"/>
                <a:gd name="T4" fmla="*/ 118 w 136"/>
                <a:gd name="T5" fmla="*/ 256 h 307"/>
                <a:gd name="T6" fmla="*/ 77 w 136"/>
                <a:gd name="T7" fmla="*/ 284 h 307"/>
                <a:gd name="T8" fmla="*/ 34 w 136"/>
                <a:gd name="T9" fmla="*/ 303 h 307"/>
                <a:gd name="T10" fmla="*/ 21 w 136"/>
                <a:gd name="T11" fmla="*/ 72 h 307"/>
                <a:gd name="T12" fmla="*/ 124 w 136"/>
                <a:gd name="T13" fmla="*/ 26 h 307"/>
              </a:gdLst>
              <a:ahLst/>
              <a:cxnLst>
                <a:cxn ang="0">
                  <a:pos x="T0" y="T1"/>
                </a:cxn>
                <a:cxn ang="0">
                  <a:pos x="T2" y="T3"/>
                </a:cxn>
                <a:cxn ang="0">
                  <a:pos x="T4" y="T5"/>
                </a:cxn>
                <a:cxn ang="0">
                  <a:pos x="T6" y="T7"/>
                </a:cxn>
                <a:cxn ang="0">
                  <a:pos x="T8" y="T9"/>
                </a:cxn>
                <a:cxn ang="0">
                  <a:pos x="T10" y="T11"/>
                </a:cxn>
                <a:cxn ang="0">
                  <a:pos x="T12" y="T13"/>
                </a:cxn>
              </a:cxnLst>
              <a:rect l="0" t="0" r="r" b="b"/>
              <a:pathLst>
                <a:path w="136" h="307">
                  <a:moveTo>
                    <a:pt x="124" y="26"/>
                  </a:moveTo>
                  <a:cubicBezTo>
                    <a:pt x="132" y="62"/>
                    <a:pt x="136" y="121"/>
                    <a:pt x="134" y="170"/>
                  </a:cubicBezTo>
                  <a:cubicBezTo>
                    <a:pt x="134" y="198"/>
                    <a:pt x="132" y="240"/>
                    <a:pt x="118" y="256"/>
                  </a:cubicBezTo>
                  <a:cubicBezTo>
                    <a:pt x="110" y="267"/>
                    <a:pt x="89" y="275"/>
                    <a:pt x="77" y="284"/>
                  </a:cubicBezTo>
                  <a:cubicBezTo>
                    <a:pt x="64" y="293"/>
                    <a:pt x="52" y="307"/>
                    <a:pt x="34" y="303"/>
                  </a:cubicBezTo>
                  <a:cubicBezTo>
                    <a:pt x="0" y="246"/>
                    <a:pt x="22" y="137"/>
                    <a:pt x="21" y="72"/>
                  </a:cubicBezTo>
                  <a:cubicBezTo>
                    <a:pt x="45" y="52"/>
                    <a:pt x="76" y="0"/>
                    <a:pt x="124" y="26"/>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39"/>
            <p:cNvSpPr>
              <a:spLocks/>
            </p:cNvSpPr>
            <p:nvPr/>
          </p:nvSpPr>
          <p:spPr bwMode="auto">
            <a:xfrm>
              <a:off x="1392238" y="4479925"/>
              <a:ext cx="133350" cy="338137"/>
            </a:xfrm>
            <a:custGeom>
              <a:avLst/>
              <a:gdLst>
                <a:gd name="T0" fmla="*/ 95 w 109"/>
                <a:gd name="T1" fmla="*/ 257 h 277"/>
                <a:gd name="T2" fmla="*/ 41 w 109"/>
                <a:gd name="T3" fmla="*/ 273 h 277"/>
                <a:gd name="T4" fmla="*/ 3 w 109"/>
                <a:gd name="T5" fmla="*/ 249 h 277"/>
                <a:gd name="T6" fmla="*/ 9 w 109"/>
                <a:gd name="T7" fmla="*/ 26 h 277"/>
                <a:gd name="T8" fmla="*/ 109 w 109"/>
                <a:gd name="T9" fmla="*/ 48 h 277"/>
                <a:gd name="T10" fmla="*/ 95 w 109"/>
                <a:gd name="T11" fmla="*/ 257 h 277"/>
              </a:gdLst>
              <a:ahLst/>
              <a:cxnLst>
                <a:cxn ang="0">
                  <a:pos x="T0" y="T1"/>
                </a:cxn>
                <a:cxn ang="0">
                  <a:pos x="T2" y="T3"/>
                </a:cxn>
                <a:cxn ang="0">
                  <a:pos x="T4" y="T5"/>
                </a:cxn>
                <a:cxn ang="0">
                  <a:pos x="T6" y="T7"/>
                </a:cxn>
                <a:cxn ang="0">
                  <a:pos x="T8" y="T9"/>
                </a:cxn>
                <a:cxn ang="0">
                  <a:pos x="T10" y="T11"/>
                </a:cxn>
              </a:cxnLst>
              <a:rect l="0" t="0" r="r" b="b"/>
              <a:pathLst>
                <a:path w="109" h="277">
                  <a:moveTo>
                    <a:pt x="95" y="257"/>
                  </a:moveTo>
                  <a:cubicBezTo>
                    <a:pt x="80" y="263"/>
                    <a:pt x="59" y="277"/>
                    <a:pt x="41" y="273"/>
                  </a:cubicBezTo>
                  <a:cubicBezTo>
                    <a:pt x="33" y="260"/>
                    <a:pt x="19" y="253"/>
                    <a:pt x="3" y="249"/>
                  </a:cubicBezTo>
                  <a:cubicBezTo>
                    <a:pt x="0" y="177"/>
                    <a:pt x="0" y="93"/>
                    <a:pt x="9" y="26"/>
                  </a:cubicBezTo>
                  <a:cubicBezTo>
                    <a:pt x="43" y="18"/>
                    <a:pt x="109" y="0"/>
                    <a:pt x="109" y="48"/>
                  </a:cubicBezTo>
                  <a:cubicBezTo>
                    <a:pt x="109" y="106"/>
                    <a:pt x="94" y="213"/>
                    <a:pt x="95" y="257"/>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0"/>
            <p:cNvSpPr>
              <a:spLocks/>
            </p:cNvSpPr>
            <p:nvPr/>
          </p:nvSpPr>
          <p:spPr bwMode="auto">
            <a:xfrm>
              <a:off x="1554163" y="4513263"/>
              <a:ext cx="673100" cy="338137"/>
            </a:xfrm>
            <a:custGeom>
              <a:avLst/>
              <a:gdLst>
                <a:gd name="T0" fmla="*/ 535 w 551"/>
                <a:gd name="T1" fmla="*/ 15 h 277"/>
                <a:gd name="T2" fmla="*/ 543 w 551"/>
                <a:gd name="T3" fmla="*/ 257 h 277"/>
                <a:gd name="T4" fmla="*/ 423 w 551"/>
                <a:gd name="T5" fmla="*/ 270 h 277"/>
                <a:gd name="T6" fmla="*/ 171 w 551"/>
                <a:gd name="T7" fmla="*/ 268 h 277"/>
                <a:gd name="T8" fmla="*/ 0 w 551"/>
                <a:gd name="T9" fmla="*/ 208 h 277"/>
                <a:gd name="T10" fmla="*/ 17 w 551"/>
                <a:gd name="T11" fmla="*/ 10 h 277"/>
                <a:gd name="T12" fmla="*/ 369 w 551"/>
                <a:gd name="T13" fmla="*/ 7 h 277"/>
                <a:gd name="T14" fmla="*/ 497 w 551"/>
                <a:gd name="T15" fmla="*/ 7 h 277"/>
                <a:gd name="T16" fmla="*/ 535 w 551"/>
                <a:gd name="T17" fmla="*/ 1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277">
                  <a:moveTo>
                    <a:pt x="535" y="15"/>
                  </a:moveTo>
                  <a:cubicBezTo>
                    <a:pt x="536" y="96"/>
                    <a:pt x="551" y="187"/>
                    <a:pt x="543" y="257"/>
                  </a:cubicBezTo>
                  <a:cubicBezTo>
                    <a:pt x="509" y="275"/>
                    <a:pt x="463" y="267"/>
                    <a:pt x="423" y="270"/>
                  </a:cubicBezTo>
                  <a:cubicBezTo>
                    <a:pt x="349" y="277"/>
                    <a:pt x="249" y="270"/>
                    <a:pt x="171" y="268"/>
                  </a:cubicBezTo>
                  <a:cubicBezTo>
                    <a:pt x="104" y="266"/>
                    <a:pt x="24" y="272"/>
                    <a:pt x="0" y="208"/>
                  </a:cubicBezTo>
                  <a:cubicBezTo>
                    <a:pt x="5" y="152"/>
                    <a:pt x="5" y="67"/>
                    <a:pt x="17" y="10"/>
                  </a:cubicBezTo>
                  <a:cubicBezTo>
                    <a:pt x="113" y="7"/>
                    <a:pt x="254" y="3"/>
                    <a:pt x="369" y="7"/>
                  </a:cubicBezTo>
                  <a:cubicBezTo>
                    <a:pt x="408" y="9"/>
                    <a:pt x="458" y="0"/>
                    <a:pt x="497" y="7"/>
                  </a:cubicBezTo>
                  <a:cubicBezTo>
                    <a:pt x="510" y="10"/>
                    <a:pt x="521" y="20"/>
                    <a:pt x="535" y="15"/>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1"/>
            <p:cNvSpPr>
              <a:spLocks/>
            </p:cNvSpPr>
            <p:nvPr/>
          </p:nvSpPr>
          <p:spPr bwMode="auto">
            <a:xfrm>
              <a:off x="2238376" y="4516438"/>
              <a:ext cx="131763" cy="333375"/>
            </a:xfrm>
            <a:custGeom>
              <a:avLst/>
              <a:gdLst>
                <a:gd name="T0" fmla="*/ 91 w 108"/>
                <a:gd name="T1" fmla="*/ 19 h 274"/>
                <a:gd name="T2" fmla="*/ 97 w 108"/>
                <a:gd name="T3" fmla="*/ 252 h 274"/>
                <a:gd name="T4" fmla="*/ 42 w 108"/>
                <a:gd name="T5" fmla="*/ 274 h 274"/>
                <a:gd name="T6" fmla="*/ 15 w 108"/>
                <a:gd name="T7" fmla="*/ 247 h 274"/>
                <a:gd name="T8" fmla="*/ 13 w 108"/>
                <a:gd name="T9" fmla="*/ 239 h 274"/>
                <a:gd name="T10" fmla="*/ 7 w 108"/>
                <a:gd name="T11" fmla="*/ 30 h 274"/>
                <a:gd name="T12" fmla="*/ 56 w 108"/>
                <a:gd name="T13" fmla="*/ 8 h 274"/>
                <a:gd name="T14" fmla="*/ 64 w 108"/>
                <a:gd name="T15" fmla="*/ 3 h 274"/>
                <a:gd name="T16" fmla="*/ 91 w 108"/>
                <a:gd name="T17" fmla="*/ 19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274">
                  <a:moveTo>
                    <a:pt x="91" y="19"/>
                  </a:moveTo>
                  <a:cubicBezTo>
                    <a:pt x="99" y="101"/>
                    <a:pt x="108" y="164"/>
                    <a:pt x="97" y="252"/>
                  </a:cubicBezTo>
                  <a:cubicBezTo>
                    <a:pt x="87" y="268"/>
                    <a:pt x="57" y="263"/>
                    <a:pt x="42" y="274"/>
                  </a:cubicBezTo>
                  <a:cubicBezTo>
                    <a:pt x="29" y="268"/>
                    <a:pt x="25" y="265"/>
                    <a:pt x="15" y="247"/>
                  </a:cubicBezTo>
                  <a:cubicBezTo>
                    <a:pt x="15" y="246"/>
                    <a:pt x="12" y="238"/>
                    <a:pt x="13" y="239"/>
                  </a:cubicBezTo>
                  <a:cubicBezTo>
                    <a:pt x="0" y="181"/>
                    <a:pt x="19" y="79"/>
                    <a:pt x="7" y="30"/>
                  </a:cubicBezTo>
                  <a:cubicBezTo>
                    <a:pt x="21" y="19"/>
                    <a:pt x="40" y="0"/>
                    <a:pt x="56" y="8"/>
                  </a:cubicBezTo>
                  <a:cubicBezTo>
                    <a:pt x="57" y="5"/>
                    <a:pt x="59" y="3"/>
                    <a:pt x="64" y="3"/>
                  </a:cubicBezTo>
                  <a:cubicBezTo>
                    <a:pt x="58" y="9"/>
                    <a:pt x="84" y="17"/>
                    <a:pt x="91" y="19"/>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2"/>
            <p:cNvSpPr>
              <a:spLocks/>
            </p:cNvSpPr>
            <p:nvPr/>
          </p:nvSpPr>
          <p:spPr bwMode="auto">
            <a:xfrm>
              <a:off x="2701926" y="1792288"/>
              <a:ext cx="201613" cy="398462"/>
            </a:xfrm>
            <a:custGeom>
              <a:avLst/>
              <a:gdLst>
                <a:gd name="T0" fmla="*/ 72 w 166"/>
                <a:gd name="T1" fmla="*/ 6 h 327"/>
                <a:gd name="T2" fmla="*/ 72 w 166"/>
                <a:gd name="T3" fmla="*/ 8 h 327"/>
                <a:gd name="T4" fmla="*/ 113 w 166"/>
                <a:gd name="T5" fmla="*/ 30 h 327"/>
                <a:gd name="T6" fmla="*/ 151 w 166"/>
                <a:gd name="T7" fmla="*/ 228 h 327"/>
                <a:gd name="T8" fmla="*/ 142 w 166"/>
                <a:gd name="T9" fmla="*/ 304 h 327"/>
                <a:gd name="T10" fmla="*/ 20 w 166"/>
                <a:gd name="T11" fmla="*/ 269 h 327"/>
                <a:gd name="T12" fmla="*/ 26 w 166"/>
                <a:gd name="T13" fmla="*/ 8 h 327"/>
                <a:gd name="T14" fmla="*/ 72 w 166"/>
                <a:gd name="T15" fmla="*/ 6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327">
                  <a:moveTo>
                    <a:pt x="72" y="6"/>
                  </a:moveTo>
                  <a:cubicBezTo>
                    <a:pt x="75" y="6"/>
                    <a:pt x="73" y="8"/>
                    <a:pt x="72" y="8"/>
                  </a:cubicBezTo>
                  <a:cubicBezTo>
                    <a:pt x="84" y="17"/>
                    <a:pt x="96" y="25"/>
                    <a:pt x="113" y="30"/>
                  </a:cubicBezTo>
                  <a:cubicBezTo>
                    <a:pt x="166" y="58"/>
                    <a:pt x="151" y="150"/>
                    <a:pt x="151" y="228"/>
                  </a:cubicBezTo>
                  <a:cubicBezTo>
                    <a:pt x="150" y="253"/>
                    <a:pt x="150" y="274"/>
                    <a:pt x="142" y="304"/>
                  </a:cubicBezTo>
                  <a:cubicBezTo>
                    <a:pt x="88" y="327"/>
                    <a:pt x="60" y="302"/>
                    <a:pt x="20" y="269"/>
                  </a:cubicBezTo>
                  <a:cubicBezTo>
                    <a:pt x="20" y="199"/>
                    <a:pt x="0" y="82"/>
                    <a:pt x="26" y="8"/>
                  </a:cubicBezTo>
                  <a:cubicBezTo>
                    <a:pt x="43" y="0"/>
                    <a:pt x="56" y="13"/>
                    <a:pt x="72" y="6"/>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3"/>
            <p:cNvSpPr>
              <a:spLocks noEditPoints="1"/>
            </p:cNvSpPr>
            <p:nvPr/>
          </p:nvSpPr>
          <p:spPr bwMode="auto">
            <a:xfrm>
              <a:off x="1527176" y="2979738"/>
              <a:ext cx="688975" cy="361950"/>
            </a:xfrm>
            <a:custGeom>
              <a:avLst/>
              <a:gdLst>
                <a:gd name="T0" fmla="*/ 547 w 565"/>
                <a:gd name="T1" fmla="*/ 159 h 296"/>
                <a:gd name="T2" fmla="*/ 460 w 565"/>
                <a:gd name="T3" fmla="*/ 292 h 296"/>
                <a:gd name="T4" fmla="*/ 10 w 565"/>
                <a:gd name="T5" fmla="*/ 248 h 296"/>
                <a:gd name="T6" fmla="*/ 197 w 565"/>
                <a:gd name="T7" fmla="*/ 18 h 296"/>
                <a:gd name="T8" fmla="*/ 547 w 565"/>
                <a:gd name="T9" fmla="*/ 10 h 296"/>
                <a:gd name="T10" fmla="*/ 113 w 565"/>
                <a:gd name="T11" fmla="*/ 45 h 296"/>
                <a:gd name="T12" fmla="*/ 118 w 565"/>
                <a:gd name="T13" fmla="*/ 59 h 296"/>
                <a:gd name="T14" fmla="*/ 110 w 565"/>
                <a:gd name="T15" fmla="*/ 29 h 296"/>
                <a:gd name="T16" fmla="*/ 295 w 565"/>
                <a:gd name="T17" fmla="*/ 151 h 296"/>
                <a:gd name="T18" fmla="*/ 419 w 565"/>
                <a:gd name="T19" fmla="*/ 151 h 296"/>
                <a:gd name="T20" fmla="*/ 433 w 565"/>
                <a:gd name="T21" fmla="*/ 148 h 296"/>
                <a:gd name="T22" fmla="*/ 457 w 565"/>
                <a:gd name="T23" fmla="*/ 64 h 296"/>
                <a:gd name="T24" fmla="*/ 482 w 565"/>
                <a:gd name="T25" fmla="*/ 21 h 296"/>
                <a:gd name="T26" fmla="*/ 498 w 565"/>
                <a:gd name="T27" fmla="*/ 64 h 296"/>
                <a:gd name="T28" fmla="*/ 495 w 565"/>
                <a:gd name="T29" fmla="*/ 26 h 296"/>
                <a:gd name="T30" fmla="*/ 116 w 565"/>
                <a:gd name="T31" fmla="*/ 86 h 296"/>
                <a:gd name="T32" fmla="*/ 116 w 565"/>
                <a:gd name="T33" fmla="*/ 86 h 296"/>
                <a:gd name="T34" fmla="*/ 216 w 565"/>
                <a:gd name="T35" fmla="*/ 53 h 296"/>
                <a:gd name="T36" fmla="*/ 191 w 565"/>
                <a:gd name="T37" fmla="*/ 39 h 296"/>
                <a:gd name="T38" fmla="*/ 267 w 565"/>
                <a:gd name="T39" fmla="*/ 37 h 296"/>
                <a:gd name="T40" fmla="*/ 229 w 565"/>
                <a:gd name="T41" fmla="*/ 91 h 296"/>
                <a:gd name="T42" fmla="*/ 493 w 565"/>
                <a:gd name="T43" fmla="*/ 143 h 296"/>
                <a:gd name="T44" fmla="*/ 495 w 565"/>
                <a:gd name="T45" fmla="*/ 86 h 296"/>
                <a:gd name="T46" fmla="*/ 175 w 565"/>
                <a:gd name="T47" fmla="*/ 48 h 296"/>
                <a:gd name="T48" fmla="*/ 189 w 565"/>
                <a:gd name="T49" fmla="*/ 61 h 296"/>
                <a:gd name="T50" fmla="*/ 145 w 565"/>
                <a:gd name="T51" fmla="*/ 132 h 296"/>
                <a:gd name="T52" fmla="*/ 189 w 565"/>
                <a:gd name="T53" fmla="*/ 61 h 296"/>
                <a:gd name="T54" fmla="*/ 140 w 565"/>
                <a:gd name="T55" fmla="*/ 208 h 296"/>
                <a:gd name="T56" fmla="*/ 257 w 565"/>
                <a:gd name="T57" fmla="*/ 75 h 296"/>
                <a:gd name="T58" fmla="*/ 162 w 565"/>
                <a:gd name="T59" fmla="*/ 140 h 296"/>
                <a:gd name="T60" fmla="*/ 205 w 565"/>
                <a:gd name="T61" fmla="*/ 86 h 296"/>
                <a:gd name="T62" fmla="*/ 449 w 565"/>
                <a:gd name="T63" fmla="*/ 197 h 296"/>
                <a:gd name="T64" fmla="*/ 482 w 565"/>
                <a:gd name="T65" fmla="*/ 186 h 296"/>
                <a:gd name="T66" fmla="*/ 487 w 565"/>
                <a:gd name="T67" fmla="*/ 216 h 296"/>
                <a:gd name="T68" fmla="*/ 530 w 565"/>
                <a:gd name="T69" fmla="*/ 210 h 296"/>
                <a:gd name="T70" fmla="*/ 449 w 565"/>
                <a:gd name="T71" fmla="*/ 197 h 296"/>
                <a:gd name="T72" fmla="*/ 148 w 565"/>
                <a:gd name="T73" fmla="*/ 232 h 296"/>
                <a:gd name="T74" fmla="*/ 278 w 565"/>
                <a:gd name="T75" fmla="*/ 153 h 296"/>
                <a:gd name="T76" fmla="*/ 379 w 565"/>
                <a:gd name="T77" fmla="*/ 210 h 296"/>
                <a:gd name="T78" fmla="*/ 441 w 565"/>
                <a:gd name="T79" fmla="*/ 172 h 296"/>
                <a:gd name="T80" fmla="*/ 463 w 565"/>
                <a:gd name="T81" fmla="*/ 162 h 296"/>
                <a:gd name="T82" fmla="*/ 338 w 565"/>
                <a:gd name="T83" fmla="*/ 175 h 296"/>
                <a:gd name="T84" fmla="*/ 232 w 565"/>
                <a:gd name="T85" fmla="*/ 232 h 296"/>
                <a:gd name="T86" fmla="*/ 319 w 565"/>
                <a:gd name="T87" fmla="*/ 170 h 296"/>
                <a:gd name="T88" fmla="*/ 172 w 565"/>
                <a:gd name="T89" fmla="*/ 265 h 296"/>
                <a:gd name="T90" fmla="*/ 303 w 565"/>
                <a:gd name="T91" fmla="*/ 256 h 296"/>
                <a:gd name="T92" fmla="*/ 373 w 565"/>
                <a:gd name="T93" fmla="*/ 200 h 296"/>
                <a:gd name="T94" fmla="*/ 338 w 565"/>
                <a:gd name="T95" fmla="*/ 175 h 296"/>
                <a:gd name="T96" fmla="*/ 474 w 565"/>
                <a:gd name="T97" fmla="*/ 232 h 296"/>
                <a:gd name="T98" fmla="*/ 370 w 565"/>
                <a:gd name="T99" fmla="*/ 227 h 296"/>
                <a:gd name="T100" fmla="*/ 530 w 565"/>
                <a:gd name="T101" fmla="*/ 218 h 296"/>
                <a:gd name="T102" fmla="*/ 311 w 565"/>
                <a:gd name="T103" fmla="*/ 267 h 296"/>
                <a:gd name="T104" fmla="*/ 349 w 565"/>
                <a:gd name="T105" fmla="*/ 23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65" h="296">
                  <a:moveTo>
                    <a:pt x="547" y="10"/>
                  </a:moveTo>
                  <a:cubicBezTo>
                    <a:pt x="552" y="69"/>
                    <a:pt x="546" y="109"/>
                    <a:pt x="547" y="159"/>
                  </a:cubicBezTo>
                  <a:cubicBezTo>
                    <a:pt x="548" y="207"/>
                    <a:pt x="565" y="283"/>
                    <a:pt x="495" y="294"/>
                  </a:cubicBezTo>
                  <a:cubicBezTo>
                    <a:pt x="485" y="296"/>
                    <a:pt x="472" y="292"/>
                    <a:pt x="460" y="292"/>
                  </a:cubicBezTo>
                  <a:cubicBezTo>
                    <a:pt x="340" y="289"/>
                    <a:pt x="151" y="282"/>
                    <a:pt x="34" y="281"/>
                  </a:cubicBezTo>
                  <a:cubicBezTo>
                    <a:pt x="23" y="273"/>
                    <a:pt x="20" y="257"/>
                    <a:pt x="10" y="248"/>
                  </a:cubicBezTo>
                  <a:cubicBezTo>
                    <a:pt x="8" y="173"/>
                    <a:pt x="0" y="88"/>
                    <a:pt x="26" y="15"/>
                  </a:cubicBezTo>
                  <a:cubicBezTo>
                    <a:pt x="80" y="0"/>
                    <a:pt x="139" y="16"/>
                    <a:pt x="197" y="18"/>
                  </a:cubicBezTo>
                  <a:cubicBezTo>
                    <a:pt x="275" y="20"/>
                    <a:pt x="350" y="7"/>
                    <a:pt x="425" y="4"/>
                  </a:cubicBezTo>
                  <a:cubicBezTo>
                    <a:pt x="467" y="3"/>
                    <a:pt x="510" y="6"/>
                    <a:pt x="547" y="10"/>
                  </a:cubicBezTo>
                  <a:close/>
                  <a:moveTo>
                    <a:pt x="110" y="29"/>
                  </a:moveTo>
                  <a:cubicBezTo>
                    <a:pt x="110" y="35"/>
                    <a:pt x="115" y="37"/>
                    <a:pt x="113" y="45"/>
                  </a:cubicBezTo>
                  <a:cubicBezTo>
                    <a:pt x="117" y="46"/>
                    <a:pt x="120" y="41"/>
                    <a:pt x="121" y="45"/>
                  </a:cubicBezTo>
                  <a:cubicBezTo>
                    <a:pt x="113" y="47"/>
                    <a:pt x="117" y="57"/>
                    <a:pt x="118" y="59"/>
                  </a:cubicBezTo>
                  <a:cubicBezTo>
                    <a:pt x="122" y="47"/>
                    <a:pt x="132" y="44"/>
                    <a:pt x="134" y="31"/>
                  </a:cubicBezTo>
                  <a:cubicBezTo>
                    <a:pt x="116" y="28"/>
                    <a:pt x="122" y="35"/>
                    <a:pt x="110" y="29"/>
                  </a:cubicBezTo>
                  <a:close/>
                  <a:moveTo>
                    <a:pt x="270" y="34"/>
                  </a:moveTo>
                  <a:cubicBezTo>
                    <a:pt x="281" y="71"/>
                    <a:pt x="273" y="125"/>
                    <a:pt x="295" y="151"/>
                  </a:cubicBezTo>
                  <a:cubicBezTo>
                    <a:pt x="316" y="153"/>
                    <a:pt x="335" y="163"/>
                    <a:pt x="354" y="153"/>
                  </a:cubicBezTo>
                  <a:cubicBezTo>
                    <a:pt x="370" y="164"/>
                    <a:pt x="398" y="162"/>
                    <a:pt x="419" y="151"/>
                  </a:cubicBezTo>
                  <a:cubicBezTo>
                    <a:pt x="408" y="128"/>
                    <a:pt x="415" y="99"/>
                    <a:pt x="417" y="75"/>
                  </a:cubicBezTo>
                  <a:cubicBezTo>
                    <a:pt x="436" y="92"/>
                    <a:pt x="417" y="130"/>
                    <a:pt x="433" y="148"/>
                  </a:cubicBezTo>
                  <a:cubicBezTo>
                    <a:pt x="435" y="140"/>
                    <a:pt x="439" y="151"/>
                    <a:pt x="444" y="148"/>
                  </a:cubicBezTo>
                  <a:cubicBezTo>
                    <a:pt x="455" y="121"/>
                    <a:pt x="434" y="76"/>
                    <a:pt x="457" y="64"/>
                  </a:cubicBezTo>
                  <a:cubicBezTo>
                    <a:pt x="463" y="87"/>
                    <a:pt x="457" y="115"/>
                    <a:pt x="460" y="143"/>
                  </a:cubicBezTo>
                  <a:cubicBezTo>
                    <a:pt x="491" y="113"/>
                    <a:pt x="469" y="60"/>
                    <a:pt x="482" y="21"/>
                  </a:cubicBezTo>
                  <a:cubicBezTo>
                    <a:pt x="411" y="17"/>
                    <a:pt x="348" y="34"/>
                    <a:pt x="270" y="34"/>
                  </a:cubicBezTo>
                  <a:close/>
                  <a:moveTo>
                    <a:pt x="498" y="64"/>
                  </a:moveTo>
                  <a:cubicBezTo>
                    <a:pt x="504" y="51"/>
                    <a:pt x="515" y="43"/>
                    <a:pt x="517" y="26"/>
                  </a:cubicBezTo>
                  <a:cubicBezTo>
                    <a:pt x="507" y="24"/>
                    <a:pt x="499" y="23"/>
                    <a:pt x="495" y="26"/>
                  </a:cubicBezTo>
                  <a:cubicBezTo>
                    <a:pt x="503" y="39"/>
                    <a:pt x="489" y="50"/>
                    <a:pt x="498" y="64"/>
                  </a:cubicBezTo>
                  <a:close/>
                  <a:moveTo>
                    <a:pt x="116" y="86"/>
                  </a:moveTo>
                  <a:cubicBezTo>
                    <a:pt x="136" y="71"/>
                    <a:pt x="152" y="52"/>
                    <a:pt x="170" y="34"/>
                  </a:cubicBezTo>
                  <a:cubicBezTo>
                    <a:pt x="142" y="31"/>
                    <a:pt x="129" y="65"/>
                    <a:pt x="116" y="86"/>
                  </a:cubicBezTo>
                  <a:close/>
                  <a:moveTo>
                    <a:pt x="191" y="39"/>
                  </a:moveTo>
                  <a:cubicBezTo>
                    <a:pt x="205" y="38"/>
                    <a:pt x="206" y="50"/>
                    <a:pt x="216" y="53"/>
                  </a:cubicBezTo>
                  <a:cubicBezTo>
                    <a:pt x="218" y="46"/>
                    <a:pt x="224" y="41"/>
                    <a:pt x="227" y="34"/>
                  </a:cubicBezTo>
                  <a:cubicBezTo>
                    <a:pt x="211" y="35"/>
                    <a:pt x="195" y="32"/>
                    <a:pt x="191" y="39"/>
                  </a:cubicBezTo>
                  <a:close/>
                  <a:moveTo>
                    <a:pt x="229" y="91"/>
                  </a:moveTo>
                  <a:cubicBezTo>
                    <a:pt x="243" y="74"/>
                    <a:pt x="255" y="55"/>
                    <a:pt x="267" y="37"/>
                  </a:cubicBezTo>
                  <a:cubicBezTo>
                    <a:pt x="263" y="33"/>
                    <a:pt x="245" y="41"/>
                    <a:pt x="238" y="34"/>
                  </a:cubicBezTo>
                  <a:cubicBezTo>
                    <a:pt x="230" y="51"/>
                    <a:pt x="211" y="71"/>
                    <a:pt x="229" y="91"/>
                  </a:cubicBezTo>
                  <a:close/>
                  <a:moveTo>
                    <a:pt x="495" y="86"/>
                  </a:moveTo>
                  <a:cubicBezTo>
                    <a:pt x="501" y="103"/>
                    <a:pt x="490" y="136"/>
                    <a:pt x="493" y="143"/>
                  </a:cubicBezTo>
                  <a:cubicBezTo>
                    <a:pt x="514" y="118"/>
                    <a:pt x="553" y="79"/>
                    <a:pt x="522" y="42"/>
                  </a:cubicBezTo>
                  <a:cubicBezTo>
                    <a:pt x="516" y="59"/>
                    <a:pt x="503" y="70"/>
                    <a:pt x="495" y="86"/>
                  </a:cubicBezTo>
                  <a:close/>
                  <a:moveTo>
                    <a:pt x="121" y="107"/>
                  </a:moveTo>
                  <a:cubicBezTo>
                    <a:pt x="140" y="103"/>
                    <a:pt x="179" y="66"/>
                    <a:pt x="175" y="48"/>
                  </a:cubicBezTo>
                  <a:cubicBezTo>
                    <a:pt x="158" y="68"/>
                    <a:pt x="132" y="80"/>
                    <a:pt x="121" y="107"/>
                  </a:cubicBezTo>
                  <a:close/>
                  <a:moveTo>
                    <a:pt x="189" y="61"/>
                  </a:moveTo>
                  <a:cubicBezTo>
                    <a:pt x="175" y="87"/>
                    <a:pt x="148" y="100"/>
                    <a:pt x="132" y="124"/>
                  </a:cubicBezTo>
                  <a:cubicBezTo>
                    <a:pt x="138" y="124"/>
                    <a:pt x="137" y="133"/>
                    <a:pt x="145" y="132"/>
                  </a:cubicBezTo>
                  <a:cubicBezTo>
                    <a:pt x="174" y="119"/>
                    <a:pt x="180" y="84"/>
                    <a:pt x="202" y="64"/>
                  </a:cubicBezTo>
                  <a:cubicBezTo>
                    <a:pt x="196" y="65"/>
                    <a:pt x="196" y="59"/>
                    <a:pt x="189" y="61"/>
                  </a:cubicBezTo>
                  <a:close/>
                  <a:moveTo>
                    <a:pt x="145" y="156"/>
                  </a:moveTo>
                  <a:cubicBezTo>
                    <a:pt x="140" y="170"/>
                    <a:pt x="144" y="193"/>
                    <a:pt x="140" y="208"/>
                  </a:cubicBezTo>
                  <a:cubicBezTo>
                    <a:pt x="151" y="203"/>
                    <a:pt x="154" y="202"/>
                    <a:pt x="164" y="208"/>
                  </a:cubicBezTo>
                  <a:cubicBezTo>
                    <a:pt x="189" y="158"/>
                    <a:pt x="284" y="152"/>
                    <a:pt x="257" y="75"/>
                  </a:cubicBezTo>
                  <a:cubicBezTo>
                    <a:pt x="224" y="106"/>
                    <a:pt x="216" y="172"/>
                    <a:pt x="145" y="156"/>
                  </a:cubicBezTo>
                  <a:close/>
                  <a:moveTo>
                    <a:pt x="162" y="140"/>
                  </a:moveTo>
                  <a:cubicBezTo>
                    <a:pt x="167" y="140"/>
                    <a:pt x="172" y="140"/>
                    <a:pt x="178" y="140"/>
                  </a:cubicBezTo>
                  <a:cubicBezTo>
                    <a:pt x="181" y="121"/>
                    <a:pt x="226" y="116"/>
                    <a:pt x="205" y="86"/>
                  </a:cubicBezTo>
                  <a:cubicBezTo>
                    <a:pt x="192" y="106"/>
                    <a:pt x="173" y="119"/>
                    <a:pt x="162" y="140"/>
                  </a:cubicBezTo>
                  <a:close/>
                  <a:moveTo>
                    <a:pt x="449" y="197"/>
                  </a:moveTo>
                  <a:cubicBezTo>
                    <a:pt x="464" y="187"/>
                    <a:pt x="475" y="201"/>
                    <a:pt x="484" y="205"/>
                  </a:cubicBezTo>
                  <a:cubicBezTo>
                    <a:pt x="490" y="195"/>
                    <a:pt x="483" y="195"/>
                    <a:pt x="482" y="186"/>
                  </a:cubicBezTo>
                  <a:cubicBezTo>
                    <a:pt x="499" y="173"/>
                    <a:pt x="501" y="144"/>
                    <a:pt x="528" y="140"/>
                  </a:cubicBezTo>
                  <a:cubicBezTo>
                    <a:pt x="522" y="166"/>
                    <a:pt x="516" y="199"/>
                    <a:pt x="487" y="216"/>
                  </a:cubicBezTo>
                  <a:cubicBezTo>
                    <a:pt x="490" y="224"/>
                    <a:pt x="488" y="237"/>
                    <a:pt x="493" y="243"/>
                  </a:cubicBezTo>
                  <a:cubicBezTo>
                    <a:pt x="506" y="233"/>
                    <a:pt x="515" y="218"/>
                    <a:pt x="530" y="210"/>
                  </a:cubicBezTo>
                  <a:cubicBezTo>
                    <a:pt x="535" y="175"/>
                    <a:pt x="529" y="149"/>
                    <a:pt x="533" y="124"/>
                  </a:cubicBezTo>
                  <a:cubicBezTo>
                    <a:pt x="507" y="137"/>
                    <a:pt x="470" y="177"/>
                    <a:pt x="449" y="197"/>
                  </a:cubicBezTo>
                  <a:close/>
                  <a:moveTo>
                    <a:pt x="265" y="140"/>
                  </a:moveTo>
                  <a:cubicBezTo>
                    <a:pt x="220" y="164"/>
                    <a:pt x="187" y="201"/>
                    <a:pt x="148" y="232"/>
                  </a:cubicBezTo>
                  <a:cubicBezTo>
                    <a:pt x="150" y="243"/>
                    <a:pt x="152" y="255"/>
                    <a:pt x="167" y="254"/>
                  </a:cubicBezTo>
                  <a:cubicBezTo>
                    <a:pt x="205" y="221"/>
                    <a:pt x="248" y="194"/>
                    <a:pt x="278" y="153"/>
                  </a:cubicBezTo>
                  <a:cubicBezTo>
                    <a:pt x="272" y="151"/>
                    <a:pt x="275" y="138"/>
                    <a:pt x="265" y="140"/>
                  </a:cubicBezTo>
                  <a:close/>
                  <a:moveTo>
                    <a:pt x="379" y="210"/>
                  </a:moveTo>
                  <a:cubicBezTo>
                    <a:pt x="389" y="215"/>
                    <a:pt x="410" y="214"/>
                    <a:pt x="419" y="210"/>
                  </a:cubicBezTo>
                  <a:cubicBezTo>
                    <a:pt x="426" y="198"/>
                    <a:pt x="430" y="182"/>
                    <a:pt x="441" y="172"/>
                  </a:cubicBezTo>
                  <a:cubicBezTo>
                    <a:pt x="445" y="174"/>
                    <a:pt x="441" y="183"/>
                    <a:pt x="446" y="183"/>
                  </a:cubicBezTo>
                  <a:cubicBezTo>
                    <a:pt x="450" y="175"/>
                    <a:pt x="469" y="171"/>
                    <a:pt x="463" y="162"/>
                  </a:cubicBezTo>
                  <a:cubicBezTo>
                    <a:pt x="421" y="164"/>
                    <a:pt x="399" y="186"/>
                    <a:pt x="379" y="210"/>
                  </a:cubicBezTo>
                  <a:close/>
                  <a:moveTo>
                    <a:pt x="338" y="175"/>
                  </a:moveTo>
                  <a:cubicBezTo>
                    <a:pt x="303" y="205"/>
                    <a:pt x="271" y="239"/>
                    <a:pt x="232" y="265"/>
                  </a:cubicBezTo>
                  <a:cubicBezTo>
                    <a:pt x="216" y="262"/>
                    <a:pt x="219" y="235"/>
                    <a:pt x="232" y="232"/>
                  </a:cubicBezTo>
                  <a:cubicBezTo>
                    <a:pt x="242" y="231"/>
                    <a:pt x="234" y="247"/>
                    <a:pt x="240" y="248"/>
                  </a:cubicBezTo>
                  <a:cubicBezTo>
                    <a:pt x="262" y="219"/>
                    <a:pt x="307" y="200"/>
                    <a:pt x="319" y="170"/>
                  </a:cubicBezTo>
                  <a:cubicBezTo>
                    <a:pt x="308" y="170"/>
                    <a:pt x="297" y="170"/>
                    <a:pt x="289" y="167"/>
                  </a:cubicBezTo>
                  <a:cubicBezTo>
                    <a:pt x="253" y="202"/>
                    <a:pt x="209" y="230"/>
                    <a:pt x="172" y="265"/>
                  </a:cubicBezTo>
                  <a:cubicBezTo>
                    <a:pt x="206" y="270"/>
                    <a:pt x="252" y="265"/>
                    <a:pt x="278" y="270"/>
                  </a:cubicBezTo>
                  <a:cubicBezTo>
                    <a:pt x="282" y="261"/>
                    <a:pt x="291" y="248"/>
                    <a:pt x="303" y="256"/>
                  </a:cubicBezTo>
                  <a:cubicBezTo>
                    <a:pt x="310" y="247"/>
                    <a:pt x="316" y="243"/>
                    <a:pt x="316" y="232"/>
                  </a:cubicBezTo>
                  <a:cubicBezTo>
                    <a:pt x="346" y="235"/>
                    <a:pt x="349" y="185"/>
                    <a:pt x="373" y="200"/>
                  </a:cubicBezTo>
                  <a:cubicBezTo>
                    <a:pt x="376" y="187"/>
                    <a:pt x="398" y="181"/>
                    <a:pt x="395" y="172"/>
                  </a:cubicBezTo>
                  <a:cubicBezTo>
                    <a:pt x="382" y="179"/>
                    <a:pt x="354" y="180"/>
                    <a:pt x="338" y="175"/>
                  </a:cubicBezTo>
                  <a:close/>
                  <a:moveTo>
                    <a:pt x="370" y="227"/>
                  </a:moveTo>
                  <a:cubicBezTo>
                    <a:pt x="372" y="276"/>
                    <a:pt x="479" y="284"/>
                    <a:pt x="474" y="232"/>
                  </a:cubicBezTo>
                  <a:cubicBezTo>
                    <a:pt x="457" y="235"/>
                    <a:pt x="466" y="213"/>
                    <a:pt x="460" y="210"/>
                  </a:cubicBezTo>
                  <a:cubicBezTo>
                    <a:pt x="441" y="221"/>
                    <a:pt x="399" y="234"/>
                    <a:pt x="370" y="227"/>
                  </a:cubicBezTo>
                  <a:close/>
                  <a:moveTo>
                    <a:pt x="479" y="275"/>
                  </a:moveTo>
                  <a:cubicBezTo>
                    <a:pt x="511" y="274"/>
                    <a:pt x="539" y="243"/>
                    <a:pt x="530" y="218"/>
                  </a:cubicBezTo>
                  <a:cubicBezTo>
                    <a:pt x="517" y="241"/>
                    <a:pt x="493" y="253"/>
                    <a:pt x="479" y="275"/>
                  </a:cubicBezTo>
                  <a:close/>
                  <a:moveTo>
                    <a:pt x="311" y="267"/>
                  </a:moveTo>
                  <a:cubicBezTo>
                    <a:pt x="333" y="267"/>
                    <a:pt x="347" y="265"/>
                    <a:pt x="368" y="270"/>
                  </a:cubicBezTo>
                  <a:cubicBezTo>
                    <a:pt x="367" y="262"/>
                    <a:pt x="356" y="243"/>
                    <a:pt x="349" y="232"/>
                  </a:cubicBezTo>
                  <a:cubicBezTo>
                    <a:pt x="340" y="248"/>
                    <a:pt x="320" y="252"/>
                    <a:pt x="311" y="267"/>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4"/>
            <p:cNvSpPr>
              <a:spLocks/>
            </p:cNvSpPr>
            <p:nvPr/>
          </p:nvSpPr>
          <p:spPr bwMode="auto">
            <a:xfrm>
              <a:off x="1485901" y="1801813"/>
              <a:ext cx="744538" cy="361950"/>
            </a:xfrm>
            <a:custGeom>
              <a:avLst/>
              <a:gdLst>
                <a:gd name="T0" fmla="*/ 594 w 611"/>
                <a:gd name="T1" fmla="*/ 25 h 297"/>
                <a:gd name="T2" fmla="*/ 611 w 611"/>
                <a:gd name="T3" fmla="*/ 82 h 297"/>
                <a:gd name="T4" fmla="*/ 597 w 611"/>
                <a:gd name="T5" fmla="*/ 109 h 297"/>
                <a:gd name="T6" fmla="*/ 573 w 611"/>
                <a:gd name="T7" fmla="*/ 280 h 297"/>
                <a:gd name="T8" fmla="*/ 383 w 611"/>
                <a:gd name="T9" fmla="*/ 288 h 297"/>
                <a:gd name="T10" fmla="*/ 190 w 611"/>
                <a:gd name="T11" fmla="*/ 291 h 297"/>
                <a:gd name="T12" fmla="*/ 131 w 611"/>
                <a:gd name="T13" fmla="*/ 291 h 297"/>
                <a:gd name="T14" fmla="*/ 125 w 611"/>
                <a:gd name="T15" fmla="*/ 285 h 297"/>
                <a:gd name="T16" fmla="*/ 55 w 611"/>
                <a:gd name="T17" fmla="*/ 293 h 297"/>
                <a:gd name="T18" fmla="*/ 30 w 611"/>
                <a:gd name="T19" fmla="*/ 271 h 297"/>
                <a:gd name="T20" fmla="*/ 41 w 611"/>
                <a:gd name="T21" fmla="*/ 27 h 297"/>
                <a:gd name="T22" fmla="*/ 49 w 611"/>
                <a:gd name="T23" fmla="*/ 22 h 297"/>
                <a:gd name="T24" fmla="*/ 277 w 611"/>
                <a:gd name="T25" fmla="*/ 25 h 297"/>
                <a:gd name="T26" fmla="*/ 516 w 611"/>
                <a:gd name="T27" fmla="*/ 3 h 297"/>
                <a:gd name="T28" fmla="*/ 594 w 611"/>
                <a:gd name="T29" fmla="*/ 2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1" h="297">
                  <a:moveTo>
                    <a:pt x="594" y="25"/>
                  </a:moveTo>
                  <a:cubicBezTo>
                    <a:pt x="588" y="54"/>
                    <a:pt x="607" y="59"/>
                    <a:pt x="611" y="82"/>
                  </a:cubicBezTo>
                  <a:cubicBezTo>
                    <a:pt x="600" y="89"/>
                    <a:pt x="611" y="111"/>
                    <a:pt x="597" y="109"/>
                  </a:cubicBezTo>
                  <a:cubicBezTo>
                    <a:pt x="600" y="153"/>
                    <a:pt x="609" y="248"/>
                    <a:pt x="573" y="280"/>
                  </a:cubicBezTo>
                  <a:cubicBezTo>
                    <a:pt x="518" y="283"/>
                    <a:pt x="437" y="283"/>
                    <a:pt x="383" y="288"/>
                  </a:cubicBezTo>
                  <a:cubicBezTo>
                    <a:pt x="323" y="271"/>
                    <a:pt x="261" y="297"/>
                    <a:pt x="190" y="291"/>
                  </a:cubicBezTo>
                  <a:cubicBezTo>
                    <a:pt x="170" y="289"/>
                    <a:pt x="151" y="290"/>
                    <a:pt x="131" y="291"/>
                  </a:cubicBezTo>
                  <a:cubicBezTo>
                    <a:pt x="128" y="291"/>
                    <a:pt x="129" y="285"/>
                    <a:pt x="125" y="285"/>
                  </a:cubicBezTo>
                  <a:cubicBezTo>
                    <a:pt x="106" y="286"/>
                    <a:pt x="79" y="296"/>
                    <a:pt x="55" y="293"/>
                  </a:cubicBezTo>
                  <a:cubicBezTo>
                    <a:pt x="46" y="286"/>
                    <a:pt x="41" y="276"/>
                    <a:pt x="30" y="271"/>
                  </a:cubicBezTo>
                  <a:cubicBezTo>
                    <a:pt x="41" y="188"/>
                    <a:pt x="0" y="105"/>
                    <a:pt x="41" y="27"/>
                  </a:cubicBezTo>
                  <a:cubicBezTo>
                    <a:pt x="46" y="28"/>
                    <a:pt x="50" y="27"/>
                    <a:pt x="49" y="22"/>
                  </a:cubicBezTo>
                  <a:cubicBezTo>
                    <a:pt x="113" y="17"/>
                    <a:pt x="186" y="30"/>
                    <a:pt x="277" y="25"/>
                  </a:cubicBezTo>
                  <a:cubicBezTo>
                    <a:pt x="353" y="20"/>
                    <a:pt x="444" y="8"/>
                    <a:pt x="516" y="3"/>
                  </a:cubicBezTo>
                  <a:cubicBezTo>
                    <a:pt x="551" y="1"/>
                    <a:pt x="571" y="0"/>
                    <a:pt x="594" y="25"/>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5"/>
            <p:cNvSpPr>
              <a:spLocks/>
            </p:cNvSpPr>
            <p:nvPr/>
          </p:nvSpPr>
          <p:spPr bwMode="auto">
            <a:xfrm>
              <a:off x="1517651" y="2200275"/>
              <a:ext cx="684213" cy="400050"/>
            </a:xfrm>
            <a:custGeom>
              <a:avLst/>
              <a:gdLst>
                <a:gd name="T0" fmla="*/ 557 w 561"/>
                <a:gd name="T1" fmla="*/ 289 h 328"/>
                <a:gd name="T2" fmla="*/ 327 w 561"/>
                <a:gd name="T3" fmla="*/ 311 h 328"/>
                <a:gd name="T4" fmla="*/ 161 w 561"/>
                <a:gd name="T5" fmla="*/ 316 h 328"/>
                <a:gd name="T6" fmla="*/ 45 w 561"/>
                <a:gd name="T7" fmla="*/ 308 h 328"/>
                <a:gd name="T8" fmla="*/ 7 w 561"/>
                <a:gd name="T9" fmla="*/ 270 h 328"/>
                <a:gd name="T10" fmla="*/ 10 w 561"/>
                <a:gd name="T11" fmla="*/ 140 h 328"/>
                <a:gd name="T12" fmla="*/ 45 w 561"/>
                <a:gd name="T13" fmla="*/ 7 h 328"/>
                <a:gd name="T14" fmla="*/ 113 w 561"/>
                <a:gd name="T15" fmla="*/ 4 h 328"/>
                <a:gd name="T16" fmla="*/ 210 w 561"/>
                <a:gd name="T17" fmla="*/ 4 h 328"/>
                <a:gd name="T18" fmla="*/ 235 w 561"/>
                <a:gd name="T19" fmla="*/ 12 h 328"/>
                <a:gd name="T20" fmla="*/ 343 w 561"/>
                <a:gd name="T21" fmla="*/ 18 h 328"/>
                <a:gd name="T22" fmla="*/ 433 w 561"/>
                <a:gd name="T23" fmla="*/ 15 h 328"/>
                <a:gd name="T24" fmla="*/ 541 w 561"/>
                <a:gd name="T25" fmla="*/ 12 h 328"/>
                <a:gd name="T26" fmla="*/ 555 w 561"/>
                <a:gd name="T27" fmla="*/ 37 h 328"/>
                <a:gd name="T28" fmla="*/ 557 w 561"/>
                <a:gd name="T29" fmla="*/ 289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1" h="328">
                  <a:moveTo>
                    <a:pt x="557" y="289"/>
                  </a:moveTo>
                  <a:cubicBezTo>
                    <a:pt x="501" y="328"/>
                    <a:pt x="408" y="310"/>
                    <a:pt x="327" y="311"/>
                  </a:cubicBezTo>
                  <a:cubicBezTo>
                    <a:pt x="289" y="311"/>
                    <a:pt x="218" y="315"/>
                    <a:pt x="161" y="316"/>
                  </a:cubicBezTo>
                  <a:cubicBezTo>
                    <a:pt x="127" y="317"/>
                    <a:pt x="69" y="322"/>
                    <a:pt x="45" y="308"/>
                  </a:cubicBezTo>
                  <a:cubicBezTo>
                    <a:pt x="28" y="298"/>
                    <a:pt x="23" y="272"/>
                    <a:pt x="7" y="270"/>
                  </a:cubicBezTo>
                  <a:cubicBezTo>
                    <a:pt x="4" y="225"/>
                    <a:pt x="7" y="183"/>
                    <a:pt x="10" y="140"/>
                  </a:cubicBezTo>
                  <a:cubicBezTo>
                    <a:pt x="13" y="96"/>
                    <a:pt x="0" y="30"/>
                    <a:pt x="45" y="7"/>
                  </a:cubicBezTo>
                  <a:cubicBezTo>
                    <a:pt x="69" y="10"/>
                    <a:pt x="93" y="19"/>
                    <a:pt x="113" y="4"/>
                  </a:cubicBezTo>
                  <a:cubicBezTo>
                    <a:pt x="139" y="10"/>
                    <a:pt x="178" y="2"/>
                    <a:pt x="210" y="4"/>
                  </a:cubicBezTo>
                  <a:cubicBezTo>
                    <a:pt x="219" y="5"/>
                    <a:pt x="226" y="11"/>
                    <a:pt x="235" y="12"/>
                  </a:cubicBezTo>
                  <a:cubicBezTo>
                    <a:pt x="267" y="16"/>
                    <a:pt x="308" y="16"/>
                    <a:pt x="343" y="18"/>
                  </a:cubicBezTo>
                  <a:cubicBezTo>
                    <a:pt x="375" y="20"/>
                    <a:pt x="414" y="17"/>
                    <a:pt x="433" y="15"/>
                  </a:cubicBezTo>
                  <a:cubicBezTo>
                    <a:pt x="463" y="12"/>
                    <a:pt x="512" y="0"/>
                    <a:pt x="541" y="12"/>
                  </a:cubicBezTo>
                  <a:cubicBezTo>
                    <a:pt x="545" y="21"/>
                    <a:pt x="548" y="31"/>
                    <a:pt x="555" y="37"/>
                  </a:cubicBezTo>
                  <a:cubicBezTo>
                    <a:pt x="561" y="124"/>
                    <a:pt x="559" y="201"/>
                    <a:pt x="557" y="289"/>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6"/>
            <p:cNvSpPr>
              <a:spLocks noEditPoints="1"/>
            </p:cNvSpPr>
            <p:nvPr/>
          </p:nvSpPr>
          <p:spPr bwMode="auto">
            <a:xfrm>
              <a:off x="1479551" y="2601913"/>
              <a:ext cx="738188" cy="363537"/>
            </a:xfrm>
            <a:custGeom>
              <a:avLst/>
              <a:gdLst>
                <a:gd name="T0" fmla="*/ 377 w 605"/>
                <a:gd name="T1" fmla="*/ 284 h 298"/>
                <a:gd name="T2" fmla="*/ 38 w 605"/>
                <a:gd name="T3" fmla="*/ 119 h 298"/>
                <a:gd name="T4" fmla="*/ 198 w 605"/>
                <a:gd name="T5" fmla="*/ 19 h 298"/>
                <a:gd name="T6" fmla="*/ 537 w 605"/>
                <a:gd name="T7" fmla="*/ 5 h 298"/>
                <a:gd name="T8" fmla="*/ 588 w 605"/>
                <a:gd name="T9" fmla="*/ 265 h 298"/>
                <a:gd name="T10" fmla="*/ 266 w 605"/>
                <a:gd name="T11" fmla="*/ 157 h 298"/>
                <a:gd name="T12" fmla="*/ 363 w 605"/>
                <a:gd name="T13" fmla="*/ 40 h 298"/>
                <a:gd name="T14" fmla="*/ 418 w 605"/>
                <a:gd name="T15" fmla="*/ 29 h 298"/>
                <a:gd name="T16" fmla="*/ 241 w 605"/>
                <a:gd name="T17" fmla="*/ 89 h 298"/>
                <a:gd name="T18" fmla="*/ 437 w 605"/>
                <a:gd name="T19" fmla="*/ 32 h 298"/>
                <a:gd name="T20" fmla="*/ 437 w 605"/>
                <a:gd name="T21" fmla="*/ 32 h 298"/>
                <a:gd name="T22" fmla="*/ 561 w 605"/>
                <a:gd name="T23" fmla="*/ 65 h 298"/>
                <a:gd name="T24" fmla="*/ 466 w 605"/>
                <a:gd name="T25" fmla="*/ 81 h 298"/>
                <a:gd name="T26" fmla="*/ 572 w 605"/>
                <a:gd name="T27" fmla="*/ 138 h 298"/>
                <a:gd name="T28" fmla="*/ 298 w 605"/>
                <a:gd name="T29" fmla="*/ 268 h 298"/>
                <a:gd name="T30" fmla="*/ 263 w 605"/>
                <a:gd name="T31" fmla="*/ 274 h 298"/>
                <a:gd name="T32" fmla="*/ 442 w 605"/>
                <a:gd name="T33" fmla="*/ 179 h 298"/>
                <a:gd name="T34" fmla="*/ 434 w 605"/>
                <a:gd name="T35" fmla="*/ 219 h 298"/>
                <a:gd name="T36" fmla="*/ 404 w 605"/>
                <a:gd name="T37" fmla="*/ 230 h 298"/>
                <a:gd name="T38" fmla="*/ 361 w 605"/>
                <a:gd name="T39" fmla="*/ 225 h 298"/>
                <a:gd name="T40" fmla="*/ 350 w 605"/>
                <a:gd name="T41" fmla="*/ 184 h 298"/>
                <a:gd name="T42" fmla="*/ 312 w 605"/>
                <a:gd name="T43" fmla="*/ 217 h 298"/>
                <a:gd name="T44" fmla="*/ 442 w 605"/>
                <a:gd name="T45" fmla="*/ 265 h 298"/>
                <a:gd name="T46" fmla="*/ 369 w 605"/>
                <a:gd name="T47" fmla="*/ 97 h 298"/>
                <a:gd name="T48" fmla="*/ 165 w 605"/>
                <a:gd name="T49" fmla="*/ 138 h 298"/>
                <a:gd name="T50" fmla="*/ 206 w 605"/>
                <a:gd name="T51" fmla="*/ 100 h 298"/>
                <a:gd name="T52" fmla="*/ 165 w 605"/>
                <a:gd name="T53" fmla="*/ 105 h 298"/>
                <a:gd name="T54" fmla="*/ 155 w 605"/>
                <a:gd name="T55" fmla="*/ 187 h 298"/>
                <a:gd name="T56" fmla="*/ 222 w 605"/>
                <a:gd name="T57" fmla="*/ 152 h 298"/>
                <a:gd name="T58" fmla="*/ 236 w 605"/>
                <a:gd name="T59" fmla="*/ 146 h 298"/>
                <a:gd name="T60" fmla="*/ 222 w 605"/>
                <a:gd name="T61" fmla="*/ 152 h 298"/>
                <a:gd name="T62" fmla="*/ 404 w 605"/>
                <a:gd name="T63" fmla="*/ 168 h 298"/>
                <a:gd name="T64" fmla="*/ 418 w 605"/>
                <a:gd name="T65" fmla="*/ 162 h 298"/>
                <a:gd name="T66" fmla="*/ 420 w 605"/>
                <a:gd name="T67" fmla="*/ 141 h 298"/>
                <a:gd name="T68" fmla="*/ 529 w 605"/>
                <a:gd name="T69" fmla="*/ 195 h 298"/>
                <a:gd name="T70" fmla="*/ 214 w 605"/>
                <a:gd name="T71" fmla="*/ 274 h 298"/>
                <a:gd name="T72" fmla="*/ 214 w 605"/>
                <a:gd name="T73" fmla="*/ 274 h 298"/>
                <a:gd name="T74" fmla="*/ 225 w 605"/>
                <a:gd name="T75" fmla="*/ 176 h 298"/>
                <a:gd name="T76" fmla="*/ 404 w 605"/>
                <a:gd name="T77" fmla="*/ 214 h 298"/>
                <a:gd name="T78" fmla="*/ 220 w 605"/>
                <a:gd name="T79" fmla="*/ 195 h 298"/>
                <a:gd name="T80" fmla="*/ 220 w 605"/>
                <a:gd name="T81" fmla="*/ 195 h 298"/>
                <a:gd name="T82" fmla="*/ 163 w 605"/>
                <a:gd name="T83" fmla="*/ 271 h 298"/>
                <a:gd name="T84" fmla="*/ 567 w 605"/>
                <a:gd name="T85" fmla="*/ 236 h 298"/>
                <a:gd name="T86" fmla="*/ 203 w 605"/>
                <a:gd name="T87" fmla="*/ 271 h 298"/>
                <a:gd name="T88" fmla="*/ 182 w 605"/>
                <a:gd name="T89" fmla="*/ 276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5" h="298">
                  <a:moveTo>
                    <a:pt x="588" y="265"/>
                  </a:moveTo>
                  <a:cubicBezTo>
                    <a:pt x="560" y="287"/>
                    <a:pt x="497" y="283"/>
                    <a:pt x="458" y="279"/>
                  </a:cubicBezTo>
                  <a:cubicBezTo>
                    <a:pt x="437" y="277"/>
                    <a:pt x="408" y="284"/>
                    <a:pt x="377" y="284"/>
                  </a:cubicBezTo>
                  <a:cubicBezTo>
                    <a:pt x="313" y="286"/>
                    <a:pt x="239" y="298"/>
                    <a:pt x="144" y="293"/>
                  </a:cubicBezTo>
                  <a:cubicBezTo>
                    <a:pt x="92" y="290"/>
                    <a:pt x="0" y="291"/>
                    <a:pt x="38" y="225"/>
                  </a:cubicBezTo>
                  <a:cubicBezTo>
                    <a:pt x="42" y="189"/>
                    <a:pt x="39" y="150"/>
                    <a:pt x="38" y="119"/>
                  </a:cubicBezTo>
                  <a:cubicBezTo>
                    <a:pt x="37" y="78"/>
                    <a:pt x="46" y="23"/>
                    <a:pt x="89" y="19"/>
                  </a:cubicBezTo>
                  <a:cubicBezTo>
                    <a:pt x="110" y="17"/>
                    <a:pt x="140" y="23"/>
                    <a:pt x="171" y="21"/>
                  </a:cubicBezTo>
                  <a:cubicBezTo>
                    <a:pt x="180" y="21"/>
                    <a:pt x="189" y="19"/>
                    <a:pt x="198" y="19"/>
                  </a:cubicBezTo>
                  <a:cubicBezTo>
                    <a:pt x="215" y="18"/>
                    <a:pt x="237" y="20"/>
                    <a:pt x="263" y="19"/>
                  </a:cubicBezTo>
                  <a:cubicBezTo>
                    <a:pt x="286" y="17"/>
                    <a:pt x="308" y="11"/>
                    <a:pt x="331" y="10"/>
                  </a:cubicBezTo>
                  <a:cubicBezTo>
                    <a:pt x="393" y="10"/>
                    <a:pt x="491" y="18"/>
                    <a:pt x="537" y="5"/>
                  </a:cubicBezTo>
                  <a:cubicBezTo>
                    <a:pt x="542" y="4"/>
                    <a:pt x="541" y="2"/>
                    <a:pt x="545" y="0"/>
                  </a:cubicBezTo>
                  <a:cubicBezTo>
                    <a:pt x="560" y="2"/>
                    <a:pt x="566" y="13"/>
                    <a:pt x="578" y="19"/>
                  </a:cubicBezTo>
                  <a:cubicBezTo>
                    <a:pt x="605" y="95"/>
                    <a:pt x="577" y="206"/>
                    <a:pt x="588" y="265"/>
                  </a:cubicBezTo>
                  <a:close/>
                  <a:moveTo>
                    <a:pt x="298" y="32"/>
                  </a:moveTo>
                  <a:cubicBezTo>
                    <a:pt x="287" y="60"/>
                    <a:pt x="265" y="76"/>
                    <a:pt x="252" y="103"/>
                  </a:cubicBezTo>
                  <a:cubicBezTo>
                    <a:pt x="265" y="113"/>
                    <a:pt x="260" y="140"/>
                    <a:pt x="266" y="157"/>
                  </a:cubicBezTo>
                  <a:cubicBezTo>
                    <a:pt x="281" y="133"/>
                    <a:pt x="283" y="121"/>
                    <a:pt x="282" y="97"/>
                  </a:cubicBezTo>
                  <a:cubicBezTo>
                    <a:pt x="292" y="90"/>
                    <a:pt x="306" y="85"/>
                    <a:pt x="320" y="81"/>
                  </a:cubicBezTo>
                  <a:cubicBezTo>
                    <a:pt x="334" y="69"/>
                    <a:pt x="340" y="34"/>
                    <a:pt x="363" y="40"/>
                  </a:cubicBezTo>
                  <a:cubicBezTo>
                    <a:pt x="359" y="56"/>
                    <a:pt x="343" y="60"/>
                    <a:pt x="339" y="76"/>
                  </a:cubicBezTo>
                  <a:cubicBezTo>
                    <a:pt x="351" y="70"/>
                    <a:pt x="367" y="74"/>
                    <a:pt x="380" y="76"/>
                  </a:cubicBezTo>
                  <a:cubicBezTo>
                    <a:pt x="393" y="61"/>
                    <a:pt x="407" y="47"/>
                    <a:pt x="418" y="29"/>
                  </a:cubicBezTo>
                  <a:cubicBezTo>
                    <a:pt x="380" y="35"/>
                    <a:pt x="337" y="27"/>
                    <a:pt x="298" y="32"/>
                  </a:cubicBezTo>
                  <a:close/>
                  <a:moveTo>
                    <a:pt x="244" y="35"/>
                  </a:moveTo>
                  <a:cubicBezTo>
                    <a:pt x="245" y="52"/>
                    <a:pt x="220" y="78"/>
                    <a:pt x="241" y="89"/>
                  </a:cubicBezTo>
                  <a:cubicBezTo>
                    <a:pt x="253" y="83"/>
                    <a:pt x="278" y="53"/>
                    <a:pt x="274" y="32"/>
                  </a:cubicBezTo>
                  <a:cubicBezTo>
                    <a:pt x="267" y="36"/>
                    <a:pt x="249" y="38"/>
                    <a:pt x="244" y="35"/>
                  </a:cubicBezTo>
                  <a:close/>
                  <a:moveTo>
                    <a:pt x="437" y="32"/>
                  </a:moveTo>
                  <a:cubicBezTo>
                    <a:pt x="423" y="47"/>
                    <a:pt x="408" y="60"/>
                    <a:pt x="396" y="76"/>
                  </a:cubicBezTo>
                  <a:cubicBezTo>
                    <a:pt x="444" y="93"/>
                    <a:pt x="479" y="60"/>
                    <a:pt x="488" y="32"/>
                  </a:cubicBezTo>
                  <a:cubicBezTo>
                    <a:pt x="476" y="34"/>
                    <a:pt x="458" y="32"/>
                    <a:pt x="437" y="32"/>
                  </a:cubicBezTo>
                  <a:close/>
                  <a:moveTo>
                    <a:pt x="466" y="81"/>
                  </a:moveTo>
                  <a:cubicBezTo>
                    <a:pt x="484" y="74"/>
                    <a:pt x="501" y="76"/>
                    <a:pt x="513" y="97"/>
                  </a:cubicBezTo>
                  <a:cubicBezTo>
                    <a:pt x="532" y="90"/>
                    <a:pt x="541" y="72"/>
                    <a:pt x="561" y="65"/>
                  </a:cubicBezTo>
                  <a:cubicBezTo>
                    <a:pt x="561" y="51"/>
                    <a:pt x="543" y="56"/>
                    <a:pt x="534" y="51"/>
                  </a:cubicBezTo>
                  <a:cubicBezTo>
                    <a:pt x="536" y="36"/>
                    <a:pt x="521" y="37"/>
                    <a:pt x="513" y="32"/>
                  </a:cubicBezTo>
                  <a:cubicBezTo>
                    <a:pt x="500" y="51"/>
                    <a:pt x="478" y="61"/>
                    <a:pt x="466" y="81"/>
                  </a:cubicBezTo>
                  <a:close/>
                  <a:moveTo>
                    <a:pt x="518" y="116"/>
                  </a:moveTo>
                  <a:cubicBezTo>
                    <a:pt x="514" y="136"/>
                    <a:pt x="532" y="155"/>
                    <a:pt x="526" y="176"/>
                  </a:cubicBezTo>
                  <a:cubicBezTo>
                    <a:pt x="546" y="168"/>
                    <a:pt x="548" y="141"/>
                    <a:pt x="572" y="138"/>
                  </a:cubicBezTo>
                  <a:cubicBezTo>
                    <a:pt x="566" y="112"/>
                    <a:pt x="581" y="87"/>
                    <a:pt x="569" y="67"/>
                  </a:cubicBezTo>
                  <a:cubicBezTo>
                    <a:pt x="558" y="88"/>
                    <a:pt x="523" y="91"/>
                    <a:pt x="518" y="116"/>
                  </a:cubicBezTo>
                  <a:close/>
                  <a:moveTo>
                    <a:pt x="298" y="268"/>
                  </a:moveTo>
                  <a:cubicBezTo>
                    <a:pt x="298" y="265"/>
                    <a:pt x="295" y="266"/>
                    <a:pt x="293" y="268"/>
                  </a:cubicBezTo>
                  <a:cubicBezTo>
                    <a:pt x="285" y="261"/>
                    <a:pt x="290" y="242"/>
                    <a:pt x="285" y="233"/>
                  </a:cubicBezTo>
                  <a:cubicBezTo>
                    <a:pt x="281" y="250"/>
                    <a:pt x="269" y="259"/>
                    <a:pt x="263" y="274"/>
                  </a:cubicBezTo>
                  <a:cubicBezTo>
                    <a:pt x="312" y="268"/>
                    <a:pt x="370" y="266"/>
                    <a:pt x="420" y="263"/>
                  </a:cubicBezTo>
                  <a:cubicBezTo>
                    <a:pt x="414" y="263"/>
                    <a:pt x="419" y="253"/>
                    <a:pt x="418" y="249"/>
                  </a:cubicBezTo>
                  <a:cubicBezTo>
                    <a:pt x="455" y="250"/>
                    <a:pt x="440" y="209"/>
                    <a:pt x="442" y="179"/>
                  </a:cubicBezTo>
                  <a:cubicBezTo>
                    <a:pt x="434" y="176"/>
                    <a:pt x="429" y="178"/>
                    <a:pt x="418" y="179"/>
                  </a:cubicBezTo>
                  <a:cubicBezTo>
                    <a:pt x="417" y="189"/>
                    <a:pt x="420" y="205"/>
                    <a:pt x="415" y="211"/>
                  </a:cubicBezTo>
                  <a:cubicBezTo>
                    <a:pt x="419" y="217"/>
                    <a:pt x="434" y="210"/>
                    <a:pt x="434" y="219"/>
                  </a:cubicBezTo>
                  <a:cubicBezTo>
                    <a:pt x="432" y="228"/>
                    <a:pt x="420" y="227"/>
                    <a:pt x="415" y="233"/>
                  </a:cubicBezTo>
                  <a:cubicBezTo>
                    <a:pt x="413" y="243"/>
                    <a:pt x="420" y="261"/>
                    <a:pt x="407" y="260"/>
                  </a:cubicBezTo>
                  <a:cubicBezTo>
                    <a:pt x="401" y="252"/>
                    <a:pt x="407" y="235"/>
                    <a:pt x="404" y="230"/>
                  </a:cubicBezTo>
                  <a:cubicBezTo>
                    <a:pt x="389" y="229"/>
                    <a:pt x="388" y="230"/>
                    <a:pt x="377" y="227"/>
                  </a:cubicBezTo>
                  <a:cubicBezTo>
                    <a:pt x="374" y="243"/>
                    <a:pt x="380" y="251"/>
                    <a:pt x="363" y="255"/>
                  </a:cubicBezTo>
                  <a:cubicBezTo>
                    <a:pt x="354" y="247"/>
                    <a:pt x="362" y="239"/>
                    <a:pt x="361" y="225"/>
                  </a:cubicBezTo>
                  <a:cubicBezTo>
                    <a:pt x="351" y="226"/>
                    <a:pt x="347" y="230"/>
                    <a:pt x="344" y="219"/>
                  </a:cubicBezTo>
                  <a:cubicBezTo>
                    <a:pt x="347" y="215"/>
                    <a:pt x="352" y="212"/>
                    <a:pt x="361" y="214"/>
                  </a:cubicBezTo>
                  <a:cubicBezTo>
                    <a:pt x="365" y="201"/>
                    <a:pt x="360" y="190"/>
                    <a:pt x="350" y="184"/>
                  </a:cubicBezTo>
                  <a:cubicBezTo>
                    <a:pt x="361" y="176"/>
                    <a:pt x="355" y="149"/>
                    <a:pt x="363" y="138"/>
                  </a:cubicBezTo>
                  <a:cubicBezTo>
                    <a:pt x="321" y="152"/>
                    <a:pt x="316" y="206"/>
                    <a:pt x="334" y="246"/>
                  </a:cubicBezTo>
                  <a:cubicBezTo>
                    <a:pt x="314" y="252"/>
                    <a:pt x="313" y="226"/>
                    <a:pt x="312" y="217"/>
                  </a:cubicBezTo>
                  <a:cubicBezTo>
                    <a:pt x="302" y="138"/>
                    <a:pt x="370" y="99"/>
                    <a:pt x="442" y="130"/>
                  </a:cubicBezTo>
                  <a:cubicBezTo>
                    <a:pt x="464" y="155"/>
                    <a:pt x="459" y="204"/>
                    <a:pt x="456" y="249"/>
                  </a:cubicBezTo>
                  <a:cubicBezTo>
                    <a:pt x="452" y="254"/>
                    <a:pt x="437" y="261"/>
                    <a:pt x="442" y="265"/>
                  </a:cubicBezTo>
                  <a:cubicBezTo>
                    <a:pt x="468" y="259"/>
                    <a:pt x="483" y="269"/>
                    <a:pt x="513" y="263"/>
                  </a:cubicBezTo>
                  <a:cubicBezTo>
                    <a:pt x="514" y="208"/>
                    <a:pt x="514" y="141"/>
                    <a:pt x="488" y="97"/>
                  </a:cubicBezTo>
                  <a:cubicBezTo>
                    <a:pt x="439" y="103"/>
                    <a:pt x="398" y="83"/>
                    <a:pt x="369" y="97"/>
                  </a:cubicBezTo>
                  <a:cubicBezTo>
                    <a:pt x="364" y="96"/>
                    <a:pt x="364" y="89"/>
                    <a:pt x="361" y="86"/>
                  </a:cubicBezTo>
                  <a:cubicBezTo>
                    <a:pt x="258" y="83"/>
                    <a:pt x="325" y="225"/>
                    <a:pt x="298" y="268"/>
                  </a:cubicBezTo>
                  <a:close/>
                  <a:moveTo>
                    <a:pt x="165" y="138"/>
                  </a:moveTo>
                  <a:cubicBezTo>
                    <a:pt x="157" y="140"/>
                    <a:pt x="157" y="134"/>
                    <a:pt x="152" y="133"/>
                  </a:cubicBezTo>
                  <a:cubicBezTo>
                    <a:pt x="159" y="142"/>
                    <a:pt x="147" y="155"/>
                    <a:pt x="155" y="162"/>
                  </a:cubicBezTo>
                  <a:cubicBezTo>
                    <a:pt x="171" y="141"/>
                    <a:pt x="193" y="125"/>
                    <a:pt x="206" y="100"/>
                  </a:cubicBezTo>
                  <a:cubicBezTo>
                    <a:pt x="182" y="85"/>
                    <a:pt x="180" y="126"/>
                    <a:pt x="165" y="138"/>
                  </a:cubicBezTo>
                  <a:close/>
                  <a:moveTo>
                    <a:pt x="157" y="130"/>
                  </a:moveTo>
                  <a:cubicBezTo>
                    <a:pt x="157" y="120"/>
                    <a:pt x="174" y="115"/>
                    <a:pt x="165" y="105"/>
                  </a:cubicBezTo>
                  <a:cubicBezTo>
                    <a:pt x="164" y="113"/>
                    <a:pt x="151" y="124"/>
                    <a:pt x="157" y="130"/>
                  </a:cubicBezTo>
                  <a:close/>
                  <a:moveTo>
                    <a:pt x="217" y="105"/>
                  </a:moveTo>
                  <a:cubicBezTo>
                    <a:pt x="201" y="137"/>
                    <a:pt x="167" y="151"/>
                    <a:pt x="155" y="187"/>
                  </a:cubicBezTo>
                  <a:cubicBezTo>
                    <a:pt x="188" y="169"/>
                    <a:pt x="213" y="144"/>
                    <a:pt x="228" y="108"/>
                  </a:cubicBezTo>
                  <a:cubicBezTo>
                    <a:pt x="224" y="107"/>
                    <a:pt x="223" y="104"/>
                    <a:pt x="217" y="105"/>
                  </a:cubicBezTo>
                  <a:close/>
                  <a:moveTo>
                    <a:pt x="222" y="152"/>
                  </a:moveTo>
                  <a:cubicBezTo>
                    <a:pt x="197" y="153"/>
                    <a:pt x="179" y="198"/>
                    <a:pt x="157" y="203"/>
                  </a:cubicBezTo>
                  <a:cubicBezTo>
                    <a:pt x="157" y="213"/>
                    <a:pt x="157" y="223"/>
                    <a:pt x="157" y="233"/>
                  </a:cubicBezTo>
                  <a:cubicBezTo>
                    <a:pt x="194" y="214"/>
                    <a:pt x="208" y="173"/>
                    <a:pt x="236" y="146"/>
                  </a:cubicBezTo>
                  <a:cubicBezTo>
                    <a:pt x="239" y="146"/>
                    <a:pt x="243" y="146"/>
                    <a:pt x="247" y="146"/>
                  </a:cubicBezTo>
                  <a:cubicBezTo>
                    <a:pt x="249" y="139"/>
                    <a:pt x="249" y="124"/>
                    <a:pt x="239" y="122"/>
                  </a:cubicBezTo>
                  <a:cubicBezTo>
                    <a:pt x="234" y="133"/>
                    <a:pt x="224" y="138"/>
                    <a:pt x="222" y="152"/>
                  </a:cubicBezTo>
                  <a:close/>
                  <a:moveTo>
                    <a:pt x="369" y="135"/>
                  </a:moveTo>
                  <a:cubicBezTo>
                    <a:pt x="377" y="137"/>
                    <a:pt x="370" y="167"/>
                    <a:pt x="377" y="173"/>
                  </a:cubicBezTo>
                  <a:cubicBezTo>
                    <a:pt x="384" y="169"/>
                    <a:pt x="395" y="169"/>
                    <a:pt x="404" y="168"/>
                  </a:cubicBezTo>
                  <a:cubicBezTo>
                    <a:pt x="406" y="158"/>
                    <a:pt x="408" y="148"/>
                    <a:pt x="407" y="135"/>
                  </a:cubicBezTo>
                  <a:cubicBezTo>
                    <a:pt x="392" y="135"/>
                    <a:pt x="385" y="130"/>
                    <a:pt x="369" y="135"/>
                  </a:cubicBezTo>
                  <a:close/>
                  <a:moveTo>
                    <a:pt x="418" y="162"/>
                  </a:moveTo>
                  <a:cubicBezTo>
                    <a:pt x="426" y="167"/>
                    <a:pt x="429" y="162"/>
                    <a:pt x="439" y="165"/>
                  </a:cubicBezTo>
                  <a:cubicBezTo>
                    <a:pt x="439" y="158"/>
                    <a:pt x="439" y="151"/>
                    <a:pt x="439" y="143"/>
                  </a:cubicBezTo>
                  <a:cubicBezTo>
                    <a:pt x="429" y="141"/>
                    <a:pt x="428" y="145"/>
                    <a:pt x="420" y="141"/>
                  </a:cubicBezTo>
                  <a:cubicBezTo>
                    <a:pt x="422" y="151"/>
                    <a:pt x="417" y="154"/>
                    <a:pt x="418" y="162"/>
                  </a:cubicBezTo>
                  <a:close/>
                  <a:moveTo>
                    <a:pt x="569" y="143"/>
                  </a:moveTo>
                  <a:cubicBezTo>
                    <a:pt x="559" y="164"/>
                    <a:pt x="543" y="178"/>
                    <a:pt x="529" y="195"/>
                  </a:cubicBezTo>
                  <a:cubicBezTo>
                    <a:pt x="536" y="213"/>
                    <a:pt x="530" y="223"/>
                    <a:pt x="534" y="236"/>
                  </a:cubicBezTo>
                  <a:cubicBezTo>
                    <a:pt x="582" y="237"/>
                    <a:pt x="572" y="165"/>
                    <a:pt x="569" y="143"/>
                  </a:cubicBezTo>
                  <a:close/>
                  <a:moveTo>
                    <a:pt x="214" y="274"/>
                  </a:moveTo>
                  <a:cubicBezTo>
                    <a:pt x="232" y="274"/>
                    <a:pt x="243" y="273"/>
                    <a:pt x="252" y="271"/>
                  </a:cubicBezTo>
                  <a:cubicBezTo>
                    <a:pt x="274" y="237"/>
                    <a:pt x="302" y="187"/>
                    <a:pt x="279" y="152"/>
                  </a:cubicBezTo>
                  <a:cubicBezTo>
                    <a:pt x="256" y="190"/>
                    <a:pt x="215" y="220"/>
                    <a:pt x="214" y="274"/>
                  </a:cubicBezTo>
                  <a:close/>
                  <a:moveTo>
                    <a:pt x="225" y="176"/>
                  </a:moveTo>
                  <a:cubicBezTo>
                    <a:pt x="241" y="178"/>
                    <a:pt x="243" y="166"/>
                    <a:pt x="247" y="157"/>
                  </a:cubicBezTo>
                  <a:cubicBezTo>
                    <a:pt x="236" y="160"/>
                    <a:pt x="231" y="169"/>
                    <a:pt x="225" y="176"/>
                  </a:cubicBezTo>
                  <a:close/>
                  <a:moveTo>
                    <a:pt x="374" y="184"/>
                  </a:moveTo>
                  <a:cubicBezTo>
                    <a:pt x="373" y="196"/>
                    <a:pt x="376" y="204"/>
                    <a:pt x="377" y="214"/>
                  </a:cubicBezTo>
                  <a:cubicBezTo>
                    <a:pt x="386" y="214"/>
                    <a:pt x="395" y="214"/>
                    <a:pt x="404" y="214"/>
                  </a:cubicBezTo>
                  <a:cubicBezTo>
                    <a:pt x="405" y="198"/>
                    <a:pt x="405" y="198"/>
                    <a:pt x="407" y="184"/>
                  </a:cubicBezTo>
                  <a:cubicBezTo>
                    <a:pt x="398" y="177"/>
                    <a:pt x="385" y="184"/>
                    <a:pt x="374" y="184"/>
                  </a:cubicBezTo>
                  <a:close/>
                  <a:moveTo>
                    <a:pt x="220" y="195"/>
                  </a:moveTo>
                  <a:cubicBezTo>
                    <a:pt x="223" y="207"/>
                    <a:pt x="212" y="218"/>
                    <a:pt x="217" y="222"/>
                  </a:cubicBezTo>
                  <a:cubicBezTo>
                    <a:pt x="221" y="212"/>
                    <a:pt x="236" y="198"/>
                    <a:pt x="233" y="189"/>
                  </a:cubicBezTo>
                  <a:cubicBezTo>
                    <a:pt x="231" y="193"/>
                    <a:pt x="226" y="195"/>
                    <a:pt x="220" y="195"/>
                  </a:cubicBezTo>
                  <a:close/>
                  <a:moveTo>
                    <a:pt x="163" y="271"/>
                  </a:moveTo>
                  <a:cubicBezTo>
                    <a:pt x="176" y="256"/>
                    <a:pt x="198" y="236"/>
                    <a:pt x="195" y="214"/>
                  </a:cubicBezTo>
                  <a:cubicBezTo>
                    <a:pt x="191" y="237"/>
                    <a:pt x="139" y="246"/>
                    <a:pt x="163" y="271"/>
                  </a:cubicBezTo>
                  <a:close/>
                  <a:moveTo>
                    <a:pt x="532" y="263"/>
                  </a:moveTo>
                  <a:cubicBezTo>
                    <a:pt x="548" y="265"/>
                    <a:pt x="558" y="260"/>
                    <a:pt x="567" y="255"/>
                  </a:cubicBezTo>
                  <a:cubicBezTo>
                    <a:pt x="567" y="248"/>
                    <a:pt x="567" y="242"/>
                    <a:pt x="567" y="236"/>
                  </a:cubicBezTo>
                  <a:cubicBezTo>
                    <a:pt x="553" y="243"/>
                    <a:pt x="535" y="246"/>
                    <a:pt x="532" y="263"/>
                  </a:cubicBezTo>
                  <a:close/>
                  <a:moveTo>
                    <a:pt x="182" y="276"/>
                  </a:moveTo>
                  <a:cubicBezTo>
                    <a:pt x="183" y="268"/>
                    <a:pt x="202" y="279"/>
                    <a:pt x="203" y="271"/>
                  </a:cubicBezTo>
                  <a:cubicBezTo>
                    <a:pt x="199" y="270"/>
                    <a:pt x="201" y="264"/>
                    <a:pt x="201" y="260"/>
                  </a:cubicBezTo>
                  <a:cubicBezTo>
                    <a:pt x="193" y="262"/>
                    <a:pt x="194" y="256"/>
                    <a:pt x="187" y="257"/>
                  </a:cubicBezTo>
                  <a:cubicBezTo>
                    <a:pt x="189" y="266"/>
                    <a:pt x="174" y="271"/>
                    <a:pt x="182" y="276"/>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7"/>
            <p:cNvSpPr>
              <a:spLocks/>
            </p:cNvSpPr>
            <p:nvPr/>
          </p:nvSpPr>
          <p:spPr bwMode="auto">
            <a:xfrm>
              <a:off x="1522413" y="4121150"/>
              <a:ext cx="690563" cy="358775"/>
            </a:xfrm>
            <a:custGeom>
              <a:avLst/>
              <a:gdLst>
                <a:gd name="T0" fmla="*/ 542 w 566"/>
                <a:gd name="T1" fmla="*/ 26 h 294"/>
                <a:gd name="T2" fmla="*/ 544 w 566"/>
                <a:gd name="T3" fmla="*/ 85 h 294"/>
                <a:gd name="T4" fmla="*/ 555 w 566"/>
                <a:gd name="T5" fmla="*/ 210 h 294"/>
                <a:gd name="T6" fmla="*/ 558 w 566"/>
                <a:gd name="T7" fmla="*/ 243 h 294"/>
                <a:gd name="T8" fmla="*/ 531 w 566"/>
                <a:gd name="T9" fmla="*/ 281 h 294"/>
                <a:gd name="T10" fmla="*/ 504 w 566"/>
                <a:gd name="T11" fmla="*/ 294 h 294"/>
                <a:gd name="T12" fmla="*/ 300 w 566"/>
                <a:gd name="T13" fmla="*/ 291 h 294"/>
                <a:gd name="T14" fmla="*/ 211 w 566"/>
                <a:gd name="T15" fmla="*/ 278 h 294"/>
                <a:gd name="T16" fmla="*/ 159 w 566"/>
                <a:gd name="T17" fmla="*/ 278 h 294"/>
                <a:gd name="T18" fmla="*/ 24 w 566"/>
                <a:gd name="T19" fmla="*/ 267 h 294"/>
                <a:gd name="T20" fmla="*/ 67 w 566"/>
                <a:gd name="T21" fmla="*/ 18 h 294"/>
                <a:gd name="T22" fmla="*/ 387 w 566"/>
                <a:gd name="T23" fmla="*/ 7 h 294"/>
                <a:gd name="T24" fmla="*/ 422 w 566"/>
                <a:gd name="T25" fmla="*/ 15 h 294"/>
                <a:gd name="T26" fmla="*/ 447 w 566"/>
                <a:gd name="T27" fmla="*/ 9 h 294"/>
                <a:gd name="T28" fmla="*/ 542 w 566"/>
                <a:gd name="T29" fmla="*/ 26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6" h="294">
                  <a:moveTo>
                    <a:pt x="542" y="26"/>
                  </a:moveTo>
                  <a:cubicBezTo>
                    <a:pt x="545" y="52"/>
                    <a:pt x="566" y="67"/>
                    <a:pt x="544" y="85"/>
                  </a:cubicBezTo>
                  <a:cubicBezTo>
                    <a:pt x="557" y="131"/>
                    <a:pt x="538" y="184"/>
                    <a:pt x="555" y="210"/>
                  </a:cubicBezTo>
                  <a:cubicBezTo>
                    <a:pt x="555" y="232"/>
                    <a:pt x="549" y="228"/>
                    <a:pt x="558" y="243"/>
                  </a:cubicBezTo>
                  <a:cubicBezTo>
                    <a:pt x="541" y="239"/>
                    <a:pt x="543" y="271"/>
                    <a:pt x="531" y="281"/>
                  </a:cubicBezTo>
                  <a:cubicBezTo>
                    <a:pt x="522" y="285"/>
                    <a:pt x="511" y="288"/>
                    <a:pt x="504" y="294"/>
                  </a:cubicBezTo>
                  <a:cubicBezTo>
                    <a:pt x="435" y="287"/>
                    <a:pt x="366" y="293"/>
                    <a:pt x="300" y="291"/>
                  </a:cubicBezTo>
                  <a:cubicBezTo>
                    <a:pt x="269" y="291"/>
                    <a:pt x="240" y="279"/>
                    <a:pt x="211" y="278"/>
                  </a:cubicBezTo>
                  <a:cubicBezTo>
                    <a:pt x="192" y="277"/>
                    <a:pt x="177" y="279"/>
                    <a:pt x="159" y="278"/>
                  </a:cubicBezTo>
                  <a:cubicBezTo>
                    <a:pt x="115" y="276"/>
                    <a:pt x="67" y="287"/>
                    <a:pt x="24" y="267"/>
                  </a:cubicBezTo>
                  <a:cubicBezTo>
                    <a:pt x="0" y="181"/>
                    <a:pt x="14" y="64"/>
                    <a:pt x="67" y="18"/>
                  </a:cubicBezTo>
                  <a:cubicBezTo>
                    <a:pt x="163" y="28"/>
                    <a:pt x="283" y="0"/>
                    <a:pt x="387" y="7"/>
                  </a:cubicBezTo>
                  <a:cubicBezTo>
                    <a:pt x="399" y="7"/>
                    <a:pt x="410" y="14"/>
                    <a:pt x="422" y="15"/>
                  </a:cubicBezTo>
                  <a:cubicBezTo>
                    <a:pt x="430" y="15"/>
                    <a:pt x="438" y="9"/>
                    <a:pt x="447" y="9"/>
                  </a:cubicBezTo>
                  <a:cubicBezTo>
                    <a:pt x="481" y="9"/>
                    <a:pt x="512" y="23"/>
                    <a:pt x="542" y="26"/>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8"/>
            <p:cNvSpPr>
              <a:spLocks noEditPoints="1"/>
            </p:cNvSpPr>
            <p:nvPr/>
          </p:nvSpPr>
          <p:spPr bwMode="auto">
            <a:xfrm>
              <a:off x="1311276" y="1716088"/>
              <a:ext cx="1120775" cy="3203575"/>
            </a:xfrm>
            <a:custGeom>
              <a:avLst/>
              <a:gdLst>
                <a:gd name="T0" fmla="*/ 884 w 919"/>
                <a:gd name="T1" fmla="*/ 27 h 2628"/>
                <a:gd name="T2" fmla="*/ 908 w 919"/>
                <a:gd name="T3" fmla="*/ 62 h 2628"/>
                <a:gd name="T4" fmla="*/ 908 w 919"/>
                <a:gd name="T5" fmla="*/ 615 h 2628"/>
                <a:gd name="T6" fmla="*/ 911 w 919"/>
                <a:gd name="T7" fmla="*/ 2132 h 2628"/>
                <a:gd name="T8" fmla="*/ 903 w 919"/>
                <a:gd name="T9" fmla="*/ 2414 h 2628"/>
                <a:gd name="T10" fmla="*/ 886 w 919"/>
                <a:gd name="T11" fmla="*/ 2609 h 2628"/>
                <a:gd name="T12" fmla="*/ 485 w 919"/>
                <a:gd name="T13" fmla="*/ 2606 h 2628"/>
                <a:gd name="T14" fmla="*/ 406 w 919"/>
                <a:gd name="T15" fmla="*/ 2598 h 2628"/>
                <a:gd name="T16" fmla="*/ 371 w 919"/>
                <a:gd name="T17" fmla="*/ 2603 h 2628"/>
                <a:gd name="T18" fmla="*/ 293 w 919"/>
                <a:gd name="T19" fmla="*/ 2595 h 2628"/>
                <a:gd name="T20" fmla="*/ 32 w 919"/>
                <a:gd name="T21" fmla="*/ 2565 h 2628"/>
                <a:gd name="T22" fmla="*/ 5 w 919"/>
                <a:gd name="T23" fmla="*/ 2498 h 2628"/>
                <a:gd name="T24" fmla="*/ 21 w 919"/>
                <a:gd name="T25" fmla="*/ 2495 h 2628"/>
                <a:gd name="T26" fmla="*/ 10 w 919"/>
                <a:gd name="T27" fmla="*/ 713 h 2628"/>
                <a:gd name="T28" fmla="*/ 13 w 919"/>
                <a:gd name="T29" fmla="*/ 453 h 2628"/>
                <a:gd name="T30" fmla="*/ 0 w 919"/>
                <a:gd name="T31" fmla="*/ 70 h 2628"/>
                <a:gd name="T32" fmla="*/ 217 w 919"/>
                <a:gd name="T33" fmla="*/ 40 h 2628"/>
                <a:gd name="T34" fmla="*/ 434 w 919"/>
                <a:gd name="T35" fmla="*/ 19 h 2628"/>
                <a:gd name="T36" fmla="*/ 518 w 919"/>
                <a:gd name="T37" fmla="*/ 24 h 2628"/>
                <a:gd name="T38" fmla="*/ 596 w 919"/>
                <a:gd name="T39" fmla="*/ 19 h 2628"/>
                <a:gd name="T40" fmla="*/ 884 w 919"/>
                <a:gd name="T41" fmla="*/ 27 h 2628"/>
                <a:gd name="T42" fmla="*/ 884 w 919"/>
                <a:gd name="T43" fmla="*/ 2511 h 2628"/>
                <a:gd name="T44" fmla="*/ 886 w 919"/>
                <a:gd name="T45" fmla="*/ 2473 h 2628"/>
                <a:gd name="T46" fmla="*/ 897 w 919"/>
                <a:gd name="T47" fmla="*/ 1611 h 2628"/>
                <a:gd name="T48" fmla="*/ 895 w 919"/>
                <a:gd name="T49" fmla="*/ 393 h 2628"/>
                <a:gd name="T50" fmla="*/ 884 w 919"/>
                <a:gd name="T51" fmla="*/ 62 h 2628"/>
                <a:gd name="T52" fmla="*/ 764 w 919"/>
                <a:gd name="T53" fmla="*/ 30 h 2628"/>
                <a:gd name="T54" fmla="*/ 444 w 919"/>
                <a:gd name="T55" fmla="*/ 38 h 2628"/>
                <a:gd name="T56" fmla="*/ 225 w 919"/>
                <a:gd name="T57" fmla="*/ 62 h 2628"/>
                <a:gd name="T58" fmla="*/ 119 w 919"/>
                <a:gd name="T59" fmla="*/ 59 h 2628"/>
                <a:gd name="T60" fmla="*/ 24 w 919"/>
                <a:gd name="T61" fmla="*/ 73 h 2628"/>
                <a:gd name="T62" fmla="*/ 29 w 919"/>
                <a:gd name="T63" fmla="*/ 187 h 2628"/>
                <a:gd name="T64" fmla="*/ 27 w 919"/>
                <a:gd name="T65" fmla="*/ 534 h 2628"/>
                <a:gd name="T66" fmla="*/ 24 w 919"/>
                <a:gd name="T67" fmla="*/ 775 h 2628"/>
                <a:gd name="T68" fmla="*/ 32 w 919"/>
                <a:gd name="T69" fmla="*/ 1654 h 2628"/>
                <a:gd name="T70" fmla="*/ 38 w 919"/>
                <a:gd name="T71" fmla="*/ 2405 h 2628"/>
                <a:gd name="T72" fmla="*/ 40 w 919"/>
                <a:gd name="T73" fmla="*/ 2546 h 2628"/>
                <a:gd name="T74" fmla="*/ 206 w 919"/>
                <a:gd name="T75" fmla="*/ 2574 h 2628"/>
                <a:gd name="T76" fmla="*/ 385 w 919"/>
                <a:gd name="T77" fmla="*/ 2582 h 2628"/>
                <a:gd name="T78" fmla="*/ 707 w 919"/>
                <a:gd name="T79" fmla="*/ 2601 h 2628"/>
                <a:gd name="T80" fmla="*/ 873 w 919"/>
                <a:gd name="T81" fmla="*/ 2590 h 2628"/>
                <a:gd name="T82" fmla="*/ 884 w 919"/>
                <a:gd name="T83" fmla="*/ 2511 h 2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9" h="2628">
                  <a:moveTo>
                    <a:pt x="884" y="27"/>
                  </a:moveTo>
                  <a:cubicBezTo>
                    <a:pt x="889" y="42"/>
                    <a:pt x="902" y="49"/>
                    <a:pt x="908" y="62"/>
                  </a:cubicBezTo>
                  <a:cubicBezTo>
                    <a:pt x="913" y="246"/>
                    <a:pt x="908" y="406"/>
                    <a:pt x="908" y="615"/>
                  </a:cubicBezTo>
                  <a:cubicBezTo>
                    <a:pt x="908" y="1107"/>
                    <a:pt x="909" y="1670"/>
                    <a:pt x="911" y="2132"/>
                  </a:cubicBezTo>
                  <a:cubicBezTo>
                    <a:pt x="911" y="2225"/>
                    <a:pt x="907" y="2313"/>
                    <a:pt x="903" y="2414"/>
                  </a:cubicBezTo>
                  <a:cubicBezTo>
                    <a:pt x="900" y="2490"/>
                    <a:pt x="919" y="2545"/>
                    <a:pt x="886" y="2609"/>
                  </a:cubicBezTo>
                  <a:cubicBezTo>
                    <a:pt x="785" y="2628"/>
                    <a:pt x="609" y="2615"/>
                    <a:pt x="485" y="2606"/>
                  </a:cubicBezTo>
                  <a:cubicBezTo>
                    <a:pt x="458" y="2604"/>
                    <a:pt x="431" y="2599"/>
                    <a:pt x="406" y="2598"/>
                  </a:cubicBezTo>
                  <a:cubicBezTo>
                    <a:pt x="398" y="2598"/>
                    <a:pt x="382" y="2604"/>
                    <a:pt x="371" y="2603"/>
                  </a:cubicBezTo>
                  <a:cubicBezTo>
                    <a:pt x="348" y="2603"/>
                    <a:pt x="322" y="2596"/>
                    <a:pt x="293" y="2595"/>
                  </a:cubicBezTo>
                  <a:cubicBezTo>
                    <a:pt x="221" y="2593"/>
                    <a:pt x="71" y="2604"/>
                    <a:pt x="32" y="2565"/>
                  </a:cubicBezTo>
                  <a:cubicBezTo>
                    <a:pt x="15" y="2549"/>
                    <a:pt x="13" y="2520"/>
                    <a:pt x="5" y="2498"/>
                  </a:cubicBezTo>
                  <a:cubicBezTo>
                    <a:pt x="5" y="2479"/>
                    <a:pt x="22" y="2498"/>
                    <a:pt x="21" y="2495"/>
                  </a:cubicBezTo>
                  <a:cubicBezTo>
                    <a:pt x="27" y="1913"/>
                    <a:pt x="13" y="1283"/>
                    <a:pt x="10" y="713"/>
                  </a:cubicBezTo>
                  <a:cubicBezTo>
                    <a:pt x="10" y="619"/>
                    <a:pt x="14" y="534"/>
                    <a:pt x="13" y="453"/>
                  </a:cubicBezTo>
                  <a:cubicBezTo>
                    <a:pt x="12" y="334"/>
                    <a:pt x="13" y="192"/>
                    <a:pt x="0" y="70"/>
                  </a:cubicBezTo>
                  <a:cubicBezTo>
                    <a:pt x="20" y="18"/>
                    <a:pt x="139" y="44"/>
                    <a:pt x="217" y="40"/>
                  </a:cubicBezTo>
                  <a:cubicBezTo>
                    <a:pt x="298" y="37"/>
                    <a:pt x="362" y="21"/>
                    <a:pt x="434" y="19"/>
                  </a:cubicBezTo>
                  <a:cubicBezTo>
                    <a:pt x="463" y="18"/>
                    <a:pt x="491" y="25"/>
                    <a:pt x="518" y="24"/>
                  </a:cubicBezTo>
                  <a:cubicBezTo>
                    <a:pt x="545" y="24"/>
                    <a:pt x="571" y="20"/>
                    <a:pt x="596" y="19"/>
                  </a:cubicBezTo>
                  <a:cubicBezTo>
                    <a:pt x="690" y="15"/>
                    <a:pt x="798" y="0"/>
                    <a:pt x="884" y="27"/>
                  </a:cubicBezTo>
                  <a:close/>
                  <a:moveTo>
                    <a:pt x="884" y="2511"/>
                  </a:moveTo>
                  <a:cubicBezTo>
                    <a:pt x="883" y="2498"/>
                    <a:pt x="886" y="2485"/>
                    <a:pt x="886" y="2473"/>
                  </a:cubicBezTo>
                  <a:cubicBezTo>
                    <a:pt x="892" y="2193"/>
                    <a:pt x="906" y="1946"/>
                    <a:pt x="897" y="1611"/>
                  </a:cubicBezTo>
                  <a:cubicBezTo>
                    <a:pt x="887" y="1209"/>
                    <a:pt x="898" y="809"/>
                    <a:pt x="895" y="393"/>
                  </a:cubicBezTo>
                  <a:cubicBezTo>
                    <a:pt x="894" y="281"/>
                    <a:pt x="904" y="168"/>
                    <a:pt x="884" y="62"/>
                  </a:cubicBezTo>
                  <a:cubicBezTo>
                    <a:pt x="851" y="50"/>
                    <a:pt x="803" y="24"/>
                    <a:pt x="764" y="30"/>
                  </a:cubicBezTo>
                  <a:cubicBezTo>
                    <a:pt x="652" y="45"/>
                    <a:pt x="575" y="39"/>
                    <a:pt x="444" y="38"/>
                  </a:cubicBezTo>
                  <a:cubicBezTo>
                    <a:pt x="354" y="37"/>
                    <a:pt x="301" y="56"/>
                    <a:pt x="225" y="62"/>
                  </a:cubicBezTo>
                  <a:cubicBezTo>
                    <a:pt x="191" y="65"/>
                    <a:pt x="159" y="60"/>
                    <a:pt x="119" y="59"/>
                  </a:cubicBezTo>
                  <a:cubicBezTo>
                    <a:pt x="88" y="59"/>
                    <a:pt x="40" y="52"/>
                    <a:pt x="24" y="73"/>
                  </a:cubicBezTo>
                  <a:cubicBezTo>
                    <a:pt x="5" y="99"/>
                    <a:pt x="31" y="154"/>
                    <a:pt x="29" y="187"/>
                  </a:cubicBezTo>
                  <a:cubicBezTo>
                    <a:pt x="24" y="306"/>
                    <a:pt x="25" y="429"/>
                    <a:pt x="27" y="534"/>
                  </a:cubicBezTo>
                  <a:cubicBezTo>
                    <a:pt x="28" y="614"/>
                    <a:pt x="23" y="695"/>
                    <a:pt x="24" y="775"/>
                  </a:cubicBezTo>
                  <a:cubicBezTo>
                    <a:pt x="26" y="1031"/>
                    <a:pt x="28" y="1342"/>
                    <a:pt x="32" y="1654"/>
                  </a:cubicBezTo>
                  <a:cubicBezTo>
                    <a:pt x="35" y="1876"/>
                    <a:pt x="38" y="2185"/>
                    <a:pt x="38" y="2405"/>
                  </a:cubicBezTo>
                  <a:cubicBezTo>
                    <a:pt x="38" y="2453"/>
                    <a:pt x="30" y="2501"/>
                    <a:pt x="40" y="2546"/>
                  </a:cubicBezTo>
                  <a:cubicBezTo>
                    <a:pt x="88" y="2578"/>
                    <a:pt x="149" y="2568"/>
                    <a:pt x="206" y="2574"/>
                  </a:cubicBezTo>
                  <a:cubicBezTo>
                    <a:pt x="265" y="2579"/>
                    <a:pt x="328" y="2582"/>
                    <a:pt x="385" y="2582"/>
                  </a:cubicBezTo>
                  <a:cubicBezTo>
                    <a:pt x="505" y="2580"/>
                    <a:pt x="602" y="2597"/>
                    <a:pt x="707" y="2601"/>
                  </a:cubicBezTo>
                  <a:cubicBezTo>
                    <a:pt x="767" y="2603"/>
                    <a:pt x="813" y="2596"/>
                    <a:pt x="873" y="2590"/>
                  </a:cubicBezTo>
                  <a:cubicBezTo>
                    <a:pt x="890" y="2559"/>
                    <a:pt x="885" y="2540"/>
                    <a:pt x="884" y="2511"/>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8" name="文本框 57"/>
          <p:cNvSpPr txBox="1"/>
          <p:nvPr/>
        </p:nvSpPr>
        <p:spPr>
          <a:xfrm>
            <a:off x="3838883" y="2274838"/>
            <a:ext cx="6705111" cy="2308324"/>
          </a:xfrm>
          <a:prstGeom prst="rect">
            <a:avLst/>
          </a:prstGeom>
          <a:noFill/>
        </p:spPr>
        <p:txBody>
          <a:bodyPr wrap="square" rtlCol="0">
            <a:spAutoFit/>
          </a:bodyPr>
          <a:lstStyle/>
          <a:p>
            <a:r>
              <a:rPr lang="zh-CN" altLang="en-US" sz="7200" dirty="0" smtClean="0">
                <a:solidFill>
                  <a:srgbClr val="1E2B58"/>
                </a:solidFill>
                <a:latin typeface="造字工房悦黑体验版常规体" pitchFamily="50" charset="-122"/>
                <a:ea typeface="造字工房悦黑体验版常规体" pitchFamily="50" charset="-122"/>
              </a:rPr>
              <a:t>编码引论第二次大作业课堂展示</a:t>
            </a:r>
            <a:endParaRPr lang="zh-CN" altLang="en-US" sz="7200" dirty="0">
              <a:solidFill>
                <a:srgbClr val="1E2B58"/>
              </a:solidFill>
              <a:latin typeface="造字工房悦黑体验版常规体" pitchFamily="50" charset="-122"/>
              <a:ea typeface="造字工房悦黑体验版常规体" pitchFamily="50" charset="-122"/>
            </a:endParaRPr>
          </a:p>
        </p:txBody>
      </p:sp>
      <p:sp>
        <p:nvSpPr>
          <p:cNvPr id="60" name="文本框 59"/>
          <p:cNvSpPr txBox="1"/>
          <p:nvPr/>
        </p:nvSpPr>
        <p:spPr>
          <a:xfrm>
            <a:off x="4336322" y="5297941"/>
            <a:ext cx="5924337" cy="461665"/>
          </a:xfrm>
          <a:prstGeom prst="rect">
            <a:avLst/>
          </a:prstGeom>
          <a:noFill/>
        </p:spPr>
        <p:txBody>
          <a:bodyPr wrap="square" rtlCol="0">
            <a:spAutoFit/>
          </a:bodyPr>
          <a:lstStyle/>
          <a:p>
            <a:r>
              <a:rPr lang="zh-CN" altLang="en-US" sz="2400" dirty="0" smtClean="0">
                <a:solidFill>
                  <a:srgbClr val="1E2B58"/>
                </a:solidFill>
                <a:latin typeface="微软雅黑" panose="020B0503020204020204" pitchFamily="34" charset="-122"/>
                <a:ea typeface="微软雅黑" panose="020B0503020204020204" pitchFamily="34" charset="-122"/>
              </a:rPr>
              <a:t>无</a:t>
            </a:r>
            <a:r>
              <a:rPr lang="en-US" altLang="zh-CN" sz="2400" dirty="0" smtClean="0">
                <a:solidFill>
                  <a:srgbClr val="1E2B58"/>
                </a:solidFill>
                <a:latin typeface="微软雅黑" panose="020B0503020204020204" pitchFamily="34" charset="-122"/>
                <a:ea typeface="微软雅黑" panose="020B0503020204020204" pitchFamily="34" charset="-122"/>
              </a:rPr>
              <a:t>36 </a:t>
            </a:r>
            <a:r>
              <a:rPr lang="zh-CN" altLang="en-US" sz="2400" dirty="0">
                <a:solidFill>
                  <a:srgbClr val="1E2B58"/>
                </a:solidFill>
                <a:latin typeface="微软雅黑" panose="020B0503020204020204" pitchFamily="34" charset="-122"/>
                <a:ea typeface="微软雅黑" panose="020B0503020204020204" pitchFamily="34" charset="-122"/>
              </a:rPr>
              <a:t>李思</a:t>
            </a:r>
            <a:r>
              <a:rPr lang="zh-CN" altLang="en-US" sz="2400" dirty="0" smtClean="0">
                <a:solidFill>
                  <a:srgbClr val="1E2B58"/>
                </a:solidFill>
                <a:latin typeface="微软雅黑" panose="020B0503020204020204" pitchFamily="34" charset="-122"/>
                <a:ea typeface="微软雅黑" panose="020B0503020204020204" pitchFamily="34" charset="-122"/>
              </a:rPr>
              <a:t>涵，无</a:t>
            </a:r>
            <a:r>
              <a:rPr lang="en-US" altLang="zh-CN" sz="2400" dirty="0" smtClean="0">
                <a:solidFill>
                  <a:srgbClr val="1E2B58"/>
                </a:solidFill>
                <a:latin typeface="微软雅黑" panose="020B0503020204020204" pitchFamily="34" charset="-122"/>
                <a:ea typeface="微软雅黑" panose="020B0503020204020204" pitchFamily="34" charset="-122"/>
              </a:rPr>
              <a:t>37 </a:t>
            </a:r>
            <a:r>
              <a:rPr lang="zh-CN" altLang="en-US" sz="2400" dirty="0" smtClean="0">
                <a:solidFill>
                  <a:srgbClr val="1E2B58"/>
                </a:solidFill>
                <a:latin typeface="微软雅黑" panose="020B0503020204020204" pitchFamily="34" charset="-122"/>
                <a:ea typeface="微软雅黑" panose="020B0503020204020204" pitchFamily="34" charset="-122"/>
              </a:rPr>
              <a:t>刘家硕</a:t>
            </a:r>
            <a:r>
              <a:rPr lang="zh-CN" altLang="en-US" sz="2400" dirty="0">
                <a:solidFill>
                  <a:srgbClr val="1E2B58"/>
                </a:solidFill>
                <a:latin typeface="微软雅黑" panose="020B0503020204020204" pitchFamily="34" charset="-122"/>
                <a:ea typeface="微软雅黑" panose="020B0503020204020204" pitchFamily="34" charset="-122"/>
              </a:rPr>
              <a:t>，</a:t>
            </a:r>
            <a:r>
              <a:rPr lang="zh-CN" altLang="en-US" sz="2400" dirty="0" smtClean="0">
                <a:solidFill>
                  <a:srgbClr val="1E2B58"/>
                </a:solidFill>
                <a:latin typeface="微软雅黑" panose="020B0503020204020204" pitchFamily="34" charset="-122"/>
                <a:ea typeface="微软雅黑" panose="020B0503020204020204" pitchFamily="34" charset="-122"/>
              </a:rPr>
              <a:t>无</a:t>
            </a:r>
            <a:r>
              <a:rPr lang="en-US" altLang="zh-CN" sz="2400" dirty="0" smtClean="0">
                <a:solidFill>
                  <a:srgbClr val="1E2B58"/>
                </a:solidFill>
                <a:latin typeface="微软雅黑" panose="020B0503020204020204" pitchFamily="34" charset="-122"/>
                <a:ea typeface="微软雅黑" panose="020B0503020204020204" pitchFamily="34" charset="-122"/>
              </a:rPr>
              <a:t>35 </a:t>
            </a:r>
            <a:r>
              <a:rPr lang="zh-CN" altLang="en-US" sz="2400" dirty="0" smtClean="0">
                <a:solidFill>
                  <a:srgbClr val="1E2B58"/>
                </a:solidFill>
                <a:latin typeface="微软雅黑" panose="020B0503020204020204" pitchFamily="34" charset="-122"/>
                <a:ea typeface="微软雅黑" panose="020B0503020204020204" pitchFamily="34" charset="-122"/>
              </a:rPr>
              <a:t>陈馨瑶</a:t>
            </a:r>
            <a:endParaRPr lang="zh-CN" altLang="en-US" sz="2400" dirty="0">
              <a:solidFill>
                <a:srgbClr val="1E2B58"/>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588" y="0"/>
            <a:ext cx="12192588" cy="6858000"/>
            <a:chOff x="-588" y="0"/>
            <a:chExt cx="12192588" cy="6858000"/>
          </a:xfrm>
        </p:grpSpPr>
        <p:sp>
          <p:nvSpPr>
            <p:cNvPr id="128" name="Freeform 19"/>
            <p:cNvSpPr>
              <a:spLocks/>
            </p:cNvSpPr>
            <p:nvPr/>
          </p:nvSpPr>
          <p:spPr bwMode="auto">
            <a:xfrm>
              <a:off x="0"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3" name="Freeform 19"/>
            <p:cNvSpPr>
              <a:spLocks/>
            </p:cNvSpPr>
            <p:nvPr/>
          </p:nvSpPr>
          <p:spPr bwMode="auto">
            <a:xfrm>
              <a:off x="1198573"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4" name="Freeform 19"/>
            <p:cNvSpPr>
              <a:spLocks/>
            </p:cNvSpPr>
            <p:nvPr/>
          </p:nvSpPr>
          <p:spPr bwMode="auto">
            <a:xfrm>
              <a:off x="2397146"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5" name="Freeform 19"/>
            <p:cNvSpPr>
              <a:spLocks/>
            </p:cNvSpPr>
            <p:nvPr/>
          </p:nvSpPr>
          <p:spPr bwMode="auto">
            <a:xfrm>
              <a:off x="3595719"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6" name="Freeform 19"/>
            <p:cNvSpPr>
              <a:spLocks/>
            </p:cNvSpPr>
            <p:nvPr/>
          </p:nvSpPr>
          <p:spPr bwMode="auto">
            <a:xfrm>
              <a:off x="4794293"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7" name="Freeform 19"/>
            <p:cNvSpPr>
              <a:spLocks/>
            </p:cNvSpPr>
            <p:nvPr/>
          </p:nvSpPr>
          <p:spPr bwMode="auto">
            <a:xfrm>
              <a:off x="5992866"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8" name="Freeform 19"/>
            <p:cNvSpPr>
              <a:spLocks/>
            </p:cNvSpPr>
            <p:nvPr/>
          </p:nvSpPr>
          <p:spPr bwMode="auto">
            <a:xfrm>
              <a:off x="7191439"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9" name="Freeform 19"/>
            <p:cNvSpPr>
              <a:spLocks/>
            </p:cNvSpPr>
            <p:nvPr/>
          </p:nvSpPr>
          <p:spPr bwMode="auto">
            <a:xfrm>
              <a:off x="8390012"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0" name="Freeform 19"/>
            <p:cNvSpPr>
              <a:spLocks/>
            </p:cNvSpPr>
            <p:nvPr/>
          </p:nvSpPr>
          <p:spPr bwMode="auto">
            <a:xfrm>
              <a:off x="9524190"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1" name="Freeform 19"/>
            <p:cNvSpPr>
              <a:spLocks/>
            </p:cNvSpPr>
            <p:nvPr/>
          </p:nvSpPr>
          <p:spPr bwMode="auto">
            <a:xfrm>
              <a:off x="10658369"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1" name="Freeform 19"/>
            <p:cNvSpPr>
              <a:spLocks/>
            </p:cNvSpPr>
            <p:nvPr/>
          </p:nvSpPr>
          <p:spPr bwMode="auto">
            <a:xfrm flipH="1">
              <a:off x="10793509"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2" name="Freeform 19"/>
            <p:cNvSpPr>
              <a:spLocks/>
            </p:cNvSpPr>
            <p:nvPr/>
          </p:nvSpPr>
          <p:spPr bwMode="auto">
            <a:xfrm flipH="1">
              <a:off x="9594936"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3" name="Freeform 19"/>
            <p:cNvSpPr>
              <a:spLocks/>
            </p:cNvSpPr>
            <p:nvPr/>
          </p:nvSpPr>
          <p:spPr bwMode="auto">
            <a:xfrm flipH="1">
              <a:off x="8396363"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4" name="Freeform 19"/>
            <p:cNvSpPr>
              <a:spLocks/>
            </p:cNvSpPr>
            <p:nvPr/>
          </p:nvSpPr>
          <p:spPr bwMode="auto">
            <a:xfrm flipH="1">
              <a:off x="7197790"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9"/>
            <p:cNvSpPr>
              <a:spLocks/>
            </p:cNvSpPr>
            <p:nvPr/>
          </p:nvSpPr>
          <p:spPr bwMode="auto">
            <a:xfrm flipH="1">
              <a:off x="5999216"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9"/>
            <p:cNvSpPr>
              <a:spLocks/>
            </p:cNvSpPr>
            <p:nvPr/>
          </p:nvSpPr>
          <p:spPr bwMode="auto">
            <a:xfrm flipH="1">
              <a:off x="4800643"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19"/>
            <p:cNvSpPr>
              <a:spLocks/>
            </p:cNvSpPr>
            <p:nvPr/>
          </p:nvSpPr>
          <p:spPr bwMode="auto">
            <a:xfrm flipH="1">
              <a:off x="3602070"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8" name="Freeform 19"/>
            <p:cNvSpPr>
              <a:spLocks/>
            </p:cNvSpPr>
            <p:nvPr/>
          </p:nvSpPr>
          <p:spPr bwMode="auto">
            <a:xfrm flipH="1">
              <a:off x="2403497"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9" name="Freeform 19"/>
            <p:cNvSpPr>
              <a:spLocks/>
            </p:cNvSpPr>
            <p:nvPr/>
          </p:nvSpPr>
          <p:spPr bwMode="auto">
            <a:xfrm flipH="1">
              <a:off x="1204924"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0" name="Freeform 19"/>
            <p:cNvSpPr>
              <a:spLocks/>
            </p:cNvSpPr>
            <p:nvPr/>
          </p:nvSpPr>
          <p:spPr bwMode="auto">
            <a:xfrm flipH="1">
              <a:off x="6350"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6" name="Freeform 37"/>
            <p:cNvSpPr>
              <a:spLocks/>
            </p:cNvSpPr>
            <p:nvPr/>
          </p:nvSpPr>
          <p:spPr bwMode="auto">
            <a:xfrm>
              <a:off x="6350" y="231773"/>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3" name="Freeform 37"/>
            <p:cNvSpPr>
              <a:spLocks/>
            </p:cNvSpPr>
            <p:nvPr/>
          </p:nvSpPr>
          <p:spPr bwMode="auto">
            <a:xfrm>
              <a:off x="0" y="1028698"/>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4" name="Freeform 37"/>
            <p:cNvSpPr>
              <a:spLocks/>
            </p:cNvSpPr>
            <p:nvPr/>
          </p:nvSpPr>
          <p:spPr bwMode="auto">
            <a:xfrm>
              <a:off x="0" y="1828798"/>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37"/>
            <p:cNvSpPr>
              <a:spLocks/>
            </p:cNvSpPr>
            <p:nvPr/>
          </p:nvSpPr>
          <p:spPr bwMode="auto">
            <a:xfrm>
              <a:off x="0" y="2628898"/>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37"/>
            <p:cNvSpPr>
              <a:spLocks/>
            </p:cNvSpPr>
            <p:nvPr/>
          </p:nvSpPr>
          <p:spPr bwMode="auto">
            <a:xfrm>
              <a:off x="0" y="3428998"/>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37"/>
            <p:cNvSpPr>
              <a:spLocks/>
            </p:cNvSpPr>
            <p:nvPr/>
          </p:nvSpPr>
          <p:spPr bwMode="auto">
            <a:xfrm>
              <a:off x="0" y="4229098"/>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37"/>
            <p:cNvSpPr>
              <a:spLocks/>
            </p:cNvSpPr>
            <p:nvPr/>
          </p:nvSpPr>
          <p:spPr bwMode="auto">
            <a:xfrm>
              <a:off x="0" y="5029198"/>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0" name="Freeform 37"/>
            <p:cNvSpPr>
              <a:spLocks/>
            </p:cNvSpPr>
            <p:nvPr/>
          </p:nvSpPr>
          <p:spPr bwMode="auto">
            <a:xfrm>
              <a:off x="-588" y="5759606"/>
              <a:ext cx="256176" cy="793065"/>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 name="connsiteX0" fmla="*/ 0 w 10000"/>
                <a:gd name="connsiteY0" fmla="*/ 0 h 12673"/>
                <a:gd name="connsiteX1" fmla="*/ 10000 w 10000"/>
                <a:gd name="connsiteY1" fmla="*/ 3137 h 12673"/>
                <a:gd name="connsiteX2" fmla="*/ 10000 w 10000"/>
                <a:gd name="connsiteY2" fmla="*/ 10000 h 12673"/>
                <a:gd name="connsiteX3" fmla="*/ 248 w 10000"/>
                <a:gd name="connsiteY3" fmla="*/ 12673 h 12673"/>
                <a:gd name="connsiteX4" fmla="*/ 0 w 10000"/>
                <a:gd name="connsiteY4" fmla="*/ 0 h 12673"/>
                <a:gd name="connsiteX0" fmla="*/ 23 w 10023"/>
                <a:gd name="connsiteY0" fmla="*/ 0 h 12757"/>
                <a:gd name="connsiteX1" fmla="*/ 10023 w 10023"/>
                <a:gd name="connsiteY1" fmla="*/ 3137 h 12757"/>
                <a:gd name="connsiteX2" fmla="*/ 10023 w 10023"/>
                <a:gd name="connsiteY2" fmla="*/ 10000 h 12757"/>
                <a:gd name="connsiteX3" fmla="*/ 23 w 10023"/>
                <a:gd name="connsiteY3" fmla="*/ 12757 h 12757"/>
                <a:gd name="connsiteX4" fmla="*/ 23 w 10023"/>
                <a:gd name="connsiteY4" fmla="*/ 0 h 12757"/>
                <a:gd name="connsiteX0" fmla="*/ 23 w 10023"/>
                <a:gd name="connsiteY0" fmla="*/ 0 h 13010"/>
                <a:gd name="connsiteX1" fmla="*/ 10023 w 10023"/>
                <a:gd name="connsiteY1" fmla="*/ 3137 h 13010"/>
                <a:gd name="connsiteX2" fmla="*/ 10023 w 10023"/>
                <a:gd name="connsiteY2" fmla="*/ 10000 h 13010"/>
                <a:gd name="connsiteX3" fmla="*/ 23 w 10023"/>
                <a:gd name="connsiteY3" fmla="*/ 13010 h 13010"/>
                <a:gd name="connsiteX4" fmla="*/ 23 w 10023"/>
                <a:gd name="connsiteY4" fmla="*/ 0 h 1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3" h="13010">
                  <a:moveTo>
                    <a:pt x="23" y="0"/>
                  </a:moveTo>
                  <a:lnTo>
                    <a:pt x="10023" y="3137"/>
                  </a:lnTo>
                  <a:lnTo>
                    <a:pt x="10023" y="10000"/>
                  </a:lnTo>
                  <a:lnTo>
                    <a:pt x="23" y="13010"/>
                  </a:lnTo>
                  <a:cubicBezTo>
                    <a:pt x="-60" y="8786"/>
                    <a:pt x="106" y="4224"/>
                    <a:pt x="23" y="0"/>
                  </a:cubicBez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7" name="Freeform 37"/>
            <p:cNvSpPr>
              <a:spLocks/>
            </p:cNvSpPr>
            <p:nvPr/>
          </p:nvSpPr>
          <p:spPr bwMode="auto">
            <a:xfrm flipH="1">
              <a:off x="11936412" y="283639"/>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8" name="Freeform 37"/>
            <p:cNvSpPr>
              <a:spLocks/>
            </p:cNvSpPr>
            <p:nvPr/>
          </p:nvSpPr>
          <p:spPr bwMode="auto">
            <a:xfrm flipH="1">
              <a:off x="11936412" y="1055164"/>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9" name="Freeform 37"/>
            <p:cNvSpPr>
              <a:spLocks/>
            </p:cNvSpPr>
            <p:nvPr/>
          </p:nvSpPr>
          <p:spPr bwMode="auto">
            <a:xfrm flipH="1">
              <a:off x="11936412" y="1855264"/>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37"/>
            <p:cNvSpPr>
              <a:spLocks/>
            </p:cNvSpPr>
            <p:nvPr/>
          </p:nvSpPr>
          <p:spPr bwMode="auto">
            <a:xfrm flipH="1">
              <a:off x="11936412" y="2655364"/>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1" name="Freeform 37"/>
            <p:cNvSpPr>
              <a:spLocks/>
            </p:cNvSpPr>
            <p:nvPr/>
          </p:nvSpPr>
          <p:spPr bwMode="auto">
            <a:xfrm flipH="1">
              <a:off x="11936412" y="3455464"/>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2" name="Freeform 37"/>
            <p:cNvSpPr>
              <a:spLocks/>
            </p:cNvSpPr>
            <p:nvPr/>
          </p:nvSpPr>
          <p:spPr bwMode="auto">
            <a:xfrm flipH="1">
              <a:off x="11936412" y="4255564"/>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3" name="Freeform 37"/>
            <p:cNvSpPr>
              <a:spLocks/>
            </p:cNvSpPr>
            <p:nvPr/>
          </p:nvSpPr>
          <p:spPr bwMode="auto">
            <a:xfrm flipH="1">
              <a:off x="11936412" y="5036612"/>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4" name="Freeform 37"/>
            <p:cNvSpPr>
              <a:spLocks/>
            </p:cNvSpPr>
            <p:nvPr/>
          </p:nvSpPr>
          <p:spPr bwMode="auto">
            <a:xfrm flipH="1">
              <a:off x="11936412" y="5798608"/>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9" name="直角三角形 228"/>
            <p:cNvSpPr/>
            <p:nvPr/>
          </p:nvSpPr>
          <p:spPr>
            <a:xfrm rot="16200000">
              <a:off x="11778349" y="6444349"/>
              <a:ext cx="413651" cy="413651"/>
            </a:xfrm>
            <a:prstGeom prst="rtTriangle">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直角三角形 1"/>
            <p:cNvSpPr/>
            <p:nvPr/>
          </p:nvSpPr>
          <p:spPr>
            <a:xfrm rot="10800000">
              <a:off x="11644886" y="0"/>
              <a:ext cx="291526" cy="254000"/>
            </a:xfrm>
            <a:prstGeom prst="rtTriangle">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2"/>
            <p:cNvSpPr/>
            <p:nvPr/>
          </p:nvSpPr>
          <p:spPr>
            <a:xfrm>
              <a:off x="11936412" y="0"/>
              <a:ext cx="255588" cy="254000"/>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Tree>
    <p:extLst>
      <p:ext uri="{BB962C8B-B14F-4D97-AF65-F5344CB8AC3E}">
        <p14:creationId xmlns:p14="http://schemas.microsoft.com/office/powerpoint/2010/main" val="601180451"/>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模块设计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2</a:t>
                </a:r>
                <a:endParaRPr lang="zh-CN" altLang="en-US" sz="4000" dirty="0">
                  <a:solidFill>
                    <a:schemeClr val="bg1"/>
                  </a:solidFill>
                </a:endParaRPr>
              </a:p>
            </p:txBody>
          </p:sp>
        </p:grpSp>
      </p:grpSp>
      <p:sp>
        <p:nvSpPr>
          <p:cNvPr id="34" name="文本框 33"/>
          <p:cNvSpPr txBox="1"/>
          <p:nvPr/>
        </p:nvSpPr>
        <p:spPr>
          <a:xfrm>
            <a:off x="3984017" y="1519444"/>
            <a:ext cx="3756186" cy="646331"/>
          </a:xfrm>
          <a:prstGeom prst="rect">
            <a:avLst/>
          </a:prstGeom>
          <a:noFill/>
        </p:spPr>
        <p:txBody>
          <a:bodyPr wrap="square" rtlCol="0">
            <a:spAutoFit/>
          </a:bodyPr>
          <a:lstStyle/>
          <a:p>
            <a:r>
              <a:rPr lang="en-US" altLang="zh-CN" sz="3600" dirty="0" smtClean="0">
                <a:solidFill>
                  <a:srgbClr val="E6202D"/>
                </a:solidFill>
                <a:latin typeface="微软雅黑" panose="020B0503020204020204" pitchFamily="34" charset="-122"/>
                <a:ea typeface="微软雅黑" panose="020B0503020204020204" pitchFamily="34" charset="-122"/>
              </a:rPr>
              <a:t>FEISTEL</a:t>
            </a:r>
            <a:endParaRPr lang="zh-CN" altLang="en-US" sz="3600" dirty="0">
              <a:solidFill>
                <a:srgbClr val="E6202D"/>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flipV="1">
            <a:off x="3993471" y="2197302"/>
            <a:ext cx="8198529" cy="80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1163341" y="1426587"/>
            <a:ext cx="2820676" cy="1538883"/>
            <a:chOff x="1625392" y="1194767"/>
            <a:chExt cx="2059735" cy="1538883"/>
          </a:xfrm>
        </p:grpSpPr>
        <p:sp>
          <p:nvSpPr>
            <p:cNvPr id="32" name="文本框 31"/>
            <p:cNvSpPr txBox="1"/>
            <p:nvPr/>
          </p:nvSpPr>
          <p:spPr>
            <a:xfrm>
              <a:off x="1889371" y="1194767"/>
              <a:ext cx="1795756" cy="1538883"/>
            </a:xfrm>
            <a:prstGeom prst="rect">
              <a:avLst/>
            </a:prstGeom>
            <a:noFill/>
          </p:spPr>
          <p:txBody>
            <a:bodyPr wrap="square" rtlCol="0">
              <a:spAutoFit/>
            </a:bodyPr>
            <a:lstStyle/>
            <a:p>
              <a:r>
                <a:rPr lang="en-US" altLang="zh-CN" sz="6000" dirty="0" smtClean="0">
                  <a:solidFill>
                    <a:srgbClr val="1E2B58"/>
                  </a:solidFill>
                  <a:latin typeface="造字工房悦圆演示版常规体" pitchFamily="50" charset="-122"/>
                  <a:ea typeface="造字工房悦圆演示版常规体" pitchFamily="50" charset="-122"/>
                </a:rPr>
                <a:t>F</a:t>
              </a:r>
              <a:r>
                <a:rPr lang="zh-CN" altLang="en-US" sz="6000" dirty="0" smtClean="0">
                  <a:solidFill>
                    <a:srgbClr val="1E2B58"/>
                  </a:solidFill>
                  <a:latin typeface="造字工房悦圆演示版常规体" pitchFamily="50" charset="-122"/>
                  <a:ea typeface="造字工房悦圆演示版常规体" pitchFamily="50" charset="-122"/>
                </a:rPr>
                <a:t>函数</a:t>
              </a:r>
              <a:endParaRPr lang="en-US" altLang="zh-CN" sz="6000" dirty="0" smtClean="0">
                <a:solidFill>
                  <a:srgbClr val="1E2B58"/>
                </a:solidFill>
                <a:latin typeface="造字工房悦圆演示版常规体" pitchFamily="50" charset="-122"/>
                <a:ea typeface="造字工房悦圆演示版常规体" pitchFamily="50" charset="-122"/>
              </a:endParaRPr>
            </a:p>
            <a:p>
              <a:endParaRPr lang="en-US" altLang="zh-CN" sz="1000" b="1" dirty="0">
                <a:solidFill>
                  <a:srgbClr val="1E2B58"/>
                </a:solidFill>
                <a:latin typeface="造字工房悦圆演示版常规体" pitchFamily="50" charset="-122"/>
                <a:ea typeface="造字工房悦圆演示版常规体" pitchFamily="50" charset="-122"/>
              </a:endParaRPr>
            </a:p>
            <a:p>
              <a:r>
                <a:rPr lang="en-US" altLang="zh-CN" sz="2400" b="1" dirty="0" smtClean="0">
                  <a:solidFill>
                    <a:srgbClr val="1E2B58"/>
                  </a:solidFill>
                  <a:latin typeface="Didot" panose="02000503000000020003" pitchFamily="2" charset="0"/>
                </a:rPr>
                <a:t>FEISTEL</a:t>
              </a:r>
              <a:endParaRPr lang="zh-CN" altLang="en-US" sz="2400" b="1" dirty="0">
                <a:solidFill>
                  <a:srgbClr val="1E2B58"/>
                </a:solidFill>
                <a:latin typeface="Didot" panose="02000503000000020003" pitchFamily="2" charset="0"/>
              </a:endParaRPr>
            </a:p>
          </p:txBody>
        </p:sp>
        <p:sp>
          <p:nvSpPr>
            <p:cNvPr id="54" name="矩形 53"/>
            <p:cNvSpPr/>
            <p:nvPr/>
          </p:nvSpPr>
          <p:spPr>
            <a:xfrm>
              <a:off x="1625392" y="1194767"/>
              <a:ext cx="128571" cy="146352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3984017" y="2269300"/>
            <a:ext cx="4416833" cy="3693319"/>
          </a:xfrm>
          <a:prstGeom prst="rect">
            <a:avLst/>
          </a:prstGeom>
        </p:spPr>
        <p:txBody>
          <a:bodyPr wrap="square">
            <a:spAutoFit/>
          </a:bodyPr>
          <a:lstStyle/>
          <a:p>
            <a:r>
              <a:rPr lang="en-US" altLang="zh-CN" dirty="0" smtClean="0">
                <a:solidFill>
                  <a:srgbClr val="1E2B58"/>
                </a:solidFill>
                <a:latin typeface="微软雅黑" panose="020B0503020204020204" pitchFamily="34" charset="-122"/>
                <a:ea typeface="微软雅黑" panose="020B0503020204020204" pitchFamily="34" charset="-122"/>
              </a:rPr>
              <a:t>FEISTEL</a:t>
            </a:r>
            <a:r>
              <a:rPr lang="zh-CN" altLang="en-US" dirty="0" smtClean="0">
                <a:solidFill>
                  <a:srgbClr val="1E2B58"/>
                </a:solidFill>
                <a:latin typeface="微软雅黑" panose="020B0503020204020204" pitchFamily="34" charset="-122"/>
                <a:ea typeface="微软雅黑" panose="020B0503020204020204" pitchFamily="34" charset="-122"/>
              </a:rPr>
              <a:t>函数的过程如右图所示：</a:t>
            </a:r>
            <a:endParaRPr lang="en-US" altLang="zh-CN" dirty="0" smtClean="0">
              <a:solidFill>
                <a:srgbClr val="1E2B58"/>
              </a:solidFill>
              <a:latin typeface="微软雅黑" panose="020B0503020204020204" pitchFamily="34" charset="-122"/>
              <a:ea typeface="微软雅黑" panose="020B0503020204020204" pitchFamily="34" charset="-122"/>
            </a:endParaRPr>
          </a:p>
          <a:p>
            <a:endParaRPr lang="en-US" altLang="zh-CN" dirty="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首先将输入的</a:t>
            </a:r>
            <a:r>
              <a:rPr lang="en-US" altLang="zh-CN" dirty="0" smtClean="0">
                <a:solidFill>
                  <a:srgbClr val="1E2B58"/>
                </a:solidFill>
                <a:latin typeface="微软雅黑" panose="020B0503020204020204" pitchFamily="34" charset="-122"/>
                <a:ea typeface="微软雅黑" panose="020B0503020204020204" pitchFamily="34" charset="-122"/>
              </a:rPr>
              <a:t>32bit</a:t>
            </a:r>
            <a:r>
              <a:rPr lang="zh-CN" altLang="en-US" dirty="0" smtClean="0">
                <a:solidFill>
                  <a:srgbClr val="1E2B58"/>
                </a:solidFill>
                <a:latin typeface="微软雅黑" panose="020B0503020204020204" pitchFamily="34" charset="-122"/>
                <a:ea typeface="微软雅黑" panose="020B0503020204020204" pitchFamily="34" charset="-122"/>
              </a:rPr>
              <a:t>数据通过</a:t>
            </a:r>
            <a:r>
              <a:rPr lang="en-US" altLang="zh-CN" dirty="0" smtClean="0">
                <a:solidFill>
                  <a:srgbClr val="1E2B58"/>
                </a:solidFill>
                <a:latin typeface="微软雅黑" panose="020B0503020204020204" pitchFamily="34" charset="-122"/>
                <a:ea typeface="微软雅黑" panose="020B0503020204020204" pitchFamily="34" charset="-122"/>
              </a:rPr>
              <a:t>E</a:t>
            </a:r>
            <a:r>
              <a:rPr lang="zh-CN" altLang="en-US" dirty="0" smtClean="0">
                <a:solidFill>
                  <a:srgbClr val="1E2B58"/>
                </a:solidFill>
                <a:latin typeface="微软雅黑" panose="020B0503020204020204" pitchFamily="34" charset="-122"/>
                <a:ea typeface="微软雅黑" panose="020B0503020204020204" pitchFamily="34" charset="-122"/>
              </a:rPr>
              <a:t>过程进行扩展和置换得到</a:t>
            </a:r>
            <a:r>
              <a:rPr lang="en-US" altLang="zh-CN" dirty="0" smtClean="0">
                <a:solidFill>
                  <a:srgbClr val="1E2B58"/>
                </a:solidFill>
                <a:latin typeface="微软雅黑" panose="020B0503020204020204" pitchFamily="34" charset="-122"/>
                <a:ea typeface="微软雅黑" panose="020B0503020204020204" pitchFamily="34" charset="-122"/>
              </a:rPr>
              <a:t>48bit</a:t>
            </a:r>
            <a:r>
              <a:rPr lang="zh-CN" altLang="en-US" dirty="0" smtClean="0">
                <a:solidFill>
                  <a:srgbClr val="1E2B58"/>
                </a:solidFill>
                <a:latin typeface="微软雅黑" panose="020B0503020204020204" pitchFamily="34" charset="-122"/>
                <a:ea typeface="微软雅黑" panose="020B0503020204020204" pitchFamily="34" charset="-122"/>
              </a:rPr>
              <a:t>数据。然后用这</a:t>
            </a:r>
            <a:r>
              <a:rPr lang="en-US" altLang="zh-CN" dirty="0" smtClean="0">
                <a:solidFill>
                  <a:srgbClr val="1E2B58"/>
                </a:solidFill>
                <a:latin typeface="微软雅黑" panose="020B0503020204020204" pitchFamily="34" charset="-122"/>
                <a:ea typeface="微软雅黑" panose="020B0503020204020204" pitchFamily="34" charset="-122"/>
              </a:rPr>
              <a:t>48bit</a:t>
            </a:r>
            <a:r>
              <a:rPr lang="zh-CN" altLang="en-US" dirty="0" smtClean="0">
                <a:solidFill>
                  <a:srgbClr val="1E2B58"/>
                </a:solidFill>
                <a:latin typeface="微软雅黑" panose="020B0503020204020204" pitchFamily="34" charset="-122"/>
                <a:ea typeface="微软雅黑" panose="020B0503020204020204" pitchFamily="34" charset="-122"/>
              </a:rPr>
              <a:t>数据和</a:t>
            </a:r>
            <a:r>
              <a:rPr lang="en-US" altLang="zh-CN" dirty="0" smtClean="0">
                <a:solidFill>
                  <a:srgbClr val="1E2B58"/>
                </a:solidFill>
                <a:latin typeface="微软雅黑" panose="020B0503020204020204" pitchFamily="34" charset="-122"/>
                <a:ea typeface="微软雅黑" panose="020B0503020204020204" pitchFamily="34" charset="-122"/>
              </a:rPr>
              <a:t>48bit</a:t>
            </a:r>
            <a:r>
              <a:rPr lang="zh-CN" altLang="en-US" dirty="0" smtClean="0">
                <a:solidFill>
                  <a:srgbClr val="1E2B58"/>
                </a:solidFill>
                <a:latin typeface="微软雅黑" panose="020B0503020204020204" pitchFamily="34" charset="-122"/>
                <a:ea typeface="微软雅黑" panose="020B0503020204020204" pitchFamily="34" charset="-122"/>
              </a:rPr>
              <a:t>的子密钥进行异或。</a:t>
            </a:r>
            <a:endParaRPr lang="en-US" altLang="zh-CN" dirty="0" smtClean="0">
              <a:solidFill>
                <a:srgbClr val="1E2B58"/>
              </a:solidFill>
              <a:latin typeface="微软雅黑" panose="020B0503020204020204" pitchFamily="34" charset="-122"/>
              <a:ea typeface="微软雅黑" panose="020B0503020204020204" pitchFamily="34" charset="-122"/>
            </a:endParaRPr>
          </a:p>
          <a:p>
            <a:endParaRPr lang="en-US" altLang="zh-CN" dirty="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将异或得到的</a:t>
            </a:r>
            <a:r>
              <a:rPr lang="en-US" altLang="zh-CN" dirty="0" smtClean="0">
                <a:solidFill>
                  <a:srgbClr val="1E2B58"/>
                </a:solidFill>
                <a:latin typeface="微软雅黑" panose="020B0503020204020204" pitchFamily="34" charset="-122"/>
                <a:ea typeface="微软雅黑" panose="020B0503020204020204" pitchFamily="34" charset="-122"/>
              </a:rPr>
              <a:t>48bit</a:t>
            </a:r>
            <a:r>
              <a:rPr lang="zh-CN" altLang="en-US" dirty="0" smtClean="0">
                <a:solidFill>
                  <a:srgbClr val="1E2B58"/>
                </a:solidFill>
                <a:latin typeface="微软雅黑" panose="020B0503020204020204" pitchFamily="34" charset="-122"/>
                <a:ea typeface="微软雅黑" panose="020B0503020204020204" pitchFamily="34" charset="-122"/>
              </a:rPr>
              <a:t>数据分成</a:t>
            </a:r>
            <a:r>
              <a:rPr lang="en-US" altLang="zh-CN" dirty="0" smtClean="0">
                <a:solidFill>
                  <a:srgbClr val="1E2B58"/>
                </a:solidFill>
                <a:latin typeface="微软雅黑" panose="020B0503020204020204" pitchFamily="34" charset="-122"/>
                <a:ea typeface="微软雅黑" panose="020B0503020204020204" pitchFamily="34" charset="-122"/>
              </a:rPr>
              <a:t>8</a:t>
            </a:r>
            <a:r>
              <a:rPr lang="zh-CN" altLang="en-US" dirty="0" smtClean="0">
                <a:solidFill>
                  <a:srgbClr val="1E2B58"/>
                </a:solidFill>
                <a:latin typeface="微软雅黑" panose="020B0503020204020204" pitchFamily="34" charset="-122"/>
                <a:ea typeface="微软雅黑" panose="020B0503020204020204" pitchFamily="34" charset="-122"/>
              </a:rPr>
              <a:t>个</a:t>
            </a:r>
            <a:r>
              <a:rPr lang="en-US" altLang="zh-CN" dirty="0" smtClean="0">
                <a:solidFill>
                  <a:srgbClr val="1E2B58"/>
                </a:solidFill>
                <a:latin typeface="微软雅黑" panose="020B0503020204020204" pitchFamily="34" charset="-122"/>
                <a:ea typeface="微软雅黑" panose="020B0503020204020204" pitchFamily="34" charset="-122"/>
              </a:rPr>
              <a:t>6bit</a:t>
            </a:r>
            <a:r>
              <a:rPr lang="zh-CN" altLang="en-US" dirty="0" smtClean="0">
                <a:solidFill>
                  <a:srgbClr val="1E2B58"/>
                </a:solidFill>
                <a:latin typeface="微软雅黑" panose="020B0503020204020204" pitchFamily="34" charset="-122"/>
                <a:ea typeface="微软雅黑" panose="020B0503020204020204" pitchFamily="34" charset="-122"/>
              </a:rPr>
              <a:t>的块，利用查找表的方式，每个</a:t>
            </a:r>
            <a:r>
              <a:rPr lang="en-US" altLang="zh-CN" dirty="0" smtClean="0">
                <a:solidFill>
                  <a:srgbClr val="1E2B58"/>
                </a:solidFill>
                <a:latin typeface="微软雅黑" panose="020B0503020204020204" pitchFamily="34" charset="-122"/>
                <a:ea typeface="微软雅黑" panose="020B0503020204020204" pitchFamily="34" charset="-122"/>
              </a:rPr>
              <a:t>6bit</a:t>
            </a:r>
            <a:r>
              <a:rPr lang="zh-CN" altLang="en-US" dirty="0" smtClean="0">
                <a:solidFill>
                  <a:srgbClr val="1E2B58"/>
                </a:solidFill>
                <a:latin typeface="微软雅黑" panose="020B0503020204020204" pitchFamily="34" charset="-122"/>
                <a:ea typeface="微软雅黑" panose="020B0503020204020204" pitchFamily="34" charset="-122"/>
              </a:rPr>
              <a:t>块经过运算后得到</a:t>
            </a:r>
            <a:r>
              <a:rPr lang="en-US" altLang="zh-CN" dirty="0" smtClean="0">
                <a:solidFill>
                  <a:srgbClr val="1E2B58"/>
                </a:solidFill>
                <a:latin typeface="微软雅黑" panose="020B0503020204020204" pitchFamily="34" charset="-122"/>
                <a:ea typeface="微软雅黑" panose="020B0503020204020204" pitchFamily="34" charset="-122"/>
              </a:rPr>
              <a:t>4bit</a:t>
            </a:r>
            <a:r>
              <a:rPr lang="zh-CN" altLang="en-US" dirty="0" smtClean="0">
                <a:solidFill>
                  <a:srgbClr val="1E2B58"/>
                </a:solidFill>
                <a:latin typeface="微软雅黑" panose="020B0503020204020204" pitchFamily="34" charset="-122"/>
                <a:ea typeface="微软雅黑" panose="020B0503020204020204" pitchFamily="34" charset="-122"/>
              </a:rPr>
              <a:t>结果。</a:t>
            </a:r>
            <a:endParaRPr lang="en-US" altLang="zh-CN" dirty="0" smtClean="0">
              <a:solidFill>
                <a:srgbClr val="1E2B58"/>
              </a:solidFill>
              <a:latin typeface="微软雅黑" panose="020B0503020204020204" pitchFamily="34" charset="-122"/>
              <a:ea typeface="微软雅黑" panose="020B0503020204020204" pitchFamily="34" charset="-122"/>
            </a:endParaRPr>
          </a:p>
          <a:p>
            <a:endParaRPr lang="en-US" altLang="zh-CN" dirty="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将一个块所得到的</a:t>
            </a:r>
            <a:r>
              <a:rPr lang="en-US" altLang="zh-CN" dirty="0" smtClean="0">
                <a:solidFill>
                  <a:srgbClr val="1E2B58"/>
                </a:solidFill>
                <a:latin typeface="微软雅黑" panose="020B0503020204020204" pitchFamily="34" charset="-122"/>
                <a:ea typeface="微软雅黑" panose="020B0503020204020204" pitchFamily="34" charset="-122"/>
              </a:rPr>
              <a:t>4bit</a:t>
            </a:r>
            <a:r>
              <a:rPr lang="zh-CN" altLang="en-US" dirty="0" smtClean="0">
                <a:solidFill>
                  <a:srgbClr val="1E2B58"/>
                </a:solidFill>
                <a:latin typeface="微软雅黑" panose="020B0503020204020204" pitchFamily="34" charset="-122"/>
                <a:ea typeface="微软雅黑" panose="020B0503020204020204" pitchFamily="34" charset="-122"/>
              </a:rPr>
              <a:t>结果打散到</a:t>
            </a:r>
            <a:r>
              <a:rPr lang="en-US" altLang="zh-CN" dirty="0" smtClean="0">
                <a:solidFill>
                  <a:srgbClr val="1E2B58"/>
                </a:solidFill>
                <a:latin typeface="微软雅黑" panose="020B0503020204020204" pitchFamily="34" charset="-122"/>
                <a:ea typeface="微软雅黑" panose="020B0503020204020204" pitchFamily="34" charset="-122"/>
              </a:rPr>
              <a:t>4</a:t>
            </a:r>
            <a:r>
              <a:rPr lang="zh-CN" altLang="en-US" dirty="0" smtClean="0">
                <a:solidFill>
                  <a:srgbClr val="1E2B58"/>
                </a:solidFill>
                <a:latin typeface="微软雅黑" panose="020B0503020204020204" pitchFamily="34" charset="-122"/>
                <a:ea typeface="微软雅黑" panose="020B0503020204020204" pitchFamily="34" charset="-122"/>
              </a:rPr>
              <a:t>个不同的块中，最后拼接得到</a:t>
            </a:r>
            <a:r>
              <a:rPr lang="en-US" altLang="zh-CN" dirty="0" smtClean="0">
                <a:solidFill>
                  <a:srgbClr val="1E2B58"/>
                </a:solidFill>
                <a:latin typeface="微软雅黑" panose="020B0503020204020204" pitchFamily="34" charset="-122"/>
                <a:ea typeface="微软雅黑" panose="020B0503020204020204" pitchFamily="34" charset="-122"/>
              </a:rPr>
              <a:t>32bit</a:t>
            </a:r>
            <a:r>
              <a:rPr lang="zh-CN" altLang="en-US" dirty="0" smtClean="0">
                <a:solidFill>
                  <a:srgbClr val="1E2B58"/>
                </a:solidFill>
                <a:latin typeface="微软雅黑" panose="020B0503020204020204" pitchFamily="34" charset="-122"/>
                <a:ea typeface="微软雅黑" panose="020B0503020204020204" pitchFamily="34" charset="-122"/>
              </a:rPr>
              <a:t>数据作为结果输出。</a:t>
            </a:r>
            <a:endParaRPr lang="en-US" altLang="zh-CN" dirty="0" smtClean="0">
              <a:solidFill>
                <a:srgbClr val="1E2B58"/>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0850" y="2459213"/>
            <a:ext cx="3571875" cy="3638550"/>
          </a:xfrm>
          <a:prstGeom prst="rect">
            <a:avLst/>
          </a:prstGeom>
        </p:spPr>
      </p:pic>
    </p:spTree>
    <p:extLst>
      <p:ext uri="{BB962C8B-B14F-4D97-AF65-F5344CB8AC3E}">
        <p14:creationId xmlns:p14="http://schemas.microsoft.com/office/powerpoint/2010/main" val="421854818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模块设计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2</a:t>
                </a:r>
                <a:endParaRPr lang="zh-CN" altLang="en-US" sz="4000" dirty="0">
                  <a:solidFill>
                    <a:schemeClr val="bg1"/>
                  </a:solidFill>
                </a:endParaRPr>
              </a:p>
            </p:txBody>
          </p:sp>
        </p:grpSp>
      </p:grpSp>
      <p:sp>
        <p:nvSpPr>
          <p:cNvPr id="34" name="文本框 33"/>
          <p:cNvSpPr txBox="1"/>
          <p:nvPr/>
        </p:nvSpPr>
        <p:spPr>
          <a:xfrm>
            <a:off x="3984017" y="1519444"/>
            <a:ext cx="3756186" cy="646331"/>
          </a:xfrm>
          <a:prstGeom prst="rect">
            <a:avLst/>
          </a:prstGeom>
          <a:noFill/>
        </p:spPr>
        <p:txBody>
          <a:bodyPr wrap="square" rtlCol="0">
            <a:spAutoFit/>
          </a:bodyPr>
          <a:lstStyle/>
          <a:p>
            <a:r>
              <a:rPr lang="en-US" altLang="zh-CN" sz="3600" dirty="0" smtClean="0">
                <a:solidFill>
                  <a:srgbClr val="E6202D"/>
                </a:solidFill>
                <a:latin typeface="微软雅黑" panose="020B0503020204020204" pitchFamily="34" charset="-122"/>
                <a:ea typeface="微软雅黑" panose="020B0503020204020204" pitchFamily="34" charset="-122"/>
              </a:rPr>
              <a:t>ENCRYPT</a:t>
            </a:r>
            <a:endParaRPr lang="zh-CN" altLang="en-US" sz="3600" dirty="0">
              <a:solidFill>
                <a:srgbClr val="E6202D"/>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flipV="1">
            <a:off x="3993471" y="2196028"/>
            <a:ext cx="5654111" cy="934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1163341" y="1426587"/>
            <a:ext cx="2172287" cy="1538883"/>
            <a:chOff x="1625392" y="1194767"/>
            <a:chExt cx="2172287" cy="1538883"/>
          </a:xfrm>
        </p:grpSpPr>
        <p:sp>
          <p:nvSpPr>
            <p:cNvPr id="32" name="文本框 31"/>
            <p:cNvSpPr txBox="1"/>
            <p:nvPr/>
          </p:nvSpPr>
          <p:spPr>
            <a:xfrm>
              <a:off x="1889371" y="1194767"/>
              <a:ext cx="1908308" cy="1538883"/>
            </a:xfrm>
            <a:prstGeom prst="rect">
              <a:avLst/>
            </a:prstGeom>
            <a:noFill/>
          </p:spPr>
          <p:txBody>
            <a:bodyPr wrap="square" rtlCol="0">
              <a:spAutoFit/>
            </a:bodyPr>
            <a:lstStyle/>
            <a:p>
              <a:r>
                <a:rPr lang="zh-CN" altLang="en-US" sz="6000" dirty="0">
                  <a:solidFill>
                    <a:srgbClr val="1E2B58"/>
                  </a:solidFill>
                  <a:latin typeface="造字工房悦圆演示版常规体" pitchFamily="50" charset="-122"/>
                  <a:ea typeface="造字工房悦圆演示版常规体" pitchFamily="50" charset="-122"/>
                </a:rPr>
                <a:t>加密</a:t>
              </a:r>
              <a:endParaRPr lang="en-US" altLang="zh-CN" sz="6000" dirty="0" smtClean="0">
                <a:solidFill>
                  <a:srgbClr val="1E2B58"/>
                </a:solidFill>
                <a:latin typeface="造字工房悦圆演示版常规体" pitchFamily="50" charset="-122"/>
                <a:ea typeface="造字工房悦圆演示版常规体" pitchFamily="50" charset="-122"/>
              </a:endParaRPr>
            </a:p>
            <a:p>
              <a:endParaRPr lang="en-US" altLang="zh-CN" sz="1000" b="1" dirty="0">
                <a:solidFill>
                  <a:srgbClr val="1E2B58"/>
                </a:solidFill>
                <a:latin typeface="造字工房悦圆演示版常规体" pitchFamily="50" charset="-122"/>
                <a:ea typeface="造字工房悦圆演示版常规体" pitchFamily="50" charset="-122"/>
              </a:endParaRPr>
            </a:p>
            <a:p>
              <a:r>
                <a:rPr lang="en-US" altLang="zh-CN" sz="2400" b="1" dirty="0" smtClean="0">
                  <a:solidFill>
                    <a:srgbClr val="1E2B58"/>
                  </a:solidFill>
                  <a:latin typeface="Didot" panose="02000503000000020003" pitchFamily="2" charset="0"/>
                </a:rPr>
                <a:t>ENCRYPT</a:t>
              </a:r>
              <a:endParaRPr lang="zh-CN" altLang="en-US" sz="2400" b="1" dirty="0">
                <a:solidFill>
                  <a:srgbClr val="1E2B58"/>
                </a:solidFill>
                <a:latin typeface="Didot" panose="02000503000000020003" pitchFamily="2" charset="0"/>
              </a:endParaRPr>
            </a:p>
          </p:txBody>
        </p:sp>
        <p:sp>
          <p:nvSpPr>
            <p:cNvPr id="54" name="矩形 53"/>
            <p:cNvSpPr/>
            <p:nvPr/>
          </p:nvSpPr>
          <p:spPr>
            <a:xfrm>
              <a:off x="1625392" y="1194767"/>
              <a:ext cx="128571" cy="146352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3984017" y="2269300"/>
            <a:ext cx="5663565" cy="2585323"/>
          </a:xfrm>
          <a:prstGeom prst="rect">
            <a:avLst/>
          </a:prstGeom>
        </p:spPr>
        <p:txBody>
          <a:bodyPr wrap="square">
            <a:spAutoFit/>
          </a:bodyPr>
          <a:lstStyle/>
          <a:p>
            <a:r>
              <a:rPr lang="zh-CN" altLang="en-US" dirty="0">
                <a:solidFill>
                  <a:srgbClr val="1E2B58"/>
                </a:solidFill>
                <a:latin typeface="微软雅黑" panose="020B0503020204020204" pitchFamily="34" charset="-122"/>
                <a:ea typeface="微软雅黑" panose="020B0503020204020204" pitchFamily="34" charset="-122"/>
              </a:rPr>
              <a:t>加密的过程如下</a:t>
            </a:r>
            <a:r>
              <a:rPr lang="zh-CN" altLang="en-US" dirty="0" smtClean="0">
                <a:solidFill>
                  <a:srgbClr val="1E2B58"/>
                </a:solidFill>
                <a:latin typeface="微软雅黑" panose="020B0503020204020204" pitchFamily="34" charset="-122"/>
                <a:ea typeface="微软雅黑" panose="020B0503020204020204" pitchFamily="34" charset="-122"/>
              </a:rPr>
              <a:t>：</a:t>
            </a:r>
            <a:endParaRPr lang="en-US" altLang="zh-CN" dirty="0" smtClean="0">
              <a:solidFill>
                <a:srgbClr val="1E2B58"/>
              </a:solidFill>
              <a:latin typeface="微软雅黑" panose="020B0503020204020204" pitchFamily="34" charset="-122"/>
              <a:ea typeface="微软雅黑" panose="020B0503020204020204" pitchFamily="34" charset="-122"/>
            </a:endParaRPr>
          </a:p>
          <a:p>
            <a:endParaRPr lang="en-US" altLang="zh-CN" dirty="0">
              <a:solidFill>
                <a:srgbClr val="1E2B58"/>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smtClean="0">
                <a:solidFill>
                  <a:srgbClr val="1E2B58"/>
                </a:solidFill>
                <a:latin typeface="微软雅黑" panose="020B0503020204020204" pitchFamily="34" charset="-122"/>
                <a:ea typeface="微软雅黑" panose="020B0503020204020204" pitchFamily="34" charset="-122"/>
              </a:rPr>
              <a:t>确保</a:t>
            </a:r>
            <a:r>
              <a:rPr lang="zh-CN" altLang="en-US" dirty="0">
                <a:solidFill>
                  <a:srgbClr val="1E2B58"/>
                </a:solidFill>
                <a:latin typeface="微软雅黑" panose="020B0503020204020204" pitchFamily="34" charset="-122"/>
                <a:ea typeface="微软雅黑" panose="020B0503020204020204" pitchFamily="34" charset="-122"/>
              </a:rPr>
              <a:t>输入数据流长度为 </a:t>
            </a:r>
            <a:r>
              <a:rPr lang="en-US" altLang="zh-CN" dirty="0">
                <a:solidFill>
                  <a:srgbClr val="1E2B58"/>
                </a:solidFill>
                <a:latin typeface="微软雅黑" panose="020B0503020204020204" pitchFamily="34" charset="-122"/>
                <a:ea typeface="微软雅黑" panose="020B0503020204020204" pitchFamily="34" charset="-122"/>
              </a:rPr>
              <a:t>64 </a:t>
            </a:r>
            <a:r>
              <a:rPr lang="zh-CN" altLang="en-US" dirty="0">
                <a:solidFill>
                  <a:srgbClr val="1E2B58"/>
                </a:solidFill>
                <a:latin typeface="微软雅黑" panose="020B0503020204020204" pitchFamily="34" charset="-122"/>
                <a:ea typeface="微软雅黑" panose="020B0503020204020204" pitchFamily="34" charset="-122"/>
              </a:rPr>
              <a:t>的整数倍，若不是则在</a:t>
            </a:r>
            <a:r>
              <a:rPr lang="zh-CN" altLang="en-US" dirty="0" smtClean="0">
                <a:solidFill>
                  <a:srgbClr val="1E2B58"/>
                </a:solidFill>
                <a:latin typeface="微软雅黑" panose="020B0503020204020204" pitchFamily="34" charset="-122"/>
                <a:ea typeface="微软雅黑" panose="020B0503020204020204" pitchFamily="34" charset="-122"/>
              </a:rPr>
              <a:t>其后</a:t>
            </a:r>
            <a:r>
              <a:rPr lang="zh-CN" altLang="en-US" dirty="0">
                <a:solidFill>
                  <a:srgbClr val="1E2B58"/>
                </a:solidFill>
                <a:latin typeface="微软雅黑" panose="020B0503020204020204" pitchFamily="34" charset="-122"/>
                <a:ea typeface="微软雅黑" panose="020B0503020204020204" pitchFamily="34" charset="-122"/>
              </a:rPr>
              <a:t>补零</a:t>
            </a:r>
            <a:r>
              <a:rPr lang="zh-CN" altLang="en-US" dirty="0" smtClean="0">
                <a:solidFill>
                  <a:srgbClr val="1E2B58"/>
                </a:solidFill>
                <a:latin typeface="微软雅黑" panose="020B0503020204020204" pitchFamily="34" charset="-122"/>
                <a:ea typeface="微软雅黑" panose="020B0503020204020204" pitchFamily="34" charset="-122"/>
              </a:rPr>
              <a:t>。</a:t>
            </a:r>
            <a:endParaRPr lang="en-US" altLang="zh-CN" dirty="0" smtClean="0">
              <a:solidFill>
                <a:srgbClr val="1E2B58"/>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smtClean="0">
                <a:solidFill>
                  <a:srgbClr val="1E2B58"/>
                </a:solidFill>
                <a:latin typeface="微软雅黑" panose="020B0503020204020204" pitchFamily="34" charset="-122"/>
                <a:ea typeface="微软雅黑" panose="020B0503020204020204" pitchFamily="34" charset="-122"/>
              </a:rPr>
              <a:t>初始</a:t>
            </a:r>
            <a:r>
              <a:rPr lang="zh-CN" altLang="en-US" dirty="0">
                <a:solidFill>
                  <a:srgbClr val="1E2B58"/>
                </a:solidFill>
                <a:latin typeface="微软雅黑" panose="020B0503020204020204" pitchFamily="34" charset="-122"/>
                <a:ea typeface="微软雅黑" panose="020B0503020204020204" pitchFamily="34" charset="-122"/>
              </a:rPr>
              <a:t>置换 </a:t>
            </a:r>
            <a:r>
              <a:rPr lang="en-US" altLang="zh-CN" dirty="0">
                <a:solidFill>
                  <a:srgbClr val="1E2B58"/>
                </a:solidFill>
                <a:latin typeface="微软雅黑" panose="020B0503020204020204" pitchFamily="34" charset="-122"/>
                <a:ea typeface="微软雅黑" panose="020B0503020204020204" pitchFamily="34" charset="-122"/>
              </a:rPr>
              <a:t>IP</a:t>
            </a:r>
            <a:r>
              <a:rPr lang="zh-CN" altLang="en-US" dirty="0" smtClean="0">
                <a:solidFill>
                  <a:srgbClr val="1E2B58"/>
                </a:solidFill>
                <a:latin typeface="微软雅黑" panose="020B0503020204020204" pitchFamily="34" charset="-122"/>
                <a:ea typeface="微软雅黑" panose="020B0503020204020204" pitchFamily="34" charset="-122"/>
              </a:rPr>
              <a:t>。</a:t>
            </a:r>
            <a:endParaRPr lang="en-US" altLang="zh-CN" dirty="0" smtClean="0">
              <a:solidFill>
                <a:srgbClr val="1E2B58"/>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smtClean="0">
                <a:solidFill>
                  <a:srgbClr val="1E2B58"/>
                </a:solidFill>
                <a:latin typeface="微软雅黑" panose="020B0503020204020204" pitchFamily="34" charset="-122"/>
                <a:ea typeface="微软雅黑" panose="020B0503020204020204" pitchFamily="34" charset="-122"/>
              </a:rPr>
              <a:t>使用</a:t>
            </a:r>
            <a:r>
              <a:rPr lang="zh-CN" altLang="en-US" dirty="0">
                <a:solidFill>
                  <a:srgbClr val="1E2B58"/>
                </a:solidFill>
                <a:latin typeface="微软雅黑" panose="020B0503020204020204" pitchFamily="34" charset="-122"/>
                <a:ea typeface="微软雅黑" panose="020B0503020204020204" pitchFamily="34" charset="-122"/>
              </a:rPr>
              <a:t>子密钥和 </a:t>
            </a:r>
            <a:r>
              <a:rPr lang="en-US" altLang="zh-CN" dirty="0">
                <a:solidFill>
                  <a:srgbClr val="1E2B58"/>
                </a:solidFill>
                <a:latin typeface="微软雅黑" panose="020B0503020204020204" pitchFamily="34" charset="-122"/>
                <a:ea typeface="微软雅黑" panose="020B0503020204020204" pitchFamily="34" charset="-122"/>
              </a:rPr>
              <a:t>f </a:t>
            </a:r>
            <a:r>
              <a:rPr lang="zh-CN" altLang="en-US" dirty="0">
                <a:solidFill>
                  <a:srgbClr val="1E2B58"/>
                </a:solidFill>
                <a:latin typeface="微软雅黑" panose="020B0503020204020204" pitchFamily="34" charset="-122"/>
                <a:ea typeface="微软雅黑" panose="020B0503020204020204" pitchFamily="34" charset="-122"/>
              </a:rPr>
              <a:t>函数迭代 </a:t>
            </a:r>
            <a:r>
              <a:rPr lang="en-US" altLang="zh-CN" dirty="0">
                <a:solidFill>
                  <a:srgbClr val="1E2B58"/>
                </a:solidFill>
                <a:latin typeface="微软雅黑" panose="020B0503020204020204" pitchFamily="34" charset="-122"/>
                <a:ea typeface="微软雅黑" panose="020B0503020204020204" pitchFamily="34" charset="-122"/>
              </a:rPr>
              <a:t>16 </a:t>
            </a:r>
            <a:r>
              <a:rPr lang="zh-CN" altLang="en-US" dirty="0">
                <a:solidFill>
                  <a:srgbClr val="1E2B58"/>
                </a:solidFill>
                <a:latin typeface="微软雅黑" panose="020B0503020204020204" pitchFamily="34" charset="-122"/>
                <a:ea typeface="微软雅黑" panose="020B0503020204020204" pitchFamily="34" charset="-122"/>
              </a:rPr>
              <a:t>次</a:t>
            </a:r>
            <a:r>
              <a:rPr lang="zh-CN" altLang="en-US" dirty="0" smtClean="0">
                <a:solidFill>
                  <a:srgbClr val="1E2B58"/>
                </a:solidFill>
                <a:latin typeface="微软雅黑" panose="020B0503020204020204" pitchFamily="34" charset="-122"/>
                <a:ea typeface="微软雅黑" panose="020B0503020204020204" pitchFamily="34" charset="-122"/>
              </a:rPr>
              <a:t>。</a:t>
            </a:r>
            <a:endParaRPr lang="en-US" altLang="zh-CN" dirty="0" smtClean="0">
              <a:solidFill>
                <a:srgbClr val="1E2B58"/>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smtClean="0">
                <a:solidFill>
                  <a:srgbClr val="1E2B58"/>
                </a:solidFill>
                <a:latin typeface="微软雅黑" panose="020B0503020204020204" pitchFamily="34" charset="-122"/>
                <a:ea typeface="微软雅黑" panose="020B0503020204020204" pitchFamily="34" charset="-122"/>
              </a:rPr>
              <a:t>尾</a:t>
            </a:r>
            <a:r>
              <a:rPr lang="zh-CN" altLang="en-US" dirty="0">
                <a:solidFill>
                  <a:srgbClr val="1E2B58"/>
                </a:solidFill>
                <a:latin typeface="微软雅黑" panose="020B0503020204020204" pitchFamily="34" charset="-122"/>
                <a:ea typeface="微软雅黑" panose="020B0503020204020204" pitchFamily="34" charset="-122"/>
              </a:rPr>
              <a:t>置换 </a:t>
            </a:r>
            <a:r>
              <a:rPr lang="en-US" altLang="zh-CN" dirty="0">
                <a:solidFill>
                  <a:srgbClr val="1E2B58"/>
                </a:solidFill>
                <a:latin typeface="微软雅黑" panose="020B0503020204020204" pitchFamily="34" charset="-122"/>
                <a:ea typeface="微软雅黑" panose="020B0503020204020204" pitchFamily="34" charset="-122"/>
              </a:rPr>
              <a:t>FP</a:t>
            </a:r>
            <a:r>
              <a:rPr lang="zh-CN" altLang="en-US" dirty="0" smtClean="0">
                <a:solidFill>
                  <a:srgbClr val="1E2B58"/>
                </a:solidFill>
                <a:latin typeface="微软雅黑" panose="020B0503020204020204" pitchFamily="34" charset="-122"/>
                <a:ea typeface="微软雅黑" panose="020B0503020204020204" pitchFamily="34" charset="-122"/>
              </a:rPr>
              <a:t>。</a:t>
            </a:r>
            <a:endParaRPr lang="en-US" altLang="zh-CN" dirty="0" smtClean="0">
              <a:solidFill>
                <a:srgbClr val="1E2B58"/>
              </a:solidFill>
              <a:latin typeface="微软雅黑" panose="020B0503020204020204" pitchFamily="34" charset="-122"/>
              <a:ea typeface="微软雅黑" panose="020B0503020204020204" pitchFamily="34" charset="-122"/>
            </a:endParaRPr>
          </a:p>
          <a:p>
            <a:endParaRPr lang="en-US" altLang="zh-CN" dirty="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如图所示。</a:t>
            </a:r>
            <a:endParaRPr lang="en-US" altLang="zh-CN" dirty="0" smtClean="0">
              <a:solidFill>
                <a:srgbClr val="1E2B58"/>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7582" y="0"/>
            <a:ext cx="2544418" cy="6858000"/>
          </a:xfrm>
          <a:prstGeom prst="rect">
            <a:avLst/>
          </a:prstGeom>
        </p:spPr>
      </p:pic>
    </p:spTree>
    <p:extLst>
      <p:ext uri="{BB962C8B-B14F-4D97-AF65-F5344CB8AC3E}">
        <p14:creationId xmlns:p14="http://schemas.microsoft.com/office/powerpoint/2010/main" val="2017143952"/>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模块设计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2</a:t>
                </a:r>
                <a:endParaRPr lang="zh-CN" altLang="en-US" sz="4000" dirty="0">
                  <a:solidFill>
                    <a:schemeClr val="bg1"/>
                  </a:solidFill>
                </a:endParaRPr>
              </a:p>
            </p:txBody>
          </p:sp>
        </p:grpSp>
      </p:grpSp>
      <p:sp>
        <p:nvSpPr>
          <p:cNvPr id="34" name="文本框 33"/>
          <p:cNvSpPr txBox="1"/>
          <p:nvPr/>
        </p:nvSpPr>
        <p:spPr>
          <a:xfrm>
            <a:off x="3984017" y="1519444"/>
            <a:ext cx="3756186" cy="646331"/>
          </a:xfrm>
          <a:prstGeom prst="rect">
            <a:avLst/>
          </a:prstGeom>
          <a:noFill/>
        </p:spPr>
        <p:txBody>
          <a:bodyPr wrap="square" rtlCol="0">
            <a:spAutoFit/>
          </a:bodyPr>
          <a:lstStyle/>
          <a:p>
            <a:r>
              <a:rPr lang="en-US" altLang="zh-CN" sz="3600" dirty="0" smtClean="0">
                <a:solidFill>
                  <a:srgbClr val="E6202D"/>
                </a:solidFill>
                <a:latin typeface="微软雅黑" panose="020B0503020204020204" pitchFamily="34" charset="-122"/>
                <a:ea typeface="微软雅黑" panose="020B0503020204020204" pitchFamily="34" charset="-122"/>
              </a:rPr>
              <a:t>DECRYPT</a:t>
            </a:r>
            <a:endParaRPr lang="zh-CN" altLang="en-US" sz="3600" dirty="0">
              <a:solidFill>
                <a:srgbClr val="E6202D"/>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flipV="1">
            <a:off x="3993471" y="2197302"/>
            <a:ext cx="8198529" cy="80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1163341" y="1426587"/>
            <a:ext cx="2172287" cy="1538883"/>
            <a:chOff x="1625392" y="1194767"/>
            <a:chExt cx="2172287" cy="1538883"/>
          </a:xfrm>
        </p:grpSpPr>
        <p:sp>
          <p:nvSpPr>
            <p:cNvPr id="32" name="文本框 31"/>
            <p:cNvSpPr txBox="1"/>
            <p:nvPr/>
          </p:nvSpPr>
          <p:spPr>
            <a:xfrm>
              <a:off x="1889371" y="1194767"/>
              <a:ext cx="1908308" cy="1538883"/>
            </a:xfrm>
            <a:prstGeom prst="rect">
              <a:avLst/>
            </a:prstGeom>
            <a:noFill/>
          </p:spPr>
          <p:txBody>
            <a:bodyPr wrap="square" rtlCol="0">
              <a:spAutoFit/>
            </a:bodyPr>
            <a:lstStyle/>
            <a:p>
              <a:r>
                <a:rPr lang="zh-CN" altLang="en-US" sz="6000" dirty="0">
                  <a:solidFill>
                    <a:srgbClr val="1E2B58"/>
                  </a:solidFill>
                  <a:latin typeface="造字工房悦圆演示版常规体" pitchFamily="50" charset="-122"/>
                  <a:ea typeface="造字工房悦圆演示版常规体" pitchFamily="50" charset="-122"/>
                </a:rPr>
                <a:t>解密</a:t>
              </a:r>
              <a:endParaRPr lang="en-US" altLang="zh-CN" sz="6000" dirty="0" smtClean="0">
                <a:solidFill>
                  <a:srgbClr val="1E2B58"/>
                </a:solidFill>
                <a:latin typeface="造字工房悦圆演示版常规体" pitchFamily="50" charset="-122"/>
                <a:ea typeface="造字工房悦圆演示版常规体" pitchFamily="50" charset="-122"/>
              </a:endParaRPr>
            </a:p>
            <a:p>
              <a:endParaRPr lang="en-US" altLang="zh-CN" sz="1000" b="1" dirty="0">
                <a:solidFill>
                  <a:srgbClr val="1E2B58"/>
                </a:solidFill>
                <a:latin typeface="造字工房悦圆演示版常规体" pitchFamily="50" charset="-122"/>
                <a:ea typeface="造字工房悦圆演示版常规体" pitchFamily="50" charset="-122"/>
              </a:endParaRPr>
            </a:p>
            <a:p>
              <a:r>
                <a:rPr lang="en-US" altLang="zh-CN" sz="2400" b="1" dirty="0" smtClean="0">
                  <a:solidFill>
                    <a:srgbClr val="1E2B58"/>
                  </a:solidFill>
                  <a:latin typeface="Didot" panose="02000503000000020003" pitchFamily="2" charset="0"/>
                </a:rPr>
                <a:t>DECRYPT</a:t>
              </a:r>
              <a:endParaRPr lang="zh-CN" altLang="en-US" sz="2400" b="1" dirty="0">
                <a:solidFill>
                  <a:srgbClr val="1E2B58"/>
                </a:solidFill>
                <a:latin typeface="Didot" panose="02000503000000020003" pitchFamily="2" charset="0"/>
              </a:endParaRPr>
            </a:p>
          </p:txBody>
        </p:sp>
        <p:sp>
          <p:nvSpPr>
            <p:cNvPr id="54" name="矩形 53"/>
            <p:cNvSpPr/>
            <p:nvPr/>
          </p:nvSpPr>
          <p:spPr>
            <a:xfrm>
              <a:off x="1625392" y="1194767"/>
              <a:ext cx="128571" cy="146352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3984017" y="2241195"/>
            <a:ext cx="7452422" cy="2462213"/>
          </a:xfrm>
          <a:prstGeom prst="rect">
            <a:avLst/>
          </a:prstGeom>
        </p:spPr>
        <p:txBody>
          <a:bodyPr wrap="square">
            <a:spAutoFit/>
          </a:bodyPr>
          <a:lstStyle/>
          <a:p>
            <a:endParaRPr lang="en-US" altLang="zh-CN" sz="1000" dirty="0" smtClean="0">
              <a:solidFill>
                <a:srgbClr val="E6202D"/>
              </a:solidFill>
              <a:latin typeface="微软雅黑" panose="020B0503020204020204" pitchFamily="34" charset="-122"/>
              <a:ea typeface="微软雅黑" panose="020B0503020204020204" pitchFamily="34" charset="-122"/>
            </a:endParaRPr>
          </a:p>
          <a:p>
            <a:r>
              <a:rPr lang="zh-CN" altLang="en-US" dirty="0">
                <a:solidFill>
                  <a:srgbClr val="1E2B58"/>
                </a:solidFill>
                <a:latin typeface="微软雅黑" panose="020B0503020204020204" pitchFamily="34" charset="-122"/>
                <a:ea typeface="微软雅黑" panose="020B0503020204020204" pitchFamily="34" charset="-122"/>
              </a:rPr>
              <a:t>解密的过程如下：</a:t>
            </a:r>
          </a:p>
          <a:p>
            <a:endParaRPr lang="zh-CN" altLang="en-US" dirty="0">
              <a:solidFill>
                <a:srgbClr val="1E2B58"/>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smtClean="0">
                <a:solidFill>
                  <a:srgbClr val="1E2B58"/>
                </a:solidFill>
                <a:latin typeface="微软雅黑" panose="020B0503020204020204" pitchFamily="34" charset="-122"/>
                <a:ea typeface="微软雅黑" panose="020B0503020204020204" pitchFamily="34" charset="-122"/>
              </a:rPr>
              <a:t>初始</a:t>
            </a:r>
            <a:r>
              <a:rPr lang="zh-CN" altLang="en-US" dirty="0">
                <a:solidFill>
                  <a:srgbClr val="1E2B58"/>
                </a:solidFill>
                <a:latin typeface="微软雅黑" panose="020B0503020204020204" pitchFamily="34" charset="-122"/>
                <a:ea typeface="微软雅黑" panose="020B0503020204020204" pitchFamily="34" charset="-122"/>
              </a:rPr>
              <a:t>置换 </a:t>
            </a:r>
            <a:r>
              <a:rPr lang="en-US" altLang="zh-CN" dirty="0">
                <a:solidFill>
                  <a:srgbClr val="1E2B58"/>
                </a:solidFill>
                <a:latin typeface="微软雅黑" panose="020B0503020204020204" pitchFamily="34" charset="-122"/>
                <a:ea typeface="微软雅黑" panose="020B0503020204020204" pitchFamily="34" charset="-122"/>
              </a:rPr>
              <a:t>IP</a:t>
            </a:r>
            <a:r>
              <a:rPr lang="zh-CN" altLang="en-US" dirty="0" smtClean="0">
                <a:solidFill>
                  <a:srgbClr val="1E2B58"/>
                </a:solidFill>
                <a:latin typeface="微软雅黑" panose="020B0503020204020204" pitchFamily="34" charset="-122"/>
                <a:ea typeface="微软雅黑" panose="020B0503020204020204" pitchFamily="34" charset="-122"/>
              </a:rPr>
              <a:t>。</a:t>
            </a:r>
            <a:endParaRPr lang="en-US" altLang="zh-CN" dirty="0" smtClean="0">
              <a:solidFill>
                <a:srgbClr val="1E2B58"/>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smtClean="0">
                <a:solidFill>
                  <a:srgbClr val="1E2B58"/>
                </a:solidFill>
                <a:latin typeface="微软雅黑" panose="020B0503020204020204" pitchFamily="34" charset="-122"/>
                <a:ea typeface="微软雅黑" panose="020B0503020204020204" pitchFamily="34" charset="-122"/>
              </a:rPr>
              <a:t>使用</a:t>
            </a:r>
            <a:r>
              <a:rPr lang="zh-CN" altLang="en-US" dirty="0">
                <a:solidFill>
                  <a:srgbClr val="1E2B58"/>
                </a:solidFill>
                <a:latin typeface="微软雅黑" panose="020B0503020204020204" pitchFamily="34" charset="-122"/>
                <a:ea typeface="微软雅黑" panose="020B0503020204020204" pitchFamily="34" charset="-122"/>
              </a:rPr>
              <a:t>子密钥和 </a:t>
            </a:r>
            <a:r>
              <a:rPr lang="en-US" altLang="zh-CN" dirty="0">
                <a:solidFill>
                  <a:srgbClr val="1E2B58"/>
                </a:solidFill>
                <a:latin typeface="微软雅黑" panose="020B0503020204020204" pitchFamily="34" charset="-122"/>
                <a:ea typeface="微软雅黑" panose="020B0503020204020204" pitchFamily="34" charset="-122"/>
              </a:rPr>
              <a:t>f </a:t>
            </a:r>
            <a:r>
              <a:rPr lang="zh-CN" altLang="en-US" dirty="0">
                <a:solidFill>
                  <a:srgbClr val="1E2B58"/>
                </a:solidFill>
                <a:latin typeface="微软雅黑" panose="020B0503020204020204" pitchFamily="34" charset="-122"/>
                <a:ea typeface="微软雅黑" panose="020B0503020204020204" pitchFamily="34" charset="-122"/>
              </a:rPr>
              <a:t>函数迭代 </a:t>
            </a:r>
            <a:r>
              <a:rPr lang="en-US" altLang="zh-CN" dirty="0">
                <a:solidFill>
                  <a:srgbClr val="1E2B58"/>
                </a:solidFill>
                <a:latin typeface="微软雅黑" panose="020B0503020204020204" pitchFamily="34" charset="-122"/>
                <a:ea typeface="微软雅黑" panose="020B0503020204020204" pitchFamily="34" charset="-122"/>
              </a:rPr>
              <a:t>16 </a:t>
            </a:r>
            <a:r>
              <a:rPr lang="zh-CN" altLang="en-US" dirty="0">
                <a:solidFill>
                  <a:srgbClr val="1E2B58"/>
                </a:solidFill>
                <a:latin typeface="微软雅黑" panose="020B0503020204020204" pitchFamily="34" charset="-122"/>
                <a:ea typeface="微软雅黑" panose="020B0503020204020204" pitchFamily="34" charset="-122"/>
              </a:rPr>
              <a:t>次，其中密钥的使用顺序与加密时相反</a:t>
            </a:r>
            <a:r>
              <a:rPr lang="zh-CN" altLang="en-US" dirty="0" smtClean="0">
                <a:solidFill>
                  <a:srgbClr val="1E2B58"/>
                </a:solidFill>
                <a:latin typeface="微软雅黑" panose="020B0503020204020204" pitchFamily="34" charset="-122"/>
                <a:ea typeface="微软雅黑" panose="020B0503020204020204" pitchFamily="34" charset="-122"/>
              </a:rPr>
              <a:t>。</a:t>
            </a:r>
            <a:endParaRPr lang="en-US" altLang="zh-CN" dirty="0" smtClean="0">
              <a:solidFill>
                <a:srgbClr val="1E2B58"/>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smtClean="0">
                <a:solidFill>
                  <a:srgbClr val="1E2B58"/>
                </a:solidFill>
                <a:latin typeface="微软雅黑" panose="020B0503020204020204" pitchFamily="34" charset="-122"/>
                <a:ea typeface="微软雅黑" panose="020B0503020204020204" pitchFamily="34" charset="-122"/>
              </a:rPr>
              <a:t>尾</a:t>
            </a:r>
            <a:r>
              <a:rPr lang="zh-CN" altLang="en-US" dirty="0">
                <a:solidFill>
                  <a:srgbClr val="1E2B58"/>
                </a:solidFill>
                <a:latin typeface="微软雅黑" panose="020B0503020204020204" pitchFamily="34" charset="-122"/>
                <a:ea typeface="微软雅黑" panose="020B0503020204020204" pitchFamily="34" charset="-122"/>
              </a:rPr>
              <a:t>置换 </a:t>
            </a:r>
            <a:r>
              <a:rPr lang="en-US" altLang="zh-CN" dirty="0">
                <a:solidFill>
                  <a:srgbClr val="1E2B58"/>
                </a:solidFill>
                <a:latin typeface="微软雅黑" panose="020B0503020204020204" pitchFamily="34" charset="-122"/>
                <a:ea typeface="微软雅黑" panose="020B0503020204020204" pitchFamily="34" charset="-122"/>
              </a:rPr>
              <a:t>FP</a:t>
            </a:r>
            <a:r>
              <a:rPr lang="zh-CN" altLang="en-US" dirty="0">
                <a:solidFill>
                  <a:srgbClr val="1E2B58"/>
                </a:solidFill>
                <a:latin typeface="微软雅黑" panose="020B0503020204020204" pitchFamily="34" charset="-122"/>
                <a:ea typeface="微软雅黑" panose="020B0503020204020204" pitchFamily="34" charset="-122"/>
              </a:rPr>
              <a:t>。</a:t>
            </a:r>
          </a:p>
          <a:p>
            <a:endParaRPr lang="zh-CN" altLang="en-US" dirty="0">
              <a:solidFill>
                <a:srgbClr val="1E2B58"/>
              </a:solidFill>
              <a:latin typeface="微软雅黑" panose="020B0503020204020204" pitchFamily="34" charset="-122"/>
              <a:ea typeface="微软雅黑" panose="020B0503020204020204" pitchFamily="34" charset="-122"/>
            </a:endParaRPr>
          </a:p>
          <a:p>
            <a:r>
              <a:rPr lang="zh-CN" altLang="en-US" dirty="0">
                <a:solidFill>
                  <a:srgbClr val="1E2B58"/>
                </a:solidFill>
                <a:latin typeface="微软雅黑" panose="020B0503020204020204" pitchFamily="34" charset="-122"/>
                <a:ea typeface="微软雅黑" panose="020B0503020204020204" pitchFamily="34" charset="-122"/>
              </a:rPr>
              <a:t>可以看到，除了子密钥的使用顺序不同外，解密和加密几乎没有任何区别。</a:t>
            </a:r>
            <a:endParaRPr lang="zh-CN" altLang="en-US" dirty="0" smtClean="0">
              <a:solidFill>
                <a:srgbClr val="1E2B5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6904367"/>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055257" y="2122096"/>
            <a:ext cx="6081486" cy="3154710"/>
            <a:chOff x="3055257" y="2122096"/>
            <a:chExt cx="6081486" cy="3154710"/>
          </a:xfrm>
        </p:grpSpPr>
        <p:sp>
          <p:nvSpPr>
            <p:cNvPr id="23" name="矩形 22"/>
            <p:cNvSpPr/>
            <p:nvPr/>
          </p:nvSpPr>
          <p:spPr>
            <a:xfrm>
              <a:off x="4778171" y="2959224"/>
              <a:ext cx="4358572" cy="1567530"/>
            </a:xfrm>
            <a:custGeom>
              <a:avLst/>
              <a:gdLst>
                <a:gd name="connsiteX0" fmla="*/ 0 w 4310947"/>
                <a:gd name="connsiteY0" fmla="*/ 0 h 1567530"/>
                <a:gd name="connsiteX1" fmla="*/ 4310947 w 4310947"/>
                <a:gd name="connsiteY1" fmla="*/ 0 h 1567530"/>
                <a:gd name="connsiteX2" fmla="*/ 4310947 w 4310947"/>
                <a:gd name="connsiteY2" fmla="*/ 1567530 h 1567530"/>
                <a:gd name="connsiteX3" fmla="*/ 0 w 4310947"/>
                <a:gd name="connsiteY3" fmla="*/ 1567530 h 1567530"/>
                <a:gd name="connsiteX4" fmla="*/ 0 w 4310947"/>
                <a:gd name="connsiteY4" fmla="*/ 0 h 1567530"/>
                <a:gd name="connsiteX0" fmla="*/ 47625 w 4358572"/>
                <a:gd name="connsiteY0" fmla="*/ 0 h 1567530"/>
                <a:gd name="connsiteX1" fmla="*/ 4358572 w 4358572"/>
                <a:gd name="connsiteY1" fmla="*/ 0 h 1567530"/>
                <a:gd name="connsiteX2" fmla="*/ 4358572 w 4358572"/>
                <a:gd name="connsiteY2" fmla="*/ 1567530 h 1567530"/>
                <a:gd name="connsiteX3" fmla="*/ 0 w 4358572"/>
                <a:gd name="connsiteY3" fmla="*/ 1567530 h 1567530"/>
                <a:gd name="connsiteX4" fmla="*/ 47625 w 4358572"/>
                <a:gd name="connsiteY4" fmla="*/ 0 h 1567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572" h="1567530">
                  <a:moveTo>
                    <a:pt x="47625" y="0"/>
                  </a:moveTo>
                  <a:lnTo>
                    <a:pt x="4358572" y="0"/>
                  </a:lnTo>
                  <a:lnTo>
                    <a:pt x="4358572" y="1567530"/>
                  </a:lnTo>
                  <a:lnTo>
                    <a:pt x="0" y="1567530"/>
                  </a:lnTo>
                  <a:lnTo>
                    <a:pt x="47625" y="0"/>
                  </a:lnTo>
                  <a:close/>
                </a:path>
              </a:pathLst>
            </a:cu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55257" y="2959223"/>
              <a:ext cx="2156460" cy="1567531"/>
            </a:xfrm>
            <a:custGeom>
              <a:avLst/>
              <a:gdLst>
                <a:gd name="connsiteX0" fmla="*/ 0 w 3087328"/>
                <a:gd name="connsiteY0" fmla="*/ 0 h 1567531"/>
                <a:gd name="connsiteX1" fmla="*/ 3087328 w 3087328"/>
                <a:gd name="connsiteY1" fmla="*/ 0 h 1567531"/>
                <a:gd name="connsiteX2" fmla="*/ 3087328 w 3087328"/>
                <a:gd name="connsiteY2" fmla="*/ 1567531 h 1567531"/>
                <a:gd name="connsiteX3" fmla="*/ 0 w 3087328"/>
                <a:gd name="connsiteY3" fmla="*/ 1567531 h 1567531"/>
                <a:gd name="connsiteX4" fmla="*/ 0 w 3087328"/>
                <a:gd name="connsiteY4" fmla="*/ 0 h 1567531"/>
                <a:gd name="connsiteX0" fmla="*/ 0 w 3087328"/>
                <a:gd name="connsiteY0" fmla="*/ 0 h 1567531"/>
                <a:gd name="connsiteX1" fmla="*/ 3087328 w 3087328"/>
                <a:gd name="connsiteY1" fmla="*/ 0 h 1567531"/>
                <a:gd name="connsiteX2" fmla="*/ 2834916 w 3087328"/>
                <a:gd name="connsiteY2" fmla="*/ 1567531 h 1567531"/>
                <a:gd name="connsiteX3" fmla="*/ 0 w 3087328"/>
                <a:gd name="connsiteY3" fmla="*/ 1567531 h 1567531"/>
                <a:gd name="connsiteX4" fmla="*/ 0 w 3087328"/>
                <a:gd name="connsiteY4" fmla="*/ 0 h 1567531"/>
                <a:gd name="connsiteX0" fmla="*/ 0 w 3139715"/>
                <a:gd name="connsiteY0" fmla="*/ 0 h 1567531"/>
                <a:gd name="connsiteX1" fmla="*/ 3139715 w 3139715"/>
                <a:gd name="connsiteY1" fmla="*/ 0 h 1567531"/>
                <a:gd name="connsiteX2" fmla="*/ 2834916 w 3139715"/>
                <a:gd name="connsiteY2" fmla="*/ 1567531 h 1567531"/>
                <a:gd name="connsiteX3" fmla="*/ 0 w 3139715"/>
                <a:gd name="connsiteY3" fmla="*/ 1567531 h 1567531"/>
                <a:gd name="connsiteX4" fmla="*/ 0 w 3139715"/>
                <a:gd name="connsiteY4" fmla="*/ 0 h 1567531"/>
                <a:gd name="connsiteX0" fmla="*/ 0 w 3154002"/>
                <a:gd name="connsiteY0" fmla="*/ 0 h 1567531"/>
                <a:gd name="connsiteX1" fmla="*/ 3154002 w 3154002"/>
                <a:gd name="connsiteY1" fmla="*/ 0 h 1567531"/>
                <a:gd name="connsiteX2" fmla="*/ 2834916 w 3154002"/>
                <a:gd name="connsiteY2" fmla="*/ 1567531 h 1567531"/>
                <a:gd name="connsiteX3" fmla="*/ 0 w 3154002"/>
                <a:gd name="connsiteY3" fmla="*/ 1567531 h 1567531"/>
                <a:gd name="connsiteX4" fmla="*/ 0 w 3154002"/>
                <a:gd name="connsiteY4" fmla="*/ 0 h 1567531"/>
                <a:gd name="connsiteX0" fmla="*/ 0 w 3666360"/>
                <a:gd name="connsiteY0" fmla="*/ 0 h 1567531"/>
                <a:gd name="connsiteX1" fmla="*/ 3666360 w 3666360"/>
                <a:gd name="connsiteY1" fmla="*/ 6350 h 1567531"/>
                <a:gd name="connsiteX2" fmla="*/ 2834916 w 3666360"/>
                <a:gd name="connsiteY2" fmla="*/ 1567531 h 1567531"/>
                <a:gd name="connsiteX3" fmla="*/ 0 w 3666360"/>
                <a:gd name="connsiteY3" fmla="*/ 1567531 h 1567531"/>
                <a:gd name="connsiteX4" fmla="*/ 0 w 3666360"/>
                <a:gd name="connsiteY4" fmla="*/ 0 h 1567531"/>
                <a:gd name="connsiteX0" fmla="*/ 0 w 3666360"/>
                <a:gd name="connsiteY0" fmla="*/ 0 h 1567531"/>
                <a:gd name="connsiteX1" fmla="*/ 3666360 w 3666360"/>
                <a:gd name="connsiteY1" fmla="*/ 6350 h 1567531"/>
                <a:gd name="connsiteX2" fmla="*/ 3042040 w 3666360"/>
                <a:gd name="connsiteY2" fmla="*/ 1567531 h 1567531"/>
                <a:gd name="connsiteX3" fmla="*/ 0 w 3666360"/>
                <a:gd name="connsiteY3" fmla="*/ 1567531 h 1567531"/>
                <a:gd name="connsiteX4" fmla="*/ 0 w 3666360"/>
                <a:gd name="connsiteY4" fmla="*/ 0 h 1567531"/>
                <a:gd name="connsiteX0" fmla="*/ 0 w 3666360"/>
                <a:gd name="connsiteY0" fmla="*/ 0 h 1567531"/>
                <a:gd name="connsiteX1" fmla="*/ 3666360 w 3666360"/>
                <a:gd name="connsiteY1" fmla="*/ 6350 h 1567531"/>
                <a:gd name="connsiteX2" fmla="*/ 3085645 w 3666360"/>
                <a:gd name="connsiteY2" fmla="*/ 1567531 h 1567531"/>
                <a:gd name="connsiteX3" fmla="*/ 0 w 3666360"/>
                <a:gd name="connsiteY3" fmla="*/ 1567531 h 1567531"/>
                <a:gd name="connsiteX4" fmla="*/ 0 w 3666360"/>
                <a:gd name="connsiteY4" fmla="*/ 0 h 1567531"/>
                <a:gd name="connsiteX0" fmla="*/ 0 w 3666360"/>
                <a:gd name="connsiteY0" fmla="*/ 0 h 1567531"/>
                <a:gd name="connsiteX1" fmla="*/ 3666360 w 3666360"/>
                <a:gd name="connsiteY1" fmla="*/ 6350 h 1567531"/>
                <a:gd name="connsiteX2" fmla="*/ 2975269 w 3666360"/>
                <a:gd name="connsiteY2" fmla="*/ 1567531 h 1567531"/>
                <a:gd name="connsiteX3" fmla="*/ 0 w 3666360"/>
                <a:gd name="connsiteY3" fmla="*/ 1567531 h 1567531"/>
                <a:gd name="connsiteX4" fmla="*/ 0 w 3666360"/>
                <a:gd name="connsiteY4" fmla="*/ 0 h 1567531"/>
                <a:gd name="connsiteX0" fmla="*/ 0 w 3666360"/>
                <a:gd name="connsiteY0" fmla="*/ 0 h 1567531"/>
                <a:gd name="connsiteX1" fmla="*/ 3666360 w 3666360"/>
                <a:gd name="connsiteY1" fmla="*/ 6350 h 1567531"/>
                <a:gd name="connsiteX2" fmla="*/ 3233387 w 3666360"/>
                <a:gd name="connsiteY2" fmla="*/ 1138908 h 1567531"/>
                <a:gd name="connsiteX3" fmla="*/ 2975269 w 3666360"/>
                <a:gd name="connsiteY3" fmla="*/ 1567531 h 1567531"/>
                <a:gd name="connsiteX4" fmla="*/ 0 w 3666360"/>
                <a:gd name="connsiteY4" fmla="*/ 1567531 h 1567531"/>
                <a:gd name="connsiteX5" fmla="*/ 0 w 3666360"/>
                <a:gd name="connsiteY5" fmla="*/ 0 h 1567531"/>
                <a:gd name="connsiteX0" fmla="*/ 0 w 3666360"/>
                <a:gd name="connsiteY0" fmla="*/ 0 h 1567531"/>
                <a:gd name="connsiteX1" fmla="*/ 3666360 w 3666360"/>
                <a:gd name="connsiteY1" fmla="*/ 6350 h 1567531"/>
                <a:gd name="connsiteX2" fmla="*/ 3233387 w 3666360"/>
                <a:gd name="connsiteY2" fmla="*/ 1167483 h 1567531"/>
                <a:gd name="connsiteX3" fmla="*/ 2975269 w 3666360"/>
                <a:gd name="connsiteY3" fmla="*/ 1567531 h 1567531"/>
                <a:gd name="connsiteX4" fmla="*/ 0 w 3666360"/>
                <a:gd name="connsiteY4" fmla="*/ 1567531 h 1567531"/>
                <a:gd name="connsiteX5" fmla="*/ 0 w 3666360"/>
                <a:gd name="connsiteY5" fmla="*/ 0 h 1567531"/>
                <a:gd name="connsiteX0" fmla="*/ 0 w 3839108"/>
                <a:gd name="connsiteY0" fmla="*/ 0 h 1567531"/>
                <a:gd name="connsiteX1" fmla="*/ 3666360 w 3839108"/>
                <a:gd name="connsiteY1" fmla="*/ 6350 h 1567531"/>
                <a:gd name="connsiteX2" fmla="*/ 3159803 w 3839108"/>
                <a:gd name="connsiteY2" fmla="*/ 743621 h 1567531"/>
                <a:gd name="connsiteX3" fmla="*/ 3233387 w 3839108"/>
                <a:gd name="connsiteY3" fmla="*/ 1167483 h 1567531"/>
                <a:gd name="connsiteX4" fmla="*/ 2975269 w 3839108"/>
                <a:gd name="connsiteY4" fmla="*/ 1567531 h 1567531"/>
                <a:gd name="connsiteX5" fmla="*/ 0 w 3839108"/>
                <a:gd name="connsiteY5" fmla="*/ 1567531 h 1567531"/>
                <a:gd name="connsiteX6" fmla="*/ 0 w 3839108"/>
                <a:gd name="connsiteY6" fmla="*/ 0 h 1567531"/>
                <a:gd name="connsiteX0" fmla="*/ 0 w 3839106"/>
                <a:gd name="connsiteY0" fmla="*/ 0 h 1567531"/>
                <a:gd name="connsiteX1" fmla="*/ 3666360 w 3839106"/>
                <a:gd name="connsiteY1" fmla="*/ 6350 h 1567531"/>
                <a:gd name="connsiteX2" fmla="*/ 3159803 w 3839106"/>
                <a:gd name="connsiteY2" fmla="*/ 743621 h 1567531"/>
                <a:gd name="connsiteX3" fmla="*/ 3237475 w 3839106"/>
                <a:gd name="connsiteY3" fmla="*/ 1012702 h 1567531"/>
                <a:gd name="connsiteX4" fmla="*/ 3233387 w 3839106"/>
                <a:gd name="connsiteY4" fmla="*/ 1167483 h 1567531"/>
                <a:gd name="connsiteX5" fmla="*/ 2975269 w 3839106"/>
                <a:gd name="connsiteY5" fmla="*/ 1567531 h 1567531"/>
                <a:gd name="connsiteX6" fmla="*/ 0 w 3839106"/>
                <a:gd name="connsiteY6" fmla="*/ 1567531 h 1567531"/>
                <a:gd name="connsiteX7" fmla="*/ 0 w 3839106"/>
                <a:gd name="connsiteY7" fmla="*/ 0 h 1567531"/>
                <a:gd name="connsiteX0" fmla="*/ 0 w 3839108"/>
                <a:gd name="connsiteY0" fmla="*/ 0 h 1567531"/>
                <a:gd name="connsiteX1" fmla="*/ 3666360 w 3839108"/>
                <a:gd name="connsiteY1" fmla="*/ 6350 h 1567531"/>
                <a:gd name="connsiteX2" fmla="*/ 3159803 w 3839108"/>
                <a:gd name="connsiteY2" fmla="*/ 743621 h 1567531"/>
                <a:gd name="connsiteX3" fmla="*/ 3253826 w 3839108"/>
                <a:gd name="connsiteY3" fmla="*/ 1017465 h 1567531"/>
                <a:gd name="connsiteX4" fmla="*/ 3233387 w 3839108"/>
                <a:gd name="connsiteY4" fmla="*/ 1167483 h 1567531"/>
                <a:gd name="connsiteX5" fmla="*/ 2975269 w 3839108"/>
                <a:gd name="connsiteY5" fmla="*/ 1567531 h 1567531"/>
                <a:gd name="connsiteX6" fmla="*/ 0 w 3839108"/>
                <a:gd name="connsiteY6" fmla="*/ 1567531 h 1567531"/>
                <a:gd name="connsiteX7" fmla="*/ 0 w 3839108"/>
                <a:gd name="connsiteY7" fmla="*/ 0 h 1567531"/>
                <a:gd name="connsiteX0" fmla="*/ 0 w 3983293"/>
                <a:gd name="connsiteY0" fmla="*/ 0 h 1567531"/>
                <a:gd name="connsiteX1" fmla="*/ 3666360 w 3983293"/>
                <a:gd name="connsiteY1" fmla="*/ 6350 h 1567531"/>
                <a:gd name="connsiteX2" fmla="*/ 3715766 w 3983293"/>
                <a:gd name="connsiteY2" fmla="*/ 84015 h 1567531"/>
                <a:gd name="connsiteX3" fmla="*/ 3159803 w 3983293"/>
                <a:gd name="connsiteY3" fmla="*/ 743621 h 1567531"/>
                <a:gd name="connsiteX4" fmla="*/ 3253826 w 3983293"/>
                <a:gd name="connsiteY4" fmla="*/ 1017465 h 1567531"/>
                <a:gd name="connsiteX5" fmla="*/ 3233387 w 3983293"/>
                <a:gd name="connsiteY5" fmla="*/ 1167483 h 1567531"/>
                <a:gd name="connsiteX6" fmla="*/ 2975269 w 3983293"/>
                <a:gd name="connsiteY6" fmla="*/ 1567531 h 1567531"/>
                <a:gd name="connsiteX7" fmla="*/ 0 w 3983293"/>
                <a:gd name="connsiteY7" fmla="*/ 1567531 h 1567531"/>
                <a:gd name="connsiteX8" fmla="*/ 0 w 3983293"/>
                <a:gd name="connsiteY8" fmla="*/ 0 h 1567531"/>
                <a:gd name="connsiteX0" fmla="*/ 0 w 4015004"/>
                <a:gd name="connsiteY0" fmla="*/ 0 h 1567531"/>
                <a:gd name="connsiteX1" fmla="*/ 3666360 w 4015004"/>
                <a:gd name="connsiteY1" fmla="*/ 6350 h 1567531"/>
                <a:gd name="connsiteX2" fmla="*/ 3850669 w 4015004"/>
                <a:gd name="connsiteY2" fmla="*/ 105446 h 1567531"/>
                <a:gd name="connsiteX3" fmla="*/ 3715766 w 4015004"/>
                <a:gd name="connsiteY3" fmla="*/ 84015 h 1567531"/>
                <a:gd name="connsiteX4" fmla="*/ 3159803 w 4015004"/>
                <a:gd name="connsiteY4" fmla="*/ 743621 h 1567531"/>
                <a:gd name="connsiteX5" fmla="*/ 3253826 w 4015004"/>
                <a:gd name="connsiteY5" fmla="*/ 1017465 h 1567531"/>
                <a:gd name="connsiteX6" fmla="*/ 3233387 w 4015004"/>
                <a:gd name="connsiteY6" fmla="*/ 1167483 h 1567531"/>
                <a:gd name="connsiteX7" fmla="*/ 2975269 w 4015004"/>
                <a:gd name="connsiteY7" fmla="*/ 1567531 h 1567531"/>
                <a:gd name="connsiteX8" fmla="*/ 0 w 4015004"/>
                <a:gd name="connsiteY8" fmla="*/ 1567531 h 1567531"/>
                <a:gd name="connsiteX9" fmla="*/ 0 w 4015004"/>
                <a:gd name="connsiteY9" fmla="*/ 0 h 1567531"/>
                <a:gd name="connsiteX0" fmla="*/ 0 w 3976412"/>
                <a:gd name="connsiteY0" fmla="*/ 0 h 1567531"/>
                <a:gd name="connsiteX1" fmla="*/ 3666360 w 3976412"/>
                <a:gd name="connsiteY1" fmla="*/ 6350 h 1567531"/>
                <a:gd name="connsiteX2" fmla="*/ 3715766 w 3976412"/>
                <a:gd name="connsiteY2" fmla="*/ 84015 h 1567531"/>
                <a:gd name="connsiteX3" fmla="*/ 3159803 w 3976412"/>
                <a:gd name="connsiteY3" fmla="*/ 743621 h 1567531"/>
                <a:gd name="connsiteX4" fmla="*/ 3253826 w 3976412"/>
                <a:gd name="connsiteY4" fmla="*/ 1017465 h 1567531"/>
                <a:gd name="connsiteX5" fmla="*/ 3233387 w 3976412"/>
                <a:gd name="connsiteY5" fmla="*/ 1167483 h 1567531"/>
                <a:gd name="connsiteX6" fmla="*/ 2975269 w 3976412"/>
                <a:gd name="connsiteY6" fmla="*/ 1567531 h 1567531"/>
                <a:gd name="connsiteX7" fmla="*/ 0 w 3976412"/>
                <a:gd name="connsiteY7" fmla="*/ 1567531 h 1567531"/>
                <a:gd name="connsiteX8" fmla="*/ 0 w 3976412"/>
                <a:gd name="connsiteY8" fmla="*/ 0 h 1567531"/>
                <a:gd name="connsiteX0" fmla="*/ 0 w 3990409"/>
                <a:gd name="connsiteY0" fmla="*/ 0 h 1567531"/>
                <a:gd name="connsiteX1" fmla="*/ 3666360 w 3990409"/>
                <a:gd name="connsiteY1" fmla="*/ 6350 h 1567531"/>
                <a:gd name="connsiteX2" fmla="*/ 3715766 w 3990409"/>
                <a:gd name="connsiteY2" fmla="*/ 84015 h 1567531"/>
                <a:gd name="connsiteX3" fmla="*/ 3159803 w 3990409"/>
                <a:gd name="connsiteY3" fmla="*/ 743621 h 1567531"/>
                <a:gd name="connsiteX4" fmla="*/ 3253826 w 3990409"/>
                <a:gd name="connsiteY4" fmla="*/ 1017465 h 1567531"/>
                <a:gd name="connsiteX5" fmla="*/ 3233387 w 3990409"/>
                <a:gd name="connsiteY5" fmla="*/ 1167483 h 1567531"/>
                <a:gd name="connsiteX6" fmla="*/ 2975269 w 3990409"/>
                <a:gd name="connsiteY6" fmla="*/ 1567531 h 1567531"/>
                <a:gd name="connsiteX7" fmla="*/ 0 w 3990409"/>
                <a:gd name="connsiteY7" fmla="*/ 1567531 h 1567531"/>
                <a:gd name="connsiteX8" fmla="*/ 0 w 3990409"/>
                <a:gd name="connsiteY8" fmla="*/ 0 h 1567531"/>
                <a:gd name="connsiteX0" fmla="*/ 0 w 4002157"/>
                <a:gd name="connsiteY0" fmla="*/ 0 h 1567531"/>
                <a:gd name="connsiteX1" fmla="*/ 3666360 w 4002157"/>
                <a:gd name="connsiteY1" fmla="*/ 6350 h 1567531"/>
                <a:gd name="connsiteX2" fmla="*/ 3715766 w 4002157"/>
                <a:gd name="connsiteY2" fmla="*/ 84015 h 1567531"/>
                <a:gd name="connsiteX3" fmla="*/ 3159803 w 4002157"/>
                <a:gd name="connsiteY3" fmla="*/ 743621 h 1567531"/>
                <a:gd name="connsiteX4" fmla="*/ 3253826 w 4002157"/>
                <a:gd name="connsiteY4" fmla="*/ 1017465 h 1567531"/>
                <a:gd name="connsiteX5" fmla="*/ 3233387 w 4002157"/>
                <a:gd name="connsiteY5" fmla="*/ 1167483 h 1567531"/>
                <a:gd name="connsiteX6" fmla="*/ 2975269 w 4002157"/>
                <a:gd name="connsiteY6" fmla="*/ 1567531 h 1567531"/>
                <a:gd name="connsiteX7" fmla="*/ 0 w 4002157"/>
                <a:gd name="connsiteY7" fmla="*/ 1567531 h 1567531"/>
                <a:gd name="connsiteX8" fmla="*/ 0 w 4002157"/>
                <a:gd name="connsiteY8" fmla="*/ 0 h 1567531"/>
                <a:gd name="connsiteX0" fmla="*/ 0 w 3822997"/>
                <a:gd name="connsiteY0" fmla="*/ 0 h 1567531"/>
                <a:gd name="connsiteX1" fmla="*/ 3666360 w 3822997"/>
                <a:gd name="connsiteY1" fmla="*/ 6350 h 1567531"/>
                <a:gd name="connsiteX2" fmla="*/ 3159803 w 3822997"/>
                <a:gd name="connsiteY2" fmla="*/ 743621 h 1567531"/>
                <a:gd name="connsiteX3" fmla="*/ 3253826 w 3822997"/>
                <a:gd name="connsiteY3" fmla="*/ 1017465 h 1567531"/>
                <a:gd name="connsiteX4" fmla="*/ 3233387 w 3822997"/>
                <a:gd name="connsiteY4" fmla="*/ 1167483 h 1567531"/>
                <a:gd name="connsiteX5" fmla="*/ 2975269 w 3822997"/>
                <a:gd name="connsiteY5" fmla="*/ 1567531 h 1567531"/>
                <a:gd name="connsiteX6" fmla="*/ 0 w 3822997"/>
                <a:gd name="connsiteY6" fmla="*/ 1567531 h 1567531"/>
                <a:gd name="connsiteX7" fmla="*/ 0 w 3822997"/>
                <a:gd name="connsiteY7" fmla="*/ 0 h 1567531"/>
                <a:gd name="connsiteX0" fmla="*/ 0 w 3716079"/>
                <a:gd name="connsiteY0" fmla="*/ 0 h 1567531"/>
                <a:gd name="connsiteX1" fmla="*/ 3543723 w 3716079"/>
                <a:gd name="connsiteY1" fmla="*/ 6350 h 1567531"/>
                <a:gd name="connsiteX2" fmla="*/ 3159803 w 3716079"/>
                <a:gd name="connsiteY2" fmla="*/ 743621 h 1567531"/>
                <a:gd name="connsiteX3" fmla="*/ 3253826 w 3716079"/>
                <a:gd name="connsiteY3" fmla="*/ 1017465 h 1567531"/>
                <a:gd name="connsiteX4" fmla="*/ 3233387 w 3716079"/>
                <a:gd name="connsiteY4" fmla="*/ 1167483 h 1567531"/>
                <a:gd name="connsiteX5" fmla="*/ 2975269 w 3716079"/>
                <a:gd name="connsiteY5" fmla="*/ 1567531 h 1567531"/>
                <a:gd name="connsiteX6" fmla="*/ 0 w 3716079"/>
                <a:gd name="connsiteY6" fmla="*/ 1567531 h 1567531"/>
                <a:gd name="connsiteX7" fmla="*/ 0 w 3716079"/>
                <a:gd name="connsiteY7" fmla="*/ 0 h 1567531"/>
                <a:gd name="connsiteX0" fmla="*/ 0 w 3691586"/>
                <a:gd name="connsiteY0" fmla="*/ 0 h 1567531"/>
                <a:gd name="connsiteX1" fmla="*/ 3515106 w 3691586"/>
                <a:gd name="connsiteY1" fmla="*/ 6350 h 1567531"/>
                <a:gd name="connsiteX2" fmla="*/ 3159803 w 3691586"/>
                <a:gd name="connsiteY2" fmla="*/ 743621 h 1567531"/>
                <a:gd name="connsiteX3" fmla="*/ 3253826 w 3691586"/>
                <a:gd name="connsiteY3" fmla="*/ 1017465 h 1567531"/>
                <a:gd name="connsiteX4" fmla="*/ 3233387 w 3691586"/>
                <a:gd name="connsiteY4" fmla="*/ 1167483 h 1567531"/>
                <a:gd name="connsiteX5" fmla="*/ 2975269 w 3691586"/>
                <a:gd name="connsiteY5" fmla="*/ 1567531 h 1567531"/>
                <a:gd name="connsiteX6" fmla="*/ 0 w 3691586"/>
                <a:gd name="connsiteY6" fmla="*/ 1567531 h 1567531"/>
                <a:gd name="connsiteX7" fmla="*/ 0 w 3691586"/>
                <a:gd name="connsiteY7" fmla="*/ 0 h 1567531"/>
                <a:gd name="connsiteX0" fmla="*/ 0 w 3712568"/>
                <a:gd name="connsiteY0" fmla="*/ 0 h 1567531"/>
                <a:gd name="connsiteX1" fmla="*/ 3539635 w 3712568"/>
                <a:gd name="connsiteY1" fmla="*/ 1587 h 1567531"/>
                <a:gd name="connsiteX2" fmla="*/ 3159803 w 3712568"/>
                <a:gd name="connsiteY2" fmla="*/ 743621 h 1567531"/>
                <a:gd name="connsiteX3" fmla="*/ 3253826 w 3712568"/>
                <a:gd name="connsiteY3" fmla="*/ 1017465 h 1567531"/>
                <a:gd name="connsiteX4" fmla="*/ 3233387 w 3712568"/>
                <a:gd name="connsiteY4" fmla="*/ 1167483 h 1567531"/>
                <a:gd name="connsiteX5" fmla="*/ 2975269 w 3712568"/>
                <a:gd name="connsiteY5" fmla="*/ 1567531 h 1567531"/>
                <a:gd name="connsiteX6" fmla="*/ 0 w 3712568"/>
                <a:gd name="connsiteY6" fmla="*/ 1567531 h 1567531"/>
                <a:gd name="connsiteX7" fmla="*/ 0 w 3712568"/>
                <a:gd name="connsiteY7" fmla="*/ 0 h 1567531"/>
                <a:gd name="connsiteX0" fmla="*/ 0 w 3702062"/>
                <a:gd name="connsiteY0" fmla="*/ 0 h 1567531"/>
                <a:gd name="connsiteX1" fmla="*/ 3527372 w 3702062"/>
                <a:gd name="connsiteY1" fmla="*/ 1587 h 1567531"/>
                <a:gd name="connsiteX2" fmla="*/ 3159803 w 3702062"/>
                <a:gd name="connsiteY2" fmla="*/ 743621 h 1567531"/>
                <a:gd name="connsiteX3" fmla="*/ 3253826 w 3702062"/>
                <a:gd name="connsiteY3" fmla="*/ 1017465 h 1567531"/>
                <a:gd name="connsiteX4" fmla="*/ 3233387 w 3702062"/>
                <a:gd name="connsiteY4" fmla="*/ 1167483 h 1567531"/>
                <a:gd name="connsiteX5" fmla="*/ 2975269 w 3702062"/>
                <a:gd name="connsiteY5" fmla="*/ 1567531 h 1567531"/>
                <a:gd name="connsiteX6" fmla="*/ 0 w 3702062"/>
                <a:gd name="connsiteY6" fmla="*/ 1567531 h 1567531"/>
                <a:gd name="connsiteX7" fmla="*/ 0 w 3702062"/>
                <a:gd name="connsiteY7" fmla="*/ 0 h 1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2062" h="1567531">
                  <a:moveTo>
                    <a:pt x="0" y="0"/>
                  </a:moveTo>
                  <a:lnTo>
                    <a:pt x="3527372" y="1587"/>
                  </a:lnTo>
                  <a:cubicBezTo>
                    <a:pt x="4054006" y="125524"/>
                    <a:pt x="3228559" y="575102"/>
                    <a:pt x="3159803" y="743621"/>
                  </a:cubicBezTo>
                  <a:cubicBezTo>
                    <a:pt x="3091047" y="912140"/>
                    <a:pt x="3241562" y="946821"/>
                    <a:pt x="3253826" y="1017465"/>
                  </a:cubicBezTo>
                  <a:cubicBezTo>
                    <a:pt x="3266090" y="1088109"/>
                    <a:pt x="3273681" y="1075408"/>
                    <a:pt x="3233387" y="1167483"/>
                  </a:cubicBezTo>
                  <a:lnTo>
                    <a:pt x="2975269" y="1567531"/>
                  </a:lnTo>
                  <a:lnTo>
                    <a:pt x="0" y="1567531"/>
                  </a:lnTo>
                  <a:lnTo>
                    <a:pt x="0" y="0"/>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065942" y="2122096"/>
              <a:ext cx="1313645" cy="3154710"/>
            </a:xfrm>
            <a:prstGeom prst="rect">
              <a:avLst/>
            </a:prstGeom>
            <a:noFill/>
          </p:spPr>
          <p:txBody>
            <a:bodyPr wrap="square" rtlCol="0">
              <a:spAutoFit/>
            </a:bodyPr>
            <a:lstStyle/>
            <a:p>
              <a:pPr algn="ctr"/>
              <a:r>
                <a:rPr lang="en-US" altLang="zh-CN" sz="19900" i="1" dirty="0" smtClean="0">
                  <a:solidFill>
                    <a:schemeClr val="bg1"/>
                  </a:solidFill>
                </a:rPr>
                <a:t>3</a:t>
              </a:r>
              <a:endParaRPr lang="zh-CN" altLang="en-US" sz="19900" i="1" dirty="0">
                <a:solidFill>
                  <a:schemeClr val="bg1"/>
                </a:solidFill>
              </a:endParaRPr>
            </a:p>
          </p:txBody>
        </p:sp>
      </p:grpSp>
      <p:sp>
        <p:nvSpPr>
          <p:cNvPr id="18" name="文本框 17"/>
          <p:cNvSpPr txBox="1"/>
          <p:nvPr/>
        </p:nvSpPr>
        <p:spPr>
          <a:xfrm>
            <a:off x="5501834" y="3516785"/>
            <a:ext cx="2958870" cy="923330"/>
          </a:xfrm>
          <a:prstGeom prst="rect">
            <a:avLst/>
          </a:prstGeom>
          <a:noFill/>
        </p:spPr>
        <p:txBody>
          <a:bodyPr wrap="square" rtlCol="0">
            <a:spAutoFit/>
          </a:bodyPr>
          <a:lstStyle/>
          <a:p>
            <a:pPr algn="ctr"/>
            <a:r>
              <a:rPr lang="zh-CN" altLang="en-US" sz="5400" dirty="0" smtClean="0">
                <a:solidFill>
                  <a:schemeClr val="bg1"/>
                </a:solidFill>
                <a:latin typeface="微软雅黑" panose="020B0503020204020204" pitchFamily="34" charset="-122"/>
                <a:ea typeface="微软雅黑" panose="020B0503020204020204" pitchFamily="34" charset="-122"/>
              </a:rPr>
              <a:t>实验结果</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3" name="菱形 2"/>
          <p:cNvSpPr/>
          <p:nvPr/>
        </p:nvSpPr>
        <p:spPr>
          <a:xfrm>
            <a:off x="411510" y="3428374"/>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p:nvSpPr>
        <p:spPr>
          <a:xfrm>
            <a:off x="940558" y="3428374"/>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p:nvSpPr>
        <p:spPr>
          <a:xfrm>
            <a:off x="1482709" y="3428374"/>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p:nvSpPr>
        <p:spPr>
          <a:xfrm>
            <a:off x="2025990" y="3428374"/>
            <a:ext cx="542151" cy="542151"/>
          </a:xfrm>
          <a:prstGeom prst="diamond">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菱形 34"/>
          <p:cNvSpPr/>
          <p:nvPr/>
        </p:nvSpPr>
        <p:spPr>
          <a:xfrm flipH="1">
            <a:off x="11240621" y="3428374"/>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p:nvSpPr>
        <p:spPr>
          <a:xfrm flipH="1">
            <a:off x="10711573" y="3428374"/>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菱形 36"/>
          <p:cNvSpPr/>
          <p:nvPr/>
        </p:nvSpPr>
        <p:spPr>
          <a:xfrm flipH="1">
            <a:off x="10169422" y="3428374"/>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菱形 37"/>
          <p:cNvSpPr/>
          <p:nvPr/>
        </p:nvSpPr>
        <p:spPr>
          <a:xfrm flipH="1">
            <a:off x="9626141" y="3428374"/>
            <a:ext cx="542151" cy="542151"/>
          </a:xfrm>
          <a:prstGeom prst="diamond">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1" name="组合 170"/>
          <p:cNvGrpSpPr/>
          <p:nvPr/>
        </p:nvGrpSpPr>
        <p:grpSpPr>
          <a:xfrm>
            <a:off x="5313827" y="502045"/>
            <a:ext cx="1564347" cy="1520459"/>
            <a:chOff x="5261456" y="264267"/>
            <a:chExt cx="1797675" cy="1747241"/>
          </a:xfrm>
        </p:grpSpPr>
        <p:sp>
          <p:nvSpPr>
            <p:cNvPr id="173" name="Freeform 78"/>
            <p:cNvSpPr>
              <a:spLocks/>
            </p:cNvSpPr>
            <p:nvPr/>
          </p:nvSpPr>
          <p:spPr bwMode="auto">
            <a:xfrm>
              <a:off x="6003581" y="264267"/>
              <a:ext cx="356652" cy="450319"/>
            </a:xfrm>
            <a:custGeom>
              <a:avLst/>
              <a:gdLst>
                <a:gd name="T0" fmla="*/ 14 w 41"/>
                <a:gd name="T1" fmla="*/ 25 h 52"/>
                <a:gd name="T2" fmla="*/ 10 w 41"/>
                <a:gd name="T3" fmla="*/ 32 h 52"/>
                <a:gd name="T4" fmla="*/ 20 w 41"/>
                <a:gd name="T5" fmla="*/ 34 h 52"/>
                <a:gd name="T6" fmla="*/ 18 w 41"/>
                <a:gd name="T7" fmla="*/ 40 h 52"/>
                <a:gd name="T8" fmla="*/ 16 w 41"/>
                <a:gd name="T9" fmla="*/ 35 h 52"/>
                <a:gd name="T10" fmla="*/ 8 w 41"/>
                <a:gd name="T11" fmla="*/ 46 h 52"/>
                <a:gd name="T12" fmla="*/ 8 w 41"/>
                <a:gd name="T13" fmla="*/ 52 h 52"/>
                <a:gd name="T14" fmla="*/ 35 w 41"/>
                <a:gd name="T15" fmla="*/ 52 h 52"/>
                <a:gd name="T16" fmla="*/ 36 w 41"/>
                <a:gd name="T17" fmla="*/ 48 h 52"/>
                <a:gd name="T18" fmla="*/ 34 w 41"/>
                <a:gd name="T19" fmla="*/ 47 h 52"/>
                <a:gd name="T20" fmla="*/ 36 w 41"/>
                <a:gd name="T21" fmla="*/ 45 h 52"/>
                <a:gd name="T22" fmla="*/ 26 w 41"/>
                <a:gd name="T23" fmla="*/ 35 h 52"/>
                <a:gd name="T24" fmla="*/ 28 w 41"/>
                <a:gd name="T25" fmla="*/ 46 h 52"/>
                <a:gd name="T26" fmla="*/ 32 w 41"/>
                <a:gd name="T27" fmla="*/ 47 h 52"/>
                <a:gd name="T28" fmla="*/ 24 w 41"/>
                <a:gd name="T29" fmla="*/ 47 h 52"/>
                <a:gd name="T30" fmla="*/ 23 w 41"/>
                <a:gd name="T31" fmla="*/ 33 h 52"/>
                <a:gd name="T32" fmla="*/ 31 w 41"/>
                <a:gd name="T33" fmla="*/ 32 h 52"/>
                <a:gd name="T34" fmla="*/ 27 w 41"/>
                <a:gd name="T35" fmla="*/ 24 h 52"/>
                <a:gd name="T36" fmla="*/ 39 w 41"/>
                <a:gd name="T37" fmla="*/ 29 h 52"/>
                <a:gd name="T38" fmla="*/ 40 w 41"/>
                <a:gd name="T39" fmla="*/ 10 h 52"/>
                <a:gd name="T40" fmla="*/ 27 w 41"/>
                <a:gd name="T41" fmla="*/ 16 h 52"/>
                <a:gd name="T42" fmla="*/ 25 w 41"/>
                <a:gd name="T43" fmla="*/ 17 h 52"/>
                <a:gd name="T44" fmla="*/ 32 w 41"/>
                <a:gd name="T45" fmla="*/ 2 h 52"/>
                <a:gd name="T46" fmla="*/ 19 w 41"/>
                <a:gd name="T47" fmla="*/ 2 h 52"/>
                <a:gd name="T48" fmla="*/ 7 w 41"/>
                <a:gd name="T49" fmla="*/ 2 h 52"/>
                <a:gd name="T50" fmla="*/ 14 w 41"/>
                <a:gd name="T51" fmla="*/ 17 h 52"/>
                <a:gd name="T52" fmla="*/ 1 w 41"/>
                <a:gd name="T53" fmla="*/ 10 h 52"/>
                <a:gd name="T54" fmla="*/ 2 w 41"/>
                <a:gd name="T55" fmla="*/ 28 h 52"/>
                <a:gd name="T56" fmla="*/ 14 w 41"/>
                <a:gd name="T57" fmla="*/ 2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52">
                  <a:moveTo>
                    <a:pt x="14" y="25"/>
                  </a:moveTo>
                  <a:cubicBezTo>
                    <a:pt x="13" y="28"/>
                    <a:pt x="11" y="30"/>
                    <a:pt x="10" y="32"/>
                  </a:cubicBezTo>
                  <a:cubicBezTo>
                    <a:pt x="11" y="36"/>
                    <a:pt x="17" y="32"/>
                    <a:pt x="20" y="34"/>
                  </a:cubicBezTo>
                  <a:cubicBezTo>
                    <a:pt x="19" y="35"/>
                    <a:pt x="19" y="39"/>
                    <a:pt x="18" y="40"/>
                  </a:cubicBezTo>
                  <a:cubicBezTo>
                    <a:pt x="18" y="38"/>
                    <a:pt x="18" y="35"/>
                    <a:pt x="16" y="35"/>
                  </a:cubicBezTo>
                  <a:cubicBezTo>
                    <a:pt x="11" y="36"/>
                    <a:pt x="6" y="40"/>
                    <a:pt x="8" y="46"/>
                  </a:cubicBezTo>
                  <a:cubicBezTo>
                    <a:pt x="5" y="47"/>
                    <a:pt x="7" y="51"/>
                    <a:pt x="8" y="52"/>
                  </a:cubicBezTo>
                  <a:cubicBezTo>
                    <a:pt x="17" y="50"/>
                    <a:pt x="25" y="49"/>
                    <a:pt x="35" y="52"/>
                  </a:cubicBezTo>
                  <a:cubicBezTo>
                    <a:pt x="36" y="51"/>
                    <a:pt x="37" y="50"/>
                    <a:pt x="36" y="48"/>
                  </a:cubicBezTo>
                  <a:cubicBezTo>
                    <a:pt x="36" y="47"/>
                    <a:pt x="34" y="47"/>
                    <a:pt x="34" y="47"/>
                  </a:cubicBezTo>
                  <a:cubicBezTo>
                    <a:pt x="35" y="47"/>
                    <a:pt x="36" y="45"/>
                    <a:pt x="36" y="45"/>
                  </a:cubicBezTo>
                  <a:cubicBezTo>
                    <a:pt x="36" y="39"/>
                    <a:pt x="32" y="35"/>
                    <a:pt x="26" y="35"/>
                  </a:cubicBezTo>
                  <a:cubicBezTo>
                    <a:pt x="25" y="38"/>
                    <a:pt x="24" y="44"/>
                    <a:pt x="28" y="46"/>
                  </a:cubicBezTo>
                  <a:cubicBezTo>
                    <a:pt x="29" y="46"/>
                    <a:pt x="31" y="45"/>
                    <a:pt x="32" y="47"/>
                  </a:cubicBezTo>
                  <a:cubicBezTo>
                    <a:pt x="30" y="47"/>
                    <a:pt x="27" y="46"/>
                    <a:pt x="24" y="47"/>
                  </a:cubicBezTo>
                  <a:cubicBezTo>
                    <a:pt x="23" y="42"/>
                    <a:pt x="25" y="36"/>
                    <a:pt x="23" y="33"/>
                  </a:cubicBezTo>
                  <a:cubicBezTo>
                    <a:pt x="26" y="33"/>
                    <a:pt x="28" y="34"/>
                    <a:pt x="31" y="32"/>
                  </a:cubicBezTo>
                  <a:cubicBezTo>
                    <a:pt x="30" y="29"/>
                    <a:pt x="27" y="27"/>
                    <a:pt x="27" y="24"/>
                  </a:cubicBezTo>
                  <a:cubicBezTo>
                    <a:pt x="31" y="25"/>
                    <a:pt x="34" y="28"/>
                    <a:pt x="39" y="29"/>
                  </a:cubicBezTo>
                  <a:cubicBezTo>
                    <a:pt x="41" y="24"/>
                    <a:pt x="40" y="18"/>
                    <a:pt x="40" y="10"/>
                  </a:cubicBezTo>
                  <a:cubicBezTo>
                    <a:pt x="35" y="10"/>
                    <a:pt x="32" y="15"/>
                    <a:pt x="27" y="16"/>
                  </a:cubicBezTo>
                  <a:cubicBezTo>
                    <a:pt x="26" y="17"/>
                    <a:pt x="26" y="17"/>
                    <a:pt x="25" y="17"/>
                  </a:cubicBezTo>
                  <a:cubicBezTo>
                    <a:pt x="26" y="11"/>
                    <a:pt x="31" y="9"/>
                    <a:pt x="32" y="2"/>
                  </a:cubicBezTo>
                  <a:cubicBezTo>
                    <a:pt x="28" y="0"/>
                    <a:pt x="24" y="2"/>
                    <a:pt x="19" y="2"/>
                  </a:cubicBezTo>
                  <a:cubicBezTo>
                    <a:pt x="15" y="2"/>
                    <a:pt x="12" y="0"/>
                    <a:pt x="7" y="2"/>
                  </a:cubicBezTo>
                  <a:cubicBezTo>
                    <a:pt x="7" y="8"/>
                    <a:pt x="15" y="11"/>
                    <a:pt x="14" y="17"/>
                  </a:cubicBezTo>
                  <a:cubicBezTo>
                    <a:pt x="9" y="15"/>
                    <a:pt x="7" y="11"/>
                    <a:pt x="1" y="10"/>
                  </a:cubicBezTo>
                  <a:cubicBezTo>
                    <a:pt x="0" y="15"/>
                    <a:pt x="1" y="23"/>
                    <a:pt x="2" y="28"/>
                  </a:cubicBezTo>
                  <a:cubicBezTo>
                    <a:pt x="6" y="30"/>
                    <a:pt x="9" y="25"/>
                    <a:pt x="14" y="2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4" name="Freeform 79"/>
            <p:cNvSpPr>
              <a:spLocks/>
            </p:cNvSpPr>
            <p:nvPr/>
          </p:nvSpPr>
          <p:spPr bwMode="auto">
            <a:xfrm>
              <a:off x="6133274" y="617318"/>
              <a:ext cx="43231" cy="54037"/>
            </a:xfrm>
            <a:custGeom>
              <a:avLst/>
              <a:gdLst>
                <a:gd name="T0" fmla="*/ 3 w 5"/>
                <a:gd name="T1" fmla="*/ 5 h 6"/>
                <a:gd name="T2" fmla="*/ 0 w 5"/>
                <a:gd name="T3" fmla="*/ 4 h 6"/>
                <a:gd name="T4" fmla="*/ 3 w 5"/>
                <a:gd name="T5" fmla="*/ 0 h 6"/>
                <a:gd name="T6" fmla="*/ 3 w 5"/>
                <a:gd name="T7" fmla="*/ 5 h 6"/>
              </a:gdLst>
              <a:ahLst/>
              <a:cxnLst>
                <a:cxn ang="0">
                  <a:pos x="T0" y="T1"/>
                </a:cxn>
                <a:cxn ang="0">
                  <a:pos x="T2" y="T3"/>
                </a:cxn>
                <a:cxn ang="0">
                  <a:pos x="T4" y="T5"/>
                </a:cxn>
                <a:cxn ang="0">
                  <a:pos x="T6" y="T7"/>
                </a:cxn>
              </a:cxnLst>
              <a:rect l="0" t="0" r="r" b="b"/>
              <a:pathLst>
                <a:path w="5" h="6">
                  <a:moveTo>
                    <a:pt x="3" y="5"/>
                  </a:moveTo>
                  <a:cubicBezTo>
                    <a:pt x="3" y="4"/>
                    <a:pt x="0" y="6"/>
                    <a:pt x="0" y="4"/>
                  </a:cubicBezTo>
                  <a:cubicBezTo>
                    <a:pt x="1" y="3"/>
                    <a:pt x="3" y="2"/>
                    <a:pt x="3" y="0"/>
                  </a:cubicBezTo>
                  <a:cubicBezTo>
                    <a:pt x="4" y="1"/>
                    <a:pt x="5" y="4"/>
                    <a:pt x="3"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5" name="Freeform 80"/>
            <p:cNvSpPr>
              <a:spLocks/>
            </p:cNvSpPr>
            <p:nvPr/>
          </p:nvSpPr>
          <p:spPr bwMode="auto">
            <a:xfrm>
              <a:off x="6342222" y="660549"/>
              <a:ext cx="144102" cy="147704"/>
            </a:xfrm>
            <a:custGeom>
              <a:avLst/>
              <a:gdLst>
                <a:gd name="T0" fmla="*/ 9 w 17"/>
                <a:gd name="T1" fmla="*/ 16 h 17"/>
                <a:gd name="T2" fmla="*/ 10 w 17"/>
                <a:gd name="T3" fmla="*/ 1 h 17"/>
                <a:gd name="T4" fmla="*/ 0 w 17"/>
                <a:gd name="T5" fmla="*/ 8 h 17"/>
                <a:gd name="T6" fmla="*/ 9 w 17"/>
                <a:gd name="T7" fmla="*/ 16 h 17"/>
              </a:gdLst>
              <a:ahLst/>
              <a:cxnLst>
                <a:cxn ang="0">
                  <a:pos x="T0" y="T1"/>
                </a:cxn>
                <a:cxn ang="0">
                  <a:pos x="T2" y="T3"/>
                </a:cxn>
                <a:cxn ang="0">
                  <a:pos x="T4" y="T5"/>
                </a:cxn>
                <a:cxn ang="0">
                  <a:pos x="T6" y="T7"/>
                </a:cxn>
              </a:cxnLst>
              <a:rect l="0" t="0" r="r" b="b"/>
              <a:pathLst>
                <a:path w="17" h="17">
                  <a:moveTo>
                    <a:pt x="9" y="16"/>
                  </a:moveTo>
                  <a:cubicBezTo>
                    <a:pt x="17" y="16"/>
                    <a:pt x="17" y="1"/>
                    <a:pt x="10" y="1"/>
                  </a:cubicBezTo>
                  <a:cubicBezTo>
                    <a:pt x="5" y="0"/>
                    <a:pt x="1" y="3"/>
                    <a:pt x="0" y="8"/>
                  </a:cubicBezTo>
                  <a:cubicBezTo>
                    <a:pt x="0" y="13"/>
                    <a:pt x="5" y="17"/>
                    <a:pt x="9"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6" name="Freeform 81"/>
            <p:cNvSpPr>
              <a:spLocks/>
            </p:cNvSpPr>
            <p:nvPr/>
          </p:nvSpPr>
          <p:spPr bwMode="auto">
            <a:xfrm>
              <a:off x="5787428" y="660549"/>
              <a:ext cx="302615" cy="864615"/>
            </a:xfrm>
            <a:custGeom>
              <a:avLst/>
              <a:gdLst>
                <a:gd name="T0" fmla="*/ 21 w 35"/>
                <a:gd name="T1" fmla="*/ 19 h 100"/>
                <a:gd name="T2" fmla="*/ 17 w 35"/>
                <a:gd name="T3" fmla="*/ 19 h 100"/>
                <a:gd name="T4" fmla="*/ 15 w 35"/>
                <a:gd name="T5" fmla="*/ 25 h 100"/>
                <a:gd name="T6" fmla="*/ 6 w 35"/>
                <a:gd name="T7" fmla="*/ 40 h 100"/>
                <a:gd name="T8" fmla="*/ 5 w 35"/>
                <a:gd name="T9" fmla="*/ 46 h 100"/>
                <a:gd name="T10" fmla="*/ 4 w 35"/>
                <a:gd name="T11" fmla="*/ 87 h 100"/>
                <a:gd name="T12" fmla="*/ 10 w 35"/>
                <a:gd name="T13" fmla="*/ 99 h 100"/>
                <a:gd name="T14" fmla="*/ 15 w 35"/>
                <a:gd name="T15" fmla="*/ 99 h 100"/>
                <a:gd name="T16" fmla="*/ 8 w 35"/>
                <a:gd name="T17" fmla="*/ 77 h 100"/>
                <a:gd name="T18" fmla="*/ 9 w 35"/>
                <a:gd name="T19" fmla="*/ 55 h 100"/>
                <a:gd name="T20" fmla="*/ 15 w 35"/>
                <a:gd name="T21" fmla="*/ 38 h 100"/>
                <a:gd name="T22" fmla="*/ 28 w 35"/>
                <a:gd name="T23" fmla="*/ 80 h 100"/>
                <a:gd name="T24" fmla="*/ 31 w 35"/>
                <a:gd name="T25" fmla="*/ 92 h 100"/>
                <a:gd name="T26" fmla="*/ 32 w 35"/>
                <a:gd name="T27" fmla="*/ 84 h 100"/>
                <a:gd name="T28" fmla="*/ 35 w 35"/>
                <a:gd name="T29" fmla="*/ 79 h 100"/>
                <a:gd name="T30" fmla="*/ 34 w 35"/>
                <a:gd name="T31" fmla="*/ 74 h 100"/>
                <a:gd name="T32" fmla="*/ 31 w 35"/>
                <a:gd name="T33" fmla="*/ 63 h 100"/>
                <a:gd name="T34" fmla="*/ 31 w 35"/>
                <a:gd name="T35" fmla="*/ 61 h 100"/>
                <a:gd name="T36" fmla="*/ 19 w 35"/>
                <a:gd name="T37" fmla="*/ 27 h 100"/>
                <a:gd name="T38" fmla="*/ 24 w 35"/>
                <a:gd name="T39" fmla="*/ 34 h 100"/>
                <a:gd name="T40" fmla="*/ 28 w 35"/>
                <a:gd name="T41" fmla="*/ 41 h 100"/>
                <a:gd name="T42" fmla="*/ 26 w 35"/>
                <a:gd name="T43" fmla="*/ 29 h 100"/>
                <a:gd name="T44" fmla="*/ 35 w 35"/>
                <a:gd name="T45" fmla="*/ 39 h 100"/>
                <a:gd name="T46" fmla="*/ 29 w 35"/>
                <a:gd name="T47" fmla="*/ 16 h 100"/>
                <a:gd name="T48" fmla="*/ 22 w 35"/>
                <a:gd name="T49" fmla="*/ 19 h 100"/>
                <a:gd name="T50" fmla="*/ 29 w 35"/>
                <a:gd name="T51" fmla="*/ 6 h 100"/>
                <a:gd name="T52" fmla="*/ 23 w 35"/>
                <a:gd name="T53" fmla="*/ 2 h 100"/>
                <a:gd name="T54" fmla="*/ 13 w 35"/>
                <a:gd name="T55" fmla="*/ 8 h 100"/>
                <a:gd name="T56" fmla="*/ 21 w 35"/>
                <a:gd name="T57" fmla="*/ 1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100">
                  <a:moveTo>
                    <a:pt x="21" y="19"/>
                  </a:moveTo>
                  <a:cubicBezTo>
                    <a:pt x="19" y="19"/>
                    <a:pt x="19" y="18"/>
                    <a:pt x="17" y="19"/>
                  </a:cubicBezTo>
                  <a:cubicBezTo>
                    <a:pt x="16" y="20"/>
                    <a:pt x="16" y="23"/>
                    <a:pt x="15" y="25"/>
                  </a:cubicBezTo>
                  <a:cubicBezTo>
                    <a:pt x="12" y="30"/>
                    <a:pt x="8" y="34"/>
                    <a:pt x="6" y="40"/>
                  </a:cubicBezTo>
                  <a:cubicBezTo>
                    <a:pt x="6" y="42"/>
                    <a:pt x="6" y="44"/>
                    <a:pt x="5" y="46"/>
                  </a:cubicBezTo>
                  <a:cubicBezTo>
                    <a:pt x="2" y="59"/>
                    <a:pt x="0" y="73"/>
                    <a:pt x="4" y="87"/>
                  </a:cubicBezTo>
                  <a:cubicBezTo>
                    <a:pt x="10" y="89"/>
                    <a:pt x="7" y="95"/>
                    <a:pt x="10" y="99"/>
                  </a:cubicBezTo>
                  <a:cubicBezTo>
                    <a:pt x="11" y="100"/>
                    <a:pt x="14" y="100"/>
                    <a:pt x="15" y="99"/>
                  </a:cubicBezTo>
                  <a:cubicBezTo>
                    <a:pt x="13" y="91"/>
                    <a:pt x="9" y="85"/>
                    <a:pt x="8" y="77"/>
                  </a:cubicBezTo>
                  <a:cubicBezTo>
                    <a:pt x="8" y="69"/>
                    <a:pt x="7" y="62"/>
                    <a:pt x="9" y="55"/>
                  </a:cubicBezTo>
                  <a:cubicBezTo>
                    <a:pt x="10" y="49"/>
                    <a:pt x="13" y="42"/>
                    <a:pt x="15" y="38"/>
                  </a:cubicBezTo>
                  <a:cubicBezTo>
                    <a:pt x="21" y="50"/>
                    <a:pt x="25" y="65"/>
                    <a:pt x="28" y="80"/>
                  </a:cubicBezTo>
                  <a:cubicBezTo>
                    <a:pt x="29" y="85"/>
                    <a:pt x="27" y="90"/>
                    <a:pt x="31" y="92"/>
                  </a:cubicBezTo>
                  <a:cubicBezTo>
                    <a:pt x="33" y="90"/>
                    <a:pt x="31" y="87"/>
                    <a:pt x="32" y="84"/>
                  </a:cubicBezTo>
                  <a:cubicBezTo>
                    <a:pt x="33" y="82"/>
                    <a:pt x="35" y="81"/>
                    <a:pt x="35" y="79"/>
                  </a:cubicBezTo>
                  <a:cubicBezTo>
                    <a:pt x="35" y="78"/>
                    <a:pt x="34" y="76"/>
                    <a:pt x="34" y="74"/>
                  </a:cubicBezTo>
                  <a:cubicBezTo>
                    <a:pt x="33" y="69"/>
                    <a:pt x="32" y="67"/>
                    <a:pt x="31" y="63"/>
                  </a:cubicBezTo>
                  <a:cubicBezTo>
                    <a:pt x="31" y="63"/>
                    <a:pt x="31" y="62"/>
                    <a:pt x="31" y="61"/>
                  </a:cubicBezTo>
                  <a:cubicBezTo>
                    <a:pt x="28" y="48"/>
                    <a:pt x="21" y="37"/>
                    <a:pt x="19" y="27"/>
                  </a:cubicBezTo>
                  <a:cubicBezTo>
                    <a:pt x="21" y="29"/>
                    <a:pt x="22" y="31"/>
                    <a:pt x="24" y="34"/>
                  </a:cubicBezTo>
                  <a:cubicBezTo>
                    <a:pt x="25" y="36"/>
                    <a:pt x="25" y="40"/>
                    <a:pt x="28" y="41"/>
                  </a:cubicBezTo>
                  <a:cubicBezTo>
                    <a:pt x="30" y="37"/>
                    <a:pt x="25" y="33"/>
                    <a:pt x="26" y="29"/>
                  </a:cubicBezTo>
                  <a:cubicBezTo>
                    <a:pt x="30" y="31"/>
                    <a:pt x="30" y="38"/>
                    <a:pt x="35" y="39"/>
                  </a:cubicBezTo>
                  <a:cubicBezTo>
                    <a:pt x="34" y="32"/>
                    <a:pt x="30" y="23"/>
                    <a:pt x="29" y="16"/>
                  </a:cubicBezTo>
                  <a:cubicBezTo>
                    <a:pt x="27" y="19"/>
                    <a:pt x="24" y="21"/>
                    <a:pt x="22" y="19"/>
                  </a:cubicBezTo>
                  <a:cubicBezTo>
                    <a:pt x="27" y="17"/>
                    <a:pt x="31" y="12"/>
                    <a:pt x="29" y="6"/>
                  </a:cubicBezTo>
                  <a:cubicBezTo>
                    <a:pt x="26" y="5"/>
                    <a:pt x="25" y="3"/>
                    <a:pt x="23" y="2"/>
                  </a:cubicBezTo>
                  <a:cubicBezTo>
                    <a:pt x="17" y="0"/>
                    <a:pt x="13" y="4"/>
                    <a:pt x="13" y="8"/>
                  </a:cubicBezTo>
                  <a:cubicBezTo>
                    <a:pt x="12" y="14"/>
                    <a:pt x="17" y="17"/>
                    <a:pt x="21"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7" name="Freeform 82"/>
            <p:cNvSpPr>
              <a:spLocks/>
            </p:cNvSpPr>
            <p:nvPr/>
          </p:nvSpPr>
          <p:spPr bwMode="auto">
            <a:xfrm>
              <a:off x="5953146" y="757817"/>
              <a:ext cx="43231" cy="32422"/>
            </a:xfrm>
            <a:custGeom>
              <a:avLst/>
              <a:gdLst>
                <a:gd name="T0" fmla="*/ 5 w 5"/>
                <a:gd name="T1" fmla="*/ 0 h 4"/>
                <a:gd name="T2" fmla="*/ 0 w 5"/>
                <a:gd name="T3" fmla="*/ 2 h 4"/>
                <a:gd name="T4" fmla="*/ 5 w 5"/>
                <a:gd name="T5" fmla="*/ 0 h 4"/>
              </a:gdLst>
              <a:ahLst/>
              <a:cxnLst>
                <a:cxn ang="0">
                  <a:pos x="T0" y="T1"/>
                </a:cxn>
                <a:cxn ang="0">
                  <a:pos x="T2" y="T3"/>
                </a:cxn>
                <a:cxn ang="0">
                  <a:pos x="T4" y="T5"/>
                </a:cxn>
              </a:cxnLst>
              <a:rect l="0" t="0" r="r" b="b"/>
              <a:pathLst>
                <a:path w="5" h="4">
                  <a:moveTo>
                    <a:pt x="5" y="0"/>
                  </a:moveTo>
                  <a:cubicBezTo>
                    <a:pt x="5" y="2"/>
                    <a:pt x="1" y="4"/>
                    <a:pt x="0" y="2"/>
                  </a:cubicBezTo>
                  <a:cubicBezTo>
                    <a:pt x="3" y="2"/>
                    <a:pt x="3" y="1"/>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8" name="Freeform 83"/>
            <p:cNvSpPr>
              <a:spLocks/>
            </p:cNvSpPr>
            <p:nvPr/>
          </p:nvSpPr>
          <p:spPr bwMode="auto">
            <a:xfrm>
              <a:off x="5495621" y="671355"/>
              <a:ext cx="302615" cy="273795"/>
            </a:xfrm>
            <a:custGeom>
              <a:avLst/>
              <a:gdLst>
                <a:gd name="T0" fmla="*/ 12 w 35"/>
                <a:gd name="T1" fmla="*/ 31 h 32"/>
                <a:gd name="T2" fmla="*/ 16 w 35"/>
                <a:gd name="T3" fmla="*/ 28 h 32"/>
                <a:gd name="T4" fmla="*/ 19 w 35"/>
                <a:gd name="T5" fmla="*/ 19 h 32"/>
                <a:gd name="T6" fmla="*/ 30 w 35"/>
                <a:gd name="T7" fmla="*/ 18 h 32"/>
                <a:gd name="T8" fmla="*/ 35 w 35"/>
                <a:gd name="T9" fmla="*/ 8 h 32"/>
                <a:gd name="T10" fmla="*/ 33 w 35"/>
                <a:gd name="T11" fmla="*/ 8 h 32"/>
                <a:gd name="T12" fmla="*/ 17 w 35"/>
                <a:gd name="T13" fmla="*/ 15 h 32"/>
                <a:gd name="T14" fmla="*/ 2 w 35"/>
                <a:gd name="T15" fmla="*/ 25 h 32"/>
                <a:gd name="T16" fmla="*/ 12 w 35"/>
                <a:gd name="T17"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2">
                  <a:moveTo>
                    <a:pt x="12" y="31"/>
                  </a:moveTo>
                  <a:cubicBezTo>
                    <a:pt x="13" y="31"/>
                    <a:pt x="15" y="29"/>
                    <a:pt x="16" y="28"/>
                  </a:cubicBezTo>
                  <a:cubicBezTo>
                    <a:pt x="19" y="25"/>
                    <a:pt x="20" y="22"/>
                    <a:pt x="19" y="19"/>
                  </a:cubicBezTo>
                  <a:cubicBezTo>
                    <a:pt x="22" y="22"/>
                    <a:pt x="28" y="22"/>
                    <a:pt x="30" y="18"/>
                  </a:cubicBezTo>
                  <a:cubicBezTo>
                    <a:pt x="30" y="13"/>
                    <a:pt x="35" y="11"/>
                    <a:pt x="35" y="8"/>
                  </a:cubicBezTo>
                  <a:cubicBezTo>
                    <a:pt x="35" y="7"/>
                    <a:pt x="34" y="8"/>
                    <a:pt x="33" y="8"/>
                  </a:cubicBezTo>
                  <a:cubicBezTo>
                    <a:pt x="29" y="0"/>
                    <a:pt x="14" y="4"/>
                    <a:pt x="17" y="15"/>
                  </a:cubicBezTo>
                  <a:cubicBezTo>
                    <a:pt x="10" y="9"/>
                    <a:pt x="0" y="17"/>
                    <a:pt x="2" y="25"/>
                  </a:cubicBezTo>
                  <a:cubicBezTo>
                    <a:pt x="3" y="28"/>
                    <a:pt x="8" y="32"/>
                    <a:pt x="12" y="3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9" name="Freeform 84"/>
            <p:cNvSpPr>
              <a:spLocks/>
            </p:cNvSpPr>
            <p:nvPr/>
          </p:nvSpPr>
          <p:spPr bwMode="auto">
            <a:xfrm>
              <a:off x="5700966" y="772227"/>
              <a:ext cx="36026" cy="36026"/>
            </a:xfrm>
            <a:custGeom>
              <a:avLst/>
              <a:gdLst>
                <a:gd name="T0" fmla="*/ 3 w 4"/>
                <a:gd name="T1" fmla="*/ 0 h 4"/>
                <a:gd name="T2" fmla="*/ 4 w 4"/>
                <a:gd name="T3" fmla="*/ 1 h 4"/>
                <a:gd name="T4" fmla="*/ 3 w 4"/>
                <a:gd name="T5" fmla="*/ 4 h 4"/>
                <a:gd name="T6" fmla="*/ 0 w 4"/>
                <a:gd name="T7" fmla="*/ 4 h 4"/>
                <a:gd name="T8" fmla="*/ 3 w 4"/>
                <a:gd name="T9" fmla="*/ 0 h 4"/>
              </a:gdLst>
              <a:ahLst/>
              <a:cxnLst>
                <a:cxn ang="0">
                  <a:pos x="T0" y="T1"/>
                </a:cxn>
                <a:cxn ang="0">
                  <a:pos x="T2" y="T3"/>
                </a:cxn>
                <a:cxn ang="0">
                  <a:pos x="T4" y="T5"/>
                </a:cxn>
                <a:cxn ang="0">
                  <a:pos x="T6" y="T7"/>
                </a:cxn>
                <a:cxn ang="0">
                  <a:pos x="T8" y="T9"/>
                </a:cxn>
              </a:cxnLst>
              <a:rect l="0" t="0" r="r" b="b"/>
              <a:pathLst>
                <a:path w="4" h="4">
                  <a:moveTo>
                    <a:pt x="3" y="0"/>
                  </a:moveTo>
                  <a:cubicBezTo>
                    <a:pt x="4" y="0"/>
                    <a:pt x="4" y="1"/>
                    <a:pt x="4" y="1"/>
                  </a:cubicBezTo>
                  <a:cubicBezTo>
                    <a:pt x="4" y="2"/>
                    <a:pt x="3" y="2"/>
                    <a:pt x="3" y="4"/>
                  </a:cubicBezTo>
                  <a:cubicBezTo>
                    <a:pt x="3" y="4"/>
                    <a:pt x="1" y="4"/>
                    <a:pt x="0" y="4"/>
                  </a:cubicBezTo>
                  <a:cubicBezTo>
                    <a:pt x="0" y="2"/>
                    <a:pt x="2" y="2"/>
                    <a:pt x="3"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0" name="Freeform 85"/>
            <p:cNvSpPr>
              <a:spLocks/>
            </p:cNvSpPr>
            <p:nvPr/>
          </p:nvSpPr>
          <p:spPr bwMode="auto">
            <a:xfrm>
              <a:off x="5571274" y="876702"/>
              <a:ext cx="43231" cy="18012"/>
            </a:xfrm>
            <a:custGeom>
              <a:avLst/>
              <a:gdLst>
                <a:gd name="T0" fmla="*/ 0 w 5"/>
                <a:gd name="T1" fmla="*/ 0 h 2"/>
                <a:gd name="T2" fmla="*/ 5 w 5"/>
                <a:gd name="T3" fmla="*/ 0 h 2"/>
                <a:gd name="T4" fmla="*/ 1 w 5"/>
                <a:gd name="T5" fmla="*/ 2 h 2"/>
                <a:gd name="T6" fmla="*/ 0 w 5"/>
                <a:gd name="T7" fmla="*/ 0 h 2"/>
              </a:gdLst>
              <a:ahLst/>
              <a:cxnLst>
                <a:cxn ang="0">
                  <a:pos x="T0" y="T1"/>
                </a:cxn>
                <a:cxn ang="0">
                  <a:pos x="T2" y="T3"/>
                </a:cxn>
                <a:cxn ang="0">
                  <a:pos x="T4" y="T5"/>
                </a:cxn>
                <a:cxn ang="0">
                  <a:pos x="T6" y="T7"/>
                </a:cxn>
              </a:cxnLst>
              <a:rect l="0" t="0" r="r" b="b"/>
              <a:pathLst>
                <a:path w="5" h="2">
                  <a:moveTo>
                    <a:pt x="0" y="0"/>
                  </a:moveTo>
                  <a:cubicBezTo>
                    <a:pt x="2" y="0"/>
                    <a:pt x="3" y="0"/>
                    <a:pt x="5" y="0"/>
                  </a:cubicBezTo>
                  <a:cubicBezTo>
                    <a:pt x="5" y="2"/>
                    <a:pt x="3" y="2"/>
                    <a:pt x="1" y="2"/>
                  </a:cubicBezTo>
                  <a:cubicBezTo>
                    <a:pt x="1" y="1"/>
                    <a:pt x="0" y="1"/>
                    <a:pt x="0"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1" name="Freeform 86"/>
            <p:cNvSpPr>
              <a:spLocks/>
            </p:cNvSpPr>
            <p:nvPr/>
          </p:nvSpPr>
          <p:spPr bwMode="auto">
            <a:xfrm>
              <a:off x="6082838" y="703779"/>
              <a:ext cx="223359" cy="129692"/>
            </a:xfrm>
            <a:custGeom>
              <a:avLst/>
              <a:gdLst>
                <a:gd name="T0" fmla="*/ 0 w 26"/>
                <a:gd name="T1" fmla="*/ 3 h 15"/>
                <a:gd name="T2" fmla="*/ 5 w 26"/>
                <a:gd name="T3" fmla="*/ 11 h 15"/>
                <a:gd name="T4" fmla="*/ 26 w 26"/>
                <a:gd name="T5" fmla="*/ 3 h 15"/>
                <a:gd name="T6" fmla="*/ 14 w 26"/>
                <a:gd name="T7" fmla="*/ 0 h 15"/>
                <a:gd name="T8" fmla="*/ 0 w 26"/>
                <a:gd name="T9" fmla="*/ 3 h 15"/>
              </a:gdLst>
              <a:ahLst/>
              <a:cxnLst>
                <a:cxn ang="0">
                  <a:pos x="T0" y="T1"/>
                </a:cxn>
                <a:cxn ang="0">
                  <a:pos x="T2" y="T3"/>
                </a:cxn>
                <a:cxn ang="0">
                  <a:pos x="T4" y="T5"/>
                </a:cxn>
                <a:cxn ang="0">
                  <a:pos x="T6" y="T7"/>
                </a:cxn>
                <a:cxn ang="0">
                  <a:pos x="T8" y="T9"/>
                </a:cxn>
              </a:cxnLst>
              <a:rect l="0" t="0" r="r" b="b"/>
              <a:pathLst>
                <a:path w="26" h="15">
                  <a:moveTo>
                    <a:pt x="0" y="3"/>
                  </a:moveTo>
                  <a:cubicBezTo>
                    <a:pt x="1" y="5"/>
                    <a:pt x="2" y="9"/>
                    <a:pt x="5" y="11"/>
                  </a:cubicBezTo>
                  <a:cubicBezTo>
                    <a:pt x="11" y="15"/>
                    <a:pt x="26" y="11"/>
                    <a:pt x="26" y="3"/>
                  </a:cubicBezTo>
                  <a:cubicBezTo>
                    <a:pt x="23" y="1"/>
                    <a:pt x="18" y="0"/>
                    <a:pt x="14" y="0"/>
                  </a:cubicBezTo>
                  <a:cubicBezTo>
                    <a:pt x="9" y="0"/>
                    <a:pt x="3" y="1"/>
                    <a:pt x="0"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2" name="Freeform 87"/>
            <p:cNvSpPr>
              <a:spLocks/>
            </p:cNvSpPr>
            <p:nvPr/>
          </p:nvSpPr>
          <p:spPr bwMode="auto">
            <a:xfrm>
              <a:off x="6504339" y="685766"/>
              <a:ext cx="172923" cy="165718"/>
            </a:xfrm>
            <a:custGeom>
              <a:avLst/>
              <a:gdLst>
                <a:gd name="T0" fmla="*/ 17 w 20"/>
                <a:gd name="T1" fmla="*/ 13 h 19"/>
                <a:gd name="T2" fmla="*/ 2 w 20"/>
                <a:gd name="T3" fmla="*/ 11 h 19"/>
                <a:gd name="T4" fmla="*/ 17 w 20"/>
                <a:gd name="T5" fmla="*/ 13 h 19"/>
              </a:gdLst>
              <a:ahLst/>
              <a:cxnLst>
                <a:cxn ang="0">
                  <a:pos x="T0" y="T1"/>
                </a:cxn>
                <a:cxn ang="0">
                  <a:pos x="T2" y="T3"/>
                </a:cxn>
                <a:cxn ang="0">
                  <a:pos x="T4" y="T5"/>
                </a:cxn>
              </a:cxnLst>
              <a:rect l="0" t="0" r="r" b="b"/>
              <a:pathLst>
                <a:path w="20" h="19">
                  <a:moveTo>
                    <a:pt x="17" y="13"/>
                  </a:moveTo>
                  <a:cubicBezTo>
                    <a:pt x="20" y="0"/>
                    <a:pt x="0" y="0"/>
                    <a:pt x="2" y="11"/>
                  </a:cubicBezTo>
                  <a:cubicBezTo>
                    <a:pt x="3" y="17"/>
                    <a:pt x="14" y="19"/>
                    <a:pt x="17" y="1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3" name="Freeform 88"/>
            <p:cNvSpPr>
              <a:spLocks/>
            </p:cNvSpPr>
            <p:nvPr/>
          </p:nvSpPr>
          <p:spPr bwMode="auto">
            <a:xfrm>
              <a:off x="6644838" y="747010"/>
              <a:ext cx="180128" cy="154909"/>
            </a:xfrm>
            <a:custGeom>
              <a:avLst/>
              <a:gdLst>
                <a:gd name="T0" fmla="*/ 12 w 21"/>
                <a:gd name="T1" fmla="*/ 17 h 18"/>
                <a:gd name="T2" fmla="*/ 20 w 21"/>
                <a:gd name="T3" fmla="*/ 7 h 18"/>
                <a:gd name="T4" fmla="*/ 10 w 21"/>
                <a:gd name="T5" fmla="*/ 1 h 18"/>
                <a:gd name="T6" fmla="*/ 12 w 21"/>
                <a:gd name="T7" fmla="*/ 17 h 18"/>
              </a:gdLst>
              <a:ahLst/>
              <a:cxnLst>
                <a:cxn ang="0">
                  <a:pos x="T0" y="T1"/>
                </a:cxn>
                <a:cxn ang="0">
                  <a:pos x="T2" y="T3"/>
                </a:cxn>
                <a:cxn ang="0">
                  <a:pos x="T4" y="T5"/>
                </a:cxn>
                <a:cxn ang="0">
                  <a:pos x="T6" y="T7"/>
                </a:cxn>
              </a:cxnLst>
              <a:rect l="0" t="0" r="r" b="b"/>
              <a:pathLst>
                <a:path w="21" h="18">
                  <a:moveTo>
                    <a:pt x="12" y="17"/>
                  </a:moveTo>
                  <a:cubicBezTo>
                    <a:pt x="17" y="17"/>
                    <a:pt x="21" y="11"/>
                    <a:pt x="20" y="7"/>
                  </a:cubicBezTo>
                  <a:cubicBezTo>
                    <a:pt x="20" y="3"/>
                    <a:pt x="13" y="0"/>
                    <a:pt x="10" y="1"/>
                  </a:cubicBezTo>
                  <a:cubicBezTo>
                    <a:pt x="0" y="3"/>
                    <a:pt x="2" y="18"/>
                    <a:pt x="12"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4" name="Freeform 89"/>
            <p:cNvSpPr>
              <a:spLocks/>
            </p:cNvSpPr>
            <p:nvPr/>
          </p:nvSpPr>
          <p:spPr bwMode="auto">
            <a:xfrm>
              <a:off x="6720492" y="833472"/>
              <a:ext cx="36026" cy="25217"/>
            </a:xfrm>
            <a:custGeom>
              <a:avLst/>
              <a:gdLst>
                <a:gd name="T0" fmla="*/ 4 w 4"/>
                <a:gd name="T1" fmla="*/ 1 h 3"/>
                <a:gd name="T2" fmla="*/ 0 w 4"/>
                <a:gd name="T3" fmla="*/ 2 h 3"/>
                <a:gd name="T4" fmla="*/ 4 w 4"/>
                <a:gd name="T5" fmla="*/ 1 h 3"/>
              </a:gdLst>
              <a:ahLst/>
              <a:cxnLst>
                <a:cxn ang="0">
                  <a:pos x="T0" y="T1"/>
                </a:cxn>
                <a:cxn ang="0">
                  <a:pos x="T2" y="T3"/>
                </a:cxn>
                <a:cxn ang="0">
                  <a:pos x="T4" y="T5"/>
                </a:cxn>
              </a:cxnLst>
              <a:rect l="0" t="0" r="r" b="b"/>
              <a:pathLst>
                <a:path w="4" h="3">
                  <a:moveTo>
                    <a:pt x="4" y="1"/>
                  </a:moveTo>
                  <a:cubicBezTo>
                    <a:pt x="3" y="2"/>
                    <a:pt x="1" y="3"/>
                    <a:pt x="0" y="2"/>
                  </a:cubicBezTo>
                  <a:cubicBezTo>
                    <a:pt x="1" y="1"/>
                    <a:pt x="3" y="0"/>
                    <a:pt x="4"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5" name="Freeform 90"/>
            <p:cNvSpPr>
              <a:spLocks/>
            </p:cNvSpPr>
            <p:nvPr/>
          </p:nvSpPr>
          <p:spPr bwMode="auto">
            <a:xfrm>
              <a:off x="5755006" y="757817"/>
              <a:ext cx="144102" cy="154909"/>
            </a:xfrm>
            <a:custGeom>
              <a:avLst/>
              <a:gdLst>
                <a:gd name="T0" fmla="*/ 12 w 17"/>
                <a:gd name="T1" fmla="*/ 15 h 18"/>
                <a:gd name="T2" fmla="*/ 16 w 17"/>
                <a:gd name="T3" fmla="*/ 3 h 18"/>
                <a:gd name="T4" fmla="*/ 7 w 17"/>
                <a:gd name="T5" fmla="*/ 1 h 18"/>
                <a:gd name="T6" fmla="*/ 12 w 17"/>
                <a:gd name="T7" fmla="*/ 15 h 18"/>
              </a:gdLst>
              <a:ahLst/>
              <a:cxnLst>
                <a:cxn ang="0">
                  <a:pos x="T0" y="T1"/>
                </a:cxn>
                <a:cxn ang="0">
                  <a:pos x="T2" y="T3"/>
                </a:cxn>
                <a:cxn ang="0">
                  <a:pos x="T4" y="T5"/>
                </a:cxn>
                <a:cxn ang="0">
                  <a:pos x="T6" y="T7"/>
                </a:cxn>
              </a:cxnLst>
              <a:rect l="0" t="0" r="r" b="b"/>
              <a:pathLst>
                <a:path w="17" h="18">
                  <a:moveTo>
                    <a:pt x="12" y="15"/>
                  </a:moveTo>
                  <a:cubicBezTo>
                    <a:pt x="16" y="14"/>
                    <a:pt x="17" y="8"/>
                    <a:pt x="16" y="3"/>
                  </a:cubicBezTo>
                  <a:cubicBezTo>
                    <a:pt x="14" y="0"/>
                    <a:pt x="10" y="0"/>
                    <a:pt x="7" y="1"/>
                  </a:cubicBezTo>
                  <a:cubicBezTo>
                    <a:pt x="0" y="4"/>
                    <a:pt x="2" y="18"/>
                    <a:pt x="12"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6" name="Freeform 91"/>
            <p:cNvSpPr>
              <a:spLocks/>
            </p:cNvSpPr>
            <p:nvPr/>
          </p:nvSpPr>
          <p:spPr bwMode="auto">
            <a:xfrm>
              <a:off x="5823453" y="833472"/>
              <a:ext cx="32422" cy="18012"/>
            </a:xfrm>
            <a:custGeom>
              <a:avLst/>
              <a:gdLst>
                <a:gd name="T0" fmla="*/ 2 w 4"/>
                <a:gd name="T1" fmla="*/ 0 h 2"/>
                <a:gd name="T2" fmla="*/ 4 w 4"/>
                <a:gd name="T3" fmla="*/ 1 h 2"/>
                <a:gd name="T4" fmla="*/ 0 w 4"/>
                <a:gd name="T5" fmla="*/ 1 h 2"/>
                <a:gd name="T6" fmla="*/ 2 w 4"/>
                <a:gd name="T7" fmla="*/ 0 h 2"/>
              </a:gdLst>
              <a:ahLst/>
              <a:cxnLst>
                <a:cxn ang="0">
                  <a:pos x="T0" y="T1"/>
                </a:cxn>
                <a:cxn ang="0">
                  <a:pos x="T2" y="T3"/>
                </a:cxn>
                <a:cxn ang="0">
                  <a:pos x="T4" y="T5"/>
                </a:cxn>
                <a:cxn ang="0">
                  <a:pos x="T6" y="T7"/>
                </a:cxn>
              </a:cxnLst>
              <a:rect l="0" t="0" r="r" b="b"/>
              <a:pathLst>
                <a:path w="4" h="2">
                  <a:moveTo>
                    <a:pt x="2" y="0"/>
                  </a:moveTo>
                  <a:cubicBezTo>
                    <a:pt x="3" y="0"/>
                    <a:pt x="3" y="0"/>
                    <a:pt x="4" y="1"/>
                  </a:cubicBezTo>
                  <a:cubicBezTo>
                    <a:pt x="3" y="2"/>
                    <a:pt x="0" y="2"/>
                    <a:pt x="0" y="1"/>
                  </a:cubicBezTo>
                  <a:cubicBezTo>
                    <a:pt x="0" y="0"/>
                    <a:pt x="2" y="0"/>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7" name="Freeform 92"/>
            <p:cNvSpPr>
              <a:spLocks/>
            </p:cNvSpPr>
            <p:nvPr/>
          </p:nvSpPr>
          <p:spPr bwMode="auto">
            <a:xfrm>
              <a:off x="6255761" y="790241"/>
              <a:ext cx="309820" cy="745729"/>
            </a:xfrm>
            <a:custGeom>
              <a:avLst/>
              <a:gdLst>
                <a:gd name="T0" fmla="*/ 5 w 36"/>
                <a:gd name="T1" fmla="*/ 0 h 86"/>
                <a:gd name="T2" fmla="*/ 4 w 36"/>
                <a:gd name="T3" fmla="*/ 9 h 86"/>
                <a:gd name="T4" fmla="*/ 5 w 36"/>
                <a:gd name="T5" fmla="*/ 25 h 86"/>
                <a:gd name="T6" fmla="*/ 7 w 36"/>
                <a:gd name="T7" fmla="*/ 17 h 86"/>
                <a:gd name="T8" fmla="*/ 9 w 36"/>
                <a:gd name="T9" fmla="*/ 18 h 86"/>
                <a:gd name="T10" fmla="*/ 12 w 36"/>
                <a:gd name="T11" fmla="*/ 16 h 86"/>
                <a:gd name="T12" fmla="*/ 5 w 36"/>
                <a:gd name="T13" fmla="*/ 51 h 86"/>
                <a:gd name="T14" fmla="*/ 5 w 36"/>
                <a:gd name="T15" fmla="*/ 77 h 86"/>
                <a:gd name="T16" fmla="*/ 9 w 36"/>
                <a:gd name="T17" fmla="*/ 66 h 86"/>
                <a:gd name="T18" fmla="*/ 14 w 36"/>
                <a:gd name="T19" fmla="*/ 38 h 86"/>
                <a:gd name="T20" fmla="*/ 19 w 36"/>
                <a:gd name="T21" fmla="*/ 22 h 86"/>
                <a:gd name="T22" fmla="*/ 31 w 36"/>
                <a:gd name="T23" fmla="*/ 53 h 86"/>
                <a:gd name="T24" fmla="*/ 31 w 36"/>
                <a:gd name="T25" fmla="*/ 56 h 86"/>
                <a:gd name="T26" fmla="*/ 23 w 36"/>
                <a:gd name="T27" fmla="*/ 85 h 86"/>
                <a:gd name="T28" fmla="*/ 33 w 36"/>
                <a:gd name="T29" fmla="*/ 70 h 86"/>
                <a:gd name="T30" fmla="*/ 36 w 36"/>
                <a:gd name="T31" fmla="*/ 52 h 86"/>
                <a:gd name="T32" fmla="*/ 24 w 36"/>
                <a:gd name="T33" fmla="*/ 19 h 86"/>
                <a:gd name="T34" fmla="*/ 5 w 36"/>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86">
                  <a:moveTo>
                    <a:pt x="5" y="0"/>
                  </a:moveTo>
                  <a:cubicBezTo>
                    <a:pt x="3" y="1"/>
                    <a:pt x="4" y="5"/>
                    <a:pt x="4" y="9"/>
                  </a:cubicBezTo>
                  <a:cubicBezTo>
                    <a:pt x="4" y="13"/>
                    <a:pt x="1" y="23"/>
                    <a:pt x="5" y="25"/>
                  </a:cubicBezTo>
                  <a:cubicBezTo>
                    <a:pt x="7" y="23"/>
                    <a:pt x="6" y="18"/>
                    <a:pt x="7" y="17"/>
                  </a:cubicBezTo>
                  <a:cubicBezTo>
                    <a:pt x="9" y="16"/>
                    <a:pt x="7" y="19"/>
                    <a:pt x="9" y="18"/>
                  </a:cubicBezTo>
                  <a:cubicBezTo>
                    <a:pt x="11" y="18"/>
                    <a:pt x="11" y="15"/>
                    <a:pt x="12" y="16"/>
                  </a:cubicBezTo>
                  <a:cubicBezTo>
                    <a:pt x="11" y="28"/>
                    <a:pt x="6" y="38"/>
                    <a:pt x="5" y="51"/>
                  </a:cubicBezTo>
                  <a:cubicBezTo>
                    <a:pt x="5" y="58"/>
                    <a:pt x="0" y="70"/>
                    <a:pt x="5" y="77"/>
                  </a:cubicBezTo>
                  <a:cubicBezTo>
                    <a:pt x="9" y="75"/>
                    <a:pt x="8" y="71"/>
                    <a:pt x="9" y="66"/>
                  </a:cubicBezTo>
                  <a:cubicBezTo>
                    <a:pt x="10" y="57"/>
                    <a:pt x="12" y="46"/>
                    <a:pt x="14" y="38"/>
                  </a:cubicBezTo>
                  <a:cubicBezTo>
                    <a:pt x="14" y="32"/>
                    <a:pt x="16" y="26"/>
                    <a:pt x="19" y="22"/>
                  </a:cubicBezTo>
                  <a:cubicBezTo>
                    <a:pt x="26" y="29"/>
                    <a:pt x="30" y="41"/>
                    <a:pt x="31" y="53"/>
                  </a:cubicBezTo>
                  <a:cubicBezTo>
                    <a:pt x="31" y="55"/>
                    <a:pt x="31" y="55"/>
                    <a:pt x="31" y="56"/>
                  </a:cubicBezTo>
                  <a:cubicBezTo>
                    <a:pt x="30" y="67"/>
                    <a:pt x="24" y="77"/>
                    <a:pt x="23" y="85"/>
                  </a:cubicBezTo>
                  <a:cubicBezTo>
                    <a:pt x="31" y="86"/>
                    <a:pt x="31" y="78"/>
                    <a:pt x="33" y="70"/>
                  </a:cubicBezTo>
                  <a:cubicBezTo>
                    <a:pt x="35" y="64"/>
                    <a:pt x="36" y="57"/>
                    <a:pt x="36" y="52"/>
                  </a:cubicBezTo>
                  <a:cubicBezTo>
                    <a:pt x="35" y="38"/>
                    <a:pt x="28" y="28"/>
                    <a:pt x="24" y="19"/>
                  </a:cubicBezTo>
                  <a:cubicBezTo>
                    <a:pt x="18" y="13"/>
                    <a:pt x="13" y="4"/>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8" name="Freeform 93"/>
            <p:cNvSpPr>
              <a:spLocks/>
            </p:cNvSpPr>
            <p:nvPr/>
          </p:nvSpPr>
          <p:spPr bwMode="auto">
            <a:xfrm>
              <a:off x="6417877" y="808253"/>
              <a:ext cx="154909" cy="136897"/>
            </a:xfrm>
            <a:custGeom>
              <a:avLst/>
              <a:gdLst>
                <a:gd name="T0" fmla="*/ 8 w 18"/>
                <a:gd name="T1" fmla="*/ 15 h 16"/>
                <a:gd name="T2" fmla="*/ 6 w 18"/>
                <a:gd name="T3" fmla="*/ 2 h 16"/>
                <a:gd name="T4" fmla="*/ 8 w 18"/>
                <a:gd name="T5" fmla="*/ 15 h 16"/>
              </a:gdLst>
              <a:ahLst/>
              <a:cxnLst>
                <a:cxn ang="0">
                  <a:pos x="T0" y="T1"/>
                </a:cxn>
                <a:cxn ang="0">
                  <a:pos x="T2" y="T3"/>
                </a:cxn>
                <a:cxn ang="0">
                  <a:pos x="T4" y="T5"/>
                </a:cxn>
              </a:cxnLst>
              <a:rect l="0" t="0" r="r" b="b"/>
              <a:pathLst>
                <a:path w="18" h="16">
                  <a:moveTo>
                    <a:pt x="8" y="15"/>
                  </a:moveTo>
                  <a:cubicBezTo>
                    <a:pt x="18" y="16"/>
                    <a:pt x="18" y="0"/>
                    <a:pt x="6" y="2"/>
                  </a:cubicBezTo>
                  <a:cubicBezTo>
                    <a:pt x="0" y="5"/>
                    <a:pt x="2" y="14"/>
                    <a:pt x="8"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9" name="Freeform 94"/>
            <p:cNvSpPr>
              <a:spLocks/>
            </p:cNvSpPr>
            <p:nvPr/>
          </p:nvSpPr>
          <p:spPr bwMode="auto">
            <a:xfrm>
              <a:off x="6486325" y="887509"/>
              <a:ext cx="28820" cy="25217"/>
            </a:xfrm>
            <a:custGeom>
              <a:avLst/>
              <a:gdLst>
                <a:gd name="T0" fmla="*/ 3 w 3"/>
                <a:gd name="T1" fmla="*/ 1 h 3"/>
                <a:gd name="T2" fmla="*/ 0 w 3"/>
                <a:gd name="T3" fmla="*/ 2 h 3"/>
                <a:gd name="T4" fmla="*/ 3 w 3"/>
                <a:gd name="T5" fmla="*/ 1 h 3"/>
              </a:gdLst>
              <a:ahLst/>
              <a:cxnLst>
                <a:cxn ang="0">
                  <a:pos x="T0" y="T1"/>
                </a:cxn>
                <a:cxn ang="0">
                  <a:pos x="T2" y="T3"/>
                </a:cxn>
                <a:cxn ang="0">
                  <a:pos x="T4" y="T5"/>
                </a:cxn>
              </a:cxnLst>
              <a:rect l="0" t="0" r="r" b="b"/>
              <a:pathLst>
                <a:path w="3" h="3">
                  <a:moveTo>
                    <a:pt x="3" y="1"/>
                  </a:moveTo>
                  <a:cubicBezTo>
                    <a:pt x="3" y="2"/>
                    <a:pt x="1" y="3"/>
                    <a:pt x="0" y="2"/>
                  </a:cubicBezTo>
                  <a:cubicBezTo>
                    <a:pt x="0" y="1"/>
                    <a:pt x="2" y="0"/>
                    <a:pt x="3"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0" name="Freeform 95"/>
            <p:cNvSpPr>
              <a:spLocks/>
            </p:cNvSpPr>
            <p:nvPr/>
          </p:nvSpPr>
          <p:spPr bwMode="auto">
            <a:xfrm>
              <a:off x="6100852" y="801047"/>
              <a:ext cx="172923" cy="144102"/>
            </a:xfrm>
            <a:custGeom>
              <a:avLst/>
              <a:gdLst>
                <a:gd name="T0" fmla="*/ 18 w 20"/>
                <a:gd name="T1" fmla="*/ 12 h 17"/>
                <a:gd name="T2" fmla="*/ 2 w 20"/>
                <a:gd name="T3" fmla="*/ 11 h 17"/>
                <a:gd name="T4" fmla="*/ 18 w 20"/>
                <a:gd name="T5" fmla="*/ 12 h 17"/>
              </a:gdLst>
              <a:ahLst/>
              <a:cxnLst>
                <a:cxn ang="0">
                  <a:pos x="T0" y="T1"/>
                </a:cxn>
                <a:cxn ang="0">
                  <a:pos x="T2" y="T3"/>
                </a:cxn>
                <a:cxn ang="0">
                  <a:pos x="T4" y="T5"/>
                </a:cxn>
              </a:cxnLst>
              <a:rect l="0" t="0" r="r" b="b"/>
              <a:pathLst>
                <a:path w="20" h="17">
                  <a:moveTo>
                    <a:pt x="18" y="12"/>
                  </a:moveTo>
                  <a:cubicBezTo>
                    <a:pt x="20" y="0"/>
                    <a:pt x="0" y="1"/>
                    <a:pt x="2" y="11"/>
                  </a:cubicBezTo>
                  <a:cubicBezTo>
                    <a:pt x="3" y="16"/>
                    <a:pt x="15" y="17"/>
                    <a:pt x="18" y="1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1" name="Freeform 96"/>
            <p:cNvSpPr>
              <a:spLocks/>
            </p:cNvSpPr>
            <p:nvPr/>
          </p:nvSpPr>
          <p:spPr bwMode="auto">
            <a:xfrm>
              <a:off x="6187313" y="894714"/>
              <a:ext cx="25217" cy="18012"/>
            </a:xfrm>
            <a:custGeom>
              <a:avLst/>
              <a:gdLst>
                <a:gd name="T0" fmla="*/ 2 w 3"/>
                <a:gd name="T1" fmla="*/ 0 h 2"/>
                <a:gd name="T2" fmla="*/ 0 w 3"/>
                <a:gd name="T3" fmla="*/ 1 h 2"/>
                <a:gd name="T4" fmla="*/ 2 w 3"/>
                <a:gd name="T5" fmla="*/ 0 h 2"/>
              </a:gdLst>
              <a:ahLst/>
              <a:cxnLst>
                <a:cxn ang="0">
                  <a:pos x="T0" y="T1"/>
                </a:cxn>
                <a:cxn ang="0">
                  <a:pos x="T2" y="T3"/>
                </a:cxn>
                <a:cxn ang="0">
                  <a:pos x="T4" y="T5"/>
                </a:cxn>
              </a:cxnLst>
              <a:rect l="0" t="0" r="r" b="b"/>
              <a:pathLst>
                <a:path w="3" h="2">
                  <a:moveTo>
                    <a:pt x="2" y="0"/>
                  </a:moveTo>
                  <a:cubicBezTo>
                    <a:pt x="3" y="1"/>
                    <a:pt x="0" y="2"/>
                    <a:pt x="0" y="1"/>
                  </a:cubicBezTo>
                  <a:cubicBezTo>
                    <a:pt x="0" y="0"/>
                    <a:pt x="2" y="1"/>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2" name="Freeform 97"/>
            <p:cNvSpPr>
              <a:spLocks/>
            </p:cNvSpPr>
            <p:nvPr/>
          </p:nvSpPr>
          <p:spPr bwMode="auto">
            <a:xfrm>
              <a:off x="6781735" y="844278"/>
              <a:ext cx="172923" cy="154909"/>
            </a:xfrm>
            <a:custGeom>
              <a:avLst/>
              <a:gdLst>
                <a:gd name="T0" fmla="*/ 9 w 20"/>
                <a:gd name="T1" fmla="*/ 17 h 18"/>
                <a:gd name="T2" fmla="*/ 18 w 20"/>
                <a:gd name="T3" fmla="*/ 6 h 18"/>
                <a:gd name="T4" fmla="*/ 9 w 20"/>
                <a:gd name="T5" fmla="*/ 1 h 18"/>
                <a:gd name="T6" fmla="*/ 9 w 20"/>
                <a:gd name="T7" fmla="*/ 17 h 18"/>
              </a:gdLst>
              <a:ahLst/>
              <a:cxnLst>
                <a:cxn ang="0">
                  <a:pos x="T0" y="T1"/>
                </a:cxn>
                <a:cxn ang="0">
                  <a:pos x="T2" y="T3"/>
                </a:cxn>
                <a:cxn ang="0">
                  <a:pos x="T4" y="T5"/>
                </a:cxn>
                <a:cxn ang="0">
                  <a:pos x="T6" y="T7"/>
                </a:cxn>
              </a:cxnLst>
              <a:rect l="0" t="0" r="r" b="b"/>
              <a:pathLst>
                <a:path w="20" h="18">
                  <a:moveTo>
                    <a:pt x="9" y="17"/>
                  </a:moveTo>
                  <a:cubicBezTo>
                    <a:pt x="15" y="18"/>
                    <a:pt x="20" y="12"/>
                    <a:pt x="18" y="6"/>
                  </a:cubicBezTo>
                  <a:cubicBezTo>
                    <a:pt x="18" y="3"/>
                    <a:pt x="13" y="0"/>
                    <a:pt x="9" y="1"/>
                  </a:cubicBezTo>
                  <a:cubicBezTo>
                    <a:pt x="0" y="3"/>
                    <a:pt x="1" y="16"/>
                    <a:pt x="9"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3" name="Freeform 98"/>
            <p:cNvSpPr>
              <a:spLocks/>
            </p:cNvSpPr>
            <p:nvPr/>
          </p:nvSpPr>
          <p:spPr bwMode="auto">
            <a:xfrm>
              <a:off x="6529556" y="844278"/>
              <a:ext cx="374666" cy="749333"/>
            </a:xfrm>
            <a:custGeom>
              <a:avLst/>
              <a:gdLst>
                <a:gd name="T0" fmla="*/ 22 w 43"/>
                <a:gd name="T1" fmla="*/ 9 h 87"/>
                <a:gd name="T2" fmla="*/ 19 w 43"/>
                <a:gd name="T3" fmla="*/ 8 h 87"/>
                <a:gd name="T4" fmla="*/ 9 w 43"/>
                <a:gd name="T5" fmla="*/ 6 h 87"/>
                <a:gd name="T6" fmla="*/ 24 w 43"/>
                <a:gd name="T7" fmla="*/ 17 h 87"/>
                <a:gd name="T8" fmla="*/ 33 w 43"/>
                <a:gd name="T9" fmla="*/ 34 h 87"/>
                <a:gd name="T10" fmla="*/ 21 w 43"/>
                <a:gd name="T11" fmla="*/ 73 h 87"/>
                <a:gd name="T12" fmla="*/ 15 w 43"/>
                <a:gd name="T13" fmla="*/ 66 h 87"/>
                <a:gd name="T14" fmla="*/ 16 w 43"/>
                <a:gd name="T15" fmla="*/ 79 h 87"/>
                <a:gd name="T16" fmla="*/ 20 w 43"/>
                <a:gd name="T17" fmla="*/ 74 h 87"/>
                <a:gd name="T18" fmla="*/ 22 w 43"/>
                <a:gd name="T19" fmla="*/ 78 h 87"/>
                <a:gd name="T20" fmla="*/ 27 w 43"/>
                <a:gd name="T21" fmla="*/ 71 h 87"/>
                <a:gd name="T22" fmla="*/ 30 w 43"/>
                <a:gd name="T23" fmla="*/ 66 h 87"/>
                <a:gd name="T24" fmla="*/ 31 w 43"/>
                <a:gd name="T25" fmla="*/ 19 h 87"/>
                <a:gd name="T26" fmla="*/ 22 w 43"/>
                <a:gd name="T27" fmla="*/ 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87">
                  <a:moveTo>
                    <a:pt x="22" y="9"/>
                  </a:moveTo>
                  <a:cubicBezTo>
                    <a:pt x="22" y="8"/>
                    <a:pt x="20" y="8"/>
                    <a:pt x="19" y="8"/>
                  </a:cubicBezTo>
                  <a:cubicBezTo>
                    <a:pt x="15" y="5"/>
                    <a:pt x="12" y="0"/>
                    <a:pt x="9" y="6"/>
                  </a:cubicBezTo>
                  <a:cubicBezTo>
                    <a:pt x="14" y="10"/>
                    <a:pt x="19" y="14"/>
                    <a:pt x="24" y="17"/>
                  </a:cubicBezTo>
                  <a:cubicBezTo>
                    <a:pt x="28" y="23"/>
                    <a:pt x="32" y="27"/>
                    <a:pt x="33" y="34"/>
                  </a:cubicBezTo>
                  <a:cubicBezTo>
                    <a:pt x="37" y="50"/>
                    <a:pt x="25" y="63"/>
                    <a:pt x="21" y="73"/>
                  </a:cubicBezTo>
                  <a:cubicBezTo>
                    <a:pt x="19" y="71"/>
                    <a:pt x="18" y="67"/>
                    <a:pt x="15" y="66"/>
                  </a:cubicBezTo>
                  <a:cubicBezTo>
                    <a:pt x="0" y="62"/>
                    <a:pt x="2" y="87"/>
                    <a:pt x="16" y="79"/>
                  </a:cubicBezTo>
                  <a:cubicBezTo>
                    <a:pt x="18" y="78"/>
                    <a:pt x="18" y="75"/>
                    <a:pt x="20" y="74"/>
                  </a:cubicBezTo>
                  <a:cubicBezTo>
                    <a:pt x="21" y="75"/>
                    <a:pt x="21" y="78"/>
                    <a:pt x="22" y="78"/>
                  </a:cubicBezTo>
                  <a:cubicBezTo>
                    <a:pt x="26" y="78"/>
                    <a:pt x="27" y="75"/>
                    <a:pt x="27" y="71"/>
                  </a:cubicBezTo>
                  <a:cubicBezTo>
                    <a:pt x="28" y="70"/>
                    <a:pt x="30" y="69"/>
                    <a:pt x="30" y="66"/>
                  </a:cubicBezTo>
                  <a:cubicBezTo>
                    <a:pt x="40" y="56"/>
                    <a:pt x="43" y="29"/>
                    <a:pt x="31" y="19"/>
                  </a:cubicBezTo>
                  <a:cubicBezTo>
                    <a:pt x="29" y="16"/>
                    <a:pt x="27" y="12"/>
                    <a:pt x="22"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4" name="Freeform 99"/>
            <p:cNvSpPr>
              <a:spLocks/>
            </p:cNvSpPr>
            <p:nvPr/>
          </p:nvSpPr>
          <p:spPr bwMode="auto">
            <a:xfrm>
              <a:off x="6608812" y="1474728"/>
              <a:ext cx="61242" cy="50436"/>
            </a:xfrm>
            <a:custGeom>
              <a:avLst/>
              <a:gdLst>
                <a:gd name="T0" fmla="*/ 6 w 7"/>
                <a:gd name="T1" fmla="*/ 4 h 6"/>
                <a:gd name="T2" fmla="*/ 0 w 7"/>
                <a:gd name="T3" fmla="*/ 3 h 6"/>
                <a:gd name="T4" fmla="*/ 5 w 7"/>
                <a:gd name="T5" fmla="*/ 0 h 6"/>
                <a:gd name="T6" fmla="*/ 6 w 7"/>
                <a:gd name="T7" fmla="*/ 4 h 6"/>
              </a:gdLst>
              <a:ahLst/>
              <a:cxnLst>
                <a:cxn ang="0">
                  <a:pos x="T0" y="T1"/>
                </a:cxn>
                <a:cxn ang="0">
                  <a:pos x="T2" y="T3"/>
                </a:cxn>
                <a:cxn ang="0">
                  <a:pos x="T4" y="T5"/>
                </a:cxn>
                <a:cxn ang="0">
                  <a:pos x="T6" y="T7"/>
                </a:cxn>
              </a:cxnLst>
              <a:rect l="0" t="0" r="r" b="b"/>
              <a:pathLst>
                <a:path w="7" h="6">
                  <a:moveTo>
                    <a:pt x="6" y="4"/>
                  </a:moveTo>
                  <a:cubicBezTo>
                    <a:pt x="4" y="4"/>
                    <a:pt x="0" y="6"/>
                    <a:pt x="0" y="3"/>
                  </a:cubicBezTo>
                  <a:cubicBezTo>
                    <a:pt x="3" y="2"/>
                    <a:pt x="5" y="2"/>
                    <a:pt x="5" y="0"/>
                  </a:cubicBezTo>
                  <a:cubicBezTo>
                    <a:pt x="7" y="0"/>
                    <a:pt x="6" y="3"/>
                    <a:pt x="6"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100"/>
            <p:cNvSpPr>
              <a:spLocks/>
            </p:cNvSpPr>
            <p:nvPr/>
          </p:nvSpPr>
          <p:spPr bwMode="auto">
            <a:xfrm>
              <a:off x="5700966" y="869497"/>
              <a:ext cx="140499" cy="147704"/>
            </a:xfrm>
            <a:custGeom>
              <a:avLst/>
              <a:gdLst>
                <a:gd name="T0" fmla="*/ 15 w 16"/>
                <a:gd name="T1" fmla="*/ 7 h 17"/>
                <a:gd name="T2" fmla="*/ 1 w 16"/>
                <a:gd name="T3" fmla="*/ 7 h 17"/>
                <a:gd name="T4" fmla="*/ 3 w 16"/>
                <a:gd name="T5" fmla="*/ 15 h 17"/>
                <a:gd name="T6" fmla="*/ 10 w 16"/>
                <a:gd name="T7" fmla="*/ 17 h 17"/>
                <a:gd name="T8" fmla="*/ 15 w 16"/>
                <a:gd name="T9" fmla="*/ 7 h 17"/>
              </a:gdLst>
              <a:ahLst/>
              <a:cxnLst>
                <a:cxn ang="0">
                  <a:pos x="T0" y="T1"/>
                </a:cxn>
                <a:cxn ang="0">
                  <a:pos x="T2" y="T3"/>
                </a:cxn>
                <a:cxn ang="0">
                  <a:pos x="T4" y="T5"/>
                </a:cxn>
                <a:cxn ang="0">
                  <a:pos x="T6" y="T7"/>
                </a:cxn>
                <a:cxn ang="0">
                  <a:pos x="T8" y="T9"/>
                </a:cxn>
              </a:cxnLst>
              <a:rect l="0" t="0" r="r" b="b"/>
              <a:pathLst>
                <a:path w="16" h="17">
                  <a:moveTo>
                    <a:pt x="15" y="7"/>
                  </a:moveTo>
                  <a:cubicBezTo>
                    <a:pt x="12" y="0"/>
                    <a:pt x="2" y="2"/>
                    <a:pt x="1" y="7"/>
                  </a:cubicBezTo>
                  <a:cubicBezTo>
                    <a:pt x="0" y="10"/>
                    <a:pt x="2" y="13"/>
                    <a:pt x="3" y="15"/>
                  </a:cubicBezTo>
                  <a:cubicBezTo>
                    <a:pt x="6" y="15"/>
                    <a:pt x="7" y="17"/>
                    <a:pt x="10" y="17"/>
                  </a:cubicBezTo>
                  <a:cubicBezTo>
                    <a:pt x="15" y="16"/>
                    <a:pt x="16" y="10"/>
                    <a:pt x="15"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101"/>
            <p:cNvSpPr>
              <a:spLocks/>
            </p:cNvSpPr>
            <p:nvPr/>
          </p:nvSpPr>
          <p:spPr bwMode="auto">
            <a:xfrm>
              <a:off x="5762211" y="937945"/>
              <a:ext cx="36026" cy="36026"/>
            </a:xfrm>
            <a:custGeom>
              <a:avLst/>
              <a:gdLst>
                <a:gd name="T0" fmla="*/ 0 w 4"/>
                <a:gd name="T1" fmla="*/ 2 h 4"/>
                <a:gd name="T2" fmla="*/ 4 w 4"/>
                <a:gd name="T3" fmla="*/ 2 h 4"/>
                <a:gd name="T4" fmla="*/ 0 w 4"/>
                <a:gd name="T5" fmla="*/ 2 h 4"/>
              </a:gdLst>
              <a:ahLst/>
              <a:cxnLst>
                <a:cxn ang="0">
                  <a:pos x="T0" y="T1"/>
                </a:cxn>
                <a:cxn ang="0">
                  <a:pos x="T2" y="T3"/>
                </a:cxn>
                <a:cxn ang="0">
                  <a:pos x="T4" y="T5"/>
                </a:cxn>
              </a:cxnLst>
              <a:rect l="0" t="0" r="r" b="b"/>
              <a:pathLst>
                <a:path w="4" h="4">
                  <a:moveTo>
                    <a:pt x="0" y="2"/>
                  </a:moveTo>
                  <a:cubicBezTo>
                    <a:pt x="0" y="1"/>
                    <a:pt x="4" y="0"/>
                    <a:pt x="4" y="2"/>
                  </a:cubicBezTo>
                  <a:cubicBezTo>
                    <a:pt x="3" y="4"/>
                    <a:pt x="1" y="4"/>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102"/>
            <p:cNvSpPr>
              <a:spLocks/>
            </p:cNvSpPr>
            <p:nvPr/>
          </p:nvSpPr>
          <p:spPr bwMode="auto">
            <a:xfrm>
              <a:off x="5391146" y="887509"/>
              <a:ext cx="165718" cy="162114"/>
            </a:xfrm>
            <a:custGeom>
              <a:avLst/>
              <a:gdLst>
                <a:gd name="T0" fmla="*/ 11 w 19"/>
                <a:gd name="T1" fmla="*/ 18 h 19"/>
                <a:gd name="T2" fmla="*/ 18 w 19"/>
                <a:gd name="T3" fmla="*/ 9 h 19"/>
                <a:gd name="T4" fmla="*/ 7 w 19"/>
                <a:gd name="T5" fmla="*/ 2 h 19"/>
                <a:gd name="T6" fmla="*/ 2 w 19"/>
                <a:gd name="T7" fmla="*/ 15 h 19"/>
                <a:gd name="T8" fmla="*/ 11 w 19"/>
                <a:gd name="T9" fmla="*/ 18 h 19"/>
              </a:gdLst>
              <a:ahLst/>
              <a:cxnLst>
                <a:cxn ang="0">
                  <a:pos x="T0" y="T1"/>
                </a:cxn>
                <a:cxn ang="0">
                  <a:pos x="T2" y="T3"/>
                </a:cxn>
                <a:cxn ang="0">
                  <a:pos x="T4" y="T5"/>
                </a:cxn>
                <a:cxn ang="0">
                  <a:pos x="T6" y="T7"/>
                </a:cxn>
                <a:cxn ang="0">
                  <a:pos x="T8" y="T9"/>
                </a:cxn>
              </a:cxnLst>
              <a:rect l="0" t="0" r="r" b="b"/>
              <a:pathLst>
                <a:path w="19" h="19">
                  <a:moveTo>
                    <a:pt x="11" y="18"/>
                  </a:moveTo>
                  <a:cubicBezTo>
                    <a:pt x="14" y="18"/>
                    <a:pt x="19" y="13"/>
                    <a:pt x="18" y="9"/>
                  </a:cubicBezTo>
                  <a:cubicBezTo>
                    <a:pt x="18" y="4"/>
                    <a:pt x="12" y="0"/>
                    <a:pt x="7" y="2"/>
                  </a:cubicBezTo>
                  <a:cubicBezTo>
                    <a:pt x="4" y="3"/>
                    <a:pt x="0" y="10"/>
                    <a:pt x="2" y="15"/>
                  </a:cubicBezTo>
                  <a:cubicBezTo>
                    <a:pt x="3" y="17"/>
                    <a:pt x="8" y="19"/>
                    <a:pt x="11" y="1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103"/>
            <p:cNvSpPr>
              <a:spLocks/>
            </p:cNvSpPr>
            <p:nvPr/>
          </p:nvSpPr>
          <p:spPr bwMode="auto">
            <a:xfrm>
              <a:off x="5477607" y="981176"/>
              <a:ext cx="36026" cy="36026"/>
            </a:xfrm>
            <a:custGeom>
              <a:avLst/>
              <a:gdLst>
                <a:gd name="T0" fmla="*/ 3 w 4"/>
                <a:gd name="T1" fmla="*/ 0 h 4"/>
                <a:gd name="T2" fmla="*/ 0 w 4"/>
                <a:gd name="T3" fmla="*/ 3 h 4"/>
                <a:gd name="T4" fmla="*/ 0 w 4"/>
                <a:gd name="T5" fmla="*/ 1 h 4"/>
                <a:gd name="T6" fmla="*/ 3 w 4"/>
                <a:gd name="T7" fmla="*/ 0 h 4"/>
              </a:gdLst>
              <a:ahLst/>
              <a:cxnLst>
                <a:cxn ang="0">
                  <a:pos x="T0" y="T1"/>
                </a:cxn>
                <a:cxn ang="0">
                  <a:pos x="T2" y="T3"/>
                </a:cxn>
                <a:cxn ang="0">
                  <a:pos x="T4" y="T5"/>
                </a:cxn>
                <a:cxn ang="0">
                  <a:pos x="T6" y="T7"/>
                </a:cxn>
              </a:cxnLst>
              <a:rect l="0" t="0" r="r" b="b"/>
              <a:pathLst>
                <a:path w="4" h="4">
                  <a:moveTo>
                    <a:pt x="3" y="0"/>
                  </a:moveTo>
                  <a:cubicBezTo>
                    <a:pt x="4" y="1"/>
                    <a:pt x="2" y="4"/>
                    <a:pt x="0" y="3"/>
                  </a:cubicBezTo>
                  <a:cubicBezTo>
                    <a:pt x="0" y="3"/>
                    <a:pt x="0" y="2"/>
                    <a:pt x="0" y="1"/>
                  </a:cubicBezTo>
                  <a:cubicBezTo>
                    <a:pt x="1" y="1"/>
                    <a:pt x="2" y="1"/>
                    <a:pt x="3"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9" name="Freeform 104"/>
            <p:cNvSpPr>
              <a:spLocks/>
            </p:cNvSpPr>
            <p:nvPr/>
          </p:nvSpPr>
          <p:spPr bwMode="auto">
            <a:xfrm>
              <a:off x="5261456" y="912728"/>
              <a:ext cx="742128" cy="796165"/>
            </a:xfrm>
            <a:custGeom>
              <a:avLst/>
              <a:gdLst>
                <a:gd name="T0" fmla="*/ 11 w 86"/>
                <a:gd name="T1" fmla="*/ 72 h 92"/>
                <a:gd name="T2" fmla="*/ 21 w 86"/>
                <a:gd name="T3" fmla="*/ 78 h 92"/>
                <a:gd name="T4" fmla="*/ 41 w 86"/>
                <a:gd name="T5" fmla="*/ 88 h 92"/>
                <a:gd name="T6" fmla="*/ 28 w 86"/>
                <a:gd name="T7" fmla="*/ 75 h 92"/>
                <a:gd name="T8" fmla="*/ 35 w 86"/>
                <a:gd name="T9" fmla="*/ 79 h 92"/>
                <a:gd name="T10" fmla="*/ 35 w 86"/>
                <a:gd name="T11" fmla="*/ 76 h 92"/>
                <a:gd name="T12" fmla="*/ 40 w 86"/>
                <a:gd name="T13" fmla="*/ 79 h 92"/>
                <a:gd name="T14" fmla="*/ 43 w 86"/>
                <a:gd name="T15" fmla="*/ 77 h 92"/>
                <a:gd name="T16" fmla="*/ 45 w 86"/>
                <a:gd name="T17" fmla="*/ 84 h 92"/>
                <a:gd name="T18" fmla="*/ 63 w 86"/>
                <a:gd name="T19" fmla="*/ 79 h 92"/>
                <a:gd name="T20" fmla="*/ 67 w 86"/>
                <a:gd name="T21" fmla="*/ 80 h 92"/>
                <a:gd name="T22" fmla="*/ 78 w 86"/>
                <a:gd name="T23" fmla="*/ 81 h 92"/>
                <a:gd name="T24" fmla="*/ 86 w 86"/>
                <a:gd name="T25" fmla="*/ 79 h 92"/>
                <a:gd name="T26" fmla="*/ 78 w 86"/>
                <a:gd name="T27" fmla="*/ 78 h 92"/>
                <a:gd name="T28" fmla="*/ 66 w 86"/>
                <a:gd name="T29" fmla="*/ 73 h 92"/>
                <a:gd name="T30" fmla="*/ 63 w 86"/>
                <a:gd name="T31" fmla="*/ 74 h 92"/>
                <a:gd name="T32" fmla="*/ 59 w 86"/>
                <a:gd name="T33" fmla="*/ 75 h 92"/>
                <a:gd name="T34" fmla="*/ 54 w 86"/>
                <a:gd name="T35" fmla="*/ 80 h 92"/>
                <a:gd name="T36" fmla="*/ 48 w 86"/>
                <a:gd name="T37" fmla="*/ 84 h 92"/>
                <a:gd name="T38" fmla="*/ 46 w 86"/>
                <a:gd name="T39" fmla="*/ 70 h 92"/>
                <a:gd name="T40" fmla="*/ 37 w 86"/>
                <a:gd name="T41" fmla="*/ 71 h 92"/>
                <a:gd name="T42" fmla="*/ 34 w 86"/>
                <a:gd name="T43" fmla="*/ 68 h 92"/>
                <a:gd name="T44" fmla="*/ 32 w 86"/>
                <a:gd name="T45" fmla="*/ 57 h 92"/>
                <a:gd name="T46" fmla="*/ 32 w 86"/>
                <a:gd name="T47" fmla="*/ 45 h 92"/>
                <a:gd name="T48" fmla="*/ 32 w 86"/>
                <a:gd name="T49" fmla="*/ 38 h 92"/>
                <a:gd name="T50" fmla="*/ 32 w 86"/>
                <a:gd name="T51" fmla="*/ 32 h 92"/>
                <a:gd name="T52" fmla="*/ 35 w 86"/>
                <a:gd name="T53" fmla="*/ 21 h 92"/>
                <a:gd name="T54" fmla="*/ 48 w 86"/>
                <a:gd name="T55" fmla="*/ 5 h 92"/>
                <a:gd name="T56" fmla="*/ 48 w 86"/>
                <a:gd name="T57" fmla="*/ 1 h 92"/>
                <a:gd name="T58" fmla="*/ 45 w 86"/>
                <a:gd name="T59" fmla="*/ 0 h 92"/>
                <a:gd name="T60" fmla="*/ 31 w 86"/>
                <a:gd name="T61" fmla="*/ 17 h 92"/>
                <a:gd name="T62" fmla="*/ 27 w 86"/>
                <a:gd name="T63" fmla="*/ 26 h 92"/>
                <a:gd name="T64" fmla="*/ 26 w 86"/>
                <a:gd name="T65" fmla="*/ 37 h 92"/>
                <a:gd name="T66" fmla="*/ 28 w 86"/>
                <a:gd name="T67" fmla="*/ 57 h 92"/>
                <a:gd name="T68" fmla="*/ 23 w 86"/>
                <a:gd name="T69" fmla="*/ 68 h 92"/>
                <a:gd name="T70" fmla="*/ 18 w 86"/>
                <a:gd name="T71" fmla="*/ 66 h 92"/>
                <a:gd name="T72" fmla="*/ 21 w 86"/>
                <a:gd name="T73" fmla="*/ 51 h 92"/>
                <a:gd name="T74" fmla="*/ 15 w 86"/>
                <a:gd name="T75" fmla="*/ 50 h 92"/>
                <a:gd name="T76" fmla="*/ 12 w 86"/>
                <a:gd name="T77" fmla="*/ 66 h 92"/>
                <a:gd name="T78" fmla="*/ 2 w 86"/>
                <a:gd name="T79" fmla="*/ 66 h 92"/>
                <a:gd name="T80" fmla="*/ 3 w 86"/>
                <a:gd name="T81" fmla="*/ 71 h 92"/>
                <a:gd name="T82" fmla="*/ 11 w 86"/>
                <a:gd name="T83" fmla="*/ 7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6" h="92">
                  <a:moveTo>
                    <a:pt x="11" y="72"/>
                  </a:moveTo>
                  <a:cubicBezTo>
                    <a:pt x="14" y="74"/>
                    <a:pt x="19" y="75"/>
                    <a:pt x="21" y="78"/>
                  </a:cubicBezTo>
                  <a:cubicBezTo>
                    <a:pt x="28" y="80"/>
                    <a:pt x="34" y="89"/>
                    <a:pt x="41" y="88"/>
                  </a:cubicBezTo>
                  <a:cubicBezTo>
                    <a:pt x="39" y="82"/>
                    <a:pt x="31" y="80"/>
                    <a:pt x="28" y="75"/>
                  </a:cubicBezTo>
                  <a:cubicBezTo>
                    <a:pt x="30" y="76"/>
                    <a:pt x="32" y="78"/>
                    <a:pt x="35" y="79"/>
                  </a:cubicBezTo>
                  <a:cubicBezTo>
                    <a:pt x="36" y="77"/>
                    <a:pt x="34" y="76"/>
                    <a:pt x="35" y="76"/>
                  </a:cubicBezTo>
                  <a:cubicBezTo>
                    <a:pt x="37" y="76"/>
                    <a:pt x="38" y="78"/>
                    <a:pt x="40" y="79"/>
                  </a:cubicBezTo>
                  <a:cubicBezTo>
                    <a:pt x="41" y="79"/>
                    <a:pt x="41" y="76"/>
                    <a:pt x="43" y="77"/>
                  </a:cubicBezTo>
                  <a:cubicBezTo>
                    <a:pt x="45" y="80"/>
                    <a:pt x="43" y="82"/>
                    <a:pt x="45" y="84"/>
                  </a:cubicBezTo>
                  <a:cubicBezTo>
                    <a:pt x="50" y="92"/>
                    <a:pt x="59" y="80"/>
                    <a:pt x="63" y="79"/>
                  </a:cubicBezTo>
                  <a:cubicBezTo>
                    <a:pt x="64" y="79"/>
                    <a:pt x="65" y="80"/>
                    <a:pt x="67" y="80"/>
                  </a:cubicBezTo>
                  <a:cubicBezTo>
                    <a:pt x="70" y="81"/>
                    <a:pt x="75" y="82"/>
                    <a:pt x="78" y="81"/>
                  </a:cubicBezTo>
                  <a:cubicBezTo>
                    <a:pt x="80" y="81"/>
                    <a:pt x="83" y="81"/>
                    <a:pt x="86" y="79"/>
                  </a:cubicBezTo>
                  <a:cubicBezTo>
                    <a:pt x="83" y="77"/>
                    <a:pt x="81" y="78"/>
                    <a:pt x="78" y="78"/>
                  </a:cubicBezTo>
                  <a:cubicBezTo>
                    <a:pt x="73" y="77"/>
                    <a:pt x="69" y="74"/>
                    <a:pt x="66" y="73"/>
                  </a:cubicBezTo>
                  <a:cubicBezTo>
                    <a:pt x="64" y="73"/>
                    <a:pt x="64" y="74"/>
                    <a:pt x="63" y="74"/>
                  </a:cubicBezTo>
                  <a:cubicBezTo>
                    <a:pt x="62" y="75"/>
                    <a:pt x="60" y="74"/>
                    <a:pt x="59" y="75"/>
                  </a:cubicBezTo>
                  <a:cubicBezTo>
                    <a:pt x="57" y="75"/>
                    <a:pt x="56" y="78"/>
                    <a:pt x="54" y="80"/>
                  </a:cubicBezTo>
                  <a:cubicBezTo>
                    <a:pt x="52" y="82"/>
                    <a:pt x="51" y="84"/>
                    <a:pt x="48" y="84"/>
                  </a:cubicBezTo>
                  <a:cubicBezTo>
                    <a:pt x="48" y="79"/>
                    <a:pt x="50" y="73"/>
                    <a:pt x="46" y="70"/>
                  </a:cubicBezTo>
                  <a:cubicBezTo>
                    <a:pt x="43" y="69"/>
                    <a:pt x="40" y="70"/>
                    <a:pt x="37" y="71"/>
                  </a:cubicBezTo>
                  <a:cubicBezTo>
                    <a:pt x="36" y="70"/>
                    <a:pt x="35" y="69"/>
                    <a:pt x="34" y="68"/>
                  </a:cubicBezTo>
                  <a:cubicBezTo>
                    <a:pt x="35" y="64"/>
                    <a:pt x="33" y="61"/>
                    <a:pt x="32" y="57"/>
                  </a:cubicBezTo>
                  <a:cubicBezTo>
                    <a:pt x="35" y="53"/>
                    <a:pt x="32" y="49"/>
                    <a:pt x="32" y="45"/>
                  </a:cubicBezTo>
                  <a:cubicBezTo>
                    <a:pt x="31" y="43"/>
                    <a:pt x="32" y="41"/>
                    <a:pt x="32" y="38"/>
                  </a:cubicBezTo>
                  <a:cubicBezTo>
                    <a:pt x="32" y="36"/>
                    <a:pt x="32" y="34"/>
                    <a:pt x="32" y="32"/>
                  </a:cubicBezTo>
                  <a:cubicBezTo>
                    <a:pt x="33" y="29"/>
                    <a:pt x="34" y="24"/>
                    <a:pt x="35" y="21"/>
                  </a:cubicBezTo>
                  <a:cubicBezTo>
                    <a:pt x="38" y="16"/>
                    <a:pt x="43" y="9"/>
                    <a:pt x="48" y="5"/>
                  </a:cubicBezTo>
                  <a:cubicBezTo>
                    <a:pt x="48" y="4"/>
                    <a:pt x="48" y="3"/>
                    <a:pt x="48" y="1"/>
                  </a:cubicBezTo>
                  <a:cubicBezTo>
                    <a:pt x="48" y="0"/>
                    <a:pt x="46" y="1"/>
                    <a:pt x="45" y="0"/>
                  </a:cubicBezTo>
                  <a:cubicBezTo>
                    <a:pt x="39" y="5"/>
                    <a:pt x="35" y="11"/>
                    <a:pt x="31" y="17"/>
                  </a:cubicBezTo>
                  <a:cubicBezTo>
                    <a:pt x="31" y="20"/>
                    <a:pt x="27" y="23"/>
                    <a:pt x="27" y="26"/>
                  </a:cubicBezTo>
                  <a:cubicBezTo>
                    <a:pt x="26" y="28"/>
                    <a:pt x="27" y="33"/>
                    <a:pt x="26" y="37"/>
                  </a:cubicBezTo>
                  <a:cubicBezTo>
                    <a:pt x="25" y="42"/>
                    <a:pt x="26" y="52"/>
                    <a:pt x="28" y="57"/>
                  </a:cubicBezTo>
                  <a:cubicBezTo>
                    <a:pt x="25" y="60"/>
                    <a:pt x="24" y="64"/>
                    <a:pt x="23" y="68"/>
                  </a:cubicBezTo>
                  <a:cubicBezTo>
                    <a:pt x="20" y="68"/>
                    <a:pt x="19" y="67"/>
                    <a:pt x="18" y="66"/>
                  </a:cubicBezTo>
                  <a:cubicBezTo>
                    <a:pt x="23" y="64"/>
                    <a:pt x="25" y="56"/>
                    <a:pt x="21" y="51"/>
                  </a:cubicBezTo>
                  <a:cubicBezTo>
                    <a:pt x="18" y="51"/>
                    <a:pt x="17" y="50"/>
                    <a:pt x="15" y="50"/>
                  </a:cubicBezTo>
                  <a:cubicBezTo>
                    <a:pt x="6" y="50"/>
                    <a:pt x="5" y="62"/>
                    <a:pt x="12" y="66"/>
                  </a:cubicBezTo>
                  <a:cubicBezTo>
                    <a:pt x="9" y="67"/>
                    <a:pt x="5" y="65"/>
                    <a:pt x="2" y="66"/>
                  </a:cubicBezTo>
                  <a:cubicBezTo>
                    <a:pt x="0" y="68"/>
                    <a:pt x="1" y="70"/>
                    <a:pt x="3" y="71"/>
                  </a:cubicBezTo>
                  <a:cubicBezTo>
                    <a:pt x="6" y="71"/>
                    <a:pt x="8" y="73"/>
                    <a:pt x="11" y="7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0" name="Freeform 105"/>
            <p:cNvSpPr>
              <a:spLocks/>
            </p:cNvSpPr>
            <p:nvPr/>
          </p:nvSpPr>
          <p:spPr bwMode="auto">
            <a:xfrm>
              <a:off x="5383941" y="1413483"/>
              <a:ext cx="50436" cy="43231"/>
            </a:xfrm>
            <a:custGeom>
              <a:avLst/>
              <a:gdLst>
                <a:gd name="T0" fmla="*/ 6 w 6"/>
                <a:gd name="T1" fmla="*/ 0 h 5"/>
                <a:gd name="T2" fmla="*/ 0 w 6"/>
                <a:gd name="T3" fmla="*/ 2 h 5"/>
                <a:gd name="T4" fmla="*/ 6 w 6"/>
                <a:gd name="T5" fmla="*/ 0 h 5"/>
              </a:gdLst>
              <a:ahLst/>
              <a:cxnLst>
                <a:cxn ang="0">
                  <a:pos x="T0" y="T1"/>
                </a:cxn>
                <a:cxn ang="0">
                  <a:pos x="T2" y="T3"/>
                </a:cxn>
                <a:cxn ang="0">
                  <a:pos x="T4" y="T5"/>
                </a:cxn>
              </a:cxnLst>
              <a:rect l="0" t="0" r="r" b="b"/>
              <a:pathLst>
                <a:path w="6" h="5">
                  <a:moveTo>
                    <a:pt x="6" y="0"/>
                  </a:moveTo>
                  <a:cubicBezTo>
                    <a:pt x="6" y="3"/>
                    <a:pt x="1" y="5"/>
                    <a:pt x="0" y="2"/>
                  </a:cubicBezTo>
                  <a:cubicBezTo>
                    <a:pt x="2" y="2"/>
                    <a:pt x="4" y="1"/>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1" name="Freeform 106"/>
            <p:cNvSpPr>
              <a:spLocks/>
            </p:cNvSpPr>
            <p:nvPr/>
          </p:nvSpPr>
          <p:spPr bwMode="auto">
            <a:xfrm>
              <a:off x="5546057" y="937945"/>
              <a:ext cx="25217" cy="18012"/>
            </a:xfrm>
            <a:custGeom>
              <a:avLst/>
              <a:gdLst>
                <a:gd name="T0" fmla="*/ 0 w 3"/>
                <a:gd name="T1" fmla="*/ 1 h 2"/>
                <a:gd name="T2" fmla="*/ 2 w 3"/>
                <a:gd name="T3" fmla="*/ 2 h 2"/>
                <a:gd name="T4" fmla="*/ 1 w 3"/>
                <a:gd name="T5" fmla="*/ 0 h 2"/>
                <a:gd name="T6" fmla="*/ 0 w 3"/>
                <a:gd name="T7" fmla="*/ 1 h 2"/>
              </a:gdLst>
              <a:ahLst/>
              <a:cxnLst>
                <a:cxn ang="0">
                  <a:pos x="T0" y="T1"/>
                </a:cxn>
                <a:cxn ang="0">
                  <a:pos x="T2" y="T3"/>
                </a:cxn>
                <a:cxn ang="0">
                  <a:pos x="T4" y="T5"/>
                </a:cxn>
                <a:cxn ang="0">
                  <a:pos x="T6" y="T7"/>
                </a:cxn>
              </a:cxnLst>
              <a:rect l="0" t="0" r="r" b="b"/>
              <a:pathLst>
                <a:path w="3" h="2">
                  <a:moveTo>
                    <a:pt x="0" y="1"/>
                  </a:moveTo>
                  <a:cubicBezTo>
                    <a:pt x="1" y="1"/>
                    <a:pt x="1" y="2"/>
                    <a:pt x="2" y="2"/>
                  </a:cubicBezTo>
                  <a:cubicBezTo>
                    <a:pt x="3" y="1"/>
                    <a:pt x="2" y="0"/>
                    <a:pt x="1" y="0"/>
                  </a:cubicBezTo>
                  <a:cubicBezTo>
                    <a:pt x="1" y="0"/>
                    <a:pt x="1" y="1"/>
                    <a:pt x="0"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2" name="Freeform 107"/>
            <p:cNvSpPr>
              <a:spLocks/>
            </p:cNvSpPr>
            <p:nvPr/>
          </p:nvSpPr>
          <p:spPr bwMode="auto">
            <a:xfrm>
              <a:off x="6497134" y="912728"/>
              <a:ext cx="180128" cy="172923"/>
            </a:xfrm>
            <a:custGeom>
              <a:avLst/>
              <a:gdLst>
                <a:gd name="T0" fmla="*/ 5 w 21"/>
                <a:gd name="T1" fmla="*/ 6 h 20"/>
                <a:gd name="T2" fmla="*/ 13 w 21"/>
                <a:gd name="T3" fmla="*/ 19 h 20"/>
                <a:gd name="T4" fmla="*/ 18 w 21"/>
                <a:gd name="T5" fmla="*/ 15 h 20"/>
                <a:gd name="T6" fmla="*/ 5 w 21"/>
                <a:gd name="T7" fmla="*/ 6 h 20"/>
              </a:gdLst>
              <a:ahLst/>
              <a:cxnLst>
                <a:cxn ang="0">
                  <a:pos x="T0" y="T1"/>
                </a:cxn>
                <a:cxn ang="0">
                  <a:pos x="T2" y="T3"/>
                </a:cxn>
                <a:cxn ang="0">
                  <a:pos x="T4" y="T5"/>
                </a:cxn>
                <a:cxn ang="0">
                  <a:pos x="T6" y="T7"/>
                </a:cxn>
              </a:cxnLst>
              <a:rect l="0" t="0" r="r" b="b"/>
              <a:pathLst>
                <a:path w="21" h="20">
                  <a:moveTo>
                    <a:pt x="5" y="6"/>
                  </a:moveTo>
                  <a:cubicBezTo>
                    <a:pt x="0" y="11"/>
                    <a:pt x="5" y="20"/>
                    <a:pt x="13" y="19"/>
                  </a:cubicBezTo>
                  <a:cubicBezTo>
                    <a:pt x="15" y="17"/>
                    <a:pt x="17" y="17"/>
                    <a:pt x="18" y="15"/>
                  </a:cubicBezTo>
                  <a:cubicBezTo>
                    <a:pt x="21" y="7"/>
                    <a:pt x="10" y="0"/>
                    <a:pt x="5"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3" name="Freeform 108"/>
            <p:cNvSpPr>
              <a:spLocks/>
            </p:cNvSpPr>
            <p:nvPr/>
          </p:nvSpPr>
          <p:spPr bwMode="auto">
            <a:xfrm>
              <a:off x="6572786" y="999189"/>
              <a:ext cx="36026" cy="32422"/>
            </a:xfrm>
            <a:custGeom>
              <a:avLst/>
              <a:gdLst>
                <a:gd name="T0" fmla="*/ 4 w 4"/>
                <a:gd name="T1" fmla="*/ 2 h 4"/>
                <a:gd name="T2" fmla="*/ 1 w 4"/>
                <a:gd name="T3" fmla="*/ 4 h 4"/>
                <a:gd name="T4" fmla="*/ 4 w 4"/>
                <a:gd name="T5" fmla="*/ 2 h 4"/>
              </a:gdLst>
              <a:ahLst/>
              <a:cxnLst>
                <a:cxn ang="0">
                  <a:pos x="T0" y="T1"/>
                </a:cxn>
                <a:cxn ang="0">
                  <a:pos x="T2" y="T3"/>
                </a:cxn>
                <a:cxn ang="0">
                  <a:pos x="T4" y="T5"/>
                </a:cxn>
              </a:cxnLst>
              <a:rect l="0" t="0" r="r" b="b"/>
              <a:pathLst>
                <a:path w="4" h="4">
                  <a:moveTo>
                    <a:pt x="4" y="2"/>
                  </a:moveTo>
                  <a:cubicBezTo>
                    <a:pt x="3" y="3"/>
                    <a:pt x="2" y="4"/>
                    <a:pt x="1" y="4"/>
                  </a:cubicBezTo>
                  <a:cubicBezTo>
                    <a:pt x="0" y="2"/>
                    <a:pt x="3" y="0"/>
                    <a:pt x="4"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4" name="Freeform 109"/>
            <p:cNvSpPr>
              <a:spLocks/>
            </p:cNvSpPr>
            <p:nvPr/>
          </p:nvSpPr>
          <p:spPr bwMode="auto">
            <a:xfrm>
              <a:off x="6072031" y="955959"/>
              <a:ext cx="201743" cy="172923"/>
            </a:xfrm>
            <a:custGeom>
              <a:avLst/>
              <a:gdLst>
                <a:gd name="T0" fmla="*/ 20 w 23"/>
                <a:gd name="T1" fmla="*/ 2 h 20"/>
                <a:gd name="T2" fmla="*/ 9 w 23"/>
                <a:gd name="T3" fmla="*/ 1 h 20"/>
                <a:gd name="T4" fmla="*/ 18 w 23"/>
                <a:gd name="T5" fmla="*/ 15 h 20"/>
                <a:gd name="T6" fmla="*/ 20 w 23"/>
                <a:gd name="T7" fmla="*/ 2 h 20"/>
              </a:gdLst>
              <a:ahLst/>
              <a:cxnLst>
                <a:cxn ang="0">
                  <a:pos x="T0" y="T1"/>
                </a:cxn>
                <a:cxn ang="0">
                  <a:pos x="T2" y="T3"/>
                </a:cxn>
                <a:cxn ang="0">
                  <a:pos x="T4" y="T5"/>
                </a:cxn>
                <a:cxn ang="0">
                  <a:pos x="T6" y="T7"/>
                </a:cxn>
              </a:cxnLst>
              <a:rect l="0" t="0" r="r" b="b"/>
              <a:pathLst>
                <a:path w="23" h="20">
                  <a:moveTo>
                    <a:pt x="20" y="2"/>
                  </a:moveTo>
                  <a:cubicBezTo>
                    <a:pt x="17" y="0"/>
                    <a:pt x="13" y="2"/>
                    <a:pt x="9" y="1"/>
                  </a:cubicBezTo>
                  <a:cubicBezTo>
                    <a:pt x="0" y="7"/>
                    <a:pt x="7" y="20"/>
                    <a:pt x="18" y="15"/>
                  </a:cubicBezTo>
                  <a:cubicBezTo>
                    <a:pt x="22" y="13"/>
                    <a:pt x="23" y="6"/>
                    <a:pt x="2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10"/>
            <p:cNvSpPr>
              <a:spLocks/>
            </p:cNvSpPr>
            <p:nvPr/>
          </p:nvSpPr>
          <p:spPr bwMode="auto">
            <a:xfrm>
              <a:off x="6144083" y="1024406"/>
              <a:ext cx="86461" cy="43231"/>
            </a:xfrm>
            <a:custGeom>
              <a:avLst/>
              <a:gdLst>
                <a:gd name="T0" fmla="*/ 1 w 10"/>
                <a:gd name="T1" fmla="*/ 1 h 5"/>
                <a:gd name="T2" fmla="*/ 8 w 10"/>
                <a:gd name="T3" fmla="*/ 0 h 5"/>
                <a:gd name="T4" fmla="*/ 1 w 10"/>
                <a:gd name="T5" fmla="*/ 1 h 5"/>
              </a:gdLst>
              <a:ahLst/>
              <a:cxnLst>
                <a:cxn ang="0">
                  <a:pos x="T0" y="T1"/>
                </a:cxn>
                <a:cxn ang="0">
                  <a:pos x="T2" y="T3"/>
                </a:cxn>
                <a:cxn ang="0">
                  <a:pos x="T4" y="T5"/>
                </a:cxn>
              </a:cxnLst>
              <a:rect l="0" t="0" r="r" b="b"/>
              <a:pathLst>
                <a:path w="10" h="5">
                  <a:moveTo>
                    <a:pt x="1" y="1"/>
                  </a:moveTo>
                  <a:cubicBezTo>
                    <a:pt x="3" y="0"/>
                    <a:pt x="6" y="1"/>
                    <a:pt x="8" y="0"/>
                  </a:cubicBezTo>
                  <a:cubicBezTo>
                    <a:pt x="10" y="5"/>
                    <a:pt x="0" y="3"/>
                    <a:pt x="1"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11"/>
            <p:cNvSpPr>
              <a:spLocks/>
            </p:cNvSpPr>
            <p:nvPr/>
          </p:nvSpPr>
          <p:spPr bwMode="auto">
            <a:xfrm>
              <a:off x="5614505" y="1006395"/>
              <a:ext cx="140499" cy="140499"/>
            </a:xfrm>
            <a:custGeom>
              <a:avLst/>
              <a:gdLst>
                <a:gd name="T0" fmla="*/ 6 w 16"/>
                <a:gd name="T1" fmla="*/ 1 h 16"/>
                <a:gd name="T2" fmla="*/ 2 w 16"/>
                <a:gd name="T3" fmla="*/ 12 h 16"/>
                <a:gd name="T4" fmla="*/ 10 w 16"/>
                <a:gd name="T5" fmla="*/ 15 h 16"/>
                <a:gd name="T6" fmla="*/ 15 w 16"/>
                <a:gd name="T7" fmla="*/ 7 h 16"/>
                <a:gd name="T8" fmla="*/ 6 w 16"/>
                <a:gd name="T9" fmla="*/ 1 h 16"/>
              </a:gdLst>
              <a:ahLst/>
              <a:cxnLst>
                <a:cxn ang="0">
                  <a:pos x="T0" y="T1"/>
                </a:cxn>
                <a:cxn ang="0">
                  <a:pos x="T2" y="T3"/>
                </a:cxn>
                <a:cxn ang="0">
                  <a:pos x="T4" y="T5"/>
                </a:cxn>
                <a:cxn ang="0">
                  <a:pos x="T6" y="T7"/>
                </a:cxn>
                <a:cxn ang="0">
                  <a:pos x="T8" y="T9"/>
                </a:cxn>
              </a:cxnLst>
              <a:rect l="0" t="0" r="r" b="b"/>
              <a:pathLst>
                <a:path w="16" h="16">
                  <a:moveTo>
                    <a:pt x="6" y="1"/>
                  </a:moveTo>
                  <a:cubicBezTo>
                    <a:pt x="3" y="2"/>
                    <a:pt x="0" y="9"/>
                    <a:pt x="2" y="12"/>
                  </a:cubicBezTo>
                  <a:cubicBezTo>
                    <a:pt x="4" y="13"/>
                    <a:pt x="6" y="16"/>
                    <a:pt x="10" y="15"/>
                  </a:cubicBezTo>
                  <a:cubicBezTo>
                    <a:pt x="14" y="15"/>
                    <a:pt x="16" y="10"/>
                    <a:pt x="15" y="7"/>
                  </a:cubicBezTo>
                  <a:cubicBezTo>
                    <a:pt x="15" y="3"/>
                    <a:pt x="10" y="0"/>
                    <a:pt x="6"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112"/>
            <p:cNvSpPr>
              <a:spLocks/>
            </p:cNvSpPr>
            <p:nvPr/>
          </p:nvSpPr>
          <p:spPr bwMode="auto">
            <a:xfrm>
              <a:off x="5668544" y="1074842"/>
              <a:ext cx="43231" cy="28820"/>
            </a:xfrm>
            <a:custGeom>
              <a:avLst/>
              <a:gdLst>
                <a:gd name="T0" fmla="*/ 5 w 5"/>
                <a:gd name="T1" fmla="*/ 1 h 3"/>
                <a:gd name="T2" fmla="*/ 0 w 5"/>
                <a:gd name="T3" fmla="*/ 1 h 3"/>
                <a:gd name="T4" fmla="*/ 5 w 5"/>
                <a:gd name="T5" fmla="*/ 1 h 3"/>
              </a:gdLst>
              <a:ahLst/>
              <a:cxnLst>
                <a:cxn ang="0">
                  <a:pos x="T0" y="T1"/>
                </a:cxn>
                <a:cxn ang="0">
                  <a:pos x="T2" y="T3"/>
                </a:cxn>
                <a:cxn ang="0">
                  <a:pos x="T4" y="T5"/>
                </a:cxn>
              </a:cxnLst>
              <a:rect l="0" t="0" r="r" b="b"/>
              <a:pathLst>
                <a:path w="5" h="3">
                  <a:moveTo>
                    <a:pt x="5" y="1"/>
                  </a:moveTo>
                  <a:cubicBezTo>
                    <a:pt x="4" y="3"/>
                    <a:pt x="2" y="2"/>
                    <a:pt x="0" y="1"/>
                  </a:cubicBezTo>
                  <a:cubicBezTo>
                    <a:pt x="1" y="0"/>
                    <a:pt x="3" y="1"/>
                    <a:pt x="5"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8" name="Freeform 113"/>
            <p:cNvSpPr>
              <a:spLocks/>
            </p:cNvSpPr>
            <p:nvPr/>
          </p:nvSpPr>
          <p:spPr bwMode="auto">
            <a:xfrm>
              <a:off x="6039607" y="1017201"/>
              <a:ext cx="25217" cy="43231"/>
            </a:xfrm>
            <a:custGeom>
              <a:avLst/>
              <a:gdLst>
                <a:gd name="T0" fmla="*/ 0 w 3"/>
                <a:gd name="T1" fmla="*/ 3 h 5"/>
                <a:gd name="T2" fmla="*/ 3 w 3"/>
                <a:gd name="T3" fmla="*/ 4 h 5"/>
                <a:gd name="T4" fmla="*/ 1 w 3"/>
                <a:gd name="T5" fmla="*/ 0 h 5"/>
                <a:gd name="T6" fmla="*/ 0 w 3"/>
                <a:gd name="T7" fmla="*/ 3 h 5"/>
              </a:gdLst>
              <a:ahLst/>
              <a:cxnLst>
                <a:cxn ang="0">
                  <a:pos x="T0" y="T1"/>
                </a:cxn>
                <a:cxn ang="0">
                  <a:pos x="T2" y="T3"/>
                </a:cxn>
                <a:cxn ang="0">
                  <a:pos x="T4" y="T5"/>
                </a:cxn>
                <a:cxn ang="0">
                  <a:pos x="T6" y="T7"/>
                </a:cxn>
              </a:cxnLst>
              <a:rect l="0" t="0" r="r" b="b"/>
              <a:pathLst>
                <a:path w="3" h="5">
                  <a:moveTo>
                    <a:pt x="0" y="3"/>
                  </a:moveTo>
                  <a:cubicBezTo>
                    <a:pt x="1" y="3"/>
                    <a:pt x="1" y="5"/>
                    <a:pt x="3" y="4"/>
                  </a:cubicBezTo>
                  <a:cubicBezTo>
                    <a:pt x="3" y="3"/>
                    <a:pt x="2" y="1"/>
                    <a:pt x="1" y="0"/>
                  </a:cubicBezTo>
                  <a:cubicBezTo>
                    <a:pt x="0" y="1"/>
                    <a:pt x="0" y="2"/>
                    <a:pt x="0"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9" name="Freeform 114"/>
            <p:cNvSpPr>
              <a:spLocks/>
            </p:cNvSpPr>
            <p:nvPr/>
          </p:nvSpPr>
          <p:spPr bwMode="auto">
            <a:xfrm>
              <a:off x="5322698" y="1017201"/>
              <a:ext cx="154909" cy="162114"/>
            </a:xfrm>
            <a:custGeom>
              <a:avLst/>
              <a:gdLst>
                <a:gd name="T0" fmla="*/ 10 w 18"/>
                <a:gd name="T1" fmla="*/ 19 h 19"/>
                <a:gd name="T2" fmla="*/ 17 w 18"/>
                <a:gd name="T3" fmla="*/ 7 h 19"/>
                <a:gd name="T4" fmla="*/ 2 w 18"/>
                <a:gd name="T5" fmla="*/ 7 h 19"/>
                <a:gd name="T6" fmla="*/ 10 w 18"/>
                <a:gd name="T7" fmla="*/ 19 h 19"/>
              </a:gdLst>
              <a:ahLst/>
              <a:cxnLst>
                <a:cxn ang="0">
                  <a:pos x="T0" y="T1"/>
                </a:cxn>
                <a:cxn ang="0">
                  <a:pos x="T2" y="T3"/>
                </a:cxn>
                <a:cxn ang="0">
                  <a:pos x="T4" y="T5"/>
                </a:cxn>
                <a:cxn ang="0">
                  <a:pos x="T6" y="T7"/>
                </a:cxn>
              </a:cxnLst>
              <a:rect l="0" t="0" r="r" b="b"/>
              <a:pathLst>
                <a:path w="18" h="19">
                  <a:moveTo>
                    <a:pt x="10" y="19"/>
                  </a:moveTo>
                  <a:cubicBezTo>
                    <a:pt x="16" y="19"/>
                    <a:pt x="18" y="14"/>
                    <a:pt x="17" y="7"/>
                  </a:cubicBezTo>
                  <a:cubicBezTo>
                    <a:pt x="14" y="1"/>
                    <a:pt x="4" y="0"/>
                    <a:pt x="2" y="7"/>
                  </a:cubicBezTo>
                  <a:cubicBezTo>
                    <a:pt x="0" y="13"/>
                    <a:pt x="4" y="19"/>
                    <a:pt x="10"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0" name="Freeform 115"/>
            <p:cNvSpPr>
              <a:spLocks/>
            </p:cNvSpPr>
            <p:nvPr/>
          </p:nvSpPr>
          <p:spPr bwMode="auto">
            <a:xfrm>
              <a:off x="5391146" y="1110868"/>
              <a:ext cx="50436" cy="36026"/>
            </a:xfrm>
            <a:custGeom>
              <a:avLst/>
              <a:gdLst>
                <a:gd name="T0" fmla="*/ 5 w 6"/>
                <a:gd name="T1" fmla="*/ 0 h 4"/>
                <a:gd name="T2" fmla="*/ 0 w 6"/>
                <a:gd name="T3" fmla="*/ 2 h 4"/>
                <a:gd name="T4" fmla="*/ 5 w 6"/>
                <a:gd name="T5" fmla="*/ 0 h 4"/>
              </a:gdLst>
              <a:ahLst/>
              <a:cxnLst>
                <a:cxn ang="0">
                  <a:pos x="T0" y="T1"/>
                </a:cxn>
                <a:cxn ang="0">
                  <a:pos x="T2" y="T3"/>
                </a:cxn>
                <a:cxn ang="0">
                  <a:pos x="T4" y="T5"/>
                </a:cxn>
              </a:cxnLst>
              <a:rect l="0" t="0" r="r" b="b"/>
              <a:pathLst>
                <a:path w="6" h="4">
                  <a:moveTo>
                    <a:pt x="5" y="0"/>
                  </a:moveTo>
                  <a:cubicBezTo>
                    <a:pt x="6" y="4"/>
                    <a:pt x="1" y="4"/>
                    <a:pt x="0" y="2"/>
                  </a:cubicBezTo>
                  <a:cubicBezTo>
                    <a:pt x="0" y="0"/>
                    <a:pt x="3" y="0"/>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1" name="Freeform 116"/>
            <p:cNvSpPr>
              <a:spLocks/>
            </p:cNvSpPr>
            <p:nvPr/>
          </p:nvSpPr>
          <p:spPr bwMode="auto">
            <a:xfrm>
              <a:off x="5729787" y="1067637"/>
              <a:ext cx="68448" cy="327832"/>
            </a:xfrm>
            <a:custGeom>
              <a:avLst/>
              <a:gdLst>
                <a:gd name="T0" fmla="*/ 6 w 8"/>
                <a:gd name="T1" fmla="*/ 0 h 38"/>
                <a:gd name="T2" fmla="*/ 6 w 8"/>
                <a:gd name="T3" fmla="*/ 0 h 38"/>
                <a:gd name="T4" fmla="*/ 5 w 8"/>
                <a:gd name="T5" fmla="*/ 1 h 38"/>
                <a:gd name="T6" fmla="*/ 2 w 8"/>
                <a:gd name="T7" fmla="*/ 33 h 38"/>
                <a:gd name="T8" fmla="*/ 3 w 8"/>
                <a:gd name="T9" fmla="*/ 38 h 38"/>
                <a:gd name="T10" fmla="*/ 5 w 8"/>
                <a:gd name="T11" fmla="*/ 26 h 38"/>
                <a:gd name="T12" fmla="*/ 8 w 8"/>
                <a:gd name="T13" fmla="*/ 5 h 38"/>
                <a:gd name="T14" fmla="*/ 6 w 8"/>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38">
                  <a:moveTo>
                    <a:pt x="6" y="0"/>
                  </a:moveTo>
                  <a:cubicBezTo>
                    <a:pt x="6" y="0"/>
                    <a:pt x="6" y="0"/>
                    <a:pt x="6" y="0"/>
                  </a:cubicBezTo>
                  <a:cubicBezTo>
                    <a:pt x="5" y="1"/>
                    <a:pt x="5" y="1"/>
                    <a:pt x="5" y="1"/>
                  </a:cubicBezTo>
                  <a:cubicBezTo>
                    <a:pt x="1" y="10"/>
                    <a:pt x="0" y="22"/>
                    <a:pt x="2" y="33"/>
                  </a:cubicBezTo>
                  <a:cubicBezTo>
                    <a:pt x="2" y="35"/>
                    <a:pt x="1" y="38"/>
                    <a:pt x="3" y="38"/>
                  </a:cubicBezTo>
                  <a:cubicBezTo>
                    <a:pt x="8" y="37"/>
                    <a:pt x="5" y="30"/>
                    <a:pt x="5" y="26"/>
                  </a:cubicBezTo>
                  <a:cubicBezTo>
                    <a:pt x="5" y="19"/>
                    <a:pt x="7" y="12"/>
                    <a:pt x="8" y="5"/>
                  </a:cubicBezTo>
                  <a:cubicBezTo>
                    <a:pt x="8" y="4"/>
                    <a:pt x="8" y="1"/>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2" name="Freeform 117"/>
            <p:cNvSpPr>
              <a:spLocks/>
            </p:cNvSpPr>
            <p:nvPr/>
          </p:nvSpPr>
          <p:spPr bwMode="auto">
            <a:xfrm>
              <a:off x="6583595" y="1103663"/>
              <a:ext cx="147704" cy="136897"/>
            </a:xfrm>
            <a:custGeom>
              <a:avLst/>
              <a:gdLst>
                <a:gd name="T0" fmla="*/ 10 w 17"/>
                <a:gd name="T1" fmla="*/ 15 h 16"/>
                <a:gd name="T2" fmla="*/ 15 w 17"/>
                <a:gd name="T3" fmla="*/ 14 h 16"/>
                <a:gd name="T4" fmla="*/ 14 w 17"/>
                <a:gd name="T5" fmla="*/ 2 h 16"/>
                <a:gd name="T6" fmla="*/ 3 w 17"/>
                <a:gd name="T7" fmla="*/ 4 h 16"/>
                <a:gd name="T8" fmla="*/ 10 w 17"/>
                <a:gd name="T9" fmla="*/ 15 h 16"/>
              </a:gdLst>
              <a:ahLst/>
              <a:cxnLst>
                <a:cxn ang="0">
                  <a:pos x="T0" y="T1"/>
                </a:cxn>
                <a:cxn ang="0">
                  <a:pos x="T2" y="T3"/>
                </a:cxn>
                <a:cxn ang="0">
                  <a:pos x="T4" y="T5"/>
                </a:cxn>
                <a:cxn ang="0">
                  <a:pos x="T6" y="T7"/>
                </a:cxn>
                <a:cxn ang="0">
                  <a:pos x="T8" y="T9"/>
                </a:cxn>
              </a:cxnLst>
              <a:rect l="0" t="0" r="r" b="b"/>
              <a:pathLst>
                <a:path w="17" h="16">
                  <a:moveTo>
                    <a:pt x="10" y="15"/>
                  </a:moveTo>
                  <a:cubicBezTo>
                    <a:pt x="12" y="15"/>
                    <a:pt x="12" y="14"/>
                    <a:pt x="15" y="14"/>
                  </a:cubicBezTo>
                  <a:cubicBezTo>
                    <a:pt x="17" y="11"/>
                    <a:pt x="17" y="4"/>
                    <a:pt x="14" y="2"/>
                  </a:cubicBezTo>
                  <a:cubicBezTo>
                    <a:pt x="11" y="0"/>
                    <a:pt x="5" y="1"/>
                    <a:pt x="3" y="4"/>
                  </a:cubicBezTo>
                  <a:cubicBezTo>
                    <a:pt x="0" y="9"/>
                    <a:pt x="4" y="16"/>
                    <a:pt x="10"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3" name="Freeform 118"/>
            <p:cNvSpPr>
              <a:spLocks/>
            </p:cNvSpPr>
            <p:nvPr/>
          </p:nvSpPr>
          <p:spPr bwMode="auto">
            <a:xfrm>
              <a:off x="6634031" y="1172112"/>
              <a:ext cx="43231" cy="25217"/>
            </a:xfrm>
            <a:custGeom>
              <a:avLst/>
              <a:gdLst>
                <a:gd name="T0" fmla="*/ 5 w 5"/>
                <a:gd name="T1" fmla="*/ 0 h 3"/>
                <a:gd name="T2" fmla="*/ 0 w 5"/>
                <a:gd name="T3" fmla="*/ 1 h 3"/>
                <a:gd name="T4" fmla="*/ 5 w 5"/>
                <a:gd name="T5" fmla="*/ 0 h 3"/>
              </a:gdLst>
              <a:ahLst/>
              <a:cxnLst>
                <a:cxn ang="0">
                  <a:pos x="T0" y="T1"/>
                </a:cxn>
                <a:cxn ang="0">
                  <a:pos x="T2" y="T3"/>
                </a:cxn>
                <a:cxn ang="0">
                  <a:pos x="T4" y="T5"/>
                </a:cxn>
              </a:cxnLst>
              <a:rect l="0" t="0" r="r" b="b"/>
              <a:pathLst>
                <a:path w="5" h="3">
                  <a:moveTo>
                    <a:pt x="5" y="0"/>
                  </a:moveTo>
                  <a:cubicBezTo>
                    <a:pt x="5" y="2"/>
                    <a:pt x="1" y="3"/>
                    <a:pt x="0" y="1"/>
                  </a:cubicBezTo>
                  <a:cubicBezTo>
                    <a:pt x="2" y="1"/>
                    <a:pt x="3" y="1"/>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4" name="Freeform 119"/>
            <p:cNvSpPr>
              <a:spLocks/>
            </p:cNvSpPr>
            <p:nvPr/>
          </p:nvSpPr>
          <p:spPr bwMode="auto">
            <a:xfrm>
              <a:off x="6100852" y="1092856"/>
              <a:ext cx="162114" cy="154909"/>
            </a:xfrm>
            <a:custGeom>
              <a:avLst/>
              <a:gdLst>
                <a:gd name="T0" fmla="*/ 7 w 19"/>
                <a:gd name="T1" fmla="*/ 4 h 18"/>
                <a:gd name="T2" fmla="*/ 8 w 19"/>
                <a:gd name="T3" fmla="*/ 17 h 18"/>
                <a:gd name="T4" fmla="*/ 7 w 19"/>
                <a:gd name="T5" fmla="*/ 4 h 18"/>
              </a:gdLst>
              <a:ahLst/>
              <a:cxnLst>
                <a:cxn ang="0">
                  <a:pos x="T0" y="T1"/>
                </a:cxn>
                <a:cxn ang="0">
                  <a:pos x="T2" y="T3"/>
                </a:cxn>
                <a:cxn ang="0">
                  <a:pos x="T4" y="T5"/>
                </a:cxn>
              </a:cxnLst>
              <a:rect l="0" t="0" r="r" b="b"/>
              <a:pathLst>
                <a:path w="19" h="18">
                  <a:moveTo>
                    <a:pt x="7" y="4"/>
                  </a:moveTo>
                  <a:cubicBezTo>
                    <a:pt x="0" y="6"/>
                    <a:pt x="2" y="16"/>
                    <a:pt x="8" y="17"/>
                  </a:cubicBezTo>
                  <a:cubicBezTo>
                    <a:pt x="19" y="18"/>
                    <a:pt x="19" y="0"/>
                    <a:pt x="7"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5" name="Freeform 120"/>
            <p:cNvSpPr>
              <a:spLocks/>
            </p:cNvSpPr>
            <p:nvPr/>
          </p:nvSpPr>
          <p:spPr bwMode="auto">
            <a:xfrm>
              <a:off x="6158493" y="1179318"/>
              <a:ext cx="43231" cy="36026"/>
            </a:xfrm>
            <a:custGeom>
              <a:avLst/>
              <a:gdLst>
                <a:gd name="T0" fmla="*/ 0 w 5"/>
                <a:gd name="T1" fmla="*/ 2 h 4"/>
                <a:gd name="T2" fmla="*/ 0 w 5"/>
                <a:gd name="T3" fmla="*/ 1 h 4"/>
                <a:gd name="T4" fmla="*/ 5 w 5"/>
                <a:gd name="T5" fmla="*/ 1 h 4"/>
                <a:gd name="T6" fmla="*/ 0 w 5"/>
                <a:gd name="T7" fmla="*/ 2 h 4"/>
              </a:gdLst>
              <a:ahLst/>
              <a:cxnLst>
                <a:cxn ang="0">
                  <a:pos x="T0" y="T1"/>
                </a:cxn>
                <a:cxn ang="0">
                  <a:pos x="T2" y="T3"/>
                </a:cxn>
                <a:cxn ang="0">
                  <a:pos x="T4" y="T5"/>
                </a:cxn>
                <a:cxn ang="0">
                  <a:pos x="T6" y="T7"/>
                </a:cxn>
              </a:cxnLst>
              <a:rect l="0" t="0" r="r" b="b"/>
              <a:pathLst>
                <a:path w="5" h="4">
                  <a:moveTo>
                    <a:pt x="0" y="2"/>
                  </a:moveTo>
                  <a:cubicBezTo>
                    <a:pt x="0" y="2"/>
                    <a:pt x="0" y="1"/>
                    <a:pt x="0" y="1"/>
                  </a:cubicBezTo>
                  <a:cubicBezTo>
                    <a:pt x="1" y="1"/>
                    <a:pt x="3" y="0"/>
                    <a:pt x="5" y="1"/>
                  </a:cubicBezTo>
                  <a:cubicBezTo>
                    <a:pt x="5" y="3"/>
                    <a:pt x="0" y="4"/>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6" name="Freeform 121"/>
            <p:cNvSpPr>
              <a:spLocks/>
            </p:cNvSpPr>
            <p:nvPr/>
          </p:nvSpPr>
          <p:spPr bwMode="auto">
            <a:xfrm>
              <a:off x="6860991" y="1154098"/>
              <a:ext cx="198140" cy="165718"/>
            </a:xfrm>
            <a:custGeom>
              <a:avLst/>
              <a:gdLst>
                <a:gd name="T0" fmla="*/ 18 w 23"/>
                <a:gd name="T1" fmla="*/ 3 h 19"/>
                <a:gd name="T2" fmla="*/ 11 w 23"/>
                <a:gd name="T3" fmla="*/ 0 h 19"/>
                <a:gd name="T4" fmla="*/ 8 w 23"/>
                <a:gd name="T5" fmla="*/ 15 h 19"/>
                <a:gd name="T6" fmla="*/ 18 w 23"/>
                <a:gd name="T7" fmla="*/ 3 h 19"/>
              </a:gdLst>
              <a:ahLst/>
              <a:cxnLst>
                <a:cxn ang="0">
                  <a:pos x="T0" y="T1"/>
                </a:cxn>
                <a:cxn ang="0">
                  <a:pos x="T2" y="T3"/>
                </a:cxn>
                <a:cxn ang="0">
                  <a:pos x="T4" y="T5"/>
                </a:cxn>
                <a:cxn ang="0">
                  <a:pos x="T6" y="T7"/>
                </a:cxn>
              </a:cxnLst>
              <a:rect l="0" t="0" r="r" b="b"/>
              <a:pathLst>
                <a:path w="23" h="19">
                  <a:moveTo>
                    <a:pt x="18" y="3"/>
                  </a:moveTo>
                  <a:cubicBezTo>
                    <a:pt x="17" y="1"/>
                    <a:pt x="13" y="0"/>
                    <a:pt x="11" y="0"/>
                  </a:cubicBezTo>
                  <a:cubicBezTo>
                    <a:pt x="2" y="1"/>
                    <a:pt x="0" y="13"/>
                    <a:pt x="8" y="15"/>
                  </a:cubicBezTo>
                  <a:cubicBezTo>
                    <a:pt x="17" y="19"/>
                    <a:pt x="23" y="10"/>
                    <a:pt x="18"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7" name="Freeform 122"/>
            <p:cNvSpPr>
              <a:spLocks/>
            </p:cNvSpPr>
            <p:nvPr/>
          </p:nvSpPr>
          <p:spPr bwMode="auto">
            <a:xfrm>
              <a:off x="6961863" y="1233355"/>
              <a:ext cx="25217" cy="25217"/>
            </a:xfrm>
            <a:custGeom>
              <a:avLst/>
              <a:gdLst>
                <a:gd name="T0" fmla="*/ 0 w 3"/>
                <a:gd name="T1" fmla="*/ 1 h 3"/>
                <a:gd name="T2" fmla="*/ 3 w 3"/>
                <a:gd name="T3" fmla="*/ 0 h 3"/>
                <a:gd name="T4" fmla="*/ 0 w 3"/>
                <a:gd name="T5" fmla="*/ 1 h 3"/>
              </a:gdLst>
              <a:ahLst/>
              <a:cxnLst>
                <a:cxn ang="0">
                  <a:pos x="T0" y="T1"/>
                </a:cxn>
                <a:cxn ang="0">
                  <a:pos x="T2" y="T3"/>
                </a:cxn>
                <a:cxn ang="0">
                  <a:pos x="T4" y="T5"/>
                </a:cxn>
              </a:cxnLst>
              <a:rect l="0" t="0" r="r" b="b"/>
              <a:pathLst>
                <a:path w="3" h="3">
                  <a:moveTo>
                    <a:pt x="0" y="1"/>
                  </a:moveTo>
                  <a:cubicBezTo>
                    <a:pt x="1" y="1"/>
                    <a:pt x="1" y="0"/>
                    <a:pt x="3" y="0"/>
                  </a:cubicBezTo>
                  <a:cubicBezTo>
                    <a:pt x="3" y="2"/>
                    <a:pt x="0" y="3"/>
                    <a:pt x="0"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8" name="Freeform 123"/>
            <p:cNvSpPr>
              <a:spLocks/>
            </p:cNvSpPr>
            <p:nvPr/>
          </p:nvSpPr>
          <p:spPr bwMode="auto">
            <a:xfrm>
              <a:off x="5571274" y="1146893"/>
              <a:ext cx="129692" cy="136897"/>
            </a:xfrm>
            <a:custGeom>
              <a:avLst/>
              <a:gdLst>
                <a:gd name="T0" fmla="*/ 4 w 15"/>
                <a:gd name="T1" fmla="*/ 15 h 16"/>
                <a:gd name="T2" fmla="*/ 14 w 15"/>
                <a:gd name="T3" fmla="*/ 7 h 16"/>
                <a:gd name="T4" fmla="*/ 4 w 15"/>
                <a:gd name="T5" fmla="*/ 3 h 16"/>
                <a:gd name="T6" fmla="*/ 4 w 15"/>
                <a:gd name="T7" fmla="*/ 15 h 16"/>
              </a:gdLst>
              <a:ahLst/>
              <a:cxnLst>
                <a:cxn ang="0">
                  <a:pos x="T0" y="T1"/>
                </a:cxn>
                <a:cxn ang="0">
                  <a:pos x="T2" y="T3"/>
                </a:cxn>
                <a:cxn ang="0">
                  <a:pos x="T4" y="T5"/>
                </a:cxn>
                <a:cxn ang="0">
                  <a:pos x="T6" y="T7"/>
                </a:cxn>
              </a:cxnLst>
              <a:rect l="0" t="0" r="r" b="b"/>
              <a:pathLst>
                <a:path w="15" h="16">
                  <a:moveTo>
                    <a:pt x="4" y="15"/>
                  </a:moveTo>
                  <a:cubicBezTo>
                    <a:pt x="11" y="16"/>
                    <a:pt x="15" y="13"/>
                    <a:pt x="14" y="7"/>
                  </a:cubicBezTo>
                  <a:cubicBezTo>
                    <a:pt x="14" y="2"/>
                    <a:pt x="8" y="0"/>
                    <a:pt x="4" y="3"/>
                  </a:cubicBezTo>
                  <a:cubicBezTo>
                    <a:pt x="0" y="6"/>
                    <a:pt x="1" y="12"/>
                    <a:pt x="4"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9" name="Freeform 124"/>
            <p:cNvSpPr>
              <a:spLocks/>
            </p:cNvSpPr>
            <p:nvPr/>
          </p:nvSpPr>
          <p:spPr bwMode="auto">
            <a:xfrm>
              <a:off x="5625314" y="1222548"/>
              <a:ext cx="25217" cy="18012"/>
            </a:xfrm>
            <a:custGeom>
              <a:avLst/>
              <a:gdLst>
                <a:gd name="T0" fmla="*/ 2 w 3"/>
                <a:gd name="T1" fmla="*/ 0 h 2"/>
                <a:gd name="T2" fmla="*/ 3 w 3"/>
                <a:gd name="T3" fmla="*/ 1 h 2"/>
                <a:gd name="T4" fmla="*/ 1 w 3"/>
                <a:gd name="T5" fmla="*/ 2 h 2"/>
                <a:gd name="T6" fmla="*/ 0 w 3"/>
                <a:gd name="T7" fmla="*/ 1 h 2"/>
                <a:gd name="T8" fmla="*/ 2 w 3"/>
                <a:gd name="T9" fmla="*/ 0 h 2"/>
              </a:gdLst>
              <a:ahLst/>
              <a:cxnLst>
                <a:cxn ang="0">
                  <a:pos x="T0" y="T1"/>
                </a:cxn>
                <a:cxn ang="0">
                  <a:pos x="T2" y="T3"/>
                </a:cxn>
                <a:cxn ang="0">
                  <a:pos x="T4" y="T5"/>
                </a:cxn>
                <a:cxn ang="0">
                  <a:pos x="T6" y="T7"/>
                </a:cxn>
                <a:cxn ang="0">
                  <a:pos x="T8" y="T9"/>
                </a:cxn>
              </a:cxnLst>
              <a:rect l="0" t="0" r="r" b="b"/>
              <a:pathLst>
                <a:path w="3" h="2">
                  <a:moveTo>
                    <a:pt x="2" y="0"/>
                  </a:moveTo>
                  <a:cubicBezTo>
                    <a:pt x="2" y="0"/>
                    <a:pt x="3" y="0"/>
                    <a:pt x="3" y="1"/>
                  </a:cubicBezTo>
                  <a:cubicBezTo>
                    <a:pt x="3" y="2"/>
                    <a:pt x="2" y="2"/>
                    <a:pt x="1" y="2"/>
                  </a:cubicBezTo>
                  <a:cubicBezTo>
                    <a:pt x="1" y="2"/>
                    <a:pt x="0" y="2"/>
                    <a:pt x="0" y="1"/>
                  </a:cubicBezTo>
                  <a:cubicBezTo>
                    <a:pt x="1" y="1"/>
                    <a:pt x="2" y="2"/>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125"/>
            <p:cNvSpPr>
              <a:spLocks/>
            </p:cNvSpPr>
            <p:nvPr/>
          </p:nvSpPr>
          <p:spPr bwMode="auto">
            <a:xfrm>
              <a:off x="5322698" y="1172112"/>
              <a:ext cx="147704" cy="172923"/>
            </a:xfrm>
            <a:custGeom>
              <a:avLst/>
              <a:gdLst>
                <a:gd name="T0" fmla="*/ 13 w 17"/>
                <a:gd name="T1" fmla="*/ 17 h 20"/>
                <a:gd name="T2" fmla="*/ 15 w 17"/>
                <a:gd name="T3" fmla="*/ 4 h 20"/>
                <a:gd name="T4" fmla="*/ 2 w 17"/>
                <a:gd name="T5" fmla="*/ 8 h 20"/>
                <a:gd name="T6" fmla="*/ 13 w 17"/>
                <a:gd name="T7" fmla="*/ 17 h 20"/>
              </a:gdLst>
              <a:ahLst/>
              <a:cxnLst>
                <a:cxn ang="0">
                  <a:pos x="T0" y="T1"/>
                </a:cxn>
                <a:cxn ang="0">
                  <a:pos x="T2" y="T3"/>
                </a:cxn>
                <a:cxn ang="0">
                  <a:pos x="T4" y="T5"/>
                </a:cxn>
                <a:cxn ang="0">
                  <a:pos x="T6" y="T7"/>
                </a:cxn>
              </a:cxnLst>
              <a:rect l="0" t="0" r="r" b="b"/>
              <a:pathLst>
                <a:path w="17" h="20">
                  <a:moveTo>
                    <a:pt x="13" y="17"/>
                  </a:moveTo>
                  <a:cubicBezTo>
                    <a:pt x="17" y="15"/>
                    <a:pt x="17" y="8"/>
                    <a:pt x="15" y="4"/>
                  </a:cubicBezTo>
                  <a:cubicBezTo>
                    <a:pt x="11" y="0"/>
                    <a:pt x="3" y="2"/>
                    <a:pt x="2" y="8"/>
                  </a:cubicBezTo>
                  <a:cubicBezTo>
                    <a:pt x="0" y="14"/>
                    <a:pt x="6" y="20"/>
                    <a:pt x="13"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1" name="Freeform 126"/>
            <p:cNvSpPr>
              <a:spLocks/>
            </p:cNvSpPr>
            <p:nvPr/>
          </p:nvSpPr>
          <p:spPr bwMode="auto">
            <a:xfrm>
              <a:off x="5391146" y="1265779"/>
              <a:ext cx="50436" cy="25217"/>
            </a:xfrm>
            <a:custGeom>
              <a:avLst/>
              <a:gdLst>
                <a:gd name="T0" fmla="*/ 5 w 6"/>
                <a:gd name="T1" fmla="*/ 0 h 3"/>
                <a:gd name="T2" fmla="*/ 0 w 6"/>
                <a:gd name="T3" fmla="*/ 0 h 3"/>
                <a:gd name="T4" fmla="*/ 5 w 6"/>
                <a:gd name="T5" fmla="*/ 0 h 3"/>
              </a:gdLst>
              <a:ahLst/>
              <a:cxnLst>
                <a:cxn ang="0">
                  <a:pos x="T0" y="T1"/>
                </a:cxn>
                <a:cxn ang="0">
                  <a:pos x="T2" y="T3"/>
                </a:cxn>
                <a:cxn ang="0">
                  <a:pos x="T4" y="T5"/>
                </a:cxn>
              </a:cxnLst>
              <a:rect l="0" t="0" r="r" b="b"/>
              <a:pathLst>
                <a:path w="6" h="3">
                  <a:moveTo>
                    <a:pt x="5" y="0"/>
                  </a:moveTo>
                  <a:cubicBezTo>
                    <a:pt x="6" y="3"/>
                    <a:pt x="0" y="3"/>
                    <a:pt x="0" y="0"/>
                  </a:cubicBezTo>
                  <a:cubicBezTo>
                    <a:pt x="1" y="0"/>
                    <a:pt x="3" y="0"/>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2" name="Freeform 127"/>
            <p:cNvSpPr>
              <a:spLocks/>
            </p:cNvSpPr>
            <p:nvPr/>
          </p:nvSpPr>
          <p:spPr bwMode="auto">
            <a:xfrm>
              <a:off x="6572786" y="1240560"/>
              <a:ext cx="147704" cy="165718"/>
            </a:xfrm>
            <a:custGeom>
              <a:avLst/>
              <a:gdLst>
                <a:gd name="T0" fmla="*/ 10 w 17"/>
                <a:gd name="T1" fmla="*/ 17 h 19"/>
                <a:gd name="T2" fmla="*/ 13 w 17"/>
                <a:gd name="T3" fmla="*/ 4 h 19"/>
                <a:gd name="T4" fmla="*/ 0 w 17"/>
                <a:gd name="T5" fmla="*/ 10 h 19"/>
                <a:gd name="T6" fmla="*/ 10 w 17"/>
                <a:gd name="T7" fmla="*/ 17 h 19"/>
              </a:gdLst>
              <a:ahLst/>
              <a:cxnLst>
                <a:cxn ang="0">
                  <a:pos x="T0" y="T1"/>
                </a:cxn>
                <a:cxn ang="0">
                  <a:pos x="T2" y="T3"/>
                </a:cxn>
                <a:cxn ang="0">
                  <a:pos x="T4" y="T5"/>
                </a:cxn>
                <a:cxn ang="0">
                  <a:pos x="T6" y="T7"/>
                </a:cxn>
              </a:cxnLst>
              <a:rect l="0" t="0" r="r" b="b"/>
              <a:pathLst>
                <a:path w="17" h="19">
                  <a:moveTo>
                    <a:pt x="10" y="17"/>
                  </a:moveTo>
                  <a:cubicBezTo>
                    <a:pt x="16" y="16"/>
                    <a:pt x="17" y="8"/>
                    <a:pt x="13" y="4"/>
                  </a:cubicBezTo>
                  <a:cubicBezTo>
                    <a:pt x="8" y="0"/>
                    <a:pt x="0" y="3"/>
                    <a:pt x="0" y="10"/>
                  </a:cubicBezTo>
                  <a:cubicBezTo>
                    <a:pt x="1" y="15"/>
                    <a:pt x="5" y="19"/>
                    <a:pt x="10"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3" name="Freeform 128"/>
            <p:cNvSpPr>
              <a:spLocks/>
            </p:cNvSpPr>
            <p:nvPr/>
          </p:nvSpPr>
          <p:spPr bwMode="auto">
            <a:xfrm>
              <a:off x="6626826" y="1319816"/>
              <a:ext cx="43231" cy="43231"/>
            </a:xfrm>
            <a:custGeom>
              <a:avLst/>
              <a:gdLst>
                <a:gd name="T0" fmla="*/ 4 w 5"/>
                <a:gd name="T1" fmla="*/ 0 h 5"/>
                <a:gd name="T2" fmla="*/ 5 w 5"/>
                <a:gd name="T3" fmla="*/ 2 h 5"/>
                <a:gd name="T4" fmla="*/ 0 w 5"/>
                <a:gd name="T5" fmla="*/ 3 h 5"/>
                <a:gd name="T6" fmla="*/ 4 w 5"/>
                <a:gd name="T7" fmla="*/ 0 h 5"/>
              </a:gdLst>
              <a:ahLst/>
              <a:cxnLst>
                <a:cxn ang="0">
                  <a:pos x="T0" y="T1"/>
                </a:cxn>
                <a:cxn ang="0">
                  <a:pos x="T2" y="T3"/>
                </a:cxn>
                <a:cxn ang="0">
                  <a:pos x="T4" y="T5"/>
                </a:cxn>
                <a:cxn ang="0">
                  <a:pos x="T6" y="T7"/>
                </a:cxn>
              </a:cxnLst>
              <a:rect l="0" t="0" r="r" b="b"/>
              <a:pathLst>
                <a:path w="5" h="5">
                  <a:moveTo>
                    <a:pt x="4" y="0"/>
                  </a:moveTo>
                  <a:cubicBezTo>
                    <a:pt x="5" y="1"/>
                    <a:pt x="5" y="1"/>
                    <a:pt x="5" y="2"/>
                  </a:cubicBezTo>
                  <a:cubicBezTo>
                    <a:pt x="5" y="3"/>
                    <a:pt x="1" y="5"/>
                    <a:pt x="0" y="3"/>
                  </a:cubicBezTo>
                  <a:cubicBezTo>
                    <a:pt x="1" y="2"/>
                    <a:pt x="4" y="2"/>
                    <a:pt x="4"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4" name="Freeform 129"/>
            <p:cNvSpPr>
              <a:spLocks/>
            </p:cNvSpPr>
            <p:nvPr/>
          </p:nvSpPr>
          <p:spPr bwMode="auto">
            <a:xfrm>
              <a:off x="6133274" y="1276586"/>
              <a:ext cx="104473" cy="57641"/>
            </a:xfrm>
            <a:custGeom>
              <a:avLst/>
              <a:gdLst>
                <a:gd name="T0" fmla="*/ 2 w 12"/>
                <a:gd name="T1" fmla="*/ 1 h 7"/>
                <a:gd name="T2" fmla="*/ 1 w 12"/>
                <a:gd name="T3" fmla="*/ 6 h 7"/>
                <a:gd name="T4" fmla="*/ 11 w 12"/>
                <a:gd name="T5" fmla="*/ 7 h 7"/>
                <a:gd name="T6" fmla="*/ 9 w 12"/>
                <a:gd name="T7" fmla="*/ 1 h 7"/>
                <a:gd name="T8" fmla="*/ 2 w 12"/>
                <a:gd name="T9" fmla="*/ 1 h 7"/>
              </a:gdLst>
              <a:ahLst/>
              <a:cxnLst>
                <a:cxn ang="0">
                  <a:pos x="T0" y="T1"/>
                </a:cxn>
                <a:cxn ang="0">
                  <a:pos x="T2" y="T3"/>
                </a:cxn>
                <a:cxn ang="0">
                  <a:pos x="T4" y="T5"/>
                </a:cxn>
                <a:cxn ang="0">
                  <a:pos x="T6" y="T7"/>
                </a:cxn>
                <a:cxn ang="0">
                  <a:pos x="T8" y="T9"/>
                </a:cxn>
              </a:cxnLst>
              <a:rect l="0" t="0" r="r" b="b"/>
              <a:pathLst>
                <a:path w="12" h="7">
                  <a:moveTo>
                    <a:pt x="2" y="1"/>
                  </a:moveTo>
                  <a:cubicBezTo>
                    <a:pt x="1" y="3"/>
                    <a:pt x="0" y="4"/>
                    <a:pt x="1" y="6"/>
                  </a:cubicBezTo>
                  <a:cubicBezTo>
                    <a:pt x="5" y="5"/>
                    <a:pt x="7" y="6"/>
                    <a:pt x="11" y="7"/>
                  </a:cubicBezTo>
                  <a:cubicBezTo>
                    <a:pt x="12" y="5"/>
                    <a:pt x="11" y="2"/>
                    <a:pt x="9" y="1"/>
                  </a:cubicBezTo>
                  <a:cubicBezTo>
                    <a:pt x="6" y="1"/>
                    <a:pt x="4" y="0"/>
                    <a:pt x="2"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5" name="Freeform 130"/>
            <p:cNvSpPr>
              <a:spLocks/>
            </p:cNvSpPr>
            <p:nvPr/>
          </p:nvSpPr>
          <p:spPr bwMode="auto">
            <a:xfrm>
              <a:off x="5582083" y="1290996"/>
              <a:ext cx="154909" cy="165718"/>
            </a:xfrm>
            <a:custGeom>
              <a:avLst/>
              <a:gdLst>
                <a:gd name="T0" fmla="*/ 16 w 18"/>
                <a:gd name="T1" fmla="*/ 6 h 19"/>
                <a:gd name="T2" fmla="*/ 3 w 18"/>
                <a:gd name="T3" fmla="*/ 3 h 19"/>
                <a:gd name="T4" fmla="*/ 1 w 18"/>
                <a:gd name="T5" fmla="*/ 10 h 19"/>
                <a:gd name="T6" fmla="*/ 16 w 18"/>
                <a:gd name="T7" fmla="*/ 6 h 19"/>
              </a:gdLst>
              <a:ahLst/>
              <a:cxnLst>
                <a:cxn ang="0">
                  <a:pos x="T0" y="T1"/>
                </a:cxn>
                <a:cxn ang="0">
                  <a:pos x="T2" y="T3"/>
                </a:cxn>
                <a:cxn ang="0">
                  <a:pos x="T4" y="T5"/>
                </a:cxn>
                <a:cxn ang="0">
                  <a:pos x="T6" y="T7"/>
                </a:cxn>
              </a:cxnLst>
              <a:rect l="0" t="0" r="r" b="b"/>
              <a:pathLst>
                <a:path w="18" h="19">
                  <a:moveTo>
                    <a:pt x="16" y="6"/>
                  </a:moveTo>
                  <a:cubicBezTo>
                    <a:pt x="13" y="2"/>
                    <a:pt x="9" y="0"/>
                    <a:pt x="3" y="3"/>
                  </a:cubicBezTo>
                  <a:cubicBezTo>
                    <a:pt x="2" y="6"/>
                    <a:pt x="0" y="6"/>
                    <a:pt x="1" y="10"/>
                  </a:cubicBezTo>
                  <a:cubicBezTo>
                    <a:pt x="2" y="19"/>
                    <a:pt x="18" y="18"/>
                    <a:pt x="16"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6" name="Freeform 131"/>
            <p:cNvSpPr>
              <a:spLocks/>
            </p:cNvSpPr>
            <p:nvPr/>
          </p:nvSpPr>
          <p:spPr bwMode="auto">
            <a:xfrm>
              <a:off x="5632519" y="1352240"/>
              <a:ext cx="79256" cy="54037"/>
            </a:xfrm>
            <a:custGeom>
              <a:avLst/>
              <a:gdLst>
                <a:gd name="T0" fmla="*/ 6 w 9"/>
                <a:gd name="T1" fmla="*/ 0 h 6"/>
                <a:gd name="T2" fmla="*/ 0 w 9"/>
                <a:gd name="T3" fmla="*/ 3 h 6"/>
                <a:gd name="T4" fmla="*/ 6 w 9"/>
                <a:gd name="T5" fmla="*/ 0 h 6"/>
              </a:gdLst>
              <a:ahLst/>
              <a:cxnLst>
                <a:cxn ang="0">
                  <a:pos x="T0" y="T1"/>
                </a:cxn>
                <a:cxn ang="0">
                  <a:pos x="T2" y="T3"/>
                </a:cxn>
                <a:cxn ang="0">
                  <a:pos x="T4" y="T5"/>
                </a:cxn>
              </a:cxnLst>
              <a:rect l="0" t="0" r="r" b="b"/>
              <a:pathLst>
                <a:path w="9" h="6">
                  <a:moveTo>
                    <a:pt x="6" y="0"/>
                  </a:moveTo>
                  <a:cubicBezTo>
                    <a:pt x="9" y="4"/>
                    <a:pt x="1" y="6"/>
                    <a:pt x="0" y="3"/>
                  </a:cubicBezTo>
                  <a:cubicBezTo>
                    <a:pt x="1" y="0"/>
                    <a:pt x="4" y="2"/>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132"/>
            <p:cNvSpPr>
              <a:spLocks/>
            </p:cNvSpPr>
            <p:nvPr/>
          </p:nvSpPr>
          <p:spPr bwMode="auto">
            <a:xfrm>
              <a:off x="6850185" y="1319816"/>
              <a:ext cx="180128" cy="136897"/>
            </a:xfrm>
            <a:custGeom>
              <a:avLst/>
              <a:gdLst>
                <a:gd name="T0" fmla="*/ 9 w 21"/>
                <a:gd name="T1" fmla="*/ 16 h 16"/>
                <a:gd name="T2" fmla="*/ 10 w 21"/>
                <a:gd name="T3" fmla="*/ 0 h 16"/>
                <a:gd name="T4" fmla="*/ 1 w 21"/>
                <a:gd name="T5" fmla="*/ 10 h 16"/>
                <a:gd name="T6" fmla="*/ 9 w 21"/>
                <a:gd name="T7" fmla="*/ 16 h 16"/>
              </a:gdLst>
              <a:ahLst/>
              <a:cxnLst>
                <a:cxn ang="0">
                  <a:pos x="T0" y="T1"/>
                </a:cxn>
                <a:cxn ang="0">
                  <a:pos x="T2" y="T3"/>
                </a:cxn>
                <a:cxn ang="0">
                  <a:pos x="T4" y="T5"/>
                </a:cxn>
                <a:cxn ang="0">
                  <a:pos x="T6" y="T7"/>
                </a:cxn>
              </a:cxnLst>
              <a:rect l="0" t="0" r="r" b="b"/>
              <a:pathLst>
                <a:path w="21" h="16">
                  <a:moveTo>
                    <a:pt x="9" y="16"/>
                  </a:moveTo>
                  <a:cubicBezTo>
                    <a:pt x="20" y="16"/>
                    <a:pt x="21" y="0"/>
                    <a:pt x="10" y="0"/>
                  </a:cubicBezTo>
                  <a:cubicBezTo>
                    <a:pt x="5" y="0"/>
                    <a:pt x="0" y="4"/>
                    <a:pt x="1" y="10"/>
                  </a:cubicBezTo>
                  <a:cubicBezTo>
                    <a:pt x="2" y="13"/>
                    <a:pt x="6" y="16"/>
                    <a:pt x="9"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8" name="Freeform 133"/>
            <p:cNvSpPr>
              <a:spLocks/>
            </p:cNvSpPr>
            <p:nvPr/>
          </p:nvSpPr>
          <p:spPr bwMode="auto">
            <a:xfrm>
              <a:off x="6918632" y="1395471"/>
              <a:ext cx="18012" cy="25217"/>
            </a:xfrm>
            <a:custGeom>
              <a:avLst/>
              <a:gdLst>
                <a:gd name="T0" fmla="*/ 2 w 2"/>
                <a:gd name="T1" fmla="*/ 1 h 3"/>
                <a:gd name="T2" fmla="*/ 0 w 2"/>
                <a:gd name="T3" fmla="*/ 2 h 3"/>
                <a:gd name="T4" fmla="*/ 2 w 2"/>
                <a:gd name="T5" fmla="*/ 1 h 3"/>
              </a:gdLst>
              <a:ahLst/>
              <a:cxnLst>
                <a:cxn ang="0">
                  <a:pos x="T0" y="T1"/>
                </a:cxn>
                <a:cxn ang="0">
                  <a:pos x="T2" y="T3"/>
                </a:cxn>
                <a:cxn ang="0">
                  <a:pos x="T4" y="T5"/>
                </a:cxn>
              </a:cxnLst>
              <a:rect l="0" t="0" r="r" b="b"/>
              <a:pathLst>
                <a:path w="2" h="3">
                  <a:moveTo>
                    <a:pt x="2" y="1"/>
                  </a:moveTo>
                  <a:cubicBezTo>
                    <a:pt x="2" y="3"/>
                    <a:pt x="0" y="2"/>
                    <a:pt x="0" y="2"/>
                  </a:cubicBezTo>
                  <a:cubicBezTo>
                    <a:pt x="0" y="1"/>
                    <a:pt x="2" y="0"/>
                    <a:pt x="2"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134"/>
            <p:cNvSpPr>
              <a:spLocks/>
            </p:cNvSpPr>
            <p:nvPr/>
          </p:nvSpPr>
          <p:spPr bwMode="auto">
            <a:xfrm>
              <a:off x="5693761" y="1363047"/>
              <a:ext cx="216154" cy="187333"/>
            </a:xfrm>
            <a:custGeom>
              <a:avLst/>
              <a:gdLst>
                <a:gd name="T0" fmla="*/ 16 w 25"/>
                <a:gd name="T1" fmla="*/ 19 h 22"/>
                <a:gd name="T2" fmla="*/ 1 w 25"/>
                <a:gd name="T3" fmla="*/ 14 h 22"/>
                <a:gd name="T4" fmla="*/ 12 w 25"/>
                <a:gd name="T5" fmla="*/ 21 h 22"/>
                <a:gd name="T6" fmla="*/ 12 w 25"/>
                <a:gd name="T7" fmla="*/ 19 h 22"/>
                <a:gd name="T8" fmla="*/ 16 w 25"/>
                <a:gd name="T9" fmla="*/ 19 h 22"/>
              </a:gdLst>
              <a:ahLst/>
              <a:cxnLst>
                <a:cxn ang="0">
                  <a:pos x="T0" y="T1"/>
                </a:cxn>
                <a:cxn ang="0">
                  <a:pos x="T2" y="T3"/>
                </a:cxn>
                <a:cxn ang="0">
                  <a:pos x="T4" y="T5"/>
                </a:cxn>
                <a:cxn ang="0">
                  <a:pos x="T6" y="T7"/>
                </a:cxn>
                <a:cxn ang="0">
                  <a:pos x="T8" y="T9"/>
                </a:cxn>
              </a:cxnLst>
              <a:rect l="0" t="0" r="r" b="b"/>
              <a:pathLst>
                <a:path w="25" h="22">
                  <a:moveTo>
                    <a:pt x="16" y="19"/>
                  </a:moveTo>
                  <a:cubicBezTo>
                    <a:pt x="25" y="6"/>
                    <a:pt x="0" y="0"/>
                    <a:pt x="1" y="14"/>
                  </a:cubicBezTo>
                  <a:cubicBezTo>
                    <a:pt x="2" y="19"/>
                    <a:pt x="5" y="22"/>
                    <a:pt x="12" y="21"/>
                  </a:cubicBezTo>
                  <a:cubicBezTo>
                    <a:pt x="12" y="20"/>
                    <a:pt x="11" y="20"/>
                    <a:pt x="12" y="19"/>
                  </a:cubicBezTo>
                  <a:cubicBezTo>
                    <a:pt x="13" y="19"/>
                    <a:pt x="15" y="19"/>
                    <a:pt x="16"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0" name="Freeform 135"/>
            <p:cNvSpPr>
              <a:spLocks/>
            </p:cNvSpPr>
            <p:nvPr/>
          </p:nvSpPr>
          <p:spPr bwMode="auto">
            <a:xfrm>
              <a:off x="5755006" y="1449508"/>
              <a:ext cx="75653" cy="57641"/>
            </a:xfrm>
            <a:custGeom>
              <a:avLst/>
              <a:gdLst>
                <a:gd name="T0" fmla="*/ 3 w 9"/>
                <a:gd name="T1" fmla="*/ 7 h 7"/>
                <a:gd name="T2" fmla="*/ 0 w 9"/>
                <a:gd name="T3" fmla="*/ 6 h 7"/>
                <a:gd name="T4" fmla="*/ 1 w 9"/>
                <a:gd name="T5" fmla="*/ 6 h 7"/>
                <a:gd name="T6" fmla="*/ 5 w 9"/>
                <a:gd name="T7" fmla="*/ 0 h 7"/>
                <a:gd name="T8" fmla="*/ 3 w 9"/>
                <a:gd name="T9" fmla="*/ 7 h 7"/>
              </a:gdLst>
              <a:ahLst/>
              <a:cxnLst>
                <a:cxn ang="0">
                  <a:pos x="T0" y="T1"/>
                </a:cxn>
                <a:cxn ang="0">
                  <a:pos x="T2" y="T3"/>
                </a:cxn>
                <a:cxn ang="0">
                  <a:pos x="T4" y="T5"/>
                </a:cxn>
                <a:cxn ang="0">
                  <a:pos x="T6" y="T7"/>
                </a:cxn>
                <a:cxn ang="0">
                  <a:pos x="T8" y="T9"/>
                </a:cxn>
              </a:cxnLst>
              <a:rect l="0" t="0" r="r" b="b"/>
              <a:pathLst>
                <a:path w="9" h="7">
                  <a:moveTo>
                    <a:pt x="3" y="7"/>
                  </a:moveTo>
                  <a:cubicBezTo>
                    <a:pt x="2" y="7"/>
                    <a:pt x="1" y="7"/>
                    <a:pt x="0" y="6"/>
                  </a:cubicBezTo>
                  <a:cubicBezTo>
                    <a:pt x="0" y="6"/>
                    <a:pt x="1" y="6"/>
                    <a:pt x="1" y="6"/>
                  </a:cubicBezTo>
                  <a:cubicBezTo>
                    <a:pt x="3" y="4"/>
                    <a:pt x="5" y="3"/>
                    <a:pt x="5" y="0"/>
                  </a:cubicBezTo>
                  <a:cubicBezTo>
                    <a:pt x="9" y="2"/>
                    <a:pt x="5" y="6"/>
                    <a:pt x="3"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1" name="Freeform 136"/>
            <p:cNvSpPr>
              <a:spLocks/>
            </p:cNvSpPr>
            <p:nvPr/>
          </p:nvSpPr>
          <p:spPr bwMode="auto">
            <a:xfrm>
              <a:off x="6677262" y="1449508"/>
              <a:ext cx="345846" cy="241370"/>
            </a:xfrm>
            <a:custGeom>
              <a:avLst/>
              <a:gdLst>
                <a:gd name="T0" fmla="*/ 11 w 40"/>
                <a:gd name="T1" fmla="*/ 28 h 28"/>
                <a:gd name="T2" fmla="*/ 38 w 40"/>
                <a:gd name="T3" fmla="*/ 7 h 28"/>
                <a:gd name="T4" fmla="*/ 40 w 40"/>
                <a:gd name="T5" fmla="*/ 4 h 28"/>
                <a:gd name="T6" fmla="*/ 25 w 40"/>
                <a:gd name="T7" fmla="*/ 5 h 28"/>
                <a:gd name="T8" fmla="*/ 19 w 40"/>
                <a:gd name="T9" fmla="*/ 1 h 28"/>
                <a:gd name="T10" fmla="*/ 12 w 40"/>
                <a:gd name="T11" fmla="*/ 11 h 28"/>
                <a:gd name="T12" fmla="*/ 2 w 40"/>
                <a:gd name="T13" fmla="*/ 22 h 28"/>
                <a:gd name="T14" fmla="*/ 5 w 40"/>
                <a:gd name="T15" fmla="*/ 20 h 28"/>
                <a:gd name="T16" fmla="*/ 7 w 40"/>
                <a:gd name="T17" fmla="*/ 23 h 28"/>
                <a:gd name="T18" fmla="*/ 10 w 40"/>
                <a:gd name="T19" fmla="*/ 20 h 28"/>
                <a:gd name="T20" fmla="*/ 10 w 40"/>
                <a:gd name="T21" fmla="*/ 23 h 28"/>
                <a:gd name="T22" fmla="*/ 14 w 40"/>
                <a:gd name="T23" fmla="*/ 22 h 28"/>
                <a:gd name="T24" fmla="*/ 11 w 40"/>
                <a:gd name="T2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28">
                  <a:moveTo>
                    <a:pt x="11" y="28"/>
                  </a:moveTo>
                  <a:cubicBezTo>
                    <a:pt x="23" y="24"/>
                    <a:pt x="25" y="10"/>
                    <a:pt x="38" y="7"/>
                  </a:cubicBezTo>
                  <a:cubicBezTo>
                    <a:pt x="39" y="6"/>
                    <a:pt x="40" y="6"/>
                    <a:pt x="40" y="4"/>
                  </a:cubicBezTo>
                  <a:cubicBezTo>
                    <a:pt x="36" y="1"/>
                    <a:pt x="29" y="4"/>
                    <a:pt x="25" y="5"/>
                  </a:cubicBezTo>
                  <a:cubicBezTo>
                    <a:pt x="23" y="4"/>
                    <a:pt x="23" y="0"/>
                    <a:pt x="19" y="1"/>
                  </a:cubicBezTo>
                  <a:cubicBezTo>
                    <a:pt x="16" y="4"/>
                    <a:pt x="14" y="8"/>
                    <a:pt x="12" y="11"/>
                  </a:cubicBezTo>
                  <a:cubicBezTo>
                    <a:pt x="7" y="7"/>
                    <a:pt x="0" y="16"/>
                    <a:pt x="2" y="22"/>
                  </a:cubicBezTo>
                  <a:cubicBezTo>
                    <a:pt x="4" y="22"/>
                    <a:pt x="4" y="20"/>
                    <a:pt x="5" y="20"/>
                  </a:cubicBezTo>
                  <a:cubicBezTo>
                    <a:pt x="5" y="21"/>
                    <a:pt x="5" y="23"/>
                    <a:pt x="7" y="23"/>
                  </a:cubicBezTo>
                  <a:cubicBezTo>
                    <a:pt x="8" y="22"/>
                    <a:pt x="9" y="21"/>
                    <a:pt x="10" y="20"/>
                  </a:cubicBezTo>
                  <a:cubicBezTo>
                    <a:pt x="11" y="21"/>
                    <a:pt x="10" y="21"/>
                    <a:pt x="10" y="23"/>
                  </a:cubicBezTo>
                  <a:cubicBezTo>
                    <a:pt x="12" y="24"/>
                    <a:pt x="13" y="22"/>
                    <a:pt x="14" y="22"/>
                  </a:cubicBezTo>
                  <a:cubicBezTo>
                    <a:pt x="13" y="24"/>
                    <a:pt x="9" y="26"/>
                    <a:pt x="11" y="2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2" name="Freeform 137"/>
            <p:cNvSpPr>
              <a:spLocks/>
            </p:cNvSpPr>
            <p:nvPr/>
          </p:nvSpPr>
          <p:spPr bwMode="auto">
            <a:xfrm>
              <a:off x="6788940" y="1611625"/>
              <a:ext cx="28820" cy="25217"/>
            </a:xfrm>
            <a:custGeom>
              <a:avLst/>
              <a:gdLst>
                <a:gd name="T0" fmla="*/ 3 w 3"/>
                <a:gd name="T1" fmla="*/ 1 h 3"/>
                <a:gd name="T2" fmla="*/ 2 w 3"/>
                <a:gd name="T3" fmla="*/ 3 h 3"/>
                <a:gd name="T4" fmla="*/ 3 w 3"/>
                <a:gd name="T5" fmla="*/ 1 h 3"/>
              </a:gdLst>
              <a:ahLst/>
              <a:cxnLst>
                <a:cxn ang="0">
                  <a:pos x="T0" y="T1"/>
                </a:cxn>
                <a:cxn ang="0">
                  <a:pos x="T2" y="T3"/>
                </a:cxn>
                <a:cxn ang="0">
                  <a:pos x="T4" y="T5"/>
                </a:cxn>
              </a:cxnLst>
              <a:rect l="0" t="0" r="r" b="b"/>
              <a:pathLst>
                <a:path w="3" h="3">
                  <a:moveTo>
                    <a:pt x="3" y="1"/>
                  </a:moveTo>
                  <a:cubicBezTo>
                    <a:pt x="3" y="2"/>
                    <a:pt x="2" y="1"/>
                    <a:pt x="2" y="3"/>
                  </a:cubicBezTo>
                  <a:cubicBezTo>
                    <a:pt x="0" y="2"/>
                    <a:pt x="1" y="0"/>
                    <a:pt x="3"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3" name="Freeform 138"/>
            <p:cNvSpPr>
              <a:spLocks/>
            </p:cNvSpPr>
            <p:nvPr/>
          </p:nvSpPr>
          <p:spPr bwMode="auto">
            <a:xfrm>
              <a:off x="6349427" y="1550380"/>
              <a:ext cx="320627" cy="122487"/>
            </a:xfrm>
            <a:custGeom>
              <a:avLst/>
              <a:gdLst>
                <a:gd name="T0" fmla="*/ 12 w 37"/>
                <a:gd name="T1" fmla="*/ 2 h 14"/>
                <a:gd name="T2" fmla="*/ 2 w 37"/>
                <a:gd name="T3" fmla="*/ 2 h 14"/>
                <a:gd name="T4" fmla="*/ 1 w 37"/>
                <a:gd name="T5" fmla="*/ 6 h 14"/>
                <a:gd name="T6" fmla="*/ 28 w 37"/>
                <a:gd name="T7" fmla="*/ 6 h 14"/>
                <a:gd name="T8" fmla="*/ 37 w 37"/>
                <a:gd name="T9" fmla="*/ 12 h 14"/>
                <a:gd name="T10" fmla="*/ 31 w 37"/>
                <a:gd name="T11" fmla="*/ 0 h 14"/>
                <a:gd name="T12" fmla="*/ 12 w 37"/>
                <a:gd name="T13" fmla="*/ 2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12" y="2"/>
                  </a:moveTo>
                  <a:cubicBezTo>
                    <a:pt x="9" y="3"/>
                    <a:pt x="6" y="3"/>
                    <a:pt x="2" y="2"/>
                  </a:cubicBezTo>
                  <a:cubicBezTo>
                    <a:pt x="1" y="3"/>
                    <a:pt x="0" y="4"/>
                    <a:pt x="1" y="6"/>
                  </a:cubicBezTo>
                  <a:cubicBezTo>
                    <a:pt x="7" y="10"/>
                    <a:pt x="20" y="6"/>
                    <a:pt x="28" y="6"/>
                  </a:cubicBezTo>
                  <a:cubicBezTo>
                    <a:pt x="29" y="10"/>
                    <a:pt x="32" y="14"/>
                    <a:pt x="37" y="12"/>
                  </a:cubicBezTo>
                  <a:cubicBezTo>
                    <a:pt x="35" y="8"/>
                    <a:pt x="34" y="4"/>
                    <a:pt x="31" y="0"/>
                  </a:cubicBezTo>
                  <a:cubicBezTo>
                    <a:pt x="25" y="0"/>
                    <a:pt x="18" y="2"/>
                    <a:pt x="1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4" name="Freeform 139"/>
            <p:cNvSpPr>
              <a:spLocks/>
            </p:cNvSpPr>
            <p:nvPr/>
          </p:nvSpPr>
          <p:spPr bwMode="auto">
            <a:xfrm>
              <a:off x="5607300" y="1622431"/>
              <a:ext cx="1149216" cy="144102"/>
            </a:xfrm>
            <a:custGeom>
              <a:avLst/>
              <a:gdLst>
                <a:gd name="T0" fmla="*/ 133 w 133"/>
                <a:gd name="T1" fmla="*/ 12 h 17"/>
                <a:gd name="T2" fmla="*/ 128 w 133"/>
                <a:gd name="T3" fmla="*/ 9 h 17"/>
                <a:gd name="T4" fmla="*/ 119 w 133"/>
                <a:gd name="T5" fmla="*/ 7 h 17"/>
                <a:gd name="T6" fmla="*/ 95 w 133"/>
                <a:gd name="T7" fmla="*/ 4 h 17"/>
                <a:gd name="T8" fmla="*/ 63 w 133"/>
                <a:gd name="T9" fmla="*/ 1 h 17"/>
                <a:gd name="T10" fmla="*/ 41 w 133"/>
                <a:gd name="T11" fmla="*/ 4 h 17"/>
                <a:gd name="T12" fmla="*/ 38 w 133"/>
                <a:gd name="T13" fmla="*/ 3 h 17"/>
                <a:gd name="T14" fmla="*/ 0 w 133"/>
                <a:gd name="T15" fmla="*/ 9 h 17"/>
                <a:gd name="T16" fmla="*/ 8 w 133"/>
                <a:gd name="T17" fmla="*/ 12 h 17"/>
                <a:gd name="T18" fmla="*/ 11 w 133"/>
                <a:gd name="T19" fmla="*/ 12 h 17"/>
                <a:gd name="T20" fmla="*/ 21 w 133"/>
                <a:gd name="T21" fmla="*/ 10 h 17"/>
                <a:gd name="T22" fmla="*/ 46 w 133"/>
                <a:gd name="T23" fmla="*/ 8 h 17"/>
                <a:gd name="T24" fmla="*/ 65 w 133"/>
                <a:gd name="T25" fmla="*/ 6 h 17"/>
                <a:gd name="T26" fmla="*/ 69 w 133"/>
                <a:gd name="T27" fmla="*/ 7 h 17"/>
                <a:gd name="T28" fmla="*/ 85 w 133"/>
                <a:gd name="T29" fmla="*/ 7 h 17"/>
                <a:gd name="T30" fmla="*/ 90 w 133"/>
                <a:gd name="T31" fmla="*/ 8 h 17"/>
                <a:gd name="T32" fmla="*/ 112 w 133"/>
                <a:gd name="T33" fmla="*/ 12 h 17"/>
                <a:gd name="T34" fmla="*/ 115 w 133"/>
                <a:gd name="T35" fmla="*/ 11 h 17"/>
                <a:gd name="T36" fmla="*/ 124 w 133"/>
                <a:gd name="T37" fmla="*/ 14 h 17"/>
                <a:gd name="T38" fmla="*/ 133 w 133"/>
                <a:gd name="T3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 h="17">
                  <a:moveTo>
                    <a:pt x="133" y="12"/>
                  </a:moveTo>
                  <a:cubicBezTo>
                    <a:pt x="133" y="11"/>
                    <a:pt x="130" y="10"/>
                    <a:pt x="128" y="9"/>
                  </a:cubicBezTo>
                  <a:cubicBezTo>
                    <a:pt x="124" y="8"/>
                    <a:pt x="122" y="8"/>
                    <a:pt x="119" y="7"/>
                  </a:cubicBezTo>
                  <a:cubicBezTo>
                    <a:pt x="111" y="7"/>
                    <a:pt x="102" y="2"/>
                    <a:pt x="95" y="4"/>
                  </a:cubicBezTo>
                  <a:cubicBezTo>
                    <a:pt x="86" y="1"/>
                    <a:pt x="73" y="3"/>
                    <a:pt x="63" y="1"/>
                  </a:cubicBezTo>
                  <a:cubicBezTo>
                    <a:pt x="57" y="3"/>
                    <a:pt x="46" y="0"/>
                    <a:pt x="41" y="4"/>
                  </a:cubicBezTo>
                  <a:cubicBezTo>
                    <a:pt x="40" y="4"/>
                    <a:pt x="40" y="3"/>
                    <a:pt x="38" y="3"/>
                  </a:cubicBezTo>
                  <a:cubicBezTo>
                    <a:pt x="26" y="5"/>
                    <a:pt x="12" y="6"/>
                    <a:pt x="0" y="9"/>
                  </a:cubicBezTo>
                  <a:cubicBezTo>
                    <a:pt x="0" y="17"/>
                    <a:pt x="5" y="13"/>
                    <a:pt x="8" y="12"/>
                  </a:cubicBezTo>
                  <a:cubicBezTo>
                    <a:pt x="9" y="12"/>
                    <a:pt x="10" y="13"/>
                    <a:pt x="11" y="12"/>
                  </a:cubicBezTo>
                  <a:cubicBezTo>
                    <a:pt x="14" y="12"/>
                    <a:pt x="17" y="10"/>
                    <a:pt x="21" y="10"/>
                  </a:cubicBezTo>
                  <a:cubicBezTo>
                    <a:pt x="28" y="9"/>
                    <a:pt x="38" y="8"/>
                    <a:pt x="46" y="8"/>
                  </a:cubicBezTo>
                  <a:cubicBezTo>
                    <a:pt x="52" y="8"/>
                    <a:pt x="59" y="6"/>
                    <a:pt x="65" y="6"/>
                  </a:cubicBezTo>
                  <a:cubicBezTo>
                    <a:pt x="66" y="6"/>
                    <a:pt x="68" y="7"/>
                    <a:pt x="69" y="7"/>
                  </a:cubicBezTo>
                  <a:cubicBezTo>
                    <a:pt x="74" y="8"/>
                    <a:pt x="80" y="6"/>
                    <a:pt x="85" y="7"/>
                  </a:cubicBezTo>
                  <a:cubicBezTo>
                    <a:pt x="87" y="7"/>
                    <a:pt x="88" y="8"/>
                    <a:pt x="90" y="8"/>
                  </a:cubicBezTo>
                  <a:cubicBezTo>
                    <a:pt x="97" y="9"/>
                    <a:pt x="105" y="8"/>
                    <a:pt x="112" y="12"/>
                  </a:cubicBezTo>
                  <a:cubicBezTo>
                    <a:pt x="113" y="12"/>
                    <a:pt x="114" y="11"/>
                    <a:pt x="115" y="11"/>
                  </a:cubicBezTo>
                  <a:cubicBezTo>
                    <a:pt x="117" y="13"/>
                    <a:pt x="120" y="13"/>
                    <a:pt x="124" y="14"/>
                  </a:cubicBezTo>
                  <a:cubicBezTo>
                    <a:pt x="127" y="14"/>
                    <a:pt x="133" y="16"/>
                    <a:pt x="133" y="1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5" name="Freeform 140"/>
            <p:cNvSpPr>
              <a:spLocks/>
            </p:cNvSpPr>
            <p:nvPr/>
          </p:nvSpPr>
          <p:spPr bwMode="auto">
            <a:xfrm>
              <a:off x="6072031" y="1680072"/>
              <a:ext cx="165718" cy="158513"/>
            </a:xfrm>
            <a:custGeom>
              <a:avLst/>
              <a:gdLst>
                <a:gd name="T0" fmla="*/ 13 w 19"/>
                <a:gd name="T1" fmla="*/ 17 h 18"/>
                <a:gd name="T2" fmla="*/ 18 w 19"/>
                <a:gd name="T3" fmla="*/ 8 h 18"/>
                <a:gd name="T4" fmla="*/ 4 w 19"/>
                <a:gd name="T5" fmla="*/ 5 h 18"/>
                <a:gd name="T6" fmla="*/ 13 w 19"/>
                <a:gd name="T7" fmla="*/ 17 h 18"/>
              </a:gdLst>
              <a:ahLst/>
              <a:cxnLst>
                <a:cxn ang="0">
                  <a:pos x="T0" y="T1"/>
                </a:cxn>
                <a:cxn ang="0">
                  <a:pos x="T2" y="T3"/>
                </a:cxn>
                <a:cxn ang="0">
                  <a:pos x="T4" y="T5"/>
                </a:cxn>
                <a:cxn ang="0">
                  <a:pos x="T6" y="T7"/>
                </a:cxn>
              </a:cxnLst>
              <a:rect l="0" t="0" r="r" b="b"/>
              <a:pathLst>
                <a:path w="19" h="18">
                  <a:moveTo>
                    <a:pt x="13" y="17"/>
                  </a:moveTo>
                  <a:cubicBezTo>
                    <a:pt x="15" y="15"/>
                    <a:pt x="19" y="13"/>
                    <a:pt x="18" y="8"/>
                  </a:cubicBezTo>
                  <a:cubicBezTo>
                    <a:pt x="17" y="2"/>
                    <a:pt x="7" y="0"/>
                    <a:pt x="4" y="5"/>
                  </a:cubicBezTo>
                  <a:cubicBezTo>
                    <a:pt x="0" y="11"/>
                    <a:pt x="5" y="18"/>
                    <a:pt x="13"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6" name="Freeform 141"/>
            <p:cNvSpPr>
              <a:spLocks/>
            </p:cNvSpPr>
            <p:nvPr/>
          </p:nvSpPr>
          <p:spPr bwMode="auto">
            <a:xfrm>
              <a:off x="6144083" y="1734112"/>
              <a:ext cx="75653" cy="68448"/>
            </a:xfrm>
            <a:custGeom>
              <a:avLst/>
              <a:gdLst>
                <a:gd name="T0" fmla="*/ 4 w 9"/>
                <a:gd name="T1" fmla="*/ 0 h 8"/>
                <a:gd name="T2" fmla="*/ 0 w 9"/>
                <a:gd name="T3" fmla="*/ 8 h 8"/>
                <a:gd name="T4" fmla="*/ 4 w 9"/>
                <a:gd name="T5" fmla="*/ 0 h 8"/>
              </a:gdLst>
              <a:ahLst/>
              <a:cxnLst>
                <a:cxn ang="0">
                  <a:pos x="T0" y="T1"/>
                </a:cxn>
                <a:cxn ang="0">
                  <a:pos x="T2" y="T3"/>
                </a:cxn>
                <a:cxn ang="0">
                  <a:pos x="T4" y="T5"/>
                </a:cxn>
              </a:cxnLst>
              <a:rect l="0" t="0" r="r" b="b"/>
              <a:pathLst>
                <a:path w="9" h="8">
                  <a:moveTo>
                    <a:pt x="4" y="0"/>
                  </a:moveTo>
                  <a:cubicBezTo>
                    <a:pt x="9" y="3"/>
                    <a:pt x="5" y="8"/>
                    <a:pt x="0" y="8"/>
                  </a:cubicBezTo>
                  <a:cubicBezTo>
                    <a:pt x="0" y="6"/>
                    <a:pt x="5" y="4"/>
                    <a:pt x="4"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7" name="Freeform 142"/>
            <p:cNvSpPr>
              <a:spLocks/>
            </p:cNvSpPr>
            <p:nvPr/>
          </p:nvSpPr>
          <p:spPr bwMode="auto">
            <a:xfrm>
              <a:off x="6298992" y="1708893"/>
              <a:ext cx="75653" cy="136897"/>
            </a:xfrm>
            <a:custGeom>
              <a:avLst/>
              <a:gdLst>
                <a:gd name="T0" fmla="*/ 6 w 9"/>
                <a:gd name="T1" fmla="*/ 0 h 16"/>
                <a:gd name="T2" fmla="*/ 1 w 9"/>
                <a:gd name="T3" fmla="*/ 1 h 16"/>
                <a:gd name="T4" fmla="*/ 0 w 9"/>
                <a:gd name="T5" fmla="*/ 14 h 16"/>
                <a:gd name="T6" fmla="*/ 7 w 9"/>
                <a:gd name="T7" fmla="*/ 14 h 16"/>
                <a:gd name="T8" fmla="*/ 6 w 9"/>
                <a:gd name="T9" fmla="*/ 0 h 16"/>
              </a:gdLst>
              <a:ahLst/>
              <a:cxnLst>
                <a:cxn ang="0">
                  <a:pos x="T0" y="T1"/>
                </a:cxn>
                <a:cxn ang="0">
                  <a:pos x="T2" y="T3"/>
                </a:cxn>
                <a:cxn ang="0">
                  <a:pos x="T4" y="T5"/>
                </a:cxn>
                <a:cxn ang="0">
                  <a:pos x="T6" y="T7"/>
                </a:cxn>
                <a:cxn ang="0">
                  <a:pos x="T8" y="T9"/>
                </a:cxn>
              </a:cxnLst>
              <a:rect l="0" t="0" r="r" b="b"/>
              <a:pathLst>
                <a:path w="9" h="16">
                  <a:moveTo>
                    <a:pt x="6" y="0"/>
                  </a:moveTo>
                  <a:cubicBezTo>
                    <a:pt x="5" y="1"/>
                    <a:pt x="2" y="0"/>
                    <a:pt x="1" y="1"/>
                  </a:cubicBezTo>
                  <a:cubicBezTo>
                    <a:pt x="1" y="5"/>
                    <a:pt x="0" y="10"/>
                    <a:pt x="0" y="14"/>
                  </a:cubicBezTo>
                  <a:cubicBezTo>
                    <a:pt x="2" y="15"/>
                    <a:pt x="5" y="16"/>
                    <a:pt x="7" y="14"/>
                  </a:cubicBezTo>
                  <a:cubicBezTo>
                    <a:pt x="8" y="11"/>
                    <a:pt x="9" y="3"/>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8" name="Freeform 143"/>
            <p:cNvSpPr>
              <a:spLocks/>
            </p:cNvSpPr>
            <p:nvPr/>
          </p:nvSpPr>
          <p:spPr bwMode="auto">
            <a:xfrm>
              <a:off x="5996376" y="1690881"/>
              <a:ext cx="86461" cy="154909"/>
            </a:xfrm>
            <a:custGeom>
              <a:avLst/>
              <a:gdLst>
                <a:gd name="T0" fmla="*/ 10 w 10"/>
                <a:gd name="T1" fmla="*/ 16 h 18"/>
                <a:gd name="T2" fmla="*/ 1 w 10"/>
                <a:gd name="T3" fmla="*/ 4 h 18"/>
                <a:gd name="T4" fmla="*/ 2 w 10"/>
                <a:gd name="T5" fmla="*/ 16 h 18"/>
                <a:gd name="T6" fmla="*/ 10 w 10"/>
                <a:gd name="T7" fmla="*/ 16 h 18"/>
              </a:gdLst>
              <a:ahLst/>
              <a:cxnLst>
                <a:cxn ang="0">
                  <a:pos x="T0" y="T1"/>
                </a:cxn>
                <a:cxn ang="0">
                  <a:pos x="T2" y="T3"/>
                </a:cxn>
                <a:cxn ang="0">
                  <a:pos x="T4" y="T5"/>
                </a:cxn>
                <a:cxn ang="0">
                  <a:pos x="T6" y="T7"/>
                </a:cxn>
              </a:cxnLst>
              <a:rect l="0" t="0" r="r" b="b"/>
              <a:pathLst>
                <a:path w="10" h="18">
                  <a:moveTo>
                    <a:pt x="10" y="16"/>
                  </a:moveTo>
                  <a:cubicBezTo>
                    <a:pt x="10" y="10"/>
                    <a:pt x="10" y="0"/>
                    <a:pt x="1" y="4"/>
                  </a:cubicBezTo>
                  <a:cubicBezTo>
                    <a:pt x="0" y="6"/>
                    <a:pt x="1" y="12"/>
                    <a:pt x="2" y="16"/>
                  </a:cubicBezTo>
                  <a:cubicBezTo>
                    <a:pt x="4" y="17"/>
                    <a:pt x="8" y="18"/>
                    <a:pt x="10"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9" name="Freeform 144"/>
            <p:cNvSpPr>
              <a:spLocks/>
            </p:cNvSpPr>
            <p:nvPr/>
          </p:nvSpPr>
          <p:spPr bwMode="auto">
            <a:xfrm>
              <a:off x="6367441" y="1690881"/>
              <a:ext cx="172923" cy="172923"/>
            </a:xfrm>
            <a:custGeom>
              <a:avLst/>
              <a:gdLst>
                <a:gd name="T0" fmla="*/ 15 w 20"/>
                <a:gd name="T1" fmla="*/ 5 h 20"/>
                <a:gd name="T2" fmla="*/ 8 w 20"/>
                <a:gd name="T3" fmla="*/ 18 h 20"/>
                <a:gd name="T4" fmla="*/ 15 w 20"/>
                <a:gd name="T5" fmla="*/ 5 h 20"/>
              </a:gdLst>
              <a:ahLst/>
              <a:cxnLst>
                <a:cxn ang="0">
                  <a:pos x="T0" y="T1"/>
                </a:cxn>
                <a:cxn ang="0">
                  <a:pos x="T2" y="T3"/>
                </a:cxn>
                <a:cxn ang="0">
                  <a:pos x="T4" y="T5"/>
                </a:cxn>
              </a:cxnLst>
              <a:rect l="0" t="0" r="r" b="b"/>
              <a:pathLst>
                <a:path w="20" h="20">
                  <a:moveTo>
                    <a:pt x="15" y="5"/>
                  </a:moveTo>
                  <a:cubicBezTo>
                    <a:pt x="5" y="0"/>
                    <a:pt x="0" y="15"/>
                    <a:pt x="8" y="18"/>
                  </a:cubicBezTo>
                  <a:cubicBezTo>
                    <a:pt x="19" y="20"/>
                    <a:pt x="20" y="8"/>
                    <a:pt x="15"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0" name="Freeform 145"/>
            <p:cNvSpPr>
              <a:spLocks/>
            </p:cNvSpPr>
            <p:nvPr/>
          </p:nvSpPr>
          <p:spPr bwMode="auto">
            <a:xfrm>
              <a:off x="6479120" y="1777343"/>
              <a:ext cx="18012" cy="25217"/>
            </a:xfrm>
            <a:custGeom>
              <a:avLst/>
              <a:gdLst>
                <a:gd name="T0" fmla="*/ 0 w 2"/>
                <a:gd name="T1" fmla="*/ 0 h 3"/>
                <a:gd name="T2" fmla="*/ 0 w 2"/>
                <a:gd name="T3" fmla="*/ 2 h 3"/>
                <a:gd name="T4" fmla="*/ 0 w 2"/>
                <a:gd name="T5" fmla="*/ 0 h 3"/>
              </a:gdLst>
              <a:ahLst/>
              <a:cxnLst>
                <a:cxn ang="0">
                  <a:pos x="T0" y="T1"/>
                </a:cxn>
                <a:cxn ang="0">
                  <a:pos x="T2" y="T3"/>
                </a:cxn>
                <a:cxn ang="0">
                  <a:pos x="T4" y="T5"/>
                </a:cxn>
              </a:cxnLst>
              <a:rect l="0" t="0" r="r" b="b"/>
              <a:pathLst>
                <a:path w="2" h="3">
                  <a:moveTo>
                    <a:pt x="0" y="0"/>
                  </a:moveTo>
                  <a:cubicBezTo>
                    <a:pt x="2" y="0"/>
                    <a:pt x="1" y="3"/>
                    <a:pt x="0" y="2"/>
                  </a:cubicBezTo>
                  <a:cubicBezTo>
                    <a:pt x="0" y="2"/>
                    <a:pt x="0" y="1"/>
                    <a:pt x="0"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1" name="Freeform 146"/>
            <p:cNvSpPr>
              <a:spLocks/>
            </p:cNvSpPr>
            <p:nvPr/>
          </p:nvSpPr>
          <p:spPr bwMode="auto">
            <a:xfrm>
              <a:off x="5830659" y="1723303"/>
              <a:ext cx="147704" cy="122487"/>
            </a:xfrm>
            <a:custGeom>
              <a:avLst/>
              <a:gdLst>
                <a:gd name="T0" fmla="*/ 12 w 17"/>
                <a:gd name="T1" fmla="*/ 13 h 14"/>
                <a:gd name="T2" fmla="*/ 13 w 17"/>
                <a:gd name="T3" fmla="*/ 2 h 14"/>
                <a:gd name="T4" fmla="*/ 5 w 17"/>
                <a:gd name="T5" fmla="*/ 2 h 14"/>
                <a:gd name="T6" fmla="*/ 6 w 17"/>
                <a:gd name="T7" fmla="*/ 13 h 14"/>
                <a:gd name="T8" fmla="*/ 12 w 17"/>
                <a:gd name="T9" fmla="*/ 13 h 14"/>
              </a:gdLst>
              <a:ahLst/>
              <a:cxnLst>
                <a:cxn ang="0">
                  <a:pos x="T0" y="T1"/>
                </a:cxn>
                <a:cxn ang="0">
                  <a:pos x="T2" y="T3"/>
                </a:cxn>
                <a:cxn ang="0">
                  <a:pos x="T4" y="T5"/>
                </a:cxn>
                <a:cxn ang="0">
                  <a:pos x="T6" y="T7"/>
                </a:cxn>
                <a:cxn ang="0">
                  <a:pos x="T8" y="T9"/>
                </a:cxn>
              </a:cxnLst>
              <a:rect l="0" t="0" r="r" b="b"/>
              <a:pathLst>
                <a:path w="17" h="14">
                  <a:moveTo>
                    <a:pt x="12" y="13"/>
                  </a:moveTo>
                  <a:cubicBezTo>
                    <a:pt x="16" y="12"/>
                    <a:pt x="17" y="4"/>
                    <a:pt x="13" y="2"/>
                  </a:cubicBezTo>
                  <a:cubicBezTo>
                    <a:pt x="11" y="0"/>
                    <a:pt x="8" y="1"/>
                    <a:pt x="5" y="2"/>
                  </a:cubicBezTo>
                  <a:cubicBezTo>
                    <a:pt x="0" y="4"/>
                    <a:pt x="1" y="12"/>
                    <a:pt x="6" y="13"/>
                  </a:cubicBezTo>
                  <a:cubicBezTo>
                    <a:pt x="9" y="13"/>
                    <a:pt x="10" y="14"/>
                    <a:pt x="12" y="1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2" name="Freeform 147"/>
            <p:cNvSpPr>
              <a:spLocks/>
            </p:cNvSpPr>
            <p:nvPr/>
          </p:nvSpPr>
          <p:spPr bwMode="auto">
            <a:xfrm>
              <a:off x="5899108" y="1759329"/>
              <a:ext cx="43231" cy="61242"/>
            </a:xfrm>
            <a:custGeom>
              <a:avLst/>
              <a:gdLst>
                <a:gd name="T0" fmla="*/ 2 w 5"/>
                <a:gd name="T1" fmla="*/ 0 h 7"/>
                <a:gd name="T2" fmla="*/ 4 w 5"/>
                <a:gd name="T3" fmla="*/ 2 h 7"/>
                <a:gd name="T4" fmla="*/ 0 w 5"/>
                <a:gd name="T5" fmla="*/ 5 h 7"/>
                <a:gd name="T6" fmla="*/ 2 w 5"/>
                <a:gd name="T7" fmla="*/ 0 h 7"/>
              </a:gdLst>
              <a:ahLst/>
              <a:cxnLst>
                <a:cxn ang="0">
                  <a:pos x="T0" y="T1"/>
                </a:cxn>
                <a:cxn ang="0">
                  <a:pos x="T2" y="T3"/>
                </a:cxn>
                <a:cxn ang="0">
                  <a:pos x="T4" y="T5"/>
                </a:cxn>
                <a:cxn ang="0">
                  <a:pos x="T6" y="T7"/>
                </a:cxn>
              </a:cxnLst>
              <a:rect l="0" t="0" r="r" b="b"/>
              <a:pathLst>
                <a:path w="5" h="7">
                  <a:moveTo>
                    <a:pt x="2" y="0"/>
                  </a:moveTo>
                  <a:cubicBezTo>
                    <a:pt x="3" y="0"/>
                    <a:pt x="3" y="1"/>
                    <a:pt x="4" y="2"/>
                  </a:cubicBezTo>
                  <a:cubicBezTo>
                    <a:pt x="5" y="5"/>
                    <a:pt x="3" y="7"/>
                    <a:pt x="0" y="5"/>
                  </a:cubicBezTo>
                  <a:cubicBezTo>
                    <a:pt x="0" y="4"/>
                    <a:pt x="2" y="3"/>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3" name="Freeform 148"/>
            <p:cNvSpPr>
              <a:spLocks/>
            </p:cNvSpPr>
            <p:nvPr/>
          </p:nvSpPr>
          <p:spPr bwMode="auto">
            <a:xfrm>
              <a:off x="6540364" y="1734112"/>
              <a:ext cx="75653" cy="136897"/>
            </a:xfrm>
            <a:custGeom>
              <a:avLst/>
              <a:gdLst>
                <a:gd name="T0" fmla="*/ 6 w 9"/>
                <a:gd name="T1" fmla="*/ 15 h 16"/>
                <a:gd name="T2" fmla="*/ 8 w 9"/>
                <a:gd name="T3" fmla="*/ 2 h 16"/>
                <a:gd name="T4" fmla="*/ 2 w 9"/>
                <a:gd name="T5" fmla="*/ 1 h 16"/>
                <a:gd name="T6" fmla="*/ 1 w 9"/>
                <a:gd name="T7" fmla="*/ 14 h 16"/>
                <a:gd name="T8" fmla="*/ 6 w 9"/>
                <a:gd name="T9" fmla="*/ 15 h 16"/>
              </a:gdLst>
              <a:ahLst/>
              <a:cxnLst>
                <a:cxn ang="0">
                  <a:pos x="T0" y="T1"/>
                </a:cxn>
                <a:cxn ang="0">
                  <a:pos x="T2" y="T3"/>
                </a:cxn>
                <a:cxn ang="0">
                  <a:pos x="T4" y="T5"/>
                </a:cxn>
                <a:cxn ang="0">
                  <a:pos x="T6" y="T7"/>
                </a:cxn>
                <a:cxn ang="0">
                  <a:pos x="T8" y="T9"/>
                </a:cxn>
              </a:cxnLst>
              <a:rect l="0" t="0" r="r" b="b"/>
              <a:pathLst>
                <a:path w="9" h="16">
                  <a:moveTo>
                    <a:pt x="6" y="15"/>
                  </a:moveTo>
                  <a:cubicBezTo>
                    <a:pt x="9" y="12"/>
                    <a:pt x="7" y="6"/>
                    <a:pt x="8" y="2"/>
                  </a:cubicBezTo>
                  <a:cubicBezTo>
                    <a:pt x="7" y="0"/>
                    <a:pt x="5" y="0"/>
                    <a:pt x="2" y="1"/>
                  </a:cubicBezTo>
                  <a:cubicBezTo>
                    <a:pt x="1" y="5"/>
                    <a:pt x="0" y="10"/>
                    <a:pt x="1" y="14"/>
                  </a:cubicBezTo>
                  <a:cubicBezTo>
                    <a:pt x="3" y="14"/>
                    <a:pt x="4" y="16"/>
                    <a:pt x="6"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4" name="Freeform 149"/>
            <p:cNvSpPr>
              <a:spLocks/>
            </p:cNvSpPr>
            <p:nvPr/>
          </p:nvSpPr>
          <p:spPr bwMode="auto">
            <a:xfrm>
              <a:off x="5736992" y="1741317"/>
              <a:ext cx="104473" cy="104473"/>
            </a:xfrm>
            <a:custGeom>
              <a:avLst/>
              <a:gdLst>
                <a:gd name="T0" fmla="*/ 8 w 12"/>
                <a:gd name="T1" fmla="*/ 0 h 12"/>
                <a:gd name="T2" fmla="*/ 6 w 12"/>
                <a:gd name="T3" fmla="*/ 12 h 12"/>
                <a:gd name="T4" fmla="*/ 8 w 12"/>
                <a:gd name="T5" fmla="*/ 0 h 12"/>
              </a:gdLst>
              <a:ahLst/>
              <a:cxnLst>
                <a:cxn ang="0">
                  <a:pos x="T0" y="T1"/>
                </a:cxn>
                <a:cxn ang="0">
                  <a:pos x="T2" y="T3"/>
                </a:cxn>
                <a:cxn ang="0">
                  <a:pos x="T4" y="T5"/>
                </a:cxn>
              </a:cxnLst>
              <a:rect l="0" t="0" r="r" b="b"/>
              <a:pathLst>
                <a:path w="12" h="12">
                  <a:moveTo>
                    <a:pt x="8" y="0"/>
                  </a:moveTo>
                  <a:cubicBezTo>
                    <a:pt x="0" y="0"/>
                    <a:pt x="5" y="9"/>
                    <a:pt x="6" y="12"/>
                  </a:cubicBezTo>
                  <a:cubicBezTo>
                    <a:pt x="12" y="12"/>
                    <a:pt x="9" y="3"/>
                    <a:pt x="8"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5" name="Freeform 150"/>
            <p:cNvSpPr>
              <a:spLocks/>
            </p:cNvSpPr>
            <p:nvPr/>
          </p:nvSpPr>
          <p:spPr bwMode="auto">
            <a:xfrm>
              <a:off x="5582083" y="1716098"/>
              <a:ext cx="180128" cy="154909"/>
            </a:xfrm>
            <a:custGeom>
              <a:avLst/>
              <a:gdLst>
                <a:gd name="T0" fmla="*/ 19 w 21"/>
                <a:gd name="T1" fmla="*/ 9 h 18"/>
                <a:gd name="T2" fmla="*/ 8 w 21"/>
                <a:gd name="T3" fmla="*/ 17 h 18"/>
                <a:gd name="T4" fmla="*/ 19 w 21"/>
                <a:gd name="T5" fmla="*/ 9 h 18"/>
              </a:gdLst>
              <a:ahLst/>
              <a:cxnLst>
                <a:cxn ang="0">
                  <a:pos x="T0" y="T1"/>
                </a:cxn>
                <a:cxn ang="0">
                  <a:pos x="T2" y="T3"/>
                </a:cxn>
                <a:cxn ang="0">
                  <a:pos x="T4" y="T5"/>
                </a:cxn>
              </a:cxnLst>
              <a:rect l="0" t="0" r="r" b="b"/>
              <a:pathLst>
                <a:path w="21" h="18">
                  <a:moveTo>
                    <a:pt x="19" y="9"/>
                  </a:moveTo>
                  <a:cubicBezTo>
                    <a:pt x="15" y="0"/>
                    <a:pt x="0" y="8"/>
                    <a:pt x="8" y="17"/>
                  </a:cubicBezTo>
                  <a:cubicBezTo>
                    <a:pt x="15" y="18"/>
                    <a:pt x="21" y="17"/>
                    <a:pt x="19"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6" name="Freeform 151"/>
            <p:cNvSpPr>
              <a:spLocks/>
            </p:cNvSpPr>
            <p:nvPr/>
          </p:nvSpPr>
          <p:spPr bwMode="auto">
            <a:xfrm>
              <a:off x="5675749" y="1795354"/>
              <a:ext cx="43231" cy="50436"/>
            </a:xfrm>
            <a:custGeom>
              <a:avLst/>
              <a:gdLst>
                <a:gd name="T0" fmla="*/ 0 w 5"/>
                <a:gd name="T1" fmla="*/ 5 h 6"/>
                <a:gd name="T2" fmla="*/ 2 w 5"/>
                <a:gd name="T3" fmla="*/ 0 h 6"/>
                <a:gd name="T4" fmla="*/ 5 w 5"/>
                <a:gd name="T5" fmla="*/ 4 h 6"/>
                <a:gd name="T6" fmla="*/ 0 w 5"/>
                <a:gd name="T7" fmla="*/ 5 h 6"/>
              </a:gdLst>
              <a:ahLst/>
              <a:cxnLst>
                <a:cxn ang="0">
                  <a:pos x="T0" y="T1"/>
                </a:cxn>
                <a:cxn ang="0">
                  <a:pos x="T2" y="T3"/>
                </a:cxn>
                <a:cxn ang="0">
                  <a:pos x="T4" y="T5"/>
                </a:cxn>
                <a:cxn ang="0">
                  <a:pos x="T6" y="T7"/>
                </a:cxn>
              </a:cxnLst>
              <a:rect l="0" t="0" r="r" b="b"/>
              <a:pathLst>
                <a:path w="5" h="6">
                  <a:moveTo>
                    <a:pt x="0" y="5"/>
                  </a:moveTo>
                  <a:cubicBezTo>
                    <a:pt x="1" y="4"/>
                    <a:pt x="2" y="2"/>
                    <a:pt x="2" y="0"/>
                  </a:cubicBezTo>
                  <a:cubicBezTo>
                    <a:pt x="4" y="0"/>
                    <a:pt x="4" y="2"/>
                    <a:pt x="5" y="4"/>
                  </a:cubicBezTo>
                  <a:cubicBezTo>
                    <a:pt x="3" y="5"/>
                    <a:pt x="1" y="6"/>
                    <a:pt x="0"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7" name="Freeform 152"/>
            <p:cNvSpPr>
              <a:spLocks/>
            </p:cNvSpPr>
            <p:nvPr/>
          </p:nvSpPr>
          <p:spPr bwMode="auto">
            <a:xfrm>
              <a:off x="6608812" y="1752124"/>
              <a:ext cx="136897" cy="154909"/>
            </a:xfrm>
            <a:custGeom>
              <a:avLst/>
              <a:gdLst>
                <a:gd name="T0" fmla="*/ 15 w 16"/>
                <a:gd name="T1" fmla="*/ 5 h 18"/>
                <a:gd name="T2" fmla="*/ 2 w 16"/>
                <a:gd name="T3" fmla="*/ 7 h 18"/>
                <a:gd name="T4" fmla="*/ 11 w 16"/>
                <a:gd name="T5" fmla="*/ 17 h 18"/>
                <a:gd name="T6" fmla="*/ 15 w 16"/>
                <a:gd name="T7" fmla="*/ 5 h 18"/>
              </a:gdLst>
              <a:ahLst/>
              <a:cxnLst>
                <a:cxn ang="0">
                  <a:pos x="T0" y="T1"/>
                </a:cxn>
                <a:cxn ang="0">
                  <a:pos x="T2" y="T3"/>
                </a:cxn>
                <a:cxn ang="0">
                  <a:pos x="T4" y="T5"/>
                </a:cxn>
                <a:cxn ang="0">
                  <a:pos x="T6" y="T7"/>
                </a:cxn>
              </a:cxnLst>
              <a:rect l="0" t="0" r="r" b="b"/>
              <a:pathLst>
                <a:path w="16" h="18">
                  <a:moveTo>
                    <a:pt x="15" y="5"/>
                  </a:moveTo>
                  <a:cubicBezTo>
                    <a:pt x="11" y="0"/>
                    <a:pt x="3" y="2"/>
                    <a:pt x="2" y="7"/>
                  </a:cubicBezTo>
                  <a:cubicBezTo>
                    <a:pt x="0" y="13"/>
                    <a:pt x="6" y="18"/>
                    <a:pt x="11" y="17"/>
                  </a:cubicBezTo>
                  <a:cubicBezTo>
                    <a:pt x="15" y="16"/>
                    <a:pt x="16" y="10"/>
                    <a:pt x="15"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8" name="Freeform 153"/>
            <p:cNvSpPr>
              <a:spLocks/>
            </p:cNvSpPr>
            <p:nvPr/>
          </p:nvSpPr>
          <p:spPr bwMode="auto">
            <a:xfrm>
              <a:off x="5600095" y="1845790"/>
              <a:ext cx="1120396" cy="104473"/>
            </a:xfrm>
            <a:custGeom>
              <a:avLst/>
              <a:gdLst>
                <a:gd name="T0" fmla="*/ 130 w 130"/>
                <a:gd name="T1" fmla="*/ 9 h 12"/>
                <a:gd name="T2" fmla="*/ 118 w 130"/>
                <a:gd name="T3" fmla="*/ 6 h 12"/>
                <a:gd name="T4" fmla="*/ 75 w 130"/>
                <a:gd name="T5" fmla="*/ 1 h 12"/>
                <a:gd name="T6" fmla="*/ 28 w 130"/>
                <a:gd name="T7" fmla="*/ 2 h 12"/>
                <a:gd name="T8" fmla="*/ 26 w 130"/>
                <a:gd name="T9" fmla="*/ 3 h 12"/>
                <a:gd name="T10" fmla="*/ 7 w 130"/>
                <a:gd name="T11" fmla="*/ 12 h 12"/>
                <a:gd name="T12" fmla="*/ 129 w 130"/>
                <a:gd name="T13" fmla="*/ 12 h 12"/>
                <a:gd name="T14" fmla="*/ 130 w 130"/>
                <a:gd name="T15" fmla="*/ 9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12">
                  <a:moveTo>
                    <a:pt x="130" y="9"/>
                  </a:moveTo>
                  <a:cubicBezTo>
                    <a:pt x="127" y="7"/>
                    <a:pt x="122" y="7"/>
                    <a:pt x="118" y="6"/>
                  </a:cubicBezTo>
                  <a:cubicBezTo>
                    <a:pt x="106" y="0"/>
                    <a:pt x="90" y="3"/>
                    <a:pt x="75" y="1"/>
                  </a:cubicBezTo>
                  <a:cubicBezTo>
                    <a:pt x="62" y="1"/>
                    <a:pt x="43" y="2"/>
                    <a:pt x="28" y="2"/>
                  </a:cubicBezTo>
                  <a:cubicBezTo>
                    <a:pt x="27" y="3"/>
                    <a:pt x="27" y="4"/>
                    <a:pt x="26" y="3"/>
                  </a:cubicBezTo>
                  <a:cubicBezTo>
                    <a:pt x="20" y="5"/>
                    <a:pt x="0" y="5"/>
                    <a:pt x="7" y="12"/>
                  </a:cubicBezTo>
                  <a:cubicBezTo>
                    <a:pt x="46" y="2"/>
                    <a:pt x="91" y="5"/>
                    <a:pt x="129" y="12"/>
                  </a:cubicBezTo>
                  <a:cubicBezTo>
                    <a:pt x="130" y="12"/>
                    <a:pt x="130" y="10"/>
                    <a:pt x="130"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9" name="Freeform 154"/>
            <p:cNvSpPr>
              <a:spLocks/>
            </p:cNvSpPr>
            <p:nvPr/>
          </p:nvSpPr>
          <p:spPr bwMode="auto">
            <a:xfrm>
              <a:off x="6115262" y="1914240"/>
              <a:ext cx="79256" cy="79256"/>
            </a:xfrm>
            <a:custGeom>
              <a:avLst/>
              <a:gdLst>
                <a:gd name="T0" fmla="*/ 2 w 9"/>
                <a:gd name="T1" fmla="*/ 2 h 9"/>
                <a:gd name="T2" fmla="*/ 8 w 9"/>
                <a:gd name="T3" fmla="*/ 6 h 9"/>
                <a:gd name="T4" fmla="*/ 2 w 9"/>
                <a:gd name="T5" fmla="*/ 2 h 9"/>
              </a:gdLst>
              <a:ahLst/>
              <a:cxnLst>
                <a:cxn ang="0">
                  <a:pos x="T0" y="T1"/>
                </a:cxn>
                <a:cxn ang="0">
                  <a:pos x="T2" y="T3"/>
                </a:cxn>
                <a:cxn ang="0">
                  <a:pos x="T4" y="T5"/>
                </a:cxn>
              </a:cxnLst>
              <a:rect l="0" t="0" r="r" b="b"/>
              <a:pathLst>
                <a:path w="9" h="9">
                  <a:moveTo>
                    <a:pt x="2" y="2"/>
                  </a:moveTo>
                  <a:cubicBezTo>
                    <a:pt x="0" y="5"/>
                    <a:pt x="4" y="9"/>
                    <a:pt x="8" y="6"/>
                  </a:cubicBezTo>
                  <a:cubicBezTo>
                    <a:pt x="9" y="1"/>
                    <a:pt x="5" y="0"/>
                    <a:pt x="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0" name="Freeform 155"/>
            <p:cNvSpPr>
              <a:spLocks/>
            </p:cNvSpPr>
            <p:nvPr/>
          </p:nvSpPr>
          <p:spPr bwMode="auto">
            <a:xfrm>
              <a:off x="6237749" y="1896226"/>
              <a:ext cx="104473" cy="86461"/>
            </a:xfrm>
            <a:custGeom>
              <a:avLst/>
              <a:gdLst>
                <a:gd name="T0" fmla="*/ 2 w 12"/>
                <a:gd name="T1" fmla="*/ 8 h 10"/>
                <a:gd name="T2" fmla="*/ 9 w 12"/>
                <a:gd name="T3" fmla="*/ 9 h 10"/>
                <a:gd name="T4" fmla="*/ 2 w 12"/>
                <a:gd name="T5" fmla="*/ 8 h 10"/>
              </a:gdLst>
              <a:ahLst/>
              <a:cxnLst>
                <a:cxn ang="0">
                  <a:pos x="T0" y="T1"/>
                </a:cxn>
                <a:cxn ang="0">
                  <a:pos x="T2" y="T3"/>
                </a:cxn>
                <a:cxn ang="0">
                  <a:pos x="T4" y="T5"/>
                </a:cxn>
              </a:cxnLst>
              <a:rect l="0" t="0" r="r" b="b"/>
              <a:pathLst>
                <a:path w="12" h="10">
                  <a:moveTo>
                    <a:pt x="2" y="8"/>
                  </a:moveTo>
                  <a:cubicBezTo>
                    <a:pt x="3" y="10"/>
                    <a:pt x="7" y="9"/>
                    <a:pt x="9" y="9"/>
                  </a:cubicBezTo>
                  <a:cubicBezTo>
                    <a:pt x="12" y="3"/>
                    <a:pt x="0" y="0"/>
                    <a:pt x="2" y="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1" name="Freeform 156"/>
            <p:cNvSpPr>
              <a:spLocks/>
            </p:cNvSpPr>
            <p:nvPr/>
          </p:nvSpPr>
          <p:spPr bwMode="auto">
            <a:xfrm>
              <a:off x="6072031" y="1914240"/>
              <a:ext cx="54037" cy="61242"/>
            </a:xfrm>
            <a:custGeom>
              <a:avLst/>
              <a:gdLst>
                <a:gd name="T0" fmla="*/ 1 w 6"/>
                <a:gd name="T1" fmla="*/ 6 h 7"/>
                <a:gd name="T2" fmla="*/ 5 w 6"/>
                <a:gd name="T3" fmla="*/ 6 h 7"/>
                <a:gd name="T4" fmla="*/ 1 w 6"/>
                <a:gd name="T5" fmla="*/ 6 h 7"/>
              </a:gdLst>
              <a:ahLst/>
              <a:cxnLst>
                <a:cxn ang="0">
                  <a:pos x="T0" y="T1"/>
                </a:cxn>
                <a:cxn ang="0">
                  <a:pos x="T2" y="T3"/>
                </a:cxn>
                <a:cxn ang="0">
                  <a:pos x="T4" y="T5"/>
                </a:cxn>
              </a:cxnLst>
              <a:rect l="0" t="0" r="r" b="b"/>
              <a:pathLst>
                <a:path w="6" h="7">
                  <a:moveTo>
                    <a:pt x="1" y="6"/>
                  </a:moveTo>
                  <a:cubicBezTo>
                    <a:pt x="1" y="7"/>
                    <a:pt x="4" y="7"/>
                    <a:pt x="5" y="6"/>
                  </a:cubicBezTo>
                  <a:cubicBezTo>
                    <a:pt x="6" y="0"/>
                    <a:pt x="0" y="0"/>
                    <a:pt x="1"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2" name="Freeform 157"/>
            <p:cNvSpPr>
              <a:spLocks/>
            </p:cNvSpPr>
            <p:nvPr/>
          </p:nvSpPr>
          <p:spPr bwMode="auto">
            <a:xfrm>
              <a:off x="6187313" y="1914240"/>
              <a:ext cx="57641" cy="61242"/>
            </a:xfrm>
            <a:custGeom>
              <a:avLst/>
              <a:gdLst>
                <a:gd name="T0" fmla="*/ 2 w 7"/>
                <a:gd name="T1" fmla="*/ 7 h 7"/>
                <a:gd name="T2" fmla="*/ 6 w 7"/>
                <a:gd name="T3" fmla="*/ 7 h 7"/>
                <a:gd name="T4" fmla="*/ 6 w 7"/>
                <a:gd name="T5" fmla="*/ 1 h 7"/>
                <a:gd name="T6" fmla="*/ 2 w 7"/>
                <a:gd name="T7" fmla="*/ 7 h 7"/>
              </a:gdLst>
              <a:ahLst/>
              <a:cxnLst>
                <a:cxn ang="0">
                  <a:pos x="T0" y="T1"/>
                </a:cxn>
                <a:cxn ang="0">
                  <a:pos x="T2" y="T3"/>
                </a:cxn>
                <a:cxn ang="0">
                  <a:pos x="T4" y="T5"/>
                </a:cxn>
                <a:cxn ang="0">
                  <a:pos x="T6" y="T7"/>
                </a:cxn>
              </a:cxnLst>
              <a:rect l="0" t="0" r="r" b="b"/>
              <a:pathLst>
                <a:path w="7" h="7">
                  <a:moveTo>
                    <a:pt x="2" y="7"/>
                  </a:moveTo>
                  <a:cubicBezTo>
                    <a:pt x="3" y="7"/>
                    <a:pt x="5" y="7"/>
                    <a:pt x="6" y="7"/>
                  </a:cubicBezTo>
                  <a:cubicBezTo>
                    <a:pt x="7" y="5"/>
                    <a:pt x="7" y="3"/>
                    <a:pt x="6" y="1"/>
                  </a:cubicBezTo>
                  <a:cubicBezTo>
                    <a:pt x="1" y="0"/>
                    <a:pt x="0" y="4"/>
                    <a:pt x="2"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3" name="Freeform 158"/>
            <p:cNvSpPr>
              <a:spLocks/>
            </p:cNvSpPr>
            <p:nvPr/>
          </p:nvSpPr>
          <p:spPr bwMode="auto">
            <a:xfrm>
              <a:off x="6014390" y="1925047"/>
              <a:ext cx="68448" cy="57641"/>
            </a:xfrm>
            <a:custGeom>
              <a:avLst/>
              <a:gdLst>
                <a:gd name="T0" fmla="*/ 1 w 8"/>
                <a:gd name="T1" fmla="*/ 1 h 7"/>
                <a:gd name="T2" fmla="*/ 6 w 8"/>
                <a:gd name="T3" fmla="*/ 5 h 7"/>
                <a:gd name="T4" fmla="*/ 1 w 8"/>
                <a:gd name="T5" fmla="*/ 1 h 7"/>
              </a:gdLst>
              <a:ahLst/>
              <a:cxnLst>
                <a:cxn ang="0">
                  <a:pos x="T0" y="T1"/>
                </a:cxn>
                <a:cxn ang="0">
                  <a:pos x="T2" y="T3"/>
                </a:cxn>
                <a:cxn ang="0">
                  <a:pos x="T4" y="T5"/>
                </a:cxn>
              </a:cxnLst>
              <a:rect l="0" t="0" r="r" b="b"/>
              <a:pathLst>
                <a:path w="8" h="7">
                  <a:moveTo>
                    <a:pt x="1" y="1"/>
                  </a:moveTo>
                  <a:cubicBezTo>
                    <a:pt x="0" y="4"/>
                    <a:pt x="3" y="7"/>
                    <a:pt x="6" y="5"/>
                  </a:cubicBezTo>
                  <a:cubicBezTo>
                    <a:pt x="8" y="1"/>
                    <a:pt x="4" y="0"/>
                    <a:pt x="1"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4" name="Freeform 159"/>
            <p:cNvSpPr>
              <a:spLocks/>
            </p:cNvSpPr>
            <p:nvPr/>
          </p:nvSpPr>
          <p:spPr bwMode="auto">
            <a:xfrm>
              <a:off x="5960351" y="1925047"/>
              <a:ext cx="43231" cy="50436"/>
            </a:xfrm>
            <a:custGeom>
              <a:avLst/>
              <a:gdLst>
                <a:gd name="T0" fmla="*/ 1 w 5"/>
                <a:gd name="T1" fmla="*/ 5 h 6"/>
                <a:gd name="T2" fmla="*/ 2 w 5"/>
                <a:gd name="T3" fmla="*/ 6 h 6"/>
                <a:gd name="T4" fmla="*/ 5 w 5"/>
                <a:gd name="T5" fmla="*/ 1 h 6"/>
                <a:gd name="T6" fmla="*/ 1 w 5"/>
                <a:gd name="T7" fmla="*/ 5 h 6"/>
              </a:gdLst>
              <a:ahLst/>
              <a:cxnLst>
                <a:cxn ang="0">
                  <a:pos x="T0" y="T1"/>
                </a:cxn>
                <a:cxn ang="0">
                  <a:pos x="T2" y="T3"/>
                </a:cxn>
                <a:cxn ang="0">
                  <a:pos x="T4" y="T5"/>
                </a:cxn>
                <a:cxn ang="0">
                  <a:pos x="T6" y="T7"/>
                </a:cxn>
              </a:cxnLst>
              <a:rect l="0" t="0" r="r" b="b"/>
              <a:pathLst>
                <a:path w="5" h="6">
                  <a:moveTo>
                    <a:pt x="1" y="5"/>
                  </a:moveTo>
                  <a:cubicBezTo>
                    <a:pt x="2" y="5"/>
                    <a:pt x="2" y="5"/>
                    <a:pt x="2" y="6"/>
                  </a:cubicBezTo>
                  <a:cubicBezTo>
                    <a:pt x="5" y="6"/>
                    <a:pt x="5" y="4"/>
                    <a:pt x="5" y="1"/>
                  </a:cubicBezTo>
                  <a:cubicBezTo>
                    <a:pt x="2" y="0"/>
                    <a:pt x="0" y="3"/>
                    <a:pt x="1"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5" name="Freeform 160"/>
            <p:cNvSpPr>
              <a:spLocks/>
            </p:cNvSpPr>
            <p:nvPr/>
          </p:nvSpPr>
          <p:spPr bwMode="auto">
            <a:xfrm>
              <a:off x="6331416" y="1932252"/>
              <a:ext cx="54037" cy="50436"/>
            </a:xfrm>
            <a:custGeom>
              <a:avLst/>
              <a:gdLst>
                <a:gd name="T0" fmla="*/ 1 w 6"/>
                <a:gd name="T1" fmla="*/ 6 h 6"/>
                <a:gd name="T2" fmla="*/ 3 w 6"/>
                <a:gd name="T3" fmla="*/ 0 h 6"/>
                <a:gd name="T4" fmla="*/ 0 w 6"/>
                <a:gd name="T5" fmla="*/ 1 h 6"/>
                <a:gd name="T6" fmla="*/ 1 w 6"/>
                <a:gd name="T7" fmla="*/ 6 h 6"/>
              </a:gdLst>
              <a:ahLst/>
              <a:cxnLst>
                <a:cxn ang="0">
                  <a:pos x="T0" y="T1"/>
                </a:cxn>
                <a:cxn ang="0">
                  <a:pos x="T2" y="T3"/>
                </a:cxn>
                <a:cxn ang="0">
                  <a:pos x="T4" y="T5"/>
                </a:cxn>
                <a:cxn ang="0">
                  <a:pos x="T6" y="T7"/>
                </a:cxn>
              </a:cxnLst>
              <a:rect l="0" t="0" r="r" b="b"/>
              <a:pathLst>
                <a:path w="6" h="6">
                  <a:moveTo>
                    <a:pt x="1" y="6"/>
                  </a:moveTo>
                  <a:cubicBezTo>
                    <a:pt x="4" y="6"/>
                    <a:pt x="6" y="2"/>
                    <a:pt x="3" y="0"/>
                  </a:cubicBezTo>
                  <a:cubicBezTo>
                    <a:pt x="2" y="0"/>
                    <a:pt x="1" y="0"/>
                    <a:pt x="0" y="1"/>
                  </a:cubicBezTo>
                  <a:cubicBezTo>
                    <a:pt x="0" y="3"/>
                    <a:pt x="0" y="5"/>
                    <a:pt x="1"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6" name="Freeform 161"/>
            <p:cNvSpPr>
              <a:spLocks/>
            </p:cNvSpPr>
            <p:nvPr/>
          </p:nvSpPr>
          <p:spPr bwMode="auto">
            <a:xfrm>
              <a:off x="6374647" y="1889021"/>
              <a:ext cx="104473" cy="93667"/>
            </a:xfrm>
            <a:custGeom>
              <a:avLst/>
              <a:gdLst>
                <a:gd name="T0" fmla="*/ 0 w 12"/>
                <a:gd name="T1" fmla="*/ 7 h 11"/>
                <a:gd name="T2" fmla="*/ 2 w 12"/>
                <a:gd name="T3" fmla="*/ 11 h 11"/>
                <a:gd name="T4" fmla="*/ 0 w 12"/>
                <a:gd name="T5" fmla="*/ 7 h 11"/>
              </a:gdLst>
              <a:ahLst/>
              <a:cxnLst>
                <a:cxn ang="0">
                  <a:pos x="T0" y="T1"/>
                </a:cxn>
                <a:cxn ang="0">
                  <a:pos x="T2" y="T3"/>
                </a:cxn>
                <a:cxn ang="0">
                  <a:pos x="T4" y="T5"/>
                </a:cxn>
              </a:cxnLst>
              <a:rect l="0" t="0" r="r" b="b"/>
              <a:pathLst>
                <a:path w="12" h="11">
                  <a:moveTo>
                    <a:pt x="0" y="7"/>
                  </a:moveTo>
                  <a:cubicBezTo>
                    <a:pt x="0" y="9"/>
                    <a:pt x="1" y="9"/>
                    <a:pt x="2" y="11"/>
                  </a:cubicBezTo>
                  <a:cubicBezTo>
                    <a:pt x="12" y="11"/>
                    <a:pt x="2" y="0"/>
                    <a:pt x="0"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7" name="Freeform 162"/>
            <p:cNvSpPr>
              <a:spLocks/>
            </p:cNvSpPr>
            <p:nvPr/>
          </p:nvSpPr>
          <p:spPr bwMode="auto">
            <a:xfrm>
              <a:off x="5891903" y="1932252"/>
              <a:ext cx="50436" cy="50436"/>
            </a:xfrm>
            <a:custGeom>
              <a:avLst/>
              <a:gdLst>
                <a:gd name="T0" fmla="*/ 1 w 6"/>
                <a:gd name="T1" fmla="*/ 4 h 6"/>
                <a:gd name="T2" fmla="*/ 6 w 6"/>
                <a:gd name="T3" fmla="*/ 2 h 6"/>
                <a:gd name="T4" fmla="*/ 1 w 6"/>
                <a:gd name="T5" fmla="*/ 4 h 6"/>
              </a:gdLst>
              <a:ahLst/>
              <a:cxnLst>
                <a:cxn ang="0">
                  <a:pos x="T0" y="T1"/>
                </a:cxn>
                <a:cxn ang="0">
                  <a:pos x="T2" y="T3"/>
                </a:cxn>
                <a:cxn ang="0">
                  <a:pos x="T4" y="T5"/>
                </a:cxn>
              </a:cxnLst>
              <a:rect l="0" t="0" r="r" b="b"/>
              <a:pathLst>
                <a:path w="6" h="6">
                  <a:moveTo>
                    <a:pt x="1" y="4"/>
                  </a:moveTo>
                  <a:cubicBezTo>
                    <a:pt x="2" y="6"/>
                    <a:pt x="6" y="5"/>
                    <a:pt x="6" y="2"/>
                  </a:cubicBezTo>
                  <a:cubicBezTo>
                    <a:pt x="6" y="0"/>
                    <a:pt x="0" y="0"/>
                    <a:pt x="1"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8" name="Freeform 163"/>
            <p:cNvSpPr>
              <a:spLocks/>
            </p:cNvSpPr>
            <p:nvPr/>
          </p:nvSpPr>
          <p:spPr bwMode="auto">
            <a:xfrm>
              <a:off x="6443094" y="1925047"/>
              <a:ext cx="54037" cy="86461"/>
            </a:xfrm>
            <a:custGeom>
              <a:avLst/>
              <a:gdLst>
                <a:gd name="T0" fmla="*/ 0 w 6"/>
                <a:gd name="T1" fmla="*/ 2 h 10"/>
                <a:gd name="T2" fmla="*/ 0 w 6"/>
                <a:gd name="T3" fmla="*/ 6 h 10"/>
                <a:gd name="T4" fmla="*/ 0 w 6"/>
                <a:gd name="T5" fmla="*/ 2 h 10"/>
              </a:gdLst>
              <a:ahLst/>
              <a:cxnLst>
                <a:cxn ang="0">
                  <a:pos x="T0" y="T1"/>
                </a:cxn>
                <a:cxn ang="0">
                  <a:pos x="T2" y="T3"/>
                </a:cxn>
                <a:cxn ang="0">
                  <a:pos x="T4" y="T5"/>
                </a:cxn>
              </a:cxnLst>
              <a:rect l="0" t="0" r="r" b="b"/>
              <a:pathLst>
                <a:path w="6" h="10">
                  <a:moveTo>
                    <a:pt x="0" y="2"/>
                  </a:moveTo>
                  <a:cubicBezTo>
                    <a:pt x="0" y="3"/>
                    <a:pt x="0" y="5"/>
                    <a:pt x="0" y="6"/>
                  </a:cubicBezTo>
                  <a:cubicBezTo>
                    <a:pt x="5" y="10"/>
                    <a:pt x="6" y="0"/>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9" name="Freeform 164"/>
            <p:cNvSpPr>
              <a:spLocks/>
            </p:cNvSpPr>
            <p:nvPr/>
          </p:nvSpPr>
          <p:spPr bwMode="auto">
            <a:xfrm>
              <a:off x="5823453" y="1932252"/>
              <a:ext cx="50436" cy="50436"/>
            </a:xfrm>
            <a:custGeom>
              <a:avLst/>
              <a:gdLst>
                <a:gd name="T0" fmla="*/ 1 w 6"/>
                <a:gd name="T1" fmla="*/ 2 h 6"/>
                <a:gd name="T2" fmla="*/ 1 w 6"/>
                <a:gd name="T3" fmla="*/ 5 h 6"/>
                <a:gd name="T4" fmla="*/ 6 w 6"/>
                <a:gd name="T5" fmla="*/ 4 h 6"/>
                <a:gd name="T6" fmla="*/ 1 w 6"/>
                <a:gd name="T7" fmla="*/ 2 h 6"/>
              </a:gdLst>
              <a:ahLst/>
              <a:cxnLst>
                <a:cxn ang="0">
                  <a:pos x="T0" y="T1"/>
                </a:cxn>
                <a:cxn ang="0">
                  <a:pos x="T2" y="T3"/>
                </a:cxn>
                <a:cxn ang="0">
                  <a:pos x="T4" y="T5"/>
                </a:cxn>
                <a:cxn ang="0">
                  <a:pos x="T6" y="T7"/>
                </a:cxn>
              </a:cxnLst>
              <a:rect l="0" t="0" r="r" b="b"/>
              <a:pathLst>
                <a:path w="6" h="6">
                  <a:moveTo>
                    <a:pt x="1" y="2"/>
                  </a:moveTo>
                  <a:cubicBezTo>
                    <a:pt x="0" y="4"/>
                    <a:pt x="1" y="4"/>
                    <a:pt x="1" y="5"/>
                  </a:cubicBezTo>
                  <a:cubicBezTo>
                    <a:pt x="3" y="6"/>
                    <a:pt x="4" y="5"/>
                    <a:pt x="6" y="4"/>
                  </a:cubicBezTo>
                  <a:cubicBezTo>
                    <a:pt x="6" y="0"/>
                    <a:pt x="3" y="2"/>
                    <a:pt x="1"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0" name="Freeform 165"/>
            <p:cNvSpPr>
              <a:spLocks/>
            </p:cNvSpPr>
            <p:nvPr/>
          </p:nvSpPr>
          <p:spPr bwMode="auto">
            <a:xfrm>
              <a:off x="6479120" y="1932252"/>
              <a:ext cx="61242" cy="61242"/>
            </a:xfrm>
            <a:custGeom>
              <a:avLst/>
              <a:gdLst>
                <a:gd name="T0" fmla="*/ 1 w 7"/>
                <a:gd name="T1" fmla="*/ 5 h 7"/>
                <a:gd name="T2" fmla="*/ 6 w 7"/>
                <a:gd name="T3" fmla="*/ 5 h 7"/>
                <a:gd name="T4" fmla="*/ 1 w 7"/>
                <a:gd name="T5" fmla="*/ 5 h 7"/>
              </a:gdLst>
              <a:ahLst/>
              <a:cxnLst>
                <a:cxn ang="0">
                  <a:pos x="T0" y="T1"/>
                </a:cxn>
                <a:cxn ang="0">
                  <a:pos x="T2" y="T3"/>
                </a:cxn>
                <a:cxn ang="0">
                  <a:pos x="T4" y="T5"/>
                </a:cxn>
              </a:cxnLst>
              <a:rect l="0" t="0" r="r" b="b"/>
              <a:pathLst>
                <a:path w="7" h="7">
                  <a:moveTo>
                    <a:pt x="1" y="5"/>
                  </a:moveTo>
                  <a:cubicBezTo>
                    <a:pt x="2" y="6"/>
                    <a:pt x="5" y="7"/>
                    <a:pt x="6" y="5"/>
                  </a:cubicBezTo>
                  <a:cubicBezTo>
                    <a:pt x="7" y="1"/>
                    <a:pt x="0" y="0"/>
                    <a:pt x="1"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1" name="Freeform 166"/>
            <p:cNvSpPr>
              <a:spLocks/>
            </p:cNvSpPr>
            <p:nvPr/>
          </p:nvSpPr>
          <p:spPr bwMode="auto">
            <a:xfrm>
              <a:off x="6529556" y="1939457"/>
              <a:ext cx="72051" cy="43231"/>
            </a:xfrm>
            <a:custGeom>
              <a:avLst/>
              <a:gdLst>
                <a:gd name="T0" fmla="*/ 1 w 8"/>
                <a:gd name="T1" fmla="*/ 4 h 5"/>
                <a:gd name="T2" fmla="*/ 8 w 8"/>
                <a:gd name="T3" fmla="*/ 4 h 5"/>
                <a:gd name="T4" fmla="*/ 1 w 8"/>
                <a:gd name="T5" fmla="*/ 4 h 5"/>
              </a:gdLst>
              <a:ahLst/>
              <a:cxnLst>
                <a:cxn ang="0">
                  <a:pos x="T0" y="T1"/>
                </a:cxn>
                <a:cxn ang="0">
                  <a:pos x="T2" y="T3"/>
                </a:cxn>
                <a:cxn ang="0">
                  <a:pos x="T4" y="T5"/>
                </a:cxn>
              </a:cxnLst>
              <a:rect l="0" t="0" r="r" b="b"/>
              <a:pathLst>
                <a:path w="8" h="5">
                  <a:moveTo>
                    <a:pt x="1" y="4"/>
                  </a:moveTo>
                  <a:cubicBezTo>
                    <a:pt x="3" y="5"/>
                    <a:pt x="5" y="5"/>
                    <a:pt x="8" y="4"/>
                  </a:cubicBezTo>
                  <a:cubicBezTo>
                    <a:pt x="8" y="1"/>
                    <a:pt x="0" y="0"/>
                    <a:pt x="1"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2" name="Freeform 167"/>
            <p:cNvSpPr>
              <a:spLocks/>
            </p:cNvSpPr>
            <p:nvPr/>
          </p:nvSpPr>
          <p:spPr bwMode="auto">
            <a:xfrm>
              <a:off x="5780223" y="1950266"/>
              <a:ext cx="32422" cy="32422"/>
            </a:xfrm>
            <a:custGeom>
              <a:avLst/>
              <a:gdLst>
                <a:gd name="T0" fmla="*/ 1 w 4"/>
                <a:gd name="T1" fmla="*/ 3 h 4"/>
                <a:gd name="T2" fmla="*/ 4 w 4"/>
                <a:gd name="T3" fmla="*/ 1 h 4"/>
                <a:gd name="T4" fmla="*/ 1 w 4"/>
                <a:gd name="T5" fmla="*/ 3 h 4"/>
              </a:gdLst>
              <a:ahLst/>
              <a:cxnLst>
                <a:cxn ang="0">
                  <a:pos x="T0" y="T1"/>
                </a:cxn>
                <a:cxn ang="0">
                  <a:pos x="T2" y="T3"/>
                </a:cxn>
                <a:cxn ang="0">
                  <a:pos x="T4" y="T5"/>
                </a:cxn>
              </a:cxnLst>
              <a:rect l="0" t="0" r="r" b="b"/>
              <a:pathLst>
                <a:path w="4" h="4">
                  <a:moveTo>
                    <a:pt x="1" y="3"/>
                  </a:moveTo>
                  <a:cubicBezTo>
                    <a:pt x="2" y="4"/>
                    <a:pt x="4" y="3"/>
                    <a:pt x="4" y="1"/>
                  </a:cubicBezTo>
                  <a:cubicBezTo>
                    <a:pt x="3" y="0"/>
                    <a:pt x="0" y="0"/>
                    <a:pt x="1"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3" name="Freeform 168"/>
            <p:cNvSpPr>
              <a:spLocks/>
            </p:cNvSpPr>
            <p:nvPr/>
          </p:nvSpPr>
          <p:spPr bwMode="auto">
            <a:xfrm>
              <a:off x="5718980" y="1957471"/>
              <a:ext cx="18012" cy="18012"/>
            </a:xfrm>
            <a:custGeom>
              <a:avLst/>
              <a:gdLst>
                <a:gd name="T0" fmla="*/ 2 w 2"/>
                <a:gd name="T1" fmla="*/ 2 h 2"/>
                <a:gd name="T2" fmla="*/ 1 w 2"/>
                <a:gd name="T3" fmla="*/ 0 h 2"/>
                <a:gd name="T4" fmla="*/ 2 w 2"/>
                <a:gd name="T5" fmla="*/ 2 h 2"/>
              </a:gdLst>
              <a:ahLst/>
              <a:cxnLst>
                <a:cxn ang="0">
                  <a:pos x="T0" y="T1"/>
                </a:cxn>
                <a:cxn ang="0">
                  <a:pos x="T2" y="T3"/>
                </a:cxn>
                <a:cxn ang="0">
                  <a:pos x="T4" y="T5"/>
                </a:cxn>
              </a:cxnLst>
              <a:rect l="0" t="0" r="r" b="b"/>
              <a:pathLst>
                <a:path w="2" h="2">
                  <a:moveTo>
                    <a:pt x="2" y="2"/>
                  </a:moveTo>
                  <a:cubicBezTo>
                    <a:pt x="2" y="2"/>
                    <a:pt x="2" y="0"/>
                    <a:pt x="1" y="0"/>
                  </a:cubicBezTo>
                  <a:cubicBezTo>
                    <a:pt x="0" y="1"/>
                    <a:pt x="0" y="2"/>
                    <a:pt x="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4" name="Freeform 169"/>
            <p:cNvSpPr>
              <a:spLocks/>
            </p:cNvSpPr>
            <p:nvPr/>
          </p:nvSpPr>
          <p:spPr bwMode="auto">
            <a:xfrm>
              <a:off x="6875401" y="981176"/>
              <a:ext cx="154909" cy="147704"/>
            </a:xfrm>
            <a:custGeom>
              <a:avLst/>
              <a:gdLst>
                <a:gd name="T0" fmla="*/ 1 w 18"/>
                <a:gd name="T1" fmla="*/ 11 h 17"/>
                <a:gd name="T2" fmla="*/ 7 w 18"/>
                <a:gd name="T3" fmla="*/ 17 h 17"/>
                <a:gd name="T4" fmla="*/ 15 w 18"/>
                <a:gd name="T5" fmla="*/ 15 h 17"/>
                <a:gd name="T6" fmla="*/ 16 w 18"/>
                <a:gd name="T7" fmla="*/ 4 h 17"/>
                <a:gd name="T8" fmla="*/ 3 w 18"/>
                <a:gd name="T9" fmla="*/ 4 h 17"/>
                <a:gd name="T10" fmla="*/ 1 w 18"/>
                <a:gd name="T11" fmla="*/ 11 h 17"/>
              </a:gdLst>
              <a:ahLst/>
              <a:cxnLst>
                <a:cxn ang="0">
                  <a:pos x="T0" y="T1"/>
                </a:cxn>
                <a:cxn ang="0">
                  <a:pos x="T2" y="T3"/>
                </a:cxn>
                <a:cxn ang="0">
                  <a:pos x="T4" y="T5"/>
                </a:cxn>
                <a:cxn ang="0">
                  <a:pos x="T6" y="T7"/>
                </a:cxn>
                <a:cxn ang="0">
                  <a:pos x="T8" y="T9"/>
                </a:cxn>
                <a:cxn ang="0">
                  <a:pos x="T10" y="T11"/>
                </a:cxn>
              </a:cxnLst>
              <a:rect l="0" t="0" r="r" b="b"/>
              <a:pathLst>
                <a:path w="18" h="17">
                  <a:moveTo>
                    <a:pt x="1" y="11"/>
                  </a:moveTo>
                  <a:cubicBezTo>
                    <a:pt x="2" y="14"/>
                    <a:pt x="6" y="15"/>
                    <a:pt x="7" y="17"/>
                  </a:cubicBezTo>
                  <a:cubicBezTo>
                    <a:pt x="9" y="16"/>
                    <a:pt x="11" y="15"/>
                    <a:pt x="15" y="15"/>
                  </a:cubicBezTo>
                  <a:cubicBezTo>
                    <a:pt x="18" y="12"/>
                    <a:pt x="18" y="6"/>
                    <a:pt x="16" y="4"/>
                  </a:cubicBezTo>
                  <a:cubicBezTo>
                    <a:pt x="13" y="0"/>
                    <a:pt x="6" y="1"/>
                    <a:pt x="3" y="4"/>
                  </a:cubicBezTo>
                  <a:cubicBezTo>
                    <a:pt x="1" y="5"/>
                    <a:pt x="0" y="8"/>
                    <a:pt x="1" y="1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5" name="Freeform 170"/>
            <p:cNvSpPr>
              <a:spLocks/>
            </p:cNvSpPr>
            <p:nvPr/>
          </p:nvSpPr>
          <p:spPr bwMode="auto">
            <a:xfrm>
              <a:off x="5953146" y="1334227"/>
              <a:ext cx="414293" cy="302615"/>
            </a:xfrm>
            <a:custGeom>
              <a:avLst/>
              <a:gdLst>
                <a:gd name="T0" fmla="*/ 0 w 48"/>
                <a:gd name="T1" fmla="*/ 17 h 35"/>
                <a:gd name="T2" fmla="*/ 6 w 48"/>
                <a:gd name="T3" fmla="*/ 27 h 35"/>
                <a:gd name="T4" fmla="*/ 12 w 48"/>
                <a:gd name="T5" fmla="*/ 30 h 35"/>
                <a:gd name="T6" fmla="*/ 10 w 48"/>
                <a:gd name="T7" fmla="*/ 23 h 35"/>
                <a:gd name="T8" fmla="*/ 18 w 48"/>
                <a:gd name="T9" fmla="*/ 29 h 35"/>
                <a:gd name="T10" fmla="*/ 19 w 48"/>
                <a:gd name="T11" fmla="*/ 28 h 35"/>
                <a:gd name="T12" fmla="*/ 19 w 48"/>
                <a:gd name="T13" fmla="*/ 22 h 35"/>
                <a:gd name="T14" fmla="*/ 21 w 48"/>
                <a:gd name="T15" fmla="*/ 23 h 35"/>
                <a:gd name="T16" fmla="*/ 22 w 48"/>
                <a:gd name="T17" fmla="*/ 20 h 35"/>
                <a:gd name="T18" fmla="*/ 24 w 48"/>
                <a:gd name="T19" fmla="*/ 21 h 35"/>
                <a:gd name="T20" fmla="*/ 25 w 48"/>
                <a:gd name="T21" fmla="*/ 18 h 35"/>
                <a:gd name="T22" fmla="*/ 26 w 48"/>
                <a:gd name="T23" fmla="*/ 20 h 35"/>
                <a:gd name="T24" fmla="*/ 28 w 48"/>
                <a:gd name="T25" fmla="*/ 19 h 35"/>
                <a:gd name="T26" fmla="*/ 29 w 48"/>
                <a:gd name="T27" fmla="*/ 25 h 35"/>
                <a:gd name="T28" fmla="*/ 31 w 48"/>
                <a:gd name="T29" fmla="*/ 22 h 35"/>
                <a:gd name="T30" fmla="*/ 33 w 48"/>
                <a:gd name="T31" fmla="*/ 31 h 35"/>
                <a:gd name="T32" fmla="*/ 39 w 48"/>
                <a:gd name="T33" fmla="*/ 28 h 35"/>
                <a:gd name="T34" fmla="*/ 39 w 48"/>
                <a:gd name="T35" fmla="*/ 31 h 35"/>
                <a:gd name="T36" fmla="*/ 46 w 48"/>
                <a:gd name="T37" fmla="*/ 15 h 35"/>
                <a:gd name="T38" fmla="*/ 36 w 48"/>
                <a:gd name="T39" fmla="*/ 20 h 35"/>
                <a:gd name="T40" fmla="*/ 33 w 48"/>
                <a:gd name="T41" fmla="*/ 9 h 35"/>
                <a:gd name="T42" fmla="*/ 31 w 48"/>
                <a:gd name="T43" fmla="*/ 9 h 35"/>
                <a:gd name="T44" fmla="*/ 26 w 48"/>
                <a:gd name="T45" fmla="*/ 0 h 35"/>
                <a:gd name="T46" fmla="*/ 21 w 48"/>
                <a:gd name="T47" fmla="*/ 9 h 35"/>
                <a:gd name="T48" fmla="*/ 17 w 48"/>
                <a:gd name="T49" fmla="*/ 5 h 35"/>
                <a:gd name="T50" fmla="*/ 13 w 48"/>
                <a:gd name="T51" fmla="*/ 19 h 35"/>
                <a:gd name="T52" fmla="*/ 0 w 48"/>
                <a:gd name="T5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35">
                  <a:moveTo>
                    <a:pt x="0" y="17"/>
                  </a:moveTo>
                  <a:cubicBezTo>
                    <a:pt x="0" y="20"/>
                    <a:pt x="3" y="24"/>
                    <a:pt x="6" y="27"/>
                  </a:cubicBezTo>
                  <a:cubicBezTo>
                    <a:pt x="8" y="29"/>
                    <a:pt x="10" y="31"/>
                    <a:pt x="12" y="30"/>
                  </a:cubicBezTo>
                  <a:cubicBezTo>
                    <a:pt x="15" y="27"/>
                    <a:pt x="9" y="25"/>
                    <a:pt x="10" y="23"/>
                  </a:cubicBezTo>
                  <a:cubicBezTo>
                    <a:pt x="13" y="24"/>
                    <a:pt x="15" y="28"/>
                    <a:pt x="18" y="29"/>
                  </a:cubicBezTo>
                  <a:cubicBezTo>
                    <a:pt x="18" y="29"/>
                    <a:pt x="18" y="28"/>
                    <a:pt x="19" y="28"/>
                  </a:cubicBezTo>
                  <a:cubicBezTo>
                    <a:pt x="21" y="26"/>
                    <a:pt x="17" y="23"/>
                    <a:pt x="19" y="22"/>
                  </a:cubicBezTo>
                  <a:cubicBezTo>
                    <a:pt x="20" y="22"/>
                    <a:pt x="20" y="24"/>
                    <a:pt x="21" y="23"/>
                  </a:cubicBezTo>
                  <a:cubicBezTo>
                    <a:pt x="22" y="23"/>
                    <a:pt x="21" y="21"/>
                    <a:pt x="22" y="20"/>
                  </a:cubicBezTo>
                  <a:cubicBezTo>
                    <a:pt x="23" y="20"/>
                    <a:pt x="23" y="21"/>
                    <a:pt x="24" y="21"/>
                  </a:cubicBezTo>
                  <a:cubicBezTo>
                    <a:pt x="24" y="20"/>
                    <a:pt x="23" y="18"/>
                    <a:pt x="25" y="18"/>
                  </a:cubicBezTo>
                  <a:cubicBezTo>
                    <a:pt x="25" y="19"/>
                    <a:pt x="24" y="21"/>
                    <a:pt x="26" y="20"/>
                  </a:cubicBezTo>
                  <a:cubicBezTo>
                    <a:pt x="27" y="22"/>
                    <a:pt x="26" y="18"/>
                    <a:pt x="28" y="19"/>
                  </a:cubicBezTo>
                  <a:cubicBezTo>
                    <a:pt x="29" y="21"/>
                    <a:pt x="27" y="23"/>
                    <a:pt x="29" y="25"/>
                  </a:cubicBezTo>
                  <a:cubicBezTo>
                    <a:pt x="31" y="24"/>
                    <a:pt x="29" y="22"/>
                    <a:pt x="31" y="22"/>
                  </a:cubicBezTo>
                  <a:cubicBezTo>
                    <a:pt x="31" y="25"/>
                    <a:pt x="29" y="30"/>
                    <a:pt x="33" y="31"/>
                  </a:cubicBezTo>
                  <a:cubicBezTo>
                    <a:pt x="35" y="30"/>
                    <a:pt x="36" y="28"/>
                    <a:pt x="39" y="28"/>
                  </a:cubicBezTo>
                  <a:cubicBezTo>
                    <a:pt x="39" y="31"/>
                    <a:pt x="39" y="31"/>
                    <a:pt x="39" y="31"/>
                  </a:cubicBezTo>
                  <a:cubicBezTo>
                    <a:pt x="48" y="35"/>
                    <a:pt x="48" y="19"/>
                    <a:pt x="46" y="15"/>
                  </a:cubicBezTo>
                  <a:cubicBezTo>
                    <a:pt x="42" y="16"/>
                    <a:pt x="40" y="19"/>
                    <a:pt x="36" y="20"/>
                  </a:cubicBezTo>
                  <a:cubicBezTo>
                    <a:pt x="35" y="16"/>
                    <a:pt x="35" y="12"/>
                    <a:pt x="33" y="9"/>
                  </a:cubicBezTo>
                  <a:cubicBezTo>
                    <a:pt x="33" y="9"/>
                    <a:pt x="31" y="9"/>
                    <a:pt x="31" y="9"/>
                  </a:cubicBezTo>
                  <a:cubicBezTo>
                    <a:pt x="31" y="4"/>
                    <a:pt x="29" y="1"/>
                    <a:pt x="26" y="0"/>
                  </a:cubicBezTo>
                  <a:cubicBezTo>
                    <a:pt x="24" y="2"/>
                    <a:pt x="23" y="6"/>
                    <a:pt x="21" y="9"/>
                  </a:cubicBezTo>
                  <a:cubicBezTo>
                    <a:pt x="19" y="8"/>
                    <a:pt x="20" y="5"/>
                    <a:pt x="17" y="5"/>
                  </a:cubicBezTo>
                  <a:cubicBezTo>
                    <a:pt x="14" y="8"/>
                    <a:pt x="15" y="15"/>
                    <a:pt x="13" y="19"/>
                  </a:cubicBezTo>
                  <a:cubicBezTo>
                    <a:pt x="9" y="18"/>
                    <a:pt x="6" y="16"/>
                    <a:pt x="0"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9631608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style.rotation</p:attrName>
                                        </p:attrNameLst>
                                      </p:cBhvr>
                                      <p:tavLst>
                                        <p:tav tm="0">
                                          <p:val>
                                            <p:fltVal val="720"/>
                                          </p:val>
                                        </p:tav>
                                        <p:tav tm="100000">
                                          <p:val>
                                            <p:fltVal val="0"/>
                                          </p:val>
                                        </p:tav>
                                      </p:tavLst>
                                    </p:anim>
                                    <p:anim calcmode="lin" valueType="num">
                                      <p:cBhvr>
                                        <p:cTn id="9" dur="1000" fill="hold"/>
                                        <p:tgtEl>
                                          <p:spTgt spid="3"/>
                                        </p:tgtEl>
                                        <p:attrNameLst>
                                          <p:attrName>ppt_h</p:attrName>
                                        </p:attrNameLst>
                                      </p:cBhvr>
                                      <p:tavLst>
                                        <p:tav tm="0">
                                          <p:val>
                                            <p:fltVal val="0"/>
                                          </p:val>
                                        </p:tav>
                                        <p:tav tm="100000">
                                          <p:val>
                                            <p:strVal val="#ppt_h"/>
                                          </p:val>
                                        </p:tav>
                                      </p:tavLst>
                                    </p:anim>
                                    <p:anim calcmode="lin" valueType="num">
                                      <p:cBhvr>
                                        <p:cTn id="10" dur="1000" fill="hold"/>
                                        <p:tgtEl>
                                          <p:spTgt spid="3"/>
                                        </p:tgtEl>
                                        <p:attrNameLst>
                                          <p:attrName>ppt_w</p:attrName>
                                        </p:attrNameLst>
                                      </p:cBhvr>
                                      <p:tavLst>
                                        <p:tav tm="0">
                                          <p:val>
                                            <p:fltVal val="0"/>
                                          </p:val>
                                        </p:tav>
                                        <p:tav tm="100000">
                                          <p:val>
                                            <p:strVal val="#ppt_w"/>
                                          </p:val>
                                        </p:tav>
                                      </p:tavLst>
                                    </p:anim>
                                  </p:childTnLst>
                                </p:cTn>
                              </p:par>
                              <p:par>
                                <p:cTn id="11" presetID="35"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1000"/>
                                        <p:tgtEl>
                                          <p:spTgt spid="28"/>
                                        </p:tgtEl>
                                      </p:cBhvr>
                                    </p:animEffect>
                                    <p:anim calcmode="lin" valueType="num">
                                      <p:cBhvr>
                                        <p:cTn id="14" dur="1000" fill="hold"/>
                                        <p:tgtEl>
                                          <p:spTgt spid="28"/>
                                        </p:tgtEl>
                                        <p:attrNameLst>
                                          <p:attrName>style.rotation</p:attrName>
                                        </p:attrNameLst>
                                      </p:cBhvr>
                                      <p:tavLst>
                                        <p:tav tm="0">
                                          <p:val>
                                            <p:fltVal val="720"/>
                                          </p:val>
                                        </p:tav>
                                        <p:tav tm="100000">
                                          <p:val>
                                            <p:fltVal val="0"/>
                                          </p:val>
                                        </p:tav>
                                      </p:tavLst>
                                    </p:anim>
                                    <p:anim calcmode="lin" valueType="num">
                                      <p:cBhvr>
                                        <p:cTn id="15" dur="1000" fill="hold"/>
                                        <p:tgtEl>
                                          <p:spTgt spid="28"/>
                                        </p:tgtEl>
                                        <p:attrNameLst>
                                          <p:attrName>ppt_h</p:attrName>
                                        </p:attrNameLst>
                                      </p:cBhvr>
                                      <p:tavLst>
                                        <p:tav tm="0">
                                          <p:val>
                                            <p:fltVal val="0"/>
                                          </p:val>
                                        </p:tav>
                                        <p:tav tm="100000">
                                          <p:val>
                                            <p:strVal val="#ppt_h"/>
                                          </p:val>
                                        </p:tav>
                                      </p:tavLst>
                                    </p:anim>
                                    <p:anim calcmode="lin" valueType="num">
                                      <p:cBhvr>
                                        <p:cTn id="16" dur="1000" fill="hold"/>
                                        <p:tgtEl>
                                          <p:spTgt spid="28"/>
                                        </p:tgtEl>
                                        <p:attrNameLst>
                                          <p:attrName>ppt_w</p:attrName>
                                        </p:attrNameLst>
                                      </p:cBhvr>
                                      <p:tavLst>
                                        <p:tav tm="0">
                                          <p:val>
                                            <p:fltVal val="0"/>
                                          </p:val>
                                        </p:tav>
                                        <p:tav tm="100000">
                                          <p:val>
                                            <p:strVal val="#ppt_w"/>
                                          </p:val>
                                        </p:tav>
                                      </p:tavLst>
                                    </p:anim>
                                  </p:childTnLst>
                                </p:cTn>
                              </p:par>
                              <p:par>
                                <p:cTn id="17" presetID="35"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1000"/>
                                        <p:tgtEl>
                                          <p:spTgt spid="32"/>
                                        </p:tgtEl>
                                      </p:cBhvr>
                                    </p:animEffect>
                                    <p:anim calcmode="lin" valueType="num">
                                      <p:cBhvr>
                                        <p:cTn id="20" dur="1000" fill="hold"/>
                                        <p:tgtEl>
                                          <p:spTgt spid="32"/>
                                        </p:tgtEl>
                                        <p:attrNameLst>
                                          <p:attrName>style.rotation</p:attrName>
                                        </p:attrNameLst>
                                      </p:cBhvr>
                                      <p:tavLst>
                                        <p:tav tm="0">
                                          <p:val>
                                            <p:fltVal val="720"/>
                                          </p:val>
                                        </p:tav>
                                        <p:tav tm="100000">
                                          <p:val>
                                            <p:fltVal val="0"/>
                                          </p:val>
                                        </p:tav>
                                      </p:tavLst>
                                    </p:anim>
                                    <p:anim calcmode="lin" valueType="num">
                                      <p:cBhvr>
                                        <p:cTn id="21" dur="1000" fill="hold"/>
                                        <p:tgtEl>
                                          <p:spTgt spid="32"/>
                                        </p:tgtEl>
                                        <p:attrNameLst>
                                          <p:attrName>ppt_h</p:attrName>
                                        </p:attrNameLst>
                                      </p:cBhvr>
                                      <p:tavLst>
                                        <p:tav tm="0">
                                          <p:val>
                                            <p:fltVal val="0"/>
                                          </p:val>
                                        </p:tav>
                                        <p:tav tm="100000">
                                          <p:val>
                                            <p:strVal val="#ppt_h"/>
                                          </p:val>
                                        </p:tav>
                                      </p:tavLst>
                                    </p:anim>
                                    <p:anim calcmode="lin" valueType="num">
                                      <p:cBhvr>
                                        <p:cTn id="22" dur="1000" fill="hold"/>
                                        <p:tgtEl>
                                          <p:spTgt spid="32"/>
                                        </p:tgtEl>
                                        <p:attrNameLst>
                                          <p:attrName>ppt_w</p:attrName>
                                        </p:attrNameLst>
                                      </p:cBhvr>
                                      <p:tavLst>
                                        <p:tav tm="0">
                                          <p:val>
                                            <p:fltVal val="0"/>
                                          </p:val>
                                        </p:tav>
                                        <p:tav tm="100000">
                                          <p:val>
                                            <p:strVal val="#ppt_w"/>
                                          </p:val>
                                        </p:tav>
                                      </p:tavLst>
                                    </p:anim>
                                  </p:childTnLst>
                                </p:cTn>
                              </p:par>
                              <p:par>
                                <p:cTn id="23" presetID="35"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anim calcmode="lin" valueType="num">
                                      <p:cBhvr>
                                        <p:cTn id="26" dur="1000" fill="hold"/>
                                        <p:tgtEl>
                                          <p:spTgt spid="33"/>
                                        </p:tgtEl>
                                        <p:attrNameLst>
                                          <p:attrName>style.rotation</p:attrName>
                                        </p:attrNameLst>
                                      </p:cBhvr>
                                      <p:tavLst>
                                        <p:tav tm="0">
                                          <p:val>
                                            <p:fltVal val="720"/>
                                          </p:val>
                                        </p:tav>
                                        <p:tav tm="100000">
                                          <p:val>
                                            <p:fltVal val="0"/>
                                          </p:val>
                                        </p:tav>
                                      </p:tavLst>
                                    </p:anim>
                                    <p:anim calcmode="lin" valueType="num">
                                      <p:cBhvr>
                                        <p:cTn id="27" dur="1000" fill="hold"/>
                                        <p:tgtEl>
                                          <p:spTgt spid="33"/>
                                        </p:tgtEl>
                                        <p:attrNameLst>
                                          <p:attrName>ppt_h</p:attrName>
                                        </p:attrNameLst>
                                      </p:cBhvr>
                                      <p:tavLst>
                                        <p:tav tm="0">
                                          <p:val>
                                            <p:fltVal val="0"/>
                                          </p:val>
                                        </p:tav>
                                        <p:tav tm="100000">
                                          <p:val>
                                            <p:strVal val="#ppt_h"/>
                                          </p:val>
                                        </p:tav>
                                      </p:tavLst>
                                    </p:anim>
                                    <p:anim calcmode="lin" valueType="num">
                                      <p:cBhvr>
                                        <p:cTn id="28" dur="1000" fill="hold"/>
                                        <p:tgtEl>
                                          <p:spTgt spid="33"/>
                                        </p:tgtEl>
                                        <p:attrNameLst>
                                          <p:attrName>ppt_w</p:attrName>
                                        </p:attrNameLst>
                                      </p:cBhvr>
                                      <p:tavLst>
                                        <p:tav tm="0">
                                          <p:val>
                                            <p:fltVal val="0"/>
                                          </p:val>
                                        </p:tav>
                                        <p:tav tm="100000">
                                          <p:val>
                                            <p:strVal val="#ppt_w"/>
                                          </p:val>
                                        </p:tav>
                                      </p:tavLst>
                                    </p:anim>
                                  </p:childTnLst>
                                </p:cTn>
                              </p:par>
                              <p:par>
                                <p:cTn id="29" presetID="35"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1000"/>
                                        <p:tgtEl>
                                          <p:spTgt spid="35"/>
                                        </p:tgtEl>
                                      </p:cBhvr>
                                    </p:animEffect>
                                    <p:anim calcmode="lin" valueType="num">
                                      <p:cBhvr>
                                        <p:cTn id="32" dur="1000" fill="hold"/>
                                        <p:tgtEl>
                                          <p:spTgt spid="35"/>
                                        </p:tgtEl>
                                        <p:attrNameLst>
                                          <p:attrName>style.rotation</p:attrName>
                                        </p:attrNameLst>
                                      </p:cBhvr>
                                      <p:tavLst>
                                        <p:tav tm="0">
                                          <p:val>
                                            <p:fltVal val="720"/>
                                          </p:val>
                                        </p:tav>
                                        <p:tav tm="100000">
                                          <p:val>
                                            <p:fltVal val="0"/>
                                          </p:val>
                                        </p:tav>
                                      </p:tavLst>
                                    </p:anim>
                                    <p:anim calcmode="lin" valueType="num">
                                      <p:cBhvr>
                                        <p:cTn id="33" dur="1000" fill="hold"/>
                                        <p:tgtEl>
                                          <p:spTgt spid="35"/>
                                        </p:tgtEl>
                                        <p:attrNameLst>
                                          <p:attrName>ppt_h</p:attrName>
                                        </p:attrNameLst>
                                      </p:cBhvr>
                                      <p:tavLst>
                                        <p:tav tm="0">
                                          <p:val>
                                            <p:fltVal val="0"/>
                                          </p:val>
                                        </p:tav>
                                        <p:tav tm="100000">
                                          <p:val>
                                            <p:strVal val="#ppt_h"/>
                                          </p:val>
                                        </p:tav>
                                      </p:tavLst>
                                    </p:anim>
                                    <p:anim calcmode="lin" valueType="num">
                                      <p:cBhvr>
                                        <p:cTn id="34" dur="1000" fill="hold"/>
                                        <p:tgtEl>
                                          <p:spTgt spid="35"/>
                                        </p:tgtEl>
                                        <p:attrNameLst>
                                          <p:attrName>ppt_w</p:attrName>
                                        </p:attrNameLst>
                                      </p:cBhvr>
                                      <p:tavLst>
                                        <p:tav tm="0">
                                          <p:val>
                                            <p:fltVal val="0"/>
                                          </p:val>
                                        </p:tav>
                                        <p:tav tm="100000">
                                          <p:val>
                                            <p:strVal val="#ppt_w"/>
                                          </p:val>
                                        </p:tav>
                                      </p:tavLst>
                                    </p:anim>
                                  </p:childTnLst>
                                </p:cTn>
                              </p:par>
                              <p:par>
                                <p:cTn id="35" presetID="35"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style.rotation</p:attrName>
                                        </p:attrNameLst>
                                      </p:cBhvr>
                                      <p:tavLst>
                                        <p:tav tm="0">
                                          <p:val>
                                            <p:fltVal val="720"/>
                                          </p:val>
                                        </p:tav>
                                        <p:tav tm="100000">
                                          <p:val>
                                            <p:fltVal val="0"/>
                                          </p:val>
                                        </p:tav>
                                      </p:tavLst>
                                    </p:anim>
                                    <p:anim calcmode="lin" valueType="num">
                                      <p:cBhvr>
                                        <p:cTn id="39" dur="1000" fill="hold"/>
                                        <p:tgtEl>
                                          <p:spTgt spid="36"/>
                                        </p:tgtEl>
                                        <p:attrNameLst>
                                          <p:attrName>ppt_h</p:attrName>
                                        </p:attrNameLst>
                                      </p:cBhvr>
                                      <p:tavLst>
                                        <p:tav tm="0">
                                          <p:val>
                                            <p:fltVal val="0"/>
                                          </p:val>
                                        </p:tav>
                                        <p:tav tm="100000">
                                          <p:val>
                                            <p:strVal val="#ppt_h"/>
                                          </p:val>
                                        </p:tav>
                                      </p:tavLst>
                                    </p:anim>
                                    <p:anim calcmode="lin" valueType="num">
                                      <p:cBhvr>
                                        <p:cTn id="40" dur="1000" fill="hold"/>
                                        <p:tgtEl>
                                          <p:spTgt spid="36"/>
                                        </p:tgtEl>
                                        <p:attrNameLst>
                                          <p:attrName>ppt_w</p:attrName>
                                        </p:attrNameLst>
                                      </p:cBhvr>
                                      <p:tavLst>
                                        <p:tav tm="0">
                                          <p:val>
                                            <p:fltVal val="0"/>
                                          </p:val>
                                        </p:tav>
                                        <p:tav tm="100000">
                                          <p:val>
                                            <p:strVal val="#ppt_w"/>
                                          </p:val>
                                        </p:tav>
                                      </p:tavLst>
                                    </p:anim>
                                  </p:childTnLst>
                                </p:cTn>
                              </p:par>
                              <p:par>
                                <p:cTn id="41" presetID="35"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anim calcmode="lin" valueType="num">
                                      <p:cBhvr>
                                        <p:cTn id="44" dur="1000" fill="hold"/>
                                        <p:tgtEl>
                                          <p:spTgt spid="37"/>
                                        </p:tgtEl>
                                        <p:attrNameLst>
                                          <p:attrName>style.rotation</p:attrName>
                                        </p:attrNameLst>
                                      </p:cBhvr>
                                      <p:tavLst>
                                        <p:tav tm="0">
                                          <p:val>
                                            <p:fltVal val="720"/>
                                          </p:val>
                                        </p:tav>
                                        <p:tav tm="100000">
                                          <p:val>
                                            <p:fltVal val="0"/>
                                          </p:val>
                                        </p:tav>
                                      </p:tavLst>
                                    </p:anim>
                                    <p:anim calcmode="lin" valueType="num">
                                      <p:cBhvr>
                                        <p:cTn id="45" dur="1000" fill="hold"/>
                                        <p:tgtEl>
                                          <p:spTgt spid="37"/>
                                        </p:tgtEl>
                                        <p:attrNameLst>
                                          <p:attrName>ppt_h</p:attrName>
                                        </p:attrNameLst>
                                      </p:cBhvr>
                                      <p:tavLst>
                                        <p:tav tm="0">
                                          <p:val>
                                            <p:fltVal val="0"/>
                                          </p:val>
                                        </p:tav>
                                        <p:tav tm="100000">
                                          <p:val>
                                            <p:strVal val="#ppt_h"/>
                                          </p:val>
                                        </p:tav>
                                      </p:tavLst>
                                    </p:anim>
                                    <p:anim calcmode="lin" valueType="num">
                                      <p:cBhvr>
                                        <p:cTn id="46" dur="1000" fill="hold"/>
                                        <p:tgtEl>
                                          <p:spTgt spid="37"/>
                                        </p:tgtEl>
                                        <p:attrNameLst>
                                          <p:attrName>ppt_w</p:attrName>
                                        </p:attrNameLst>
                                      </p:cBhvr>
                                      <p:tavLst>
                                        <p:tav tm="0">
                                          <p:val>
                                            <p:fltVal val="0"/>
                                          </p:val>
                                        </p:tav>
                                        <p:tav tm="100000">
                                          <p:val>
                                            <p:strVal val="#ppt_w"/>
                                          </p:val>
                                        </p:tav>
                                      </p:tavLst>
                                    </p:anim>
                                  </p:childTnLst>
                                </p:cTn>
                              </p:par>
                              <p:par>
                                <p:cTn id="47" presetID="35"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style.rotation</p:attrName>
                                        </p:attrNameLst>
                                      </p:cBhvr>
                                      <p:tavLst>
                                        <p:tav tm="0">
                                          <p:val>
                                            <p:fltVal val="720"/>
                                          </p:val>
                                        </p:tav>
                                        <p:tav tm="100000">
                                          <p:val>
                                            <p:fltVal val="0"/>
                                          </p:val>
                                        </p:tav>
                                      </p:tavLst>
                                    </p:anim>
                                    <p:anim calcmode="lin" valueType="num">
                                      <p:cBhvr>
                                        <p:cTn id="51" dur="1000" fill="hold"/>
                                        <p:tgtEl>
                                          <p:spTgt spid="38"/>
                                        </p:tgtEl>
                                        <p:attrNameLst>
                                          <p:attrName>ppt_h</p:attrName>
                                        </p:attrNameLst>
                                      </p:cBhvr>
                                      <p:tavLst>
                                        <p:tav tm="0">
                                          <p:val>
                                            <p:fltVal val="0"/>
                                          </p:val>
                                        </p:tav>
                                        <p:tav tm="100000">
                                          <p:val>
                                            <p:strVal val="#ppt_h"/>
                                          </p:val>
                                        </p:tav>
                                      </p:tavLst>
                                    </p:anim>
                                    <p:anim calcmode="lin" valueType="num">
                                      <p:cBhvr>
                                        <p:cTn id="52" dur="1000" fill="hold"/>
                                        <p:tgtEl>
                                          <p:spTgt spid="38"/>
                                        </p:tgtEl>
                                        <p:attrNameLst>
                                          <p:attrName>ppt_w</p:attrName>
                                        </p:attrNameLst>
                                      </p:cBhvr>
                                      <p:tavLst>
                                        <p:tav tm="0">
                                          <p:val>
                                            <p:fltVal val="0"/>
                                          </p:val>
                                        </p:tav>
                                        <p:tav tm="100000">
                                          <p:val>
                                            <p:strVal val="#ppt_w"/>
                                          </p:val>
                                        </p:tav>
                                      </p:tavLst>
                                    </p:anim>
                                  </p:childTnLst>
                                </p:cTn>
                              </p:par>
                            </p:childTnLst>
                          </p:cTn>
                        </p:par>
                        <p:par>
                          <p:cTn id="53" fill="hold">
                            <p:stCondLst>
                              <p:cond delay="1000"/>
                            </p:stCondLst>
                            <p:childTnLst>
                              <p:par>
                                <p:cTn id="54" presetID="53" presetClass="entr" presetSubtype="16" fill="hold" nodeType="after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childTnLst>
                          </p:cTn>
                        </p:par>
                        <p:par>
                          <p:cTn id="59" fill="hold">
                            <p:stCondLst>
                              <p:cond delay="1500"/>
                            </p:stCondLst>
                            <p:childTnLst>
                              <p:par>
                                <p:cTn id="60" presetID="41" presetClass="entr" presetSubtype="0" fill="hold" grpId="0" nodeType="afterEffect">
                                  <p:stCondLst>
                                    <p:cond delay="0"/>
                                  </p:stCondLst>
                                  <p:iterate type="lt">
                                    <p:tmPct val="10000"/>
                                  </p:iterate>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63" dur="500" fill="hold"/>
                                        <p:tgtEl>
                                          <p:spTgt spid="18"/>
                                        </p:tgtEl>
                                        <p:attrNameLst>
                                          <p:attrName>ppt_y</p:attrName>
                                        </p:attrNameLst>
                                      </p:cBhvr>
                                      <p:tavLst>
                                        <p:tav tm="0">
                                          <p:val>
                                            <p:strVal val="#ppt_y"/>
                                          </p:val>
                                        </p:tav>
                                        <p:tav tm="100000">
                                          <p:val>
                                            <p:strVal val="#ppt_y"/>
                                          </p:val>
                                        </p:tav>
                                      </p:tavLst>
                                    </p:anim>
                                    <p:anim calcmode="lin" valueType="num">
                                      <p:cBhvr>
                                        <p:cTn id="64"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65"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66" dur="500" tmFilter="0,0; .5, 1; 1, 1"/>
                                        <p:tgtEl>
                                          <p:spTgt spid="18"/>
                                        </p:tgtEl>
                                      </p:cBhvr>
                                    </p:animEffect>
                                  </p:childTnLst>
                                </p:cTn>
                              </p:par>
                            </p:childTnLst>
                          </p:cTn>
                        </p:par>
                        <p:par>
                          <p:cTn id="67" fill="hold">
                            <p:stCondLst>
                              <p:cond delay="2150"/>
                            </p:stCondLst>
                            <p:childTnLst>
                              <p:par>
                                <p:cTn id="68" presetID="26" presetClass="entr" presetSubtype="0" fill="hold" nodeType="afterEffect">
                                  <p:stCondLst>
                                    <p:cond delay="0"/>
                                  </p:stCondLst>
                                  <p:childTnLst>
                                    <p:set>
                                      <p:cBhvr>
                                        <p:cTn id="69" dur="1" fill="hold">
                                          <p:stCondLst>
                                            <p:cond delay="0"/>
                                          </p:stCondLst>
                                        </p:cTn>
                                        <p:tgtEl>
                                          <p:spTgt spid="171"/>
                                        </p:tgtEl>
                                        <p:attrNameLst>
                                          <p:attrName>style.visibility</p:attrName>
                                        </p:attrNameLst>
                                      </p:cBhvr>
                                      <p:to>
                                        <p:strVal val="visible"/>
                                      </p:to>
                                    </p:set>
                                    <p:animEffect transition="in" filter="wipe(down)">
                                      <p:cBhvr>
                                        <p:cTn id="70" dur="507">
                                          <p:stCondLst>
                                            <p:cond delay="0"/>
                                          </p:stCondLst>
                                        </p:cTn>
                                        <p:tgtEl>
                                          <p:spTgt spid="171"/>
                                        </p:tgtEl>
                                      </p:cBhvr>
                                    </p:animEffect>
                                    <p:anim calcmode="lin" valueType="num">
                                      <p:cBhvr>
                                        <p:cTn id="71" dur="1594" tmFilter="0,0; 0.14,0.36; 0.43,0.73; 0.71,0.91; 1.0,1.0">
                                          <p:stCondLst>
                                            <p:cond delay="0"/>
                                          </p:stCondLst>
                                        </p:cTn>
                                        <p:tgtEl>
                                          <p:spTgt spid="171"/>
                                        </p:tgtEl>
                                        <p:attrNameLst>
                                          <p:attrName>ppt_x</p:attrName>
                                        </p:attrNameLst>
                                      </p:cBhvr>
                                      <p:tavLst>
                                        <p:tav tm="0">
                                          <p:val>
                                            <p:strVal val="#ppt_x-0.25"/>
                                          </p:val>
                                        </p:tav>
                                        <p:tav tm="100000">
                                          <p:val>
                                            <p:strVal val="#ppt_x"/>
                                          </p:val>
                                        </p:tav>
                                      </p:tavLst>
                                    </p:anim>
                                    <p:anim calcmode="lin" valueType="num">
                                      <p:cBhvr>
                                        <p:cTn id="72" dur="581" tmFilter="0.0,0.0; 0.25,0.07; 0.50,0.2; 0.75,0.467; 1.0,1.0">
                                          <p:stCondLst>
                                            <p:cond delay="0"/>
                                          </p:stCondLst>
                                        </p:cTn>
                                        <p:tgtEl>
                                          <p:spTgt spid="171"/>
                                        </p:tgtEl>
                                        <p:attrNameLst>
                                          <p:attrName>ppt_y</p:attrName>
                                        </p:attrNameLst>
                                      </p:cBhvr>
                                      <p:tavLst>
                                        <p:tav tm="0" fmla="#ppt_y-sin(pi*$)/3">
                                          <p:val>
                                            <p:fltVal val="0.5"/>
                                          </p:val>
                                        </p:tav>
                                        <p:tav tm="100000">
                                          <p:val>
                                            <p:fltVal val="1"/>
                                          </p:val>
                                        </p:tav>
                                      </p:tavLst>
                                    </p:anim>
                                    <p:anim calcmode="lin" valueType="num">
                                      <p:cBhvr>
                                        <p:cTn id="73" dur="581" tmFilter="0, 0; 0.125,0.2665; 0.25,0.4; 0.375,0.465; 0.5,0.5;  0.625,0.535; 0.75,0.6; 0.875,0.7335; 1,1">
                                          <p:stCondLst>
                                            <p:cond delay="581"/>
                                          </p:stCondLst>
                                        </p:cTn>
                                        <p:tgtEl>
                                          <p:spTgt spid="171"/>
                                        </p:tgtEl>
                                        <p:attrNameLst>
                                          <p:attrName>ppt_y</p:attrName>
                                        </p:attrNameLst>
                                      </p:cBhvr>
                                      <p:tavLst>
                                        <p:tav tm="0" fmla="#ppt_y-sin(pi*$)/9">
                                          <p:val>
                                            <p:fltVal val="0"/>
                                          </p:val>
                                        </p:tav>
                                        <p:tav tm="100000">
                                          <p:val>
                                            <p:fltVal val="1"/>
                                          </p:val>
                                        </p:tav>
                                      </p:tavLst>
                                    </p:anim>
                                    <p:anim calcmode="lin" valueType="num">
                                      <p:cBhvr>
                                        <p:cTn id="74" dur="290" tmFilter="0, 0; 0.125,0.2665; 0.25,0.4; 0.375,0.465; 0.5,0.5;  0.625,0.535; 0.75,0.6; 0.875,0.7335; 1,1">
                                          <p:stCondLst>
                                            <p:cond delay="1159"/>
                                          </p:stCondLst>
                                        </p:cTn>
                                        <p:tgtEl>
                                          <p:spTgt spid="171"/>
                                        </p:tgtEl>
                                        <p:attrNameLst>
                                          <p:attrName>ppt_y</p:attrName>
                                        </p:attrNameLst>
                                      </p:cBhvr>
                                      <p:tavLst>
                                        <p:tav tm="0" fmla="#ppt_y-sin(pi*$)/27">
                                          <p:val>
                                            <p:fltVal val="0"/>
                                          </p:val>
                                        </p:tav>
                                        <p:tav tm="100000">
                                          <p:val>
                                            <p:fltVal val="1"/>
                                          </p:val>
                                        </p:tav>
                                      </p:tavLst>
                                    </p:anim>
                                    <p:anim calcmode="lin" valueType="num">
                                      <p:cBhvr>
                                        <p:cTn id="75" dur="144" tmFilter="0, 0; 0.125,0.2665; 0.25,0.4; 0.375,0.465; 0.5,0.5;  0.625,0.535; 0.75,0.6; 0.875,0.7335; 1,1">
                                          <p:stCondLst>
                                            <p:cond delay="1449"/>
                                          </p:stCondLst>
                                        </p:cTn>
                                        <p:tgtEl>
                                          <p:spTgt spid="171"/>
                                        </p:tgtEl>
                                        <p:attrNameLst>
                                          <p:attrName>ppt_y</p:attrName>
                                        </p:attrNameLst>
                                      </p:cBhvr>
                                      <p:tavLst>
                                        <p:tav tm="0" fmla="#ppt_y-sin(pi*$)/81">
                                          <p:val>
                                            <p:fltVal val="0"/>
                                          </p:val>
                                        </p:tav>
                                        <p:tav tm="100000">
                                          <p:val>
                                            <p:fltVal val="1"/>
                                          </p:val>
                                        </p:tav>
                                      </p:tavLst>
                                    </p:anim>
                                    <p:animScale>
                                      <p:cBhvr>
                                        <p:cTn id="76" dur="23">
                                          <p:stCondLst>
                                            <p:cond delay="569"/>
                                          </p:stCondLst>
                                        </p:cTn>
                                        <p:tgtEl>
                                          <p:spTgt spid="171"/>
                                        </p:tgtEl>
                                      </p:cBhvr>
                                      <p:to x="100000" y="60000"/>
                                    </p:animScale>
                                    <p:animScale>
                                      <p:cBhvr>
                                        <p:cTn id="77" dur="145" decel="50000">
                                          <p:stCondLst>
                                            <p:cond delay="592"/>
                                          </p:stCondLst>
                                        </p:cTn>
                                        <p:tgtEl>
                                          <p:spTgt spid="171"/>
                                        </p:tgtEl>
                                      </p:cBhvr>
                                      <p:to x="100000" y="100000"/>
                                    </p:animScale>
                                    <p:animScale>
                                      <p:cBhvr>
                                        <p:cTn id="78" dur="23">
                                          <p:stCondLst>
                                            <p:cond delay="1148"/>
                                          </p:stCondLst>
                                        </p:cTn>
                                        <p:tgtEl>
                                          <p:spTgt spid="171"/>
                                        </p:tgtEl>
                                      </p:cBhvr>
                                      <p:to x="100000" y="80000"/>
                                    </p:animScale>
                                    <p:animScale>
                                      <p:cBhvr>
                                        <p:cTn id="79" dur="145" decel="50000">
                                          <p:stCondLst>
                                            <p:cond delay="1171"/>
                                          </p:stCondLst>
                                        </p:cTn>
                                        <p:tgtEl>
                                          <p:spTgt spid="171"/>
                                        </p:tgtEl>
                                      </p:cBhvr>
                                      <p:to x="100000" y="100000"/>
                                    </p:animScale>
                                    <p:animScale>
                                      <p:cBhvr>
                                        <p:cTn id="80" dur="23">
                                          <p:stCondLst>
                                            <p:cond delay="1437"/>
                                          </p:stCondLst>
                                        </p:cTn>
                                        <p:tgtEl>
                                          <p:spTgt spid="171"/>
                                        </p:tgtEl>
                                      </p:cBhvr>
                                      <p:to x="100000" y="90000"/>
                                    </p:animScale>
                                    <p:animScale>
                                      <p:cBhvr>
                                        <p:cTn id="81" dur="145" decel="50000">
                                          <p:stCondLst>
                                            <p:cond delay="1459"/>
                                          </p:stCondLst>
                                        </p:cTn>
                                        <p:tgtEl>
                                          <p:spTgt spid="171"/>
                                        </p:tgtEl>
                                      </p:cBhvr>
                                      <p:to x="100000" y="100000"/>
                                    </p:animScale>
                                    <p:animScale>
                                      <p:cBhvr>
                                        <p:cTn id="82" dur="23">
                                          <p:stCondLst>
                                            <p:cond delay="1582"/>
                                          </p:stCondLst>
                                        </p:cTn>
                                        <p:tgtEl>
                                          <p:spTgt spid="171"/>
                                        </p:tgtEl>
                                      </p:cBhvr>
                                      <p:to x="100000" y="95000"/>
                                    </p:animScale>
                                    <p:animScale>
                                      <p:cBhvr>
                                        <p:cTn id="83" dur="145" decel="50000">
                                          <p:stCondLst>
                                            <p:cond delay="1605"/>
                                          </p:stCondLst>
                                        </p:cTn>
                                        <p:tgtEl>
                                          <p:spTgt spid="17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animBg="1"/>
      <p:bldP spid="28" grpId="0" animBg="1"/>
      <p:bldP spid="32" grpId="0" animBg="1"/>
      <p:bldP spid="33" grpId="0" animBg="1"/>
      <p:bldP spid="35" grpId="0" animBg="1"/>
      <p:bldP spid="36" grpId="0" animBg="1"/>
      <p:bldP spid="37" grpId="0" animBg="1"/>
      <p:bldP spid="3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E6202D"/>
                  </a:solidFill>
                  <a:latin typeface="微软雅黑" panose="020B0503020204020204" pitchFamily="34" charset="-122"/>
                  <a:ea typeface="微软雅黑" panose="020B0503020204020204" pitchFamily="34" charset="-122"/>
                </a:rPr>
                <a:t>实验结果</a:t>
              </a:r>
              <a:endParaRPr lang="zh-CN" altLang="en-US" sz="3200" dirty="0">
                <a:solidFill>
                  <a:srgbClr val="E6202D"/>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3</a:t>
                </a:r>
                <a:endParaRPr lang="zh-CN" altLang="en-US" sz="4000" dirty="0">
                  <a:solidFill>
                    <a:schemeClr val="bg1"/>
                  </a:solidFill>
                </a:endParaRPr>
              </a:p>
            </p:txBody>
          </p:sp>
        </p:grpSp>
      </p:grpSp>
      <p:sp>
        <p:nvSpPr>
          <p:cNvPr id="29" name="矩形 28"/>
          <p:cNvSpPr/>
          <p:nvPr/>
        </p:nvSpPr>
        <p:spPr>
          <a:xfrm>
            <a:off x="0" y="1333028"/>
            <a:ext cx="5254580" cy="656822"/>
          </a:xfrm>
          <a:prstGeom prst="rect">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误比特率与</a:t>
            </a:r>
            <a:r>
              <a:rPr lang="en-US" altLang="zh-CN" sz="2400" dirty="0" smtClean="0">
                <a:latin typeface="微软雅黑" panose="020B0503020204020204" pitchFamily="34" charset="-122"/>
                <a:ea typeface="微软雅黑" panose="020B0503020204020204" pitchFamily="34" charset="-122"/>
              </a:rPr>
              <a:t>SNR</a:t>
            </a:r>
            <a:endParaRPr lang="zh-CN" altLang="en-US" sz="2400"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6941715" y="2940686"/>
            <a:ext cx="3760629" cy="2308324"/>
            <a:chOff x="6941715" y="2940686"/>
            <a:chExt cx="3760629" cy="2308324"/>
          </a:xfrm>
        </p:grpSpPr>
        <p:sp>
          <p:nvSpPr>
            <p:cNvPr id="44" name="菱形 43"/>
            <p:cNvSpPr/>
            <p:nvPr/>
          </p:nvSpPr>
          <p:spPr>
            <a:xfrm>
              <a:off x="6941715" y="3019590"/>
              <a:ext cx="201769" cy="201769"/>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7183994" y="2940686"/>
              <a:ext cx="3518350" cy="2308324"/>
            </a:xfrm>
            <a:prstGeom prst="rect">
              <a:avLst/>
            </a:prstGeom>
            <a:noFill/>
          </p:spPr>
          <p:txBody>
            <a:bodyPr wrap="square" rtlCol="0">
              <a:spAutoFit/>
            </a:bodyPr>
            <a:lstStyle/>
            <a:p>
              <a:r>
                <a:rPr lang="zh-CN" altLang="en-US" dirty="0">
                  <a:solidFill>
                    <a:srgbClr val="1E2B58"/>
                  </a:solidFill>
                  <a:latin typeface="微软雅黑" panose="020B0503020204020204" pitchFamily="34" charset="-122"/>
                  <a:ea typeface="微软雅黑" panose="020B0503020204020204" pitchFamily="34" charset="-122"/>
                </a:rPr>
                <a:t>右</a:t>
              </a:r>
              <a:r>
                <a:rPr lang="zh-CN" altLang="en-US" dirty="0" smtClean="0">
                  <a:solidFill>
                    <a:srgbClr val="1E2B58"/>
                  </a:solidFill>
                  <a:latin typeface="微软雅黑" panose="020B0503020204020204" pitchFamily="34" charset="-122"/>
                  <a:ea typeface="微软雅黑" panose="020B0503020204020204" pitchFamily="34" charset="-122"/>
                </a:rPr>
                <a:t>图中，蓝色表示加密过的结果，红色表示未经过加密的结果。可以看出，二者的变化趋势一致，但相同</a:t>
              </a:r>
              <a:r>
                <a:rPr lang="en-US" altLang="zh-CN" dirty="0" smtClean="0">
                  <a:solidFill>
                    <a:srgbClr val="1E2B58"/>
                  </a:solidFill>
                  <a:latin typeface="微软雅黑" panose="020B0503020204020204" pitchFamily="34" charset="-122"/>
                  <a:ea typeface="微软雅黑" panose="020B0503020204020204" pitchFamily="34" charset="-122"/>
                </a:rPr>
                <a:t>SNR</a:t>
              </a:r>
              <a:r>
                <a:rPr lang="zh-CN" altLang="en-US" dirty="0" smtClean="0">
                  <a:solidFill>
                    <a:srgbClr val="1E2B58"/>
                  </a:solidFill>
                  <a:latin typeface="微软雅黑" panose="020B0503020204020204" pitchFamily="34" charset="-122"/>
                  <a:ea typeface="微软雅黑" panose="020B0503020204020204" pitchFamily="34" charset="-122"/>
                </a:rPr>
                <a:t>下加密后的数据的误比特率更高。这说明，由于经过加密，较小的误差就能在解密时带来巨大的不同，说明所用加解密算法的雪崩效应足够好。</a:t>
              </a:r>
              <a:endParaRPr lang="en-US" altLang="zh-CN" dirty="0" smtClean="0">
                <a:solidFill>
                  <a:srgbClr val="1E2B58"/>
                </a:solidFill>
                <a:latin typeface="微软雅黑" panose="020B0503020204020204" pitchFamily="34" charset="-122"/>
                <a:ea typeface="微软雅黑" panose="020B0503020204020204" pitchFamily="34" charset="-122"/>
              </a:endParaRPr>
            </a:p>
          </p:txBody>
        </p:sp>
      </p:grpSp>
      <p:sp>
        <p:nvSpPr>
          <p:cNvPr id="46" name="矩形 45"/>
          <p:cNvSpPr/>
          <p:nvPr/>
        </p:nvSpPr>
        <p:spPr>
          <a:xfrm>
            <a:off x="6941715" y="2234849"/>
            <a:ext cx="2247845" cy="54565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分析</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21" y="2234849"/>
            <a:ext cx="6424504" cy="4307523"/>
          </a:xfrm>
          <a:prstGeom prst="rect">
            <a:avLst/>
          </a:prstGeom>
        </p:spPr>
      </p:pic>
    </p:spTree>
    <p:extLst>
      <p:ext uri="{BB962C8B-B14F-4D97-AF65-F5344CB8AC3E}">
        <p14:creationId xmlns:p14="http://schemas.microsoft.com/office/powerpoint/2010/main" val="561001618"/>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E6202D"/>
                  </a:solidFill>
                  <a:latin typeface="微软雅黑" panose="020B0503020204020204" pitchFamily="34" charset="-122"/>
                  <a:ea typeface="微软雅黑" panose="020B0503020204020204" pitchFamily="34" charset="-122"/>
                </a:rPr>
                <a:t>实验结果</a:t>
              </a:r>
              <a:endParaRPr lang="zh-CN" altLang="en-US" sz="3200" dirty="0">
                <a:solidFill>
                  <a:srgbClr val="E6202D"/>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3</a:t>
                </a:r>
                <a:endParaRPr lang="zh-CN" altLang="en-US" sz="4000" dirty="0">
                  <a:solidFill>
                    <a:schemeClr val="bg1"/>
                  </a:solidFill>
                </a:endParaRPr>
              </a:p>
            </p:txBody>
          </p:sp>
        </p:grpSp>
      </p:grpSp>
      <p:sp>
        <p:nvSpPr>
          <p:cNvPr id="31" name="菱形 30"/>
          <p:cNvSpPr/>
          <p:nvPr/>
        </p:nvSpPr>
        <p:spPr>
          <a:xfrm>
            <a:off x="6941715" y="3019590"/>
            <a:ext cx="201769" cy="201769"/>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7183994" y="2940686"/>
            <a:ext cx="3518350" cy="1477328"/>
          </a:xfrm>
          <a:prstGeom prst="rect">
            <a:avLst/>
          </a:prstGeom>
          <a:noFill/>
        </p:spPr>
        <p:txBody>
          <a:bodyPr wrap="square" rtlCol="0">
            <a:spAutoFit/>
          </a:bodyPr>
          <a:lstStyle/>
          <a:p>
            <a:r>
              <a:rPr lang="zh-CN" altLang="en-US" dirty="0" smtClean="0">
                <a:solidFill>
                  <a:srgbClr val="1E2B58"/>
                </a:solidFill>
                <a:latin typeface="微软雅黑" panose="020B0503020204020204" pitchFamily="34" charset="-122"/>
                <a:ea typeface="微软雅黑" panose="020B0503020204020204" pitchFamily="34" charset="-122"/>
              </a:rPr>
              <a:t>经过加密后的数据在</a:t>
            </a:r>
            <a:r>
              <a:rPr lang="en-US" altLang="zh-CN" dirty="0" smtClean="0">
                <a:solidFill>
                  <a:srgbClr val="1E2B58"/>
                </a:solidFill>
                <a:latin typeface="微软雅黑" panose="020B0503020204020204" pitchFamily="34" charset="-122"/>
                <a:ea typeface="微软雅黑" panose="020B0503020204020204" pitchFamily="34" charset="-122"/>
              </a:rPr>
              <a:t>5dB</a:t>
            </a:r>
            <a:r>
              <a:rPr lang="zh-CN" altLang="en-US" dirty="0" smtClean="0">
                <a:solidFill>
                  <a:srgbClr val="1E2B58"/>
                </a:solidFill>
                <a:latin typeface="微软雅黑" panose="020B0503020204020204" pitchFamily="34" charset="-122"/>
                <a:ea typeface="微软雅黑" panose="020B0503020204020204" pitchFamily="34" charset="-122"/>
              </a:rPr>
              <a:t>时误码明显，而且基本以“误块”形式出现。这应当是因为解密时一个比特的差异就会影响其相邻的很多比特数据。</a:t>
            </a:r>
            <a:endParaRPr lang="zh-CN" altLang="en-US" dirty="0">
              <a:solidFill>
                <a:srgbClr val="1E2B58"/>
              </a:solidFill>
              <a:latin typeface="微软雅黑" panose="020B0503020204020204" pitchFamily="34" charset="-122"/>
              <a:ea typeface="微软雅黑" panose="020B0503020204020204" pitchFamily="34" charset="-122"/>
            </a:endParaRPr>
          </a:p>
        </p:txBody>
      </p:sp>
      <p:sp>
        <p:nvSpPr>
          <p:cNvPr id="29" name="矩形 28"/>
          <p:cNvSpPr/>
          <p:nvPr/>
        </p:nvSpPr>
        <p:spPr>
          <a:xfrm>
            <a:off x="0" y="1333028"/>
            <a:ext cx="5215944" cy="656822"/>
          </a:xfrm>
          <a:prstGeom prst="rect">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有加密下误码图案（</a:t>
            </a:r>
            <a:r>
              <a:rPr lang="en-US" altLang="zh-CN" sz="2400" dirty="0" smtClean="0">
                <a:latin typeface="微软雅黑" panose="020B0503020204020204" pitchFamily="34" charset="-122"/>
                <a:ea typeface="微软雅黑" panose="020B0503020204020204" pitchFamily="34" charset="-122"/>
              </a:rPr>
              <a:t>5dB</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25" name="矩形 24"/>
          <p:cNvSpPr/>
          <p:nvPr/>
        </p:nvSpPr>
        <p:spPr>
          <a:xfrm>
            <a:off x="6941715" y="2234849"/>
            <a:ext cx="2247845" cy="54565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分析</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146" y="2234848"/>
            <a:ext cx="5999501" cy="4499625"/>
          </a:xfrm>
          <a:prstGeom prst="rect">
            <a:avLst/>
          </a:prstGeom>
        </p:spPr>
      </p:pic>
    </p:spTree>
    <p:extLst>
      <p:ext uri="{BB962C8B-B14F-4D97-AF65-F5344CB8AC3E}">
        <p14:creationId xmlns:p14="http://schemas.microsoft.com/office/powerpoint/2010/main" val="250491204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E6202D"/>
                  </a:solidFill>
                  <a:latin typeface="微软雅黑" panose="020B0503020204020204" pitchFamily="34" charset="-122"/>
                  <a:ea typeface="微软雅黑" panose="020B0503020204020204" pitchFamily="34" charset="-122"/>
                </a:rPr>
                <a:t>实验结果</a:t>
              </a:r>
              <a:endParaRPr lang="zh-CN" altLang="en-US" sz="3200" dirty="0">
                <a:solidFill>
                  <a:srgbClr val="E6202D"/>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3</a:t>
                </a:r>
                <a:endParaRPr lang="zh-CN" altLang="en-US" sz="4000" dirty="0">
                  <a:solidFill>
                    <a:schemeClr val="bg1"/>
                  </a:solidFill>
                </a:endParaRPr>
              </a:p>
            </p:txBody>
          </p:sp>
        </p:grpSp>
      </p:grpSp>
      <p:sp>
        <p:nvSpPr>
          <p:cNvPr id="31" name="菱形 30"/>
          <p:cNvSpPr/>
          <p:nvPr/>
        </p:nvSpPr>
        <p:spPr>
          <a:xfrm>
            <a:off x="6941715" y="3019590"/>
            <a:ext cx="201769" cy="201769"/>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7183994" y="2940686"/>
            <a:ext cx="3518350" cy="646331"/>
          </a:xfrm>
          <a:prstGeom prst="rect">
            <a:avLst/>
          </a:prstGeom>
          <a:noFill/>
        </p:spPr>
        <p:txBody>
          <a:bodyPr wrap="square" rtlCol="0">
            <a:spAutoFit/>
          </a:bodyPr>
          <a:lstStyle/>
          <a:p>
            <a:r>
              <a:rPr lang="zh-CN" altLang="en-US" dirty="0" smtClean="0">
                <a:solidFill>
                  <a:srgbClr val="1E2B58"/>
                </a:solidFill>
                <a:latin typeface="微软雅黑" panose="020B0503020204020204" pitchFamily="34" charset="-122"/>
                <a:ea typeface="微软雅黑" panose="020B0503020204020204" pitchFamily="34" charset="-122"/>
              </a:rPr>
              <a:t>将这个图片和上一张图片进行对比更能说明问题。</a:t>
            </a:r>
            <a:endParaRPr lang="zh-CN" altLang="en-US" dirty="0">
              <a:solidFill>
                <a:srgbClr val="1E2B58"/>
              </a:solidFill>
              <a:latin typeface="微软雅黑" panose="020B0503020204020204" pitchFamily="34" charset="-122"/>
              <a:ea typeface="微软雅黑" panose="020B0503020204020204" pitchFamily="34" charset="-122"/>
            </a:endParaRPr>
          </a:p>
        </p:txBody>
      </p:sp>
      <p:sp>
        <p:nvSpPr>
          <p:cNvPr id="29" name="矩形 28"/>
          <p:cNvSpPr/>
          <p:nvPr/>
        </p:nvSpPr>
        <p:spPr>
          <a:xfrm>
            <a:off x="0" y="1333028"/>
            <a:ext cx="5318975" cy="656822"/>
          </a:xfrm>
          <a:prstGeom prst="rect">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无加密</a:t>
            </a:r>
            <a:r>
              <a:rPr lang="zh-CN" altLang="en-US" sz="2400" dirty="0">
                <a:latin typeface="微软雅黑" panose="020B0503020204020204" pitchFamily="34" charset="-122"/>
                <a:ea typeface="微软雅黑" panose="020B0503020204020204" pitchFamily="34" charset="-122"/>
              </a:rPr>
              <a:t>下误码图案（</a:t>
            </a:r>
            <a:r>
              <a:rPr lang="en-US" altLang="zh-CN" sz="2400" dirty="0">
                <a:latin typeface="微软雅黑" panose="020B0503020204020204" pitchFamily="34" charset="-122"/>
                <a:ea typeface="微软雅黑" panose="020B0503020204020204" pitchFamily="34" charset="-122"/>
              </a:rPr>
              <a:t>5dB</a:t>
            </a:r>
            <a:r>
              <a:rPr lang="zh-CN" altLang="en-US" sz="2400" dirty="0">
                <a:latin typeface="微软雅黑" panose="020B0503020204020204" pitchFamily="34" charset="-122"/>
                <a:ea typeface="微软雅黑" panose="020B0503020204020204" pitchFamily="34" charset="-122"/>
              </a:rPr>
              <a:t>）</a:t>
            </a:r>
          </a:p>
        </p:txBody>
      </p:sp>
      <p:sp>
        <p:nvSpPr>
          <p:cNvPr id="25" name="矩形 24"/>
          <p:cNvSpPr/>
          <p:nvPr/>
        </p:nvSpPr>
        <p:spPr>
          <a:xfrm>
            <a:off x="6941715" y="2234849"/>
            <a:ext cx="2247845" cy="54565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分析</a:t>
            </a:r>
          </a:p>
        </p:txBody>
      </p:sp>
      <p:grpSp>
        <p:nvGrpSpPr>
          <p:cNvPr id="3" name="组合 2"/>
          <p:cNvGrpSpPr/>
          <p:nvPr/>
        </p:nvGrpSpPr>
        <p:grpSpPr>
          <a:xfrm>
            <a:off x="6941715" y="3747196"/>
            <a:ext cx="4443209" cy="1477328"/>
            <a:chOff x="6941715" y="3747196"/>
            <a:chExt cx="4443209" cy="1477328"/>
          </a:xfrm>
        </p:grpSpPr>
        <p:sp>
          <p:nvSpPr>
            <p:cNvPr id="26" name="菱形 25"/>
            <p:cNvSpPr/>
            <p:nvPr/>
          </p:nvSpPr>
          <p:spPr>
            <a:xfrm>
              <a:off x="6941715" y="3826101"/>
              <a:ext cx="201769" cy="201769"/>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7183994" y="3747196"/>
              <a:ext cx="4200930" cy="1477328"/>
            </a:xfrm>
            <a:prstGeom prst="rect">
              <a:avLst/>
            </a:prstGeom>
            <a:noFill/>
          </p:spPr>
          <p:txBody>
            <a:bodyPr wrap="square" rtlCol="0">
              <a:spAutoFit/>
            </a:bodyPr>
            <a:lstStyle/>
            <a:p>
              <a:r>
                <a:rPr lang="zh-CN" altLang="en-US" dirty="0">
                  <a:solidFill>
                    <a:srgbClr val="1E2B58"/>
                  </a:solidFill>
                  <a:latin typeface="微软雅黑" panose="020B0503020204020204" pitchFamily="34" charset="-122"/>
                  <a:ea typeface="微软雅黑" panose="020B0503020204020204" pitchFamily="34" charset="-122"/>
                </a:rPr>
                <a:t>可以看到，是否加密对误块率基本没有影响。但加密后，一旦有误码就会在块内扩散出大量的误码，使误比特率大大增加。这说明我们的加密算法确实能产生雪崩效应，是合格的。</a:t>
              </a:r>
            </a:p>
          </p:txBody>
        </p: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147" y="2234849"/>
            <a:ext cx="6141168" cy="4605876"/>
          </a:xfrm>
          <a:prstGeom prst="rect">
            <a:avLst/>
          </a:prstGeom>
        </p:spPr>
      </p:pic>
    </p:spTree>
    <p:extLst>
      <p:ext uri="{BB962C8B-B14F-4D97-AF65-F5344CB8AC3E}">
        <p14:creationId xmlns:p14="http://schemas.microsoft.com/office/powerpoint/2010/main" val="2004158362"/>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矩形 234"/>
          <p:cNvSpPr/>
          <p:nvPr/>
        </p:nvSpPr>
        <p:spPr>
          <a:xfrm>
            <a:off x="4322309" y="1808135"/>
            <a:ext cx="7869692" cy="3241731"/>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4" name="组合 233"/>
          <p:cNvGrpSpPr/>
          <p:nvPr/>
        </p:nvGrpSpPr>
        <p:grpSpPr>
          <a:xfrm>
            <a:off x="5324451" y="2210021"/>
            <a:ext cx="5908632" cy="2437958"/>
            <a:chOff x="3141684" y="2340826"/>
            <a:chExt cx="5908632" cy="2437958"/>
          </a:xfrm>
        </p:grpSpPr>
        <p:sp>
          <p:nvSpPr>
            <p:cNvPr id="58" name="文本框 57"/>
            <p:cNvSpPr txBox="1"/>
            <p:nvPr/>
          </p:nvSpPr>
          <p:spPr>
            <a:xfrm>
              <a:off x="3141684" y="2340826"/>
              <a:ext cx="5908632" cy="1692771"/>
            </a:xfrm>
            <a:prstGeom prst="rect">
              <a:avLst/>
            </a:prstGeom>
            <a:noFill/>
          </p:spPr>
          <p:txBody>
            <a:bodyPr wrap="square" rtlCol="0">
              <a:spAutoFit/>
            </a:bodyPr>
            <a:lstStyle/>
            <a:p>
              <a:pPr algn="ctr"/>
              <a:r>
                <a:rPr lang="en-US" altLang="zh-CN" sz="10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THANKS</a:t>
              </a:r>
              <a:endParaRPr lang="zh-CN" altLang="en-US" sz="10400" dirty="0">
                <a:solidFill>
                  <a:schemeClr val="bg1"/>
                </a:solidFill>
                <a:latin typeface="Verdana" panose="020B0604030504040204" pitchFamily="34" charset="0"/>
                <a:ea typeface="造字工房悦黑体验版常规体" pitchFamily="50" charset="-122"/>
                <a:cs typeface="Verdana" panose="020B0604030504040204" pitchFamily="34" charset="0"/>
              </a:endParaRPr>
            </a:p>
          </p:txBody>
        </p:sp>
        <p:grpSp>
          <p:nvGrpSpPr>
            <p:cNvPr id="233" name="组合 232"/>
            <p:cNvGrpSpPr/>
            <p:nvPr/>
          </p:nvGrpSpPr>
          <p:grpSpPr>
            <a:xfrm>
              <a:off x="3326383" y="4255564"/>
              <a:ext cx="5539234" cy="523220"/>
              <a:chOff x="3326383" y="4255564"/>
              <a:chExt cx="5539234" cy="523220"/>
            </a:xfrm>
          </p:grpSpPr>
          <p:cxnSp>
            <p:nvCxnSpPr>
              <p:cNvPr id="7" name="直接连接符 6"/>
              <p:cNvCxnSpPr/>
              <p:nvPr/>
            </p:nvCxnSpPr>
            <p:spPr>
              <a:xfrm>
                <a:off x="3326383" y="4514769"/>
                <a:ext cx="1830119" cy="240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V="1">
                <a:off x="7157755" y="4527649"/>
                <a:ext cx="1707862" cy="337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156502" y="4255564"/>
                <a:ext cx="2001253"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谢谢观赏</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pic>
        <p:nvPicPr>
          <p:cNvPr id="238" name="图片 237"/>
          <p:cNvPicPr>
            <a:picLocks noChangeAspect="1"/>
          </p:cNvPicPr>
          <p:nvPr/>
        </p:nvPicPr>
        <p:blipFill rotWithShape="1">
          <a:blip r:embed="rId2">
            <a:extLst>
              <a:ext uri="{28A0092B-C50C-407E-A947-70E740481C1C}">
                <a14:useLocalDpi xmlns:a14="http://schemas.microsoft.com/office/drawing/2010/main" val="0"/>
              </a:ext>
            </a:extLst>
          </a:blip>
          <a:srcRect t="21376"/>
          <a:stretch/>
        </p:blipFill>
        <p:spPr>
          <a:xfrm>
            <a:off x="0" y="1808135"/>
            <a:ext cx="4365534" cy="3241731"/>
          </a:xfrm>
          <a:prstGeom prst="rect">
            <a:avLst/>
          </a:prstGeom>
        </p:spPr>
      </p:pic>
    </p:spTree>
    <p:extLst>
      <p:ext uri="{BB962C8B-B14F-4D97-AF65-F5344CB8AC3E}">
        <p14:creationId xmlns:p14="http://schemas.microsoft.com/office/powerpoint/2010/main" val="3647288279"/>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1521487" y="881032"/>
            <a:ext cx="3297255" cy="5095943"/>
            <a:chOff x="1630647" y="881030"/>
            <a:chExt cx="3297254" cy="5095941"/>
          </a:xfrm>
        </p:grpSpPr>
        <p:grpSp>
          <p:nvGrpSpPr>
            <p:cNvPr id="47" name="组合 46"/>
            <p:cNvGrpSpPr/>
            <p:nvPr/>
          </p:nvGrpSpPr>
          <p:grpSpPr>
            <a:xfrm>
              <a:off x="1630647" y="881030"/>
              <a:ext cx="1071371" cy="5095941"/>
              <a:chOff x="883673" y="1337599"/>
              <a:chExt cx="1071371" cy="5095941"/>
            </a:xfrm>
          </p:grpSpPr>
          <p:grpSp>
            <p:nvGrpSpPr>
              <p:cNvPr id="26" name="组合 25"/>
              <p:cNvGrpSpPr/>
              <p:nvPr/>
            </p:nvGrpSpPr>
            <p:grpSpPr>
              <a:xfrm>
                <a:off x="883673" y="1337599"/>
                <a:ext cx="1071371" cy="1107518"/>
                <a:chOff x="923699" y="1337599"/>
                <a:chExt cx="1071371" cy="1107518"/>
              </a:xfrm>
            </p:grpSpPr>
            <p:grpSp>
              <p:nvGrpSpPr>
                <p:cNvPr id="9" name="组合 8"/>
                <p:cNvGrpSpPr/>
                <p:nvPr/>
              </p:nvGrpSpPr>
              <p:grpSpPr>
                <a:xfrm rot="767852">
                  <a:off x="923699" y="1337599"/>
                  <a:ext cx="1071371" cy="1067243"/>
                  <a:chOff x="888642" y="1365697"/>
                  <a:chExt cx="1356975" cy="1351746"/>
                </a:xfrm>
              </p:grpSpPr>
              <p:sp>
                <p:nvSpPr>
                  <p:cNvPr id="6" name="饼形 5"/>
                  <p:cNvSpPr/>
                  <p:nvPr/>
                </p:nvSpPr>
                <p:spPr>
                  <a:xfrm>
                    <a:off x="888642" y="1403798"/>
                    <a:ext cx="1313645" cy="1313645"/>
                  </a:xfrm>
                  <a:prstGeom prst="pie">
                    <a:avLst>
                      <a:gd name="adj1" fmla="val 10801700"/>
                      <a:gd name="adj2" fmla="val 13455029"/>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饼形 7"/>
                  <p:cNvSpPr/>
                  <p:nvPr/>
                </p:nvSpPr>
                <p:spPr>
                  <a:xfrm>
                    <a:off x="931972" y="1365697"/>
                    <a:ext cx="1313645" cy="1313645"/>
                  </a:xfrm>
                  <a:prstGeom prst="pie">
                    <a:avLst>
                      <a:gd name="adj1" fmla="val 13394569"/>
                      <a:gd name="adj2" fmla="val 16213056"/>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文本框 9"/>
                <p:cNvSpPr txBox="1"/>
                <p:nvPr/>
              </p:nvSpPr>
              <p:spPr>
                <a:xfrm>
                  <a:off x="1345856" y="1860342"/>
                  <a:ext cx="489397" cy="584775"/>
                </a:xfrm>
                <a:prstGeom prst="rect">
                  <a:avLst/>
                </a:prstGeom>
                <a:noFill/>
              </p:spPr>
              <p:txBody>
                <a:bodyPr wrap="square" rtlCol="0">
                  <a:spAutoFit/>
                </a:bodyPr>
                <a:lstStyle/>
                <a:p>
                  <a:r>
                    <a:rPr lang="en-US" altLang="zh-CN" sz="3200" dirty="0">
                      <a:solidFill>
                        <a:srgbClr val="E6202D"/>
                      </a:solidFill>
                    </a:rPr>
                    <a:t>1</a:t>
                  </a:r>
                  <a:endParaRPr lang="zh-CN" altLang="en-US" sz="3200" dirty="0">
                    <a:solidFill>
                      <a:srgbClr val="E6202D"/>
                    </a:solidFill>
                  </a:endParaRPr>
                </a:p>
              </p:txBody>
            </p:sp>
          </p:grpSp>
          <p:grpSp>
            <p:nvGrpSpPr>
              <p:cNvPr id="25" name="组合 24"/>
              <p:cNvGrpSpPr/>
              <p:nvPr/>
            </p:nvGrpSpPr>
            <p:grpSpPr>
              <a:xfrm>
                <a:off x="883673" y="2659820"/>
                <a:ext cx="1071371" cy="1118398"/>
                <a:chOff x="883673" y="2539639"/>
                <a:chExt cx="1071371" cy="1118398"/>
              </a:xfrm>
            </p:grpSpPr>
            <p:grpSp>
              <p:nvGrpSpPr>
                <p:cNvPr id="11" name="组合 10"/>
                <p:cNvGrpSpPr/>
                <p:nvPr/>
              </p:nvGrpSpPr>
              <p:grpSpPr>
                <a:xfrm rot="767852">
                  <a:off x="883673" y="2539639"/>
                  <a:ext cx="1071371" cy="1067243"/>
                  <a:chOff x="888642" y="1365697"/>
                  <a:chExt cx="1356975" cy="1351746"/>
                </a:xfrm>
              </p:grpSpPr>
              <p:sp>
                <p:nvSpPr>
                  <p:cNvPr id="12" name="饼形 11"/>
                  <p:cNvSpPr/>
                  <p:nvPr/>
                </p:nvSpPr>
                <p:spPr>
                  <a:xfrm>
                    <a:off x="888642" y="1403798"/>
                    <a:ext cx="1313645" cy="1313645"/>
                  </a:xfrm>
                  <a:prstGeom prst="pie">
                    <a:avLst>
                      <a:gd name="adj1" fmla="val 10801700"/>
                      <a:gd name="adj2" fmla="val 13455029"/>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饼形 12"/>
                  <p:cNvSpPr/>
                  <p:nvPr/>
                </p:nvSpPr>
                <p:spPr>
                  <a:xfrm>
                    <a:off x="931972" y="1365697"/>
                    <a:ext cx="1313645" cy="1313645"/>
                  </a:xfrm>
                  <a:prstGeom prst="pie">
                    <a:avLst>
                      <a:gd name="adj1" fmla="val 13394569"/>
                      <a:gd name="adj2" fmla="val 16213056"/>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4" name="文本框 13"/>
                <p:cNvSpPr txBox="1"/>
                <p:nvPr/>
              </p:nvSpPr>
              <p:spPr>
                <a:xfrm>
                  <a:off x="1384494" y="3073262"/>
                  <a:ext cx="489397" cy="584775"/>
                </a:xfrm>
                <a:prstGeom prst="rect">
                  <a:avLst/>
                </a:prstGeom>
                <a:noFill/>
              </p:spPr>
              <p:txBody>
                <a:bodyPr wrap="square" rtlCol="0">
                  <a:spAutoFit/>
                </a:bodyPr>
                <a:lstStyle/>
                <a:p>
                  <a:r>
                    <a:rPr lang="en-US" altLang="zh-CN" sz="3200" dirty="0">
                      <a:solidFill>
                        <a:srgbClr val="1E2B58"/>
                      </a:solidFill>
                    </a:rPr>
                    <a:t>2</a:t>
                  </a:r>
                  <a:endParaRPr lang="zh-CN" altLang="en-US" sz="3200" dirty="0">
                    <a:solidFill>
                      <a:srgbClr val="1E2B58"/>
                    </a:solidFill>
                  </a:endParaRPr>
                </a:p>
              </p:txBody>
            </p:sp>
          </p:grpSp>
          <p:grpSp>
            <p:nvGrpSpPr>
              <p:cNvPr id="32" name="组合 31"/>
              <p:cNvGrpSpPr/>
              <p:nvPr/>
            </p:nvGrpSpPr>
            <p:grpSpPr>
              <a:xfrm>
                <a:off x="883673" y="3992921"/>
                <a:ext cx="1071371" cy="1107518"/>
                <a:chOff x="923699" y="1337599"/>
                <a:chExt cx="1071371" cy="1107518"/>
              </a:xfrm>
            </p:grpSpPr>
            <p:grpSp>
              <p:nvGrpSpPr>
                <p:cNvPr id="33" name="组合 32"/>
                <p:cNvGrpSpPr/>
                <p:nvPr/>
              </p:nvGrpSpPr>
              <p:grpSpPr>
                <a:xfrm rot="767852">
                  <a:off x="923699" y="1337599"/>
                  <a:ext cx="1071371" cy="1067243"/>
                  <a:chOff x="888642" y="1365697"/>
                  <a:chExt cx="1356975" cy="1351746"/>
                </a:xfrm>
              </p:grpSpPr>
              <p:sp>
                <p:nvSpPr>
                  <p:cNvPr id="35" name="饼形 34"/>
                  <p:cNvSpPr/>
                  <p:nvPr/>
                </p:nvSpPr>
                <p:spPr>
                  <a:xfrm>
                    <a:off x="888642" y="1403798"/>
                    <a:ext cx="1313645" cy="1313645"/>
                  </a:xfrm>
                  <a:prstGeom prst="pie">
                    <a:avLst>
                      <a:gd name="adj1" fmla="val 10801700"/>
                      <a:gd name="adj2" fmla="val 13455029"/>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饼形 35"/>
                  <p:cNvSpPr/>
                  <p:nvPr/>
                </p:nvSpPr>
                <p:spPr>
                  <a:xfrm>
                    <a:off x="931972" y="1365697"/>
                    <a:ext cx="1313645" cy="1313645"/>
                  </a:xfrm>
                  <a:prstGeom prst="pie">
                    <a:avLst>
                      <a:gd name="adj1" fmla="val 13394569"/>
                      <a:gd name="adj2" fmla="val 16213056"/>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4" name="文本框 33"/>
                <p:cNvSpPr txBox="1"/>
                <p:nvPr/>
              </p:nvSpPr>
              <p:spPr>
                <a:xfrm>
                  <a:off x="1345856" y="1860342"/>
                  <a:ext cx="489397" cy="584775"/>
                </a:xfrm>
                <a:prstGeom prst="rect">
                  <a:avLst/>
                </a:prstGeom>
                <a:noFill/>
              </p:spPr>
              <p:txBody>
                <a:bodyPr wrap="square" rtlCol="0">
                  <a:spAutoFit/>
                </a:bodyPr>
                <a:lstStyle/>
                <a:p>
                  <a:r>
                    <a:rPr lang="en-US" altLang="zh-CN" sz="3200" dirty="0">
                      <a:solidFill>
                        <a:srgbClr val="E6202D"/>
                      </a:solidFill>
                    </a:rPr>
                    <a:t>3</a:t>
                  </a:r>
                  <a:endParaRPr lang="zh-CN" altLang="en-US" sz="3200" dirty="0">
                    <a:solidFill>
                      <a:srgbClr val="E6202D"/>
                    </a:solidFill>
                  </a:endParaRPr>
                </a:p>
              </p:txBody>
            </p:sp>
          </p:grpSp>
          <p:grpSp>
            <p:nvGrpSpPr>
              <p:cNvPr id="42" name="组合 41"/>
              <p:cNvGrpSpPr/>
              <p:nvPr/>
            </p:nvGrpSpPr>
            <p:grpSpPr>
              <a:xfrm>
                <a:off x="883673" y="5315142"/>
                <a:ext cx="1071371" cy="1118398"/>
                <a:chOff x="883673" y="2539639"/>
                <a:chExt cx="1071371" cy="1118398"/>
              </a:xfrm>
            </p:grpSpPr>
            <p:grpSp>
              <p:nvGrpSpPr>
                <p:cNvPr id="43" name="组合 42"/>
                <p:cNvGrpSpPr/>
                <p:nvPr/>
              </p:nvGrpSpPr>
              <p:grpSpPr>
                <a:xfrm rot="767852">
                  <a:off x="883673" y="2539639"/>
                  <a:ext cx="1071371" cy="1067243"/>
                  <a:chOff x="888642" y="1365697"/>
                  <a:chExt cx="1356975" cy="1351746"/>
                </a:xfrm>
              </p:grpSpPr>
              <p:sp>
                <p:nvSpPr>
                  <p:cNvPr id="45" name="饼形 44"/>
                  <p:cNvSpPr/>
                  <p:nvPr/>
                </p:nvSpPr>
                <p:spPr>
                  <a:xfrm>
                    <a:off x="888642" y="1403798"/>
                    <a:ext cx="1313645" cy="1313645"/>
                  </a:xfrm>
                  <a:prstGeom prst="pie">
                    <a:avLst>
                      <a:gd name="adj1" fmla="val 10801700"/>
                      <a:gd name="adj2" fmla="val 13455029"/>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饼形 45"/>
                  <p:cNvSpPr/>
                  <p:nvPr/>
                </p:nvSpPr>
                <p:spPr>
                  <a:xfrm>
                    <a:off x="931972" y="1365697"/>
                    <a:ext cx="1313645" cy="1313645"/>
                  </a:xfrm>
                  <a:prstGeom prst="pie">
                    <a:avLst>
                      <a:gd name="adj1" fmla="val 13394569"/>
                      <a:gd name="adj2" fmla="val 16213056"/>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4" name="文本框 43"/>
                <p:cNvSpPr txBox="1"/>
                <p:nvPr/>
              </p:nvSpPr>
              <p:spPr>
                <a:xfrm>
                  <a:off x="1384494" y="3073262"/>
                  <a:ext cx="489397" cy="584775"/>
                </a:xfrm>
                <a:prstGeom prst="rect">
                  <a:avLst/>
                </a:prstGeom>
                <a:noFill/>
              </p:spPr>
              <p:txBody>
                <a:bodyPr wrap="square" rtlCol="0">
                  <a:spAutoFit/>
                </a:bodyPr>
                <a:lstStyle/>
                <a:p>
                  <a:r>
                    <a:rPr lang="en-US" altLang="zh-CN" sz="3200" dirty="0">
                      <a:solidFill>
                        <a:srgbClr val="1E2B58"/>
                      </a:solidFill>
                    </a:rPr>
                    <a:t>4</a:t>
                  </a:r>
                  <a:endParaRPr lang="zh-CN" altLang="en-US" sz="3200" dirty="0">
                    <a:solidFill>
                      <a:srgbClr val="1E2B58"/>
                    </a:solidFill>
                  </a:endParaRPr>
                </a:p>
              </p:txBody>
            </p:sp>
          </p:grpSp>
        </p:grpSp>
        <p:sp>
          <p:nvSpPr>
            <p:cNvPr id="48" name="文本框 47"/>
            <p:cNvSpPr txBox="1"/>
            <p:nvPr/>
          </p:nvSpPr>
          <p:spPr>
            <a:xfrm>
              <a:off x="3112685" y="1403773"/>
              <a:ext cx="1815216" cy="523220"/>
            </a:xfrm>
            <a:prstGeom prst="rect">
              <a:avLst/>
            </a:prstGeom>
            <a:noFill/>
          </p:spPr>
          <p:txBody>
            <a:bodyPr wrap="square" rtlCol="0">
              <a:spAutoFit/>
            </a:bodyPr>
            <a:lstStyle/>
            <a:p>
              <a:pPr algn="just"/>
              <a:r>
                <a:rPr lang="zh-CN" altLang="en-US" sz="2800" dirty="0" smtClean="0">
                  <a:solidFill>
                    <a:srgbClr val="E6202D"/>
                  </a:solidFill>
                  <a:latin typeface="微软雅黑" panose="020B0503020204020204" pitchFamily="34" charset="-122"/>
                  <a:ea typeface="微软雅黑" panose="020B0503020204020204" pitchFamily="34" charset="-122"/>
                </a:rPr>
                <a:t>接口</a:t>
              </a:r>
              <a:r>
                <a:rPr lang="zh-CN" altLang="en-US" sz="2800" dirty="0">
                  <a:solidFill>
                    <a:srgbClr val="E6202D"/>
                  </a:solidFill>
                  <a:latin typeface="微软雅黑" panose="020B0503020204020204" pitchFamily="34" charset="-122"/>
                  <a:ea typeface="微软雅黑" panose="020B0503020204020204" pitchFamily="34" charset="-122"/>
                </a:rPr>
                <a:t>说明</a:t>
              </a:r>
            </a:p>
          </p:txBody>
        </p:sp>
        <p:sp>
          <p:nvSpPr>
            <p:cNvPr id="49" name="文本框 48"/>
            <p:cNvSpPr txBox="1"/>
            <p:nvPr/>
          </p:nvSpPr>
          <p:spPr>
            <a:xfrm>
              <a:off x="3112685" y="2803123"/>
              <a:ext cx="1815216" cy="523220"/>
            </a:xfrm>
            <a:prstGeom prst="rect">
              <a:avLst/>
            </a:prstGeom>
            <a:noFill/>
          </p:spPr>
          <p:txBody>
            <a:bodyPr wrap="square" rtlCol="0">
              <a:spAutoFit/>
            </a:bodyPr>
            <a:lstStyle/>
            <a:p>
              <a:r>
                <a:rPr lang="zh-CN" altLang="en-US" sz="2800" dirty="0" smtClean="0">
                  <a:solidFill>
                    <a:srgbClr val="1E2B58"/>
                  </a:solidFill>
                  <a:latin typeface="微软雅黑" panose="020B0503020204020204" pitchFamily="34" charset="-122"/>
                  <a:ea typeface="微软雅黑" panose="020B0503020204020204" pitchFamily="34" charset="-122"/>
                </a:rPr>
                <a:t>模块设计</a:t>
              </a:r>
              <a:endParaRPr lang="zh-CN" altLang="en-US" sz="2800" dirty="0">
                <a:solidFill>
                  <a:srgbClr val="1E2B58"/>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3112685" y="4096315"/>
              <a:ext cx="1815216" cy="523220"/>
            </a:xfrm>
            <a:prstGeom prst="rect">
              <a:avLst/>
            </a:prstGeom>
            <a:noFill/>
          </p:spPr>
          <p:txBody>
            <a:bodyPr wrap="square" rtlCol="0">
              <a:spAutoFit/>
            </a:bodyPr>
            <a:lstStyle/>
            <a:p>
              <a:r>
                <a:rPr lang="zh-CN" altLang="en-US" sz="2800" dirty="0" smtClean="0">
                  <a:solidFill>
                    <a:srgbClr val="E6202D"/>
                  </a:solidFill>
                  <a:latin typeface="微软雅黑" panose="020B0503020204020204" pitchFamily="34" charset="-122"/>
                  <a:ea typeface="微软雅黑" panose="020B0503020204020204" pitchFamily="34" charset="-122"/>
                </a:rPr>
                <a:t>实验结果</a:t>
              </a:r>
              <a:endParaRPr lang="zh-CN" altLang="en-US" sz="2800" dirty="0">
                <a:solidFill>
                  <a:srgbClr val="E6202D"/>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3112685" y="5418538"/>
              <a:ext cx="1815216" cy="523220"/>
            </a:xfrm>
            <a:prstGeom prst="rect">
              <a:avLst/>
            </a:prstGeom>
            <a:noFill/>
          </p:spPr>
          <p:txBody>
            <a:bodyPr wrap="square" rtlCol="0">
              <a:spAutoFit/>
            </a:bodyPr>
            <a:lstStyle/>
            <a:p>
              <a:r>
                <a:rPr lang="zh-CN" altLang="en-US" sz="2800" dirty="0" smtClean="0">
                  <a:solidFill>
                    <a:srgbClr val="1E2B58"/>
                  </a:solidFill>
                  <a:latin typeface="微软雅黑" panose="020B0503020204020204" pitchFamily="34" charset="-122"/>
                  <a:ea typeface="微软雅黑" panose="020B0503020204020204" pitchFamily="34" charset="-122"/>
                </a:rPr>
                <a:t>总结分析</a:t>
              </a:r>
              <a:endParaRPr lang="zh-CN" altLang="en-US" sz="2800" dirty="0">
                <a:solidFill>
                  <a:srgbClr val="1E2B58"/>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7195804" y="463898"/>
            <a:ext cx="3437433" cy="5525952"/>
            <a:chOff x="7607925" y="451019"/>
            <a:chExt cx="3437433" cy="5525952"/>
          </a:xfrm>
        </p:grpSpPr>
        <p:grpSp>
          <p:nvGrpSpPr>
            <p:cNvPr id="56" name="组合 55"/>
            <p:cNvGrpSpPr/>
            <p:nvPr/>
          </p:nvGrpSpPr>
          <p:grpSpPr>
            <a:xfrm>
              <a:off x="7665960" y="451019"/>
              <a:ext cx="3321362" cy="707886"/>
              <a:chOff x="7671515" y="427526"/>
              <a:chExt cx="3321362" cy="707886"/>
            </a:xfrm>
          </p:grpSpPr>
          <p:pic>
            <p:nvPicPr>
              <p:cNvPr id="52" name="图片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1515" y="440141"/>
                <a:ext cx="661116" cy="682656"/>
              </a:xfrm>
              <a:prstGeom prst="rect">
                <a:avLst/>
              </a:prstGeom>
            </p:spPr>
          </p:pic>
          <p:sp>
            <p:nvSpPr>
              <p:cNvPr id="54" name="文本框 53"/>
              <p:cNvSpPr txBox="1"/>
              <p:nvPr/>
            </p:nvSpPr>
            <p:spPr>
              <a:xfrm>
                <a:off x="8533013" y="427526"/>
                <a:ext cx="2459864" cy="707886"/>
              </a:xfrm>
              <a:prstGeom prst="rect">
                <a:avLst/>
              </a:prstGeom>
              <a:noFill/>
            </p:spPr>
            <p:txBody>
              <a:bodyPr wrap="square" rtlCol="0">
                <a:spAutoFit/>
              </a:bodyPr>
              <a:lstStyle/>
              <a:p>
                <a:r>
                  <a:rPr lang="zh-CN" altLang="en-US" sz="4000" b="1" dirty="0">
                    <a:solidFill>
                      <a:srgbClr val="454F6A"/>
                    </a:solidFill>
                    <a:latin typeface="微软雅黑" panose="020B0503020204020204" pitchFamily="34" charset="-122"/>
                    <a:ea typeface="微软雅黑" panose="020B0503020204020204" pitchFamily="34" charset="-122"/>
                  </a:rPr>
                  <a:t>目录</a:t>
                </a:r>
              </a:p>
            </p:txBody>
          </p:sp>
        </p:grpSp>
        <p:pic>
          <p:nvPicPr>
            <p:cNvPr id="2" name="图片 1"/>
            <p:cNvPicPr>
              <a:picLocks noChangeAspect="1"/>
            </p:cNvPicPr>
            <p:nvPr/>
          </p:nvPicPr>
          <p:blipFill>
            <a:blip r:embed="rId3"/>
            <a:stretch>
              <a:fillRect/>
            </a:stretch>
          </p:blipFill>
          <p:spPr>
            <a:xfrm>
              <a:off x="7607925" y="3758264"/>
              <a:ext cx="3437433" cy="2218707"/>
            </a:xfrm>
            <a:prstGeom prst="rect">
              <a:avLst/>
            </a:prstGeom>
          </p:spPr>
        </p:pic>
      </p:grpSp>
      <p:sp>
        <p:nvSpPr>
          <p:cNvPr id="37" name="直角三角形 36"/>
          <p:cNvSpPr/>
          <p:nvPr/>
        </p:nvSpPr>
        <p:spPr>
          <a:xfrm rot="16200000" flipH="1">
            <a:off x="10752542" y="0"/>
            <a:ext cx="1439458" cy="1439458"/>
          </a:xfrm>
          <a:prstGeom prst="rtTriangle">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直角三角形 37"/>
          <p:cNvSpPr/>
          <p:nvPr/>
        </p:nvSpPr>
        <p:spPr>
          <a:xfrm rot="5400000" flipH="1">
            <a:off x="2854" y="5418542"/>
            <a:ext cx="1439458" cy="1439458"/>
          </a:xfrm>
          <a:prstGeom prst="rtTriangle">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7620922"/>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055257" y="2122096"/>
            <a:ext cx="6081486" cy="3154710"/>
            <a:chOff x="3055257" y="2122096"/>
            <a:chExt cx="6081486" cy="3154710"/>
          </a:xfrm>
        </p:grpSpPr>
        <p:sp>
          <p:nvSpPr>
            <p:cNvPr id="23" name="矩形 22"/>
            <p:cNvSpPr/>
            <p:nvPr/>
          </p:nvSpPr>
          <p:spPr>
            <a:xfrm>
              <a:off x="4825796" y="2959224"/>
              <a:ext cx="4310947" cy="1567530"/>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55257" y="2959223"/>
              <a:ext cx="1837214" cy="1567531"/>
            </a:xfrm>
            <a:custGeom>
              <a:avLst/>
              <a:gdLst>
                <a:gd name="connsiteX0" fmla="*/ 0 w 3087328"/>
                <a:gd name="connsiteY0" fmla="*/ 0 h 1567531"/>
                <a:gd name="connsiteX1" fmla="*/ 3087328 w 3087328"/>
                <a:gd name="connsiteY1" fmla="*/ 0 h 1567531"/>
                <a:gd name="connsiteX2" fmla="*/ 3087328 w 3087328"/>
                <a:gd name="connsiteY2" fmla="*/ 1567531 h 1567531"/>
                <a:gd name="connsiteX3" fmla="*/ 0 w 3087328"/>
                <a:gd name="connsiteY3" fmla="*/ 1567531 h 1567531"/>
                <a:gd name="connsiteX4" fmla="*/ 0 w 3087328"/>
                <a:gd name="connsiteY4" fmla="*/ 0 h 1567531"/>
                <a:gd name="connsiteX0" fmla="*/ 0 w 3087328"/>
                <a:gd name="connsiteY0" fmla="*/ 0 h 1567531"/>
                <a:gd name="connsiteX1" fmla="*/ 3087328 w 3087328"/>
                <a:gd name="connsiteY1" fmla="*/ 0 h 1567531"/>
                <a:gd name="connsiteX2" fmla="*/ 2834916 w 3087328"/>
                <a:gd name="connsiteY2" fmla="*/ 1567531 h 1567531"/>
                <a:gd name="connsiteX3" fmla="*/ 0 w 3087328"/>
                <a:gd name="connsiteY3" fmla="*/ 1567531 h 1567531"/>
                <a:gd name="connsiteX4" fmla="*/ 0 w 3087328"/>
                <a:gd name="connsiteY4" fmla="*/ 0 h 1567531"/>
                <a:gd name="connsiteX0" fmla="*/ 0 w 3139715"/>
                <a:gd name="connsiteY0" fmla="*/ 0 h 1567531"/>
                <a:gd name="connsiteX1" fmla="*/ 3139715 w 3139715"/>
                <a:gd name="connsiteY1" fmla="*/ 0 h 1567531"/>
                <a:gd name="connsiteX2" fmla="*/ 2834916 w 3139715"/>
                <a:gd name="connsiteY2" fmla="*/ 1567531 h 1567531"/>
                <a:gd name="connsiteX3" fmla="*/ 0 w 3139715"/>
                <a:gd name="connsiteY3" fmla="*/ 1567531 h 1567531"/>
                <a:gd name="connsiteX4" fmla="*/ 0 w 3139715"/>
                <a:gd name="connsiteY4" fmla="*/ 0 h 1567531"/>
                <a:gd name="connsiteX0" fmla="*/ 0 w 3154002"/>
                <a:gd name="connsiteY0" fmla="*/ 0 h 1567531"/>
                <a:gd name="connsiteX1" fmla="*/ 3154002 w 3154002"/>
                <a:gd name="connsiteY1" fmla="*/ 0 h 1567531"/>
                <a:gd name="connsiteX2" fmla="*/ 2834916 w 3154002"/>
                <a:gd name="connsiteY2" fmla="*/ 1567531 h 1567531"/>
                <a:gd name="connsiteX3" fmla="*/ 0 w 3154002"/>
                <a:gd name="connsiteY3" fmla="*/ 1567531 h 1567531"/>
                <a:gd name="connsiteX4" fmla="*/ 0 w 3154002"/>
                <a:gd name="connsiteY4" fmla="*/ 0 h 1567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4002" h="1567531">
                  <a:moveTo>
                    <a:pt x="0" y="0"/>
                  </a:moveTo>
                  <a:lnTo>
                    <a:pt x="3154002" y="0"/>
                  </a:lnTo>
                  <a:lnTo>
                    <a:pt x="2834916" y="1567531"/>
                  </a:lnTo>
                  <a:lnTo>
                    <a:pt x="0" y="1567531"/>
                  </a:lnTo>
                  <a:lnTo>
                    <a:pt x="0" y="0"/>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065942" y="2122096"/>
              <a:ext cx="1313645" cy="3154710"/>
            </a:xfrm>
            <a:prstGeom prst="rect">
              <a:avLst/>
            </a:prstGeom>
            <a:noFill/>
          </p:spPr>
          <p:txBody>
            <a:bodyPr wrap="square" rtlCol="0">
              <a:spAutoFit/>
            </a:bodyPr>
            <a:lstStyle/>
            <a:p>
              <a:pPr algn="ctr"/>
              <a:r>
                <a:rPr lang="en-US" altLang="zh-CN" sz="19900" i="1" dirty="0">
                  <a:solidFill>
                    <a:schemeClr val="bg1"/>
                  </a:solidFill>
                </a:rPr>
                <a:t>1</a:t>
              </a:r>
              <a:endParaRPr lang="zh-CN" altLang="en-US" sz="19900" i="1" dirty="0">
                <a:solidFill>
                  <a:schemeClr val="bg1"/>
                </a:solidFill>
              </a:endParaRPr>
            </a:p>
          </p:txBody>
        </p:sp>
      </p:grpSp>
      <p:sp>
        <p:nvSpPr>
          <p:cNvPr id="18" name="文本框 17"/>
          <p:cNvSpPr txBox="1"/>
          <p:nvPr/>
        </p:nvSpPr>
        <p:spPr>
          <a:xfrm>
            <a:off x="5501834" y="3516785"/>
            <a:ext cx="2958870" cy="923330"/>
          </a:xfrm>
          <a:prstGeom prst="rect">
            <a:avLst/>
          </a:prstGeom>
          <a:noFill/>
        </p:spPr>
        <p:txBody>
          <a:bodyPr wrap="square" rtlCol="0">
            <a:spAutoFit/>
          </a:bodyPr>
          <a:lstStyle/>
          <a:p>
            <a:pPr algn="ctr"/>
            <a:r>
              <a:rPr lang="zh-CN" altLang="en-US" sz="5400" dirty="0" smtClean="0">
                <a:solidFill>
                  <a:schemeClr val="bg1"/>
                </a:solidFill>
                <a:latin typeface="微软雅黑" panose="020B0503020204020204" pitchFamily="34" charset="-122"/>
                <a:ea typeface="微软雅黑" panose="020B0503020204020204" pitchFamily="34" charset="-122"/>
              </a:rPr>
              <a:t>接口</a:t>
            </a:r>
            <a:r>
              <a:rPr lang="zh-CN" altLang="en-US" sz="5400" dirty="0">
                <a:solidFill>
                  <a:schemeClr val="bg1"/>
                </a:solidFill>
                <a:latin typeface="微软雅黑" panose="020B0503020204020204" pitchFamily="34" charset="-122"/>
                <a:ea typeface="微软雅黑" panose="020B0503020204020204" pitchFamily="34" charset="-122"/>
              </a:rPr>
              <a:t>说明</a:t>
            </a:r>
          </a:p>
        </p:txBody>
      </p:sp>
      <p:sp>
        <p:nvSpPr>
          <p:cNvPr id="3" name="菱形 2"/>
          <p:cNvSpPr/>
          <p:nvPr/>
        </p:nvSpPr>
        <p:spPr>
          <a:xfrm>
            <a:off x="411510" y="3428374"/>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p:nvSpPr>
        <p:spPr>
          <a:xfrm>
            <a:off x="940558" y="3428374"/>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p:nvSpPr>
        <p:spPr>
          <a:xfrm>
            <a:off x="1482709" y="3428374"/>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p:nvSpPr>
        <p:spPr>
          <a:xfrm>
            <a:off x="2025990" y="3428374"/>
            <a:ext cx="542151" cy="542151"/>
          </a:xfrm>
          <a:prstGeom prst="diamond">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菱形 34"/>
          <p:cNvSpPr/>
          <p:nvPr/>
        </p:nvSpPr>
        <p:spPr>
          <a:xfrm flipH="1">
            <a:off x="11240621" y="3428374"/>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p:nvSpPr>
        <p:spPr>
          <a:xfrm flipH="1">
            <a:off x="10711573" y="3428374"/>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菱形 36"/>
          <p:cNvSpPr/>
          <p:nvPr/>
        </p:nvSpPr>
        <p:spPr>
          <a:xfrm flipH="1">
            <a:off x="10169422" y="3428374"/>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菱形 37"/>
          <p:cNvSpPr/>
          <p:nvPr/>
        </p:nvSpPr>
        <p:spPr>
          <a:xfrm flipH="1">
            <a:off x="9626141" y="3428374"/>
            <a:ext cx="542151" cy="542151"/>
          </a:xfrm>
          <a:prstGeom prst="diamond">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2" name="组合 171"/>
          <p:cNvGrpSpPr/>
          <p:nvPr/>
        </p:nvGrpSpPr>
        <p:grpSpPr>
          <a:xfrm>
            <a:off x="5313827" y="502045"/>
            <a:ext cx="1564347" cy="1520459"/>
            <a:chOff x="5261456" y="264267"/>
            <a:chExt cx="1797675" cy="1747241"/>
          </a:xfrm>
        </p:grpSpPr>
        <p:sp>
          <p:nvSpPr>
            <p:cNvPr id="78" name="Freeform 78"/>
            <p:cNvSpPr>
              <a:spLocks/>
            </p:cNvSpPr>
            <p:nvPr/>
          </p:nvSpPr>
          <p:spPr bwMode="auto">
            <a:xfrm>
              <a:off x="6003581" y="264267"/>
              <a:ext cx="356652" cy="450319"/>
            </a:xfrm>
            <a:custGeom>
              <a:avLst/>
              <a:gdLst>
                <a:gd name="T0" fmla="*/ 14 w 41"/>
                <a:gd name="T1" fmla="*/ 25 h 52"/>
                <a:gd name="T2" fmla="*/ 10 w 41"/>
                <a:gd name="T3" fmla="*/ 32 h 52"/>
                <a:gd name="T4" fmla="*/ 20 w 41"/>
                <a:gd name="T5" fmla="*/ 34 h 52"/>
                <a:gd name="T6" fmla="*/ 18 w 41"/>
                <a:gd name="T7" fmla="*/ 40 h 52"/>
                <a:gd name="T8" fmla="*/ 16 w 41"/>
                <a:gd name="T9" fmla="*/ 35 h 52"/>
                <a:gd name="T10" fmla="*/ 8 w 41"/>
                <a:gd name="T11" fmla="*/ 46 h 52"/>
                <a:gd name="T12" fmla="*/ 8 w 41"/>
                <a:gd name="T13" fmla="*/ 52 h 52"/>
                <a:gd name="T14" fmla="*/ 35 w 41"/>
                <a:gd name="T15" fmla="*/ 52 h 52"/>
                <a:gd name="T16" fmla="*/ 36 w 41"/>
                <a:gd name="T17" fmla="*/ 48 h 52"/>
                <a:gd name="T18" fmla="*/ 34 w 41"/>
                <a:gd name="T19" fmla="*/ 47 h 52"/>
                <a:gd name="T20" fmla="*/ 36 w 41"/>
                <a:gd name="T21" fmla="*/ 45 h 52"/>
                <a:gd name="T22" fmla="*/ 26 w 41"/>
                <a:gd name="T23" fmla="*/ 35 h 52"/>
                <a:gd name="T24" fmla="*/ 28 w 41"/>
                <a:gd name="T25" fmla="*/ 46 h 52"/>
                <a:gd name="T26" fmla="*/ 32 w 41"/>
                <a:gd name="T27" fmla="*/ 47 h 52"/>
                <a:gd name="T28" fmla="*/ 24 w 41"/>
                <a:gd name="T29" fmla="*/ 47 h 52"/>
                <a:gd name="T30" fmla="*/ 23 w 41"/>
                <a:gd name="T31" fmla="*/ 33 h 52"/>
                <a:gd name="T32" fmla="*/ 31 w 41"/>
                <a:gd name="T33" fmla="*/ 32 h 52"/>
                <a:gd name="T34" fmla="*/ 27 w 41"/>
                <a:gd name="T35" fmla="*/ 24 h 52"/>
                <a:gd name="T36" fmla="*/ 39 w 41"/>
                <a:gd name="T37" fmla="*/ 29 h 52"/>
                <a:gd name="T38" fmla="*/ 40 w 41"/>
                <a:gd name="T39" fmla="*/ 10 h 52"/>
                <a:gd name="T40" fmla="*/ 27 w 41"/>
                <a:gd name="T41" fmla="*/ 16 h 52"/>
                <a:gd name="T42" fmla="*/ 25 w 41"/>
                <a:gd name="T43" fmla="*/ 17 h 52"/>
                <a:gd name="T44" fmla="*/ 32 w 41"/>
                <a:gd name="T45" fmla="*/ 2 h 52"/>
                <a:gd name="T46" fmla="*/ 19 w 41"/>
                <a:gd name="T47" fmla="*/ 2 h 52"/>
                <a:gd name="T48" fmla="*/ 7 w 41"/>
                <a:gd name="T49" fmla="*/ 2 h 52"/>
                <a:gd name="T50" fmla="*/ 14 w 41"/>
                <a:gd name="T51" fmla="*/ 17 h 52"/>
                <a:gd name="T52" fmla="*/ 1 w 41"/>
                <a:gd name="T53" fmla="*/ 10 h 52"/>
                <a:gd name="T54" fmla="*/ 2 w 41"/>
                <a:gd name="T55" fmla="*/ 28 h 52"/>
                <a:gd name="T56" fmla="*/ 14 w 41"/>
                <a:gd name="T57" fmla="*/ 2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52">
                  <a:moveTo>
                    <a:pt x="14" y="25"/>
                  </a:moveTo>
                  <a:cubicBezTo>
                    <a:pt x="13" y="28"/>
                    <a:pt x="11" y="30"/>
                    <a:pt x="10" y="32"/>
                  </a:cubicBezTo>
                  <a:cubicBezTo>
                    <a:pt x="11" y="36"/>
                    <a:pt x="17" y="32"/>
                    <a:pt x="20" y="34"/>
                  </a:cubicBezTo>
                  <a:cubicBezTo>
                    <a:pt x="19" y="35"/>
                    <a:pt x="19" y="39"/>
                    <a:pt x="18" y="40"/>
                  </a:cubicBezTo>
                  <a:cubicBezTo>
                    <a:pt x="18" y="38"/>
                    <a:pt x="18" y="35"/>
                    <a:pt x="16" y="35"/>
                  </a:cubicBezTo>
                  <a:cubicBezTo>
                    <a:pt x="11" y="36"/>
                    <a:pt x="6" y="40"/>
                    <a:pt x="8" y="46"/>
                  </a:cubicBezTo>
                  <a:cubicBezTo>
                    <a:pt x="5" y="47"/>
                    <a:pt x="7" y="51"/>
                    <a:pt x="8" y="52"/>
                  </a:cubicBezTo>
                  <a:cubicBezTo>
                    <a:pt x="17" y="50"/>
                    <a:pt x="25" y="49"/>
                    <a:pt x="35" y="52"/>
                  </a:cubicBezTo>
                  <a:cubicBezTo>
                    <a:pt x="36" y="51"/>
                    <a:pt x="37" y="50"/>
                    <a:pt x="36" y="48"/>
                  </a:cubicBezTo>
                  <a:cubicBezTo>
                    <a:pt x="36" y="47"/>
                    <a:pt x="34" y="47"/>
                    <a:pt x="34" y="47"/>
                  </a:cubicBezTo>
                  <a:cubicBezTo>
                    <a:pt x="35" y="47"/>
                    <a:pt x="36" y="45"/>
                    <a:pt x="36" y="45"/>
                  </a:cubicBezTo>
                  <a:cubicBezTo>
                    <a:pt x="36" y="39"/>
                    <a:pt x="32" y="35"/>
                    <a:pt x="26" y="35"/>
                  </a:cubicBezTo>
                  <a:cubicBezTo>
                    <a:pt x="25" y="38"/>
                    <a:pt x="24" y="44"/>
                    <a:pt x="28" y="46"/>
                  </a:cubicBezTo>
                  <a:cubicBezTo>
                    <a:pt x="29" y="46"/>
                    <a:pt x="31" y="45"/>
                    <a:pt x="32" y="47"/>
                  </a:cubicBezTo>
                  <a:cubicBezTo>
                    <a:pt x="30" y="47"/>
                    <a:pt x="27" y="46"/>
                    <a:pt x="24" y="47"/>
                  </a:cubicBezTo>
                  <a:cubicBezTo>
                    <a:pt x="23" y="42"/>
                    <a:pt x="25" y="36"/>
                    <a:pt x="23" y="33"/>
                  </a:cubicBezTo>
                  <a:cubicBezTo>
                    <a:pt x="26" y="33"/>
                    <a:pt x="28" y="34"/>
                    <a:pt x="31" y="32"/>
                  </a:cubicBezTo>
                  <a:cubicBezTo>
                    <a:pt x="30" y="29"/>
                    <a:pt x="27" y="27"/>
                    <a:pt x="27" y="24"/>
                  </a:cubicBezTo>
                  <a:cubicBezTo>
                    <a:pt x="31" y="25"/>
                    <a:pt x="34" y="28"/>
                    <a:pt x="39" y="29"/>
                  </a:cubicBezTo>
                  <a:cubicBezTo>
                    <a:pt x="41" y="24"/>
                    <a:pt x="40" y="18"/>
                    <a:pt x="40" y="10"/>
                  </a:cubicBezTo>
                  <a:cubicBezTo>
                    <a:pt x="35" y="10"/>
                    <a:pt x="32" y="15"/>
                    <a:pt x="27" y="16"/>
                  </a:cubicBezTo>
                  <a:cubicBezTo>
                    <a:pt x="26" y="17"/>
                    <a:pt x="26" y="17"/>
                    <a:pt x="25" y="17"/>
                  </a:cubicBezTo>
                  <a:cubicBezTo>
                    <a:pt x="26" y="11"/>
                    <a:pt x="31" y="9"/>
                    <a:pt x="32" y="2"/>
                  </a:cubicBezTo>
                  <a:cubicBezTo>
                    <a:pt x="28" y="0"/>
                    <a:pt x="24" y="2"/>
                    <a:pt x="19" y="2"/>
                  </a:cubicBezTo>
                  <a:cubicBezTo>
                    <a:pt x="15" y="2"/>
                    <a:pt x="12" y="0"/>
                    <a:pt x="7" y="2"/>
                  </a:cubicBezTo>
                  <a:cubicBezTo>
                    <a:pt x="7" y="8"/>
                    <a:pt x="15" y="11"/>
                    <a:pt x="14" y="17"/>
                  </a:cubicBezTo>
                  <a:cubicBezTo>
                    <a:pt x="9" y="15"/>
                    <a:pt x="7" y="11"/>
                    <a:pt x="1" y="10"/>
                  </a:cubicBezTo>
                  <a:cubicBezTo>
                    <a:pt x="0" y="15"/>
                    <a:pt x="1" y="23"/>
                    <a:pt x="2" y="28"/>
                  </a:cubicBezTo>
                  <a:cubicBezTo>
                    <a:pt x="6" y="30"/>
                    <a:pt x="9" y="25"/>
                    <a:pt x="14" y="2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79"/>
            <p:cNvSpPr>
              <a:spLocks/>
            </p:cNvSpPr>
            <p:nvPr/>
          </p:nvSpPr>
          <p:spPr bwMode="auto">
            <a:xfrm>
              <a:off x="6133274" y="617318"/>
              <a:ext cx="43231" cy="54037"/>
            </a:xfrm>
            <a:custGeom>
              <a:avLst/>
              <a:gdLst>
                <a:gd name="T0" fmla="*/ 3 w 5"/>
                <a:gd name="T1" fmla="*/ 5 h 6"/>
                <a:gd name="T2" fmla="*/ 0 w 5"/>
                <a:gd name="T3" fmla="*/ 4 h 6"/>
                <a:gd name="T4" fmla="*/ 3 w 5"/>
                <a:gd name="T5" fmla="*/ 0 h 6"/>
                <a:gd name="T6" fmla="*/ 3 w 5"/>
                <a:gd name="T7" fmla="*/ 5 h 6"/>
              </a:gdLst>
              <a:ahLst/>
              <a:cxnLst>
                <a:cxn ang="0">
                  <a:pos x="T0" y="T1"/>
                </a:cxn>
                <a:cxn ang="0">
                  <a:pos x="T2" y="T3"/>
                </a:cxn>
                <a:cxn ang="0">
                  <a:pos x="T4" y="T5"/>
                </a:cxn>
                <a:cxn ang="0">
                  <a:pos x="T6" y="T7"/>
                </a:cxn>
              </a:cxnLst>
              <a:rect l="0" t="0" r="r" b="b"/>
              <a:pathLst>
                <a:path w="5" h="6">
                  <a:moveTo>
                    <a:pt x="3" y="5"/>
                  </a:moveTo>
                  <a:cubicBezTo>
                    <a:pt x="3" y="4"/>
                    <a:pt x="0" y="6"/>
                    <a:pt x="0" y="4"/>
                  </a:cubicBezTo>
                  <a:cubicBezTo>
                    <a:pt x="1" y="3"/>
                    <a:pt x="3" y="2"/>
                    <a:pt x="3" y="0"/>
                  </a:cubicBezTo>
                  <a:cubicBezTo>
                    <a:pt x="4" y="1"/>
                    <a:pt x="5" y="4"/>
                    <a:pt x="3"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80"/>
            <p:cNvSpPr>
              <a:spLocks/>
            </p:cNvSpPr>
            <p:nvPr/>
          </p:nvSpPr>
          <p:spPr bwMode="auto">
            <a:xfrm>
              <a:off x="6342222" y="660549"/>
              <a:ext cx="144102" cy="147704"/>
            </a:xfrm>
            <a:custGeom>
              <a:avLst/>
              <a:gdLst>
                <a:gd name="T0" fmla="*/ 9 w 17"/>
                <a:gd name="T1" fmla="*/ 16 h 17"/>
                <a:gd name="T2" fmla="*/ 10 w 17"/>
                <a:gd name="T3" fmla="*/ 1 h 17"/>
                <a:gd name="T4" fmla="*/ 0 w 17"/>
                <a:gd name="T5" fmla="*/ 8 h 17"/>
                <a:gd name="T6" fmla="*/ 9 w 17"/>
                <a:gd name="T7" fmla="*/ 16 h 17"/>
              </a:gdLst>
              <a:ahLst/>
              <a:cxnLst>
                <a:cxn ang="0">
                  <a:pos x="T0" y="T1"/>
                </a:cxn>
                <a:cxn ang="0">
                  <a:pos x="T2" y="T3"/>
                </a:cxn>
                <a:cxn ang="0">
                  <a:pos x="T4" y="T5"/>
                </a:cxn>
                <a:cxn ang="0">
                  <a:pos x="T6" y="T7"/>
                </a:cxn>
              </a:cxnLst>
              <a:rect l="0" t="0" r="r" b="b"/>
              <a:pathLst>
                <a:path w="17" h="17">
                  <a:moveTo>
                    <a:pt x="9" y="16"/>
                  </a:moveTo>
                  <a:cubicBezTo>
                    <a:pt x="17" y="16"/>
                    <a:pt x="17" y="1"/>
                    <a:pt x="10" y="1"/>
                  </a:cubicBezTo>
                  <a:cubicBezTo>
                    <a:pt x="5" y="0"/>
                    <a:pt x="1" y="3"/>
                    <a:pt x="0" y="8"/>
                  </a:cubicBezTo>
                  <a:cubicBezTo>
                    <a:pt x="0" y="13"/>
                    <a:pt x="5" y="17"/>
                    <a:pt x="9"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1" name="Freeform 81"/>
            <p:cNvSpPr>
              <a:spLocks/>
            </p:cNvSpPr>
            <p:nvPr/>
          </p:nvSpPr>
          <p:spPr bwMode="auto">
            <a:xfrm>
              <a:off x="5787428" y="660549"/>
              <a:ext cx="302615" cy="864615"/>
            </a:xfrm>
            <a:custGeom>
              <a:avLst/>
              <a:gdLst>
                <a:gd name="T0" fmla="*/ 21 w 35"/>
                <a:gd name="T1" fmla="*/ 19 h 100"/>
                <a:gd name="T2" fmla="*/ 17 w 35"/>
                <a:gd name="T3" fmla="*/ 19 h 100"/>
                <a:gd name="T4" fmla="*/ 15 w 35"/>
                <a:gd name="T5" fmla="*/ 25 h 100"/>
                <a:gd name="T6" fmla="*/ 6 w 35"/>
                <a:gd name="T7" fmla="*/ 40 h 100"/>
                <a:gd name="T8" fmla="*/ 5 w 35"/>
                <a:gd name="T9" fmla="*/ 46 h 100"/>
                <a:gd name="T10" fmla="*/ 4 w 35"/>
                <a:gd name="T11" fmla="*/ 87 h 100"/>
                <a:gd name="T12" fmla="*/ 10 w 35"/>
                <a:gd name="T13" fmla="*/ 99 h 100"/>
                <a:gd name="T14" fmla="*/ 15 w 35"/>
                <a:gd name="T15" fmla="*/ 99 h 100"/>
                <a:gd name="T16" fmla="*/ 8 w 35"/>
                <a:gd name="T17" fmla="*/ 77 h 100"/>
                <a:gd name="T18" fmla="*/ 9 w 35"/>
                <a:gd name="T19" fmla="*/ 55 h 100"/>
                <a:gd name="T20" fmla="*/ 15 w 35"/>
                <a:gd name="T21" fmla="*/ 38 h 100"/>
                <a:gd name="T22" fmla="*/ 28 w 35"/>
                <a:gd name="T23" fmla="*/ 80 h 100"/>
                <a:gd name="T24" fmla="*/ 31 w 35"/>
                <a:gd name="T25" fmla="*/ 92 h 100"/>
                <a:gd name="T26" fmla="*/ 32 w 35"/>
                <a:gd name="T27" fmla="*/ 84 h 100"/>
                <a:gd name="T28" fmla="*/ 35 w 35"/>
                <a:gd name="T29" fmla="*/ 79 h 100"/>
                <a:gd name="T30" fmla="*/ 34 w 35"/>
                <a:gd name="T31" fmla="*/ 74 h 100"/>
                <a:gd name="T32" fmla="*/ 31 w 35"/>
                <a:gd name="T33" fmla="*/ 63 h 100"/>
                <a:gd name="T34" fmla="*/ 31 w 35"/>
                <a:gd name="T35" fmla="*/ 61 h 100"/>
                <a:gd name="T36" fmla="*/ 19 w 35"/>
                <a:gd name="T37" fmla="*/ 27 h 100"/>
                <a:gd name="T38" fmla="*/ 24 w 35"/>
                <a:gd name="T39" fmla="*/ 34 h 100"/>
                <a:gd name="T40" fmla="*/ 28 w 35"/>
                <a:gd name="T41" fmla="*/ 41 h 100"/>
                <a:gd name="T42" fmla="*/ 26 w 35"/>
                <a:gd name="T43" fmla="*/ 29 h 100"/>
                <a:gd name="T44" fmla="*/ 35 w 35"/>
                <a:gd name="T45" fmla="*/ 39 h 100"/>
                <a:gd name="T46" fmla="*/ 29 w 35"/>
                <a:gd name="T47" fmla="*/ 16 h 100"/>
                <a:gd name="T48" fmla="*/ 22 w 35"/>
                <a:gd name="T49" fmla="*/ 19 h 100"/>
                <a:gd name="T50" fmla="*/ 29 w 35"/>
                <a:gd name="T51" fmla="*/ 6 h 100"/>
                <a:gd name="T52" fmla="*/ 23 w 35"/>
                <a:gd name="T53" fmla="*/ 2 h 100"/>
                <a:gd name="T54" fmla="*/ 13 w 35"/>
                <a:gd name="T55" fmla="*/ 8 h 100"/>
                <a:gd name="T56" fmla="*/ 21 w 35"/>
                <a:gd name="T57" fmla="*/ 1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100">
                  <a:moveTo>
                    <a:pt x="21" y="19"/>
                  </a:moveTo>
                  <a:cubicBezTo>
                    <a:pt x="19" y="19"/>
                    <a:pt x="19" y="18"/>
                    <a:pt x="17" y="19"/>
                  </a:cubicBezTo>
                  <a:cubicBezTo>
                    <a:pt x="16" y="20"/>
                    <a:pt x="16" y="23"/>
                    <a:pt x="15" y="25"/>
                  </a:cubicBezTo>
                  <a:cubicBezTo>
                    <a:pt x="12" y="30"/>
                    <a:pt x="8" y="34"/>
                    <a:pt x="6" y="40"/>
                  </a:cubicBezTo>
                  <a:cubicBezTo>
                    <a:pt x="6" y="42"/>
                    <a:pt x="6" y="44"/>
                    <a:pt x="5" y="46"/>
                  </a:cubicBezTo>
                  <a:cubicBezTo>
                    <a:pt x="2" y="59"/>
                    <a:pt x="0" y="73"/>
                    <a:pt x="4" y="87"/>
                  </a:cubicBezTo>
                  <a:cubicBezTo>
                    <a:pt x="10" y="89"/>
                    <a:pt x="7" y="95"/>
                    <a:pt x="10" y="99"/>
                  </a:cubicBezTo>
                  <a:cubicBezTo>
                    <a:pt x="11" y="100"/>
                    <a:pt x="14" y="100"/>
                    <a:pt x="15" y="99"/>
                  </a:cubicBezTo>
                  <a:cubicBezTo>
                    <a:pt x="13" y="91"/>
                    <a:pt x="9" y="85"/>
                    <a:pt x="8" y="77"/>
                  </a:cubicBezTo>
                  <a:cubicBezTo>
                    <a:pt x="8" y="69"/>
                    <a:pt x="7" y="62"/>
                    <a:pt x="9" y="55"/>
                  </a:cubicBezTo>
                  <a:cubicBezTo>
                    <a:pt x="10" y="49"/>
                    <a:pt x="13" y="42"/>
                    <a:pt x="15" y="38"/>
                  </a:cubicBezTo>
                  <a:cubicBezTo>
                    <a:pt x="21" y="50"/>
                    <a:pt x="25" y="65"/>
                    <a:pt x="28" y="80"/>
                  </a:cubicBezTo>
                  <a:cubicBezTo>
                    <a:pt x="29" y="85"/>
                    <a:pt x="27" y="90"/>
                    <a:pt x="31" y="92"/>
                  </a:cubicBezTo>
                  <a:cubicBezTo>
                    <a:pt x="33" y="90"/>
                    <a:pt x="31" y="87"/>
                    <a:pt x="32" y="84"/>
                  </a:cubicBezTo>
                  <a:cubicBezTo>
                    <a:pt x="33" y="82"/>
                    <a:pt x="35" y="81"/>
                    <a:pt x="35" y="79"/>
                  </a:cubicBezTo>
                  <a:cubicBezTo>
                    <a:pt x="35" y="78"/>
                    <a:pt x="34" y="76"/>
                    <a:pt x="34" y="74"/>
                  </a:cubicBezTo>
                  <a:cubicBezTo>
                    <a:pt x="33" y="69"/>
                    <a:pt x="32" y="67"/>
                    <a:pt x="31" y="63"/>
                  </a:cubicBezTo>
                  <a:cubicBezTo>
                    <a:pt x="31" y="63"/>
                    <a:pt x="31" y="62"/>
                    <a:pt x="31" y="61"/>
                  </a:cubicBezTo>
                  <a:cubicBezTo>
                    <a:pt x="28" y="48"/>
                    <a:pt x="21" y="37"/>
                    <a:pt x="19" y="27"/>
                  </a:cubicBezTo>
                  <a:cubicBezTo>
                    <a:pt x="21" y="29"/>
                    <a:pt x="22" y="31"/>
                    <a:pt x="24" y="34"/>
                  </a:cubicBezTo>
                  <a:cubicBezTo>
                    <a:pt x="25" y="36"/>
                    <a:pt x="25" y="40"/>
                    <a:pt x="28" y="41"/>
                  </a:cubicBezTo>
                  <a:cubicBezTo>
                    <a:pt x="30" y="37"/>
                    <a:pt x="25" y="33"/>
                    <a:pt x="26" y="29"/>
                  </a:cubicBezTo>
                  <a:cubicBezTo>
                    <a:pt x="30" y="31"/>
                    <a:pt x="30" y="38"/>
                    <a:pt x="35" y="39"/>
                  </a:cubicBezTo>
                  <a:cubicBezTo>
                    <a:pt x="34" y="32"/>
                    <a:pt x="30" y="23"/>
                    <a:pt x="29" y="16"/>
                  </a:cubicBezTo>
                  <a:cubicBezTo>
                    <a:pt x="27" y="19"/>
                    <a:pt x="24" y="21"/>
                    <a:pt x="22" y="19"/>
                  </a:cubicBezTo>
                  <a:cubicBezTo>
                    <a:pt x="27" y="17"/>
                    <a:pt x="31" y="12"/>
                    <a:pt x="29" y="6"/>
                  </a:cubicBezTo>
                  <a:cubicBezTo>
                    <a:pt x="26" y="5"/>
                    <a:pt x="25" y="3"/>
                    <a:pt x="23" y="2"/>
                  </a:cubicBezTo>
                  <a:cubicBezTo>
                    <a:pt x="17" y="0"/>
                    <a:pt x="13" y="4"/>
                    <a:pt x="13" y="8"/>
                  </a:cubicBezTo>
                  <a:cubicBezTo>
                    <a:pt x="12" y="14"/>
                    <a:pt x="17" y="17"/>
                    <a:pt x="21"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 name="Freeform 82"/>
            <p:cNvSpPr>
              <a:spLocks/>
            </p:cNvSpPr>
            <p:nvPr/>
          </p:nvSpPr>
          <p:spPr bwMode="auto">
            <a:xfrm>
              <a:off x="5953146" y="757817"/>
              <a:ext cx="43231" cy="32422"/>
            </a:xfrm>
            <a:custGeom>
              <a:avLst/>
              <a:gdLst>
                <a:gd name="T0" fmla="*/ 5 w 5"/>
                <a:gd name="T1" fmla="*/ 0 h 4"/>
                <a:gd name="T2" fmla="*/ 0 w 5"/>
                <a:gd name="T3" fmla="*/ 2 h 4"/>
                <a:gd name="T4" fmla="*/ 5 w 5"/>
                <a:gd name="T5" fmla="*/ 0 h 4"/>
              </a:gdLst>
              <a:ahLst/>
              <a:cxnLst>
                <a:cxn ang="0">
                  <a:pos x="T0" y="T1"/>
                </a:cxn>
                <a:cxn ang="0">
                  <a:pos x="T2" y="T3"/>
                </a:cxn>
                <a:cxn ang="0">
                  <a:pos x="T4" y="T5"/>
                </a:cxn>
              </a:cxnLst>
              <a:rect l="0" t="0" r="r" b="b"/>
              <a:pathLst>
                <a:path w="5" h="4">
                  <a:moveTo>
                    <a:pt x="5" y="0"/>
                  </a:moveTo>
                  <a:cubicBezTo>
                    <a:pt x="5" y="2"/>
                    <a:pt x="1" y="4"/>
                    <a:pt x="0" y="2"/>
                  </a:cubicBezTo>
                  <a:cubicBezTo>
                    <a:pt x="3" y="2"/>
                    <a:pt x="3" y="1"/>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 name="Freeform 83"/>
            <p:cNvSpPr>
              <a:spLocks/>
            </p:cNvSpPr>
            <p:nvPr/>
          </p:nvSpPr>
          <p:spPr bwMode="auto">
            <a:xfrm>
              <a:off x="5495621" y="671355"/>
              <a:ext cx="302615" cy="273795"/>
            </a:xfrm>
            <a:custGeom>
              <a:avLst/>
              <a:gdLst>
                <a:gd name="T0" fmla="*/ 12 w 35"/>
                <a:gd name="T1" fmla="*/ 31 h 32"/>
                <a:gd name="T2" fmla="*/ 16 w 35"/>
                <a:gd name="T3" fmla="*/ 28 h 32"/>
                <a:gd name="T4" fmla="*/ 19 w 35"/>
                <a:gd name="T5" fmla="*/ 19 h 32"/>
                <a:gd name="T6" fmla="*/ 30 w 35"/>
                <a:gd name="T7" fmla="*/ 18 h 32"/>
                <a:gd name="T8" fmla="*/ 35 w 35"/>
                <a:gd name="T9" fmla="*/ 8 h 32"/>
                <a:gd name="T10" fmla="*/ 33 w 35"/>
                <a:gd name="T11" fmla="*/ 8 h 32"/>
                <a:gd name="T12" fmla="*/ 17 w 35"/>
                <a:gd name="T13" fmla="*/ 15 h 32"/>
                <a:gd name="T14" fmla="*/ 2 w 35"/>
                <a:gd name="T15" fmla="*/ 25 h 32"/>
                <a:gd name="T16" fmla="*/ 12 w 35"/>
                <a:gd name="T17"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2">
                  <a:moveTo>
                    <a:pt x="12" y="31"/>
                  </a:moveTo>
                  <a:cubicBezTo>
                    <a:pt x="13" y="31"/>
                    <a:pt x="15" y="29"/>
                    <a:pt x="16" y="28"/>
                  </a:cubicBezTo>
                  <a:cubicBezTo>
                    <a:pt x="19" y="25"/>
                    <a:pt x="20" y="22"/>
                    <a:pt x="19" y="19"/>
                  </a:cubicBezTo>
                  <a:cubicBezTo>
                    <a:pt x="22" y="22"/>
                    <a:pt x="28" y="22"/>
                    <a:pt x="30" y="18"/>
                  </a:cubicBezTo>
                  <a:cubicBezTo>
                    <a:pt x="30" y="13"/>
                    <a:pt x="35" y="11"/>
                    <a:pt x="35" y="8"/>
                  </a:cubicBezTo>
                  <a:cubicBezTo>
                    <a:pt x="35" y="7"/>
                    <a:pt x="34" y="8"/>
                    <a:pt x="33" y="8"/>
                  </a:cubicBezTo>
                  <a:cubicBezTo>
                    <a:pt x="29" y="0"/>
                    <a:pt x="14" y="4"/>
                    <a:pt x="17" y="15"/>
                  </a:cubicBezTo>
                  <a:cubicBezTo>
                    <a:pt x="10" y="9"/>
                    <a:pt x="0" y="17"/>
                    <a:pt x="2" y="25"/>
                  </a:cubicBezTo>
                  <a:cubicBezTo>
                    <a:pt x="3" y="28"/>
                    <a:pt x="8" y="32"/>
                    <a:pt x="12" y="3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84"/>
            <p:cNvSpPr>
              <a:spLocks/>
            </p:cNvSpPr>
            <p:nvPr/>
          </p:nvSpPr>
          <p:spPr bwMode="auto">
            <a:xfrm>
              <a:off x="5700966" y="772227"/>
              <a:ext cx="36026" cy="36026"/>
            </a:xfrm>
            <a:custGeom>
              <a:avLst/>
              <a:gdLst>
                <a:gd name="T0" fmla="*/ 3 w 4"/>
                <a:gd name="T1" fmla="*/ 0 h 4"/>
                <a:gd name="T2" fmla="*/ 4 w 4"/>
                <a:gd name="T3" fmla="*/ 1 h 4"/>
                <a:gd name="T4" fmla="*/ 3 w 4"/>
                <a:gd name="T5" fmla="*/ 4 h 4"/>
                <a:gd name="T6" fmla="*/ 0 w 4"/>
                <a:gd name="T7" fmla="*/ 4 h 4"/>
                <a:gd name="T8" fmla="*/ 3 w 4"/>
                <a:gd name="T9" fmla="*/ 0 h 4"/>
              </a:gdLst>
              <a:ahLst/>
              <a:cxnLst>
                <a:cxn ang="0">
                  <a:pos x="T0" y="T1"/>
                </a:cxn>
                <a:cxn ang="0">
                  <a:pos x="T2" y="T3"/>
                </a:cxn>
                <a:cxn ang="0">
                  <a:pos x="T4" y="T5"/>
                </a:cxn>
                <a:cxn ang="0">
                  <a:pos x="T6" y="T7"/>
                </a:cxn>
                <a:cxn ang="0">
                  <a:pos x="T8" y="T9"/>
                </a:cxn>
              </a:cxnLst>
              <a:rect l="0" t="0" r="r" b="b"/>
              <a:pathLst>
                <a:path w="4" h="4">
                  <a:moveTo>
                    <a:pt x="3" y="0"/>
                  </a:moveTo>
                  <a:cubicBezTo>
                    <a:pt x="4" y="0"/>
                    <a:pt x="4" y="1"/>
                    <a:pt x="4" y="1"/>
                  </a:cubicBezTo>
                  <a:cubicBezTo>
                    <a:pt x="4" y="2"/>
                    <a:pt x="3" y="2"/>
                    <a:pt x="3" y="4"/>
                  </a:cubicBezTo>
                  <a:cubicBezTo>
                    <a:pt x="3" y="4"/>
                    <a:pt x="1" y="4"/>
                    <a:pt x="0" y="4"/>
                  </a:cubicBezTo>
                  <a:cubicBezTo>
                    <a:pt x="0" y="2"/>
                    <a:pt x="2" y="2"/>
                    <a:pt x="3"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5" name="Freeform 85"/>
            <p:cNvSpPr>
              <a:spLocks/>
            </p:cNvSpPr>
            <p:nvPr/>
          </p:nvSpPr>
          <p:spPr bwMode="auto">
            <a:xfrm>
              <a:off x="5571274" y="876702"/>
              <a:ext cx="43231" cy="18012"/>
            </a:xfrm>
            <a:custGeom>
              <a:avLst/>
              <a:gdLst>
                <a:gd name="T0" fmla="*/ 0 w 5"/>
                <a:gd name="T1" fmla="*/ 0 h 2"/>
                <a:gd name="T2" fmla="*/ 5 w 5"/>
                <a:gd name="T3" fmla="*/ 0 h 2"/>
                <a:gd name="T4" fmla="*/ 1 w 5"/>
                <a:gd name="T5" fmla="*/ 2 h 2"/>
                <a:gd name="T6" fmla="*/ 0 w 5"/>
                <a:gd name="T7" fmla="*/ 0 h 2"/>
              </a:gdLst>
              <a:ahLst/>
              <a:cxnLst>
                <a:cxn ang="0">
                  <a:pos x="T0" y="T1"/>
                </a:cxn>
                <a:cxn ang="0">
                  <a:pos x="T2" y="T3"/>
                </a:cxn>
                <a:cxn ang="0">
                  <a:pos x="T4" y="T5"/>
                </a:cxn>
                <a:cxn ang="0">
                  <a:pos x="T6" y="T7"/>
                </a:cxn>
              </a:cxnLst>
              <a:rect l="0" t="0" r="r" b="b"/>
              <a:pathLst>
                <a:path w="5" h="2">
                  <a:moveTo>
                    <a:pt x="0" y="0"/>
                  </a:moveTo>
                  <a:cubicBezTo>
                    <a:pt x="2" y="0"/>
                    <a:pt x="3" y="0"/>
                    <a:pt x="5" y="0"/>
                  </a:cubicBezTo>
                  <a:cubicBezTo>
                    <a:pt x="5" y="2"/>
                    <a:pt x="3" y="2"/>
                    <a:pt x="1" y="2"/>
                  </a:cubicBezTo>
                  <a:cubicBezTo>
                    <a:pt x="1" y="1"/>
                    <a:pt x="0" y="1"/>
                    <a:pt x="0"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6" name="Freeform 86"/>
            <p:cNvSpPr>
              <a:spLocks/>
            </p:cNvSpPr>
            <p:nvPr/>
          </p:nvSpPr>
          <p:spPr bwMode="auto">
            <a:xfrm>
              <a:off x="6082838" y="703779"/>
              <a:ext cx="223359" cy="129692"/>
            </a:xfrm>
            <a:custGeom>
              <a:avLst/>
              <a:gdLst>
                <a:gd name="T0" fmla="*/ 0 w 26"/>
                <a:gd name="T1" fmla="*/ 3 h 15"/>
                <a:gd name="T2" fmla="*/ 5 w 26"/>
                <a:gd name="T3" fmla="*/ 11 h 15"/>
                <a:gd name="T4" fmla="*/ 26 w 26"/>
                <a:gd name="T5" fmla="*/ 3 h 15"/>
                <a:gd name="T6" fmla="*/ 14 w 26"/>
                <a:gd name="T7" fmla="*/ 0 h 15"/>
                <a:gd name="T8" fmla="*/ 0 w 26"/>
                <a:gd name="T9" fmla="*/ 3 h 15"/>
              </a:gdLst>
              <a:ahLst/>
              <a:cxnLst>
                <a:cxn ang="0">
                  <a:pos x="T0" y="T1"/>
                </a:cxn>
                <a:cxn ang="0">
                  <a:pos x="T2" y="T3"/>
                </a:cxn>
                <a:cxn ang="0">
                  <a:pos x="T4" y="T5"/>
                </a:cxn>
                <a:cxn ang="0">
                  <a:pos x="T6" y="T7"/>
                </a:cxn>
                <a:cxn ang="0">
                  <a:pos x="T8" y="T9"/>
                </a:cxn>
              </a:cxnLst>
              <a:rect l="0" t="0" r="r" b="b"/>
              <a:pathLst>
                <a:path w="26" h="15">
                  <a:moveTo>
                    <a:pt x="0" y="3"/>
                  </a:moveTo>
                  <a:cubicBezTo>
                    <a:pt x="1" y="5"/>
                    <a:pt x="2" y="9"/>
                    <a:pt x="5" y="11"/>
                  </a:cubicBezTo>
                  <a:cubicBezTo>
                    <a:pt x="11" y="15"/>
                    <a:pt x="26" y="11"/>
                    <a:pt x="26" y="3"/>
                  </a:cubicBezTo>
                  <a:cubicBezTo>
                    <a:pt x="23" y="1"/>
                    <a:pt x="18" y="0"/>
                    <a:pt x="14" y="0"/>
                  </a:cubicBezTo>
                  <a:cubicBezTo>
                    <a:pt x="9" y="0"/>
                    <a:pt x="3" y="1"/>
                    <a:pt x="0"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87"/>
            <p:cNvSpPr>
              <a:spLocks/>
            </p:cNvSpPr>
            <p:nvPr/>
          </p:nvSpPr>
          <p:spPr bwMode="auto">
            <a:xfrm>
              <a:off x="6504339" y="685766"/>
              <a:ext cx="172923" cy="165718"/>
            </a:xfrm>
            <a:custGeom>
              <a:avLst/>
              <a:gdLst>
                <a:gd name="T0" fmla="*/ 17 w 20"/>
                <a:gd name="T1" fmla="*/ 13 h 19"/>
                <a:gd name="T2" fmla="*/ 2 w 20"/>
                <a:gd name="T3" fmla="*/ 11 h 19"/>
                <a:gd name="T4" fmla="*/ 17 w 20"/>
                <a:gd name="T5" fmla="*/ 13 h 19"/>
              </a:gdLst>
              <a:ahLst/>
              <a:cxnLst>
                <a:cxn ang="0">
                  <a:pos x="T0" y="T1"/>
                </a:cxn>
                <a:cxn ang="0">
                  <a:pos x="T2" y="T3"/>
                </a:cxn>
                <a:cxn ang="0">
                  <a:pos x="T4" y="T5"/>
                </a:cxn>
              </a:cxnLst>
              <a:rect l="0" t="0" r="r" b="b"/>
              <a:pathLst>
                <a:path w="20" h="19">
                  <a:moveTo>
                    <a:pt x="17" y="13"/>
                  </a:moveTo>
                  <a:cubicBezTo>
                    <a:pt x="20" y="0"/>
                    <a:pt x="0" y="0"/>
                    <a:pt x="2" y="11"/>
                  </a:cubicBezTo>
                  <a:cubicBezTo>
                    <a:pt x="3" y="17"/>
                    <a:pt x="14" y="19"/>
                    <a:pt x="17" y="1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88"/>
            <p:cNvSpPr>
              <a:spLocks/>
            </p:cNvSpPr>
            <p:nvPr/>
          </p:nvSpPr>
          <p:spPr bwMode="auto">
            <a:xfrm>
              <a:off x="6644838" y="747010"/>
              <a:ext cx="180128" cy="154909"/>
            </a:xfrm>
            <a:custGeom>
              <a:avLst/>
              <a:gdLst>
                <a:gd name="T0" fmla="*/ 12 w 21"/>
                <a:gd name="T1" fmla="*/ 17 h 18"/>
                <a:gd name="T2" fmla="*/ 20 w 21"/>
                <a:gd name="T3" fmla="*/ 7 h 18"/>
                <a:gd name="T4" fmla="*/ 10 w 21"/>
                <a:gd name="T5" fmla="*/ 1 h 18"/>
                <a:gd name="T6" fmla="*/ 12 w 21"/>
                <a:gd name="T7" fmla="*/ 17 h 18"/>
              </a:gdLst>
              <a:ahLst/>
              <a:cxnLst>
                <a:cxn ang="0">
                  <a:pos x="T0" y="T1"/>
                </a:cxn>
                <a:cxn ang="0">
                  <a:pos x="T2" y="T3"/>
                </a:cxn>
                <a:cxn ang="0">
                  <a:pos x="T4" y="T5"/>
                </a:cxn>
                <a:cxn ang="0">
                  <a:pos x="T6" y="T7"/>
                </a:cxn>
              </a:cxnLst>
              <a:rect l="0" t="0" r="r" b="b"/>
              <a:pathLst>
                <a:path w="21" h="18">
                  <a:moveTo>
                    <a:pt x="12" y="17"/>
                  </a:moveTo>
                  <a:cubicBezTo>
                    <a:pt x="17" y="17"/>
                    <a:pt x="21" y="11"/>
                    <a:pt x="20" y="7"/>
                  </a:cubicBezTo>
                  <a:cubicBezTo>
                    <a:pt x="20" y="3"/>
                    <a:pt x="13" y="0"/>
                    <a:pt x="10" y="1"/>
                  </a:cubicBezTo>
                  <a:cubicBezTo>
                    <a:pt x="0" y="3"/>
                    <a:pt x="2" y="18"/>
                    <a:pt x="12"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89"/>
            <p:cNvSpPr>
              <a:spLocks/>
            </p:cNvSpPr>
            <p:nvPr/>
          </p:nvSpPr>
          <p:spPr bwMode="auto">
            <a:xfrm>
              <a:off x="6720492" y="833472"/>
              <a:ext cx="36026" cy="25217"/>
            </a:xfrm>
            <a:custGeom>
              <a:avLst/>
              <a:gdLst>
                <a:gd name="T0" fmla="*/ 4 w 4"/>
                <a:gd name="T1" fmla="*/ 1 h 3"/>
                <a:gd name="T2" fmla="*/ 0 w 4"/>
                <a:gd name="T3" fmla="*/ 2 h 3"/>
                <a:gd name="T4" fmla="*/ 4 w 4"/>
                <a:gd name="T5" fmla="*/ 1 h 3"/>
              </a:gdLst>
              <a:ahLst/>
              <a:cxnLst>
                <a:cxn ang="0">
                  <a:pos x="T0" y="T1"/>
                </a:cxn>
                <a:cxn ang="0">
                  <a:pos x="T2" y="T3"/>
                </a:cxn>
                <a:cxn ang="0">
                  <a:pos x="T4" y="T5"/>
                </a:cxn>
              </a:cxnLst>
              <a:rect l="0" t="0" r="r" b="b"/>
              <a:pathLst>
                <a:path w="4" h="3">
                  <a:moveTo>
                    <a:pt x="4" y="1"/>
                  </a:moveTo>
                  <a:cubicBezTo>
                    <a:pt x="3" y="2"/>
                    <a:pt x="1" y="3"/>
                    <a:pt x="0" y="2"/>
                  </a:cubicBezTo>
                  <a:cubicBezTo>
                    <a:pt x="1" y="1"/>
                    <a:pt x="3" y="0"/>
                    <a:pt x="4"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90"/>
            <p:cNvSpPr>
              <a:spLocks/>
            </p:cNvSpPr>
            <p:nvPr/>
          </p:nvSpPr>
          <p:spPr bwMode="auto">
            <a:xfrm>
              <a:off x="5755006" y="757817"/>
              <a:ext cx="144102" cy="154909"/>
            </a:xfrm>
            <a:custGeom>
              <a:avLst/>
              <a:gdLst>
                <a:gd name="T0" fmla="*/ 12 w 17"/>
                <a:gd name="T1" fmla="*/ 15 h 18"/>
                <a:gd name="T2" fmla="*/ 16 w 17"/>
                <a:gd name="T3" fmla="*/ 3 h 18"/>
                <a:gd name="T4" fmla="*/ 7 w 17"/>
                <a:gd name="T5" fmla="*/ 1 h 18"/>
                <a:gd name="T6" fmla="*/ 12 w 17"/>
                <a:gd name="T7" fmla="*/ 15 h 18"/>
              </a:gdLst>
              <a:ahLst/>
              <a:cxnLst>
                <a:cxn ang="0">
                  <a:pos x="T0" y="T1"/>
                </a:cxn>
                <a:cxn ang="0">
                  <a:pos x="T2" y="T3"/>
                </a:cxn>
                <a:cxn ang="0">
                  <a:pos x="T4" y="T5"/>
                </a:cxn>
                <a:cxn ang="0">
                  <a:pos x="T6" y="T7"/>
                </a:cxn>
              </a:cxnLst>
              <a:rect l="0" t="0" r="r" b="b"/>
              <a:pathLst>
                <a:path w="17" h="18">
                  <a:moveTo>
                    <a:pt x="12" y="15"/>
                  </a:moveTo>
                  <a:cubicBezTo>
                    <a:pt x="16" y="14"/>
                    <a:pt x="17" y="8"/>
                    <a:pt x="16" y="3"/>
                  </a:cubicBezTo>
                  <a:cubicBezTo>
                    <a:pt x="14" y="0"/>
                    <a:pt x="10" y="0"/>
                    <a:pt x="7" y="1"/>
                  </a:cubicBezTo>
                  <a:cubicBezTo>
                    <a:pt x="0" y="4"/>
                    <a:pt x="2" y="18"/>
                    <a:pt x="12"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91"/>
            <p:cNvSpPr>
              <a:spLocks/>
            </p:cNvSpPr>
            <p:nvPr/>
          </p:nvSpPr>
          <p:spPr bwMode="auto">
            <a:xfrm>
              <a:off x="5823453" y="833472"/>
              <a:ext cx="32422" cy="18012"/>
            </a:xfrm>
            <a:custGeom>
              <a:avLst/>
              <a:gdLst>
                <a:gd name="T0" fmla="*/ 2 w 4"/>
                <a:gd name="T1" fmla="*/ 0 h 2"/>
                <a:gd name="T2" fmla="*/ 4 w 4"/>
                <a:gd name="T3" fmla="*/ 1 h 2"/>
                <a:gd name="T4" fmla="*/ 0 w 4"/>
                <a:gd name="T5" fmla="*/ 1 h 2"/>
                <a:gd name="T6" fmla="*/ 2 w 4"/>
                <a:gd name="T7" fmla="*/ 0 h 2"/>
              </a:gdLst>
              <a:ahLst/>
              <a:cxnLst>
                <a:cxn ang="0">
                  <a:pos x="T0" y="T1"/>
                </a:cxn>
                <a:cxn ang="0">
                  <a:pos x="T2" y="T3"/>
                </a:cxn>
                <a:cxn ang="0">
                  <a:pos x="T4" y="T5"/>
                </a:cxn>
                <a:cxn ang="0">
                  <a:pos x="T6" y="T7"/>
                </a:cxn>
              </a:cxnLst>
              <a:rect l="0" t="0" r="r" b="b"/>
              <a:pathLst>
                <a:path w="4" h="2">
                  <a:moveTo>
                    <a:pt x="2" y="0"/>
                  </a:moveTo>
                  <a:cubicBezTo>
                    <a:pt x="3" y="0"/>
                    <a:pt x="3" y="0"/>
                    <a:pt x="4" y="1"/>
                  </a:cubicBezTo>
                  <a:cubicBezTo>
                    <a:pt x="3" y="2"/>
                    <a:pt x="0" y="2"/>
                    <a:pt x="0" y="1"/>
                  </a:cubicBezTo>
                  <a:cubicBezTo>
                    <a:pt x="0" y="0"/>
                    <a:pt x="2" y="0"/>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92"/>
            <p:cNvSpPr>
              <a:spLocks/>
            </p:cNvSpPr>
            <p:nvPr/>
          </p:nvSpPr>
          <p:spPr bwMode="auto">
            <a:xfrm>
              <a:off x="6255761" y="790241"/>
              <a:ext cx="309820" cy="745729"/>
            </a:xfrm>
            <a:custGeom>
              <a:avLst/>
              <a:gdLst>
                <a:gd name="T0" fmla="*/ 5 w 36"/>
                <a:gd name="T1" fmla="*/ 0 h 86"/>
                <a:gd name="T2" fmla="*/ 4 w 36"/>
                <a:gd name="T3" fmla="*/ 9 h 86"/>
                <a:gd name="T4" fmla="*/ 5 w 36"/>
                <a:gd name="T5" fmla="*/ 25 h 86"/>
                <a:gd name="T6" fmla="*/ 7 w 36"/>
                <a:gd name="T7" fmla="*/ 17 h 86"/>
                <a:gd name="T8" fmla="*/ 9 w 36"/>
                <a:gd name="T9" fmla="*/ 18 h 86"/>
                <a:gd name="T10" fmla="*/ 12 w 36"/>
                <a:gd name="T11" fmla="*/ 16 h 86"/>
                <a:gd name="T12" fmla="*/ 5 w 36"/>
                <a:gd name="T13" fmla="*/ 51 h 86"/>
                <a:gd name="T14" fmla="*/ 5 w 36"/>
                <a:gd name="T15" fmla="*/ 77 h 86"/>
                <a:gd name="T16" fmla="*/ 9 w 36"/>
                <a:gd name="T17" fmla="*/ 66 h 86"/>
                <a:gd name="T18" fmla="*/ 14 w 36"/>
                <a:gd name="T19" fmla="*/ 38 h 86"/>
                <a:gd name="T20" fmla="*/ 19 w 36"/>
                <a:gd name="T21" fmla="*/ 22 h 86"/>
                <a:gd name="T22" fmla="*/ 31 w 36"/>
                <a:gd name="T23" fmla="*/ 53 h 86"/>
                <a:gd name="T24" fmla="*/ 31 w 36"/>
                <a:gd name="T25" fmla="*/ 56 h 86"/>
                <a:gd name="T26" fmla="*/ 23 w 36"/>
                <a:gd name="T27" fmla="*/ 85 h 86"/>
                <a:gd name="T28" fmla="*/ 33 w 36"/>
                <a:gd name="T29" fmla="*/ 70 h 86"/>
                <a:gd name="T30" fmla="*/ 36 w 36"/>
                <a:gd name="T31" fmla="*/ 52 h 86"/>
                <a:gd name="T32" fmla="*/ 24 w 36"/>
                <a:gd name="T33" fmla="*/ 19 h 86"/>
                <a:gd name="T34" fmla="*/ 5 w 36"/>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86">
                  <a:moveTo>
                    <a:pt x="5" y="0"/>
                  </a:moveTo>
                  <a:cubicBezTo>
                    <a:pt x="3" y="1"/>
                    <a:pt x="4" y="5"/>
                    <a:pt x="4" y="9"/>
                  </a:cubicBezTo>
                  <a:cubicBezTo>
                    <a:pt x="4" y="13"/>
                    <a:pt x="1" y="23"/>
                    <a:pt x="5" y="25"/>
                  </a:cubicBezTo>
                  <a:cubicBezTo>
                    <a:pt x="7" y="23"/>
                    <a:pt x="6" y="18"/>
                    <a:pt x="7" y="17"/>
                  </a:cubicBezTo>
                  <a:cubicBezTo>
                    <a:pt x="9" y="16"/>
                    <a:pt x="7" y="19"/>
                    <a:pt x="9" y="18"/>
                  </a:cubicBezTo>
                  <a:cubicBezTo>
                    <a:pt x="11" y="18"/>
                    <a:pt x="11" y="15"/>
                    <a:pt x="12" y="16"/>
                  </a:cubicBezTo>
                  <a:cubicBezTo>
                    <a:pt x="11" y="28"/>
                    <a:pt x="6" y="38"/>
                    <a:pt x="5" y="51"/>
                  </a:cubicBezTo>
                  <a:cubicBezTo>
                    <a:pt x="5" y="58"/>
                    <a:pt x="0" y="70"/>
                    <a:pt x="5" y="77"/>
                  </a:cubicBezTo>
                  <a:cubicBezTo>
                    <a:pt x="9" y="75"/>
                    <a:pt x="8" y="71"/>
                    <a:pt x="9" y="66"/>
                  </a:cubicBezTo>
                  <a:cubicBezTo>
                    <a:pt x="10" y="57"/>
                    <a:pt x="12" y="46"/>
                    <a:pt x="14" y="38"/>
                  </a:cubicBezTo>
                  <a:cubicBezTo>
                    <a:pt x="14" y="32"/>
                    <a:pt x="16" y="26"/>
                    <a:pt x="19" y="22"/>
                  </a:cubicBezTo>
                  <a:cubicBezTo>
                    <a:pt x="26" y="29"/>
                    <a:pt x="30" y="41"/>
                    <a:pt x="31" y="53"/>
                  </a:cubicBezTo>
                  <a:cubicBezTo>
                    <a:pt x="31" y="55"/>
                    <a:pt x="31" y="55"/>
                    <a:pt x="31" y="56"/>
                  </a:cubicBezTo>
                  <a:cubicBezTo>
                    <a:pt x="30" y="67"/>
                    <a:pt x="24" y="77"/>
                    <a:pt x="23" y="85"/>
                  </a:cubicBezTo>
                  <a:cubicBezTo>
                    <a:pt x="31" y="86"/>
                    <a:pt x="31" y="78"/>
                    <a:pt x="33" y="70"/>
                  </a:cubicBezTo>
                  <a:cubicBezTo>
                    <a:pt x="35" y="64"/>
                    <a:pt x="36" y="57"/>
                    <a:pt x="36" y="52"/>
                  </a:cubicBezTo>
                  <a:cubicBezTo>
                    <a:pt x="35" y="38"/>
                    <a:pt x="28" y="28"/>
                    <a:pt x="24" y="19"/>
                  </a:cubicBezTo>
                  <a:cubicBezTo>
                    <a:pt x="18" y="13"/>
                    <a:pt x="13" y="4"/>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93"/>
            <p:cNvSpPr>
              <a:spLocks/>
            </p:cNvSpPr>
            <p:nvPr/>
          </p:nvSpPr>
          <p:spPr bwMode="auto">
            <a:xfrm>
              <a:off x="6417877" y="808253"/>
              <a:ext cx="154909" cy="136897"/>
            </a:xfrm>
            <a:custGeom>
              <a:avLst/>
              <a:gdLst>
                <a:gd name="T0" fmla="*/ 8 w 18"/>
                <a:gd name="T1" fmla="*/ 15 h 16"/>
                <a:gd name="T2" fmla="*/ 6 w 18"/>
                <a:gd name="T3" fmla="*/ 2 h 16"/>
                <a:gd name="T4" fmla="*/ 8 w 18"/>
                <a:gd name="T5" fmla="*/ 15 h 16"/>
              </a:gdLst>
              <a:ahLst/>
              <a:cxnLst>
                <a:cxn ang="0">
                  <a:pos x="T0" y="T1"/>
                </a:cxn>
                <a:cxn ang="0">
                  <a:pos x="T2" y="T3"/>
                </a:cxn>
                <a:cxn ang="0">
                  <a:pos x="T4" y="T5"/>
                </a:cxn>
              </a:cxnLst>
              <a:rect l="0" t="0" r="r" b="b"/>
              <a:pathLst>
                <a:path w="18" h="16">
                  <a:moveTo>
                    <a:pt x="8" y="15"/>
                  </a:moveTo>
                  <a:cubicBezTo>
                    <a:pt x="18" y="16"/>
                    <a:pt x="18" y="0"/>
                    <a:pt x="6" y="2"/>
                  </a:cubicBezTo>
                  <a:cubicBezTo>
                    <a:pt x="0" y="5"/>
                    <a:pt x="2" y="14"/>
                    <a:pt x="8"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4" name="Freeform 94"/>
            <p:cNvSpPr>
              <a:spLocks/>
            </p:cNvSpPr>
            <p:nvPr/>
          </p:nvSpPr>
          <p:spPr bwMode="auto">
            <a:xfrm>
              <a:off x="6486325" y="887509"/>
              <a:ext cx="28820" cy="25217"/>
            </a:xfrm>
            <a:custGeom>
              <a:avLst/>
              <a:gdLst>
                <a:gd name="T0" fmla="*/ 3 w 3"/>
                <a:gd name="T1" fmla="*/ 1 h 3"/>
                <a:gd name="T2" fmla="*/ 0 w 3"/>
                <a:gd name="T3" fmla="*/ 2 h 3"/>
                <a:gd name="T4" fmla="*/ 3 w 3"/>
                <a:gd name="T5" fmla="*/ 1 h 3"/>
              </a:gdLst>
              <a:ahLst/>
              <a:cxnLst>
                <a:cxn ang="0">
                  <a:pos x="T0" y="T1"/>
                </a:cxn>
                <a:cxn ang="0">
                  <a:pos x="T2" y="T3"/>
                </a:cxn>
                <a:cxn ang="0">
                  <a:pos x="T4" y="T5"/>
                </a:cxn>
              </a:cxnLst>
              <a:rect l="0" t="0" r="r" b="b"/>
              <a:pathLst>
                <a:path w="3" h="3">
                  <a:moveTo>
                    <a:pt x="3" y="1"/>
                  </a:moveTo>
                  <a:cubicBezTo>
                    <a:pt x="3" y="2"/>
                    <a:pt x="1" y="3"/>
                    <a:pt x="0" y="2"/>
                  </a:cubicBezTo>
                  <a:cubicBezTo>
                    <a:pt x="0" y="1"/>
                    <a:pt x="2" y="0"/>
                    <a:pt x="3"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95"/>
            <p:cNvSpPr>
              <a:spLocks/>
            </p:cNvSpPr>
            <p:nvPr/>
          </p:nvSpPr>
          <p:spPr bwMode="auto">
            <a:xfrm>
              <a:off x="6100852" y="801047"/>
              <a:ext cx="172923" cy="144102"/>
            </a:xfrm>
            <a:custGeom>
              <a:avLst/>
              <a:gdLst>
                <a:gd name="T0" fmla="*/ 18 w 20"/>
                <a:gd name="T1" fmla="*/ 12 h 17"/>
                <a:gd name="T2" fmla="*/ 2 w 20"/>
                <a:gd name="T3" fmla="*/ 11 h 17"/>
                <a:gd name="T4" fmla="*/ 18 w 20"/>
                <a:gd name="T5" fmla="*/ 12 h 17"/>
              </a:gdLst>
              <a:ahLst/>
              <a:cxnLst>
                <a:cxn ang="0">
                  <a:pos x="T0" y="T1"/>
                </a:cxn>
                <a:cxn ang="0">
                  <a:pos x="T2" y="T3"/>
                </a:cxn>
                <a:cxn ang="0">
                  <a:pos x="T4" y="T5"/>
                </a:cxn>
              </a:cxnLst>
              <a:rect l="0" t="0" r="r" b="b"/>
              <a:pathLst>
                <a:path w="20" h="17">
                  <a:moveTo>
                    <a:pt x="18" y="12"/>
                  </a:moveTo>
                  <a:cubicBezTo>
                    <a:pt x="20" y="0"/>
                    <a:pt x="0" y="1"/>
                    <a:pt x="2" y="11"/>
                  </a:cubicBezTo>
                  <a:cubicBezTo>
                    <a:pt x="3" y="16"/>
                    <a:pt x="15" y="17"/>
                    <a:pt x="18" y="1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96"/>
            <p:cNvSpPr>
              <a:spLocks/>
            </p:cNvSpPr>
            <p:nvPr/>
          </p:nvSpPr>
          <p:spPr bwMode="auto">
            <a:xfrm>
              <a:off x="6187313" y="894714"/>
              <a:ext cx="25217" cy="18012"/>
            </a:xfrm>
            <a:custGeom>
              <a:avLst/>
              <a:gdLst>
                <a:gd name="T0" fmla="*/ 2 w 3"/>
                <a:gd name="T1" fmla="*/ 0 h 2"/>
                <a:gd name="T2" fmla="*/ 0 w 3"/>
                <a:gd name="T3" fmla="*/ 1 h 2"/>
                <a:gd name="T4" fmla="*/ 2 w 3"/>
                <a:gd name="T5" fmla="*/ 0 h 2"/>
              </a:gdLst>
              <a:ahLst/>
              <a:cxnLst>
                <a:cxn ang="0">
                  <a:pos x="T0" y="T1"/>
                </a:cxn>
                <a:cxn ang="0">
                  <a:pos x="T2" y="T3"/>
                </a:cxn>
                <a:cxn ang="0">
                  <a:pos x="T4" y="T5"/>
                </a:cxn>
              </a:cxnLst>
              <a:rect l="0" t="0" r="r" b="b"/>
              <a:pathLst>
                <a:path w="3" h="2">
                  <a:moveTo>
                    <a:pt x="2" y="0"/>
                  </a:moveTo>
                  <a:cubicBezTo>
                    <a:pt x="3" y="1"/>
                    <a:pt x="0" y="2"/>
                    <a:pt x="0" y="1"/>
                  </a:cubicBezTo>
                  <a:cubicBezTo>
                    <a:pt x="0" y="0"/>
                    <a:pt x="2" y="1"/>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7" name="Freeform 97"/>
            <p:cNvSpPr>
              <a:spLocks/>
            </p:cNvSpPr>
            <p:nvPr/>
          </p:nvSpPr>
          <p:spPr bwMode="auto">
            <a:xfrm>
              <a:off x="6781735" y="844278"/>
              <a:ext cx="172923" cy="154909"/>
            </a:xfrm>
            <a:custGeom>
              <a:avLst/>
              <a:gdLst>
                <a:gd name="T0" fmla="*/ 9 w 20"/>
                <a:gd name="T1" fmla="*/ 17 h 18"/>
                <a:gd name="T2" fmla="*/ 18 w 20"/>
                <a:gd name="T3" fmla="*/ 6 h 18"/>
                <a:gd name="T4" fmla="*/ 9 w 20"/>
                <a:gd name="T5" fmla="*/ 1 h 18"/>
                <a:gd name="T6" fmla="*/ 9 w 20"/>
                <a:gd name="T7" fmla="*/ 17 h 18"/>
              </a:gdLst>
              <a:ahLst/>
              <a:cxnLst>
                <a:cxn ang="0">
                  <a:pos x="T0" y="T1"/>
                </a:cxn>
                <a:cxn ang="0">
                  <a:pos x="T2" y="T3"/>
                </a:cxn>
                <a:cxn ang="0">
                  <a:pos x="T4" y="T5"/>
                </a:cxn>
                <a:cxn ang="0">
                  <a:pos x="T6" y="T7"/>
                </a:cxn>
              </a:cxnLst>
              <a:rect l="0" t="0" r="r" b="b"/>
              <a:pathLst>
                <a:path w="20" h="18">
                  <a:moveTo>
                    <a:pt x="9" y="17"/>
                  </a:moveTo>
                  <a:cubicBezTo>
                    <a:pt x="15" y="18"/>
                    <a:pt x="20" y="12"/>
                    <a:pt x="18" y="6"/>
                  </a:cubicBezTo>
                  <a:cubicBezTo>
                    <a:pt x="18" y="3"/>
                    <a:pt x="13" y="0"/>
                    <a:pt x="9" y="1"/>
                  </a:cubicBezTo>
                  <a:cubicBezTo>
                    <a:pt x="0" y="3"/>
                    <a:pt x="1" y="16"/>
                    <a:pt x="9"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 name="Freeform 98"/>
            <p:cNvSpPr>
              <a:spLocks/>
            </p:cNvSpPr>
            <p:nvPr/>
          </p:nvSpPr>
          <p:spPr bwMode="auto">
            <a:xfrm>
              <a:off x="6529556" y="844278"/>
              <a:ext cx="374666" cy="749333"/>
            </a:xfrm>
            <a:custGeom>
              <a:avLst/>
              <a:gdLst>
                <a:gd name="T0" fmla="*/ 22 w 43"/>
                <a:gd name="T1" fmla="*/ 9 h 87"/>
                <a:gd name="T2" fmla="*/ 19 w 43"/>
                <a:gd name="T3" fmla="*/ 8 h 87"/>
                <a:gd name="T4" fmla="*/ 9 w 43"/>
                <a:gd name="T5" fmla="*/ 6 h 87"/>
                <a:gd name="T6" fmla="*/ 24 w 43"/>
                <a:gd name="T7" fmla="*/ 17 h 87"/>
                <a:gd name="T8" fmla="*/ 33 w 43"/>
                <a:gd name="T9" fmla="*/ 34 h 87"/>
                <a:gd name="T10" fmla="*/ 21 w 43"/>
                <a:gd name="T11" fmla="*/ 73 h 87"/>
                <a:gd name="T12" fmla="*/ 15 w 43"/>
                <a:gd name="T13" fmla="*/ 66 h 87"/>
                <a:gd name="T14" fmla="*/ 16 w 43"/>
                <a:gd name="T15" fmla="*/ 79 h 87"/>
                <a:gd name="T16" fmla="*/ 20 w 43"/>
                <a:gd name="T17" fmla="*/ 74 h 87"/>
                <a:gd name="T18" fmla="*/ 22 w 43"/>
                <a:gd name="T19" fmla="*/ 78 h 87"/>
                <a:gd name="T20" fmla="*/ 27 w 43"/>
                <a:gd name="T21" fmla="*/ 71 h 87"/>
                <a:gd name="T22" fmla="*/ 30 w 43"/>
                <a:gd name="T23" fmla="*/ 66 h 87"/>
                <a:gd name="T24" fmla="*/ 31 w 43"/>
                <a:gd name="T25" fmla="*/ 19 h 87"/>
                <a:gd name="T26" fmla="*/ 22 w 43"/>
                <a:gd name="T27" fmla="*/ 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87">
                  <a:moveTo>
                    <a:pt x="22" y="9"/>
                  </a:moveTo>
                  <a:cubicBezTo>
                    <a:pt x="22" y="8"/>
                    <a:pt x="20" y="8"/>
                    <a:pt x="19" y="8"/>
                  </a:cubicBezTo>
                  <a:cubicBezTo>
                    <a:pt x="15" y="5"/>
                    <a:pt x="12" y="0"/>
                    <a:pt x="9" y="6"/>
                  </a:cubicBezTo>
                  <a:cubicBezTo>
                    <a:pt x="14" y="10"/>
                    <a:pt x="19" y="14"/>
                    <a:pt x="24" y="17"/>
                  </a:cubicBezTo>
                  <a:cubicBezTo>
                    <a:pt x="28" y="23"/>
                    <a:pt x="32" y="27"/>
                    <a:pt x="33" y="34"/>
                  </a:cubicBezTo>
                  <a:cubicBezTo>
                    <a:pt x="37" y="50"/>
                    <a:pt x="25" y="63"/>
                    <a:pt x="21" y="73"/>
                  </a:cubicBezTo>
                  <a:cubicBezTo>
                    <a:pt x="19" y="71"/>
                    <a:pt x="18" y="67"/>
                    <a:pt x="15" y="66"/>
                  </a:cubicBezTo>
                  <a:cubicBezTo>
                    <a:pt x="0" y="62"/>
                    <a:pt x="2" y="87"/>
                    <a:pt x="16" y="79"/>
                  </a:cubicBezTo>
                  <a:cubicBezTo>
                    <a:pt x="18" y="78"/>
                    <a:pt x="18" y="75"/>
                    <a:pt x="20" y="74"/>
                  </a:cubicBezTo>
                  <a:cubicBezTo>
                    <a:pt x="21" y="75"/>
                    <a:pt x="21" y="78"/>
                    <a:pt x="22" y="78"/>
                  </a:cubicBezTo>
                  <a:cubicBezTo>
                    <a:pt x="26" y="78"/>
                    <a:pt x="27" y="75"/>
                    <a:pt x="27" y="71"/>
                  </a:cubicBezTo>
                  <a:cubicBezTo>
                    <a:pt x="28" y="70"/>
                    <a:pt x="30" y="69"/>
                    <a:pt x="30" y="66"/>
                  </a:cubicBezTo>
                  <a:cubicBezTo>
                    <a:pt x="40" y="56"/>
                    <a:pt x="43" y="29"/>
                    <a:pt x="31" y="19"/>
                  </a:cubicBezTo>
                  <a:cubicBezTo>
                    <a:pt x="29" y="16"/>
                    <a:pt x="27" y="12"/>
                    <a:pt x="22"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99"/>
            <p:cNvSpPr>
              <a:spLocks/>
            </p:cNvSpPr>
            <p:nvPr/>
          </p:nvSpPr>
          <p:spPr bwMode="auto">
            <a:xfrm>
              <a:off x="6608812" y="1474728"/>
              <a:ext cx="61242" cy="50436"/>
            </a:xfrm>
            <a:custGeom>
              <a:avLst/>
              <a:gdLst>
                <a:gd name="T0" fmla="*/ 6 w 7"/>
                <a:gd name="T1" fmla="*/ 4 h 6"/>
                <a:gd name="T2" fmla="*/ 0 w 7"/>
                <a:gd name="T3" fmla="*/ 3 h 6"/>
                <a:gd name="T4" fmla="*/ 5 w 7"/>
                <a:gd name="T5" fmla="*/ 0 h 6"/>
                <a:gd name="T6" fmla="*/ 6 w 7"/>
                <a:gd name="T7" fmla="*/ 4 h 6"/>
              </a:gdLst>
              <a:ahLst/>
              <a:cxnLst>
                <a:cxn ang="0">
                  <a:pos x="T0" y="T1"/>
                </a:cxn>
                <a:cxn ang="0">
                  <a:pos x="T2" y="T3"/>
                </a:cxn>
                <a:cxn ang="0">
                  <a:pos x="T4" y="T5"/>
                </a:cxn>
                <a:cxn ang="0">
                  <a:pos x="T6" y="T7"/>
                </a:cxn>
              </a:cxnLst>
              <a:rect l="0" t="0" r="r" b="b"/>
              <a:pathLst>
                <a:path w="7" h="6">
                  <a:moveTo>
                    <a:pt x="6" y="4"/>
                  </a:moveTo>
                  <a:cubicBezTo>
                    <a:pt x="4" y="4"/>
                    <a:pt x="0" y="6"/>
                    <a:pt x="0" y="3"/>
                  </a:cubicBezTo>
                  <a:cubicBezTo>
                    <a:pt x="3" y="2"/>
                    <a:pt x="5" y="2"/>
                    <a:pt x="5" y="0"/>
                  </a:cubicBezTo>
                  <a:cubicBezTo>
                    <a:pt x="7" y="0"/>
                    <a:pt x="6" y="3"/>
                    <a:pt x="6"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100"/>
            <p:cNvSpPr>
              <a:spLocks/>
            </p:cNvSpPr>
            <p:nvPr/>
          </p:nvSpPr>
          <p:spPr bwMode="auto">
            <a:xfrm>
              <a:off x="5700966" y="869497"/>
              <a:ext cx="140499" cy="147704"/>
            </a:xfrm>
            <a:custGeom>
              <a:avLst/>
              <a:gdLst>
                <a:gd name="T0" fmla="*/ 15 w 16"/>
                <a:gd name="T1" fmla="*/ 7 h 17"/>
                <a:gd name="T2" fmla="*/ 1 w 16"/>
                <a:gd name="T3" fmla="*/ 7 h 17"/>
                <a:gd name="T4" fmla="*/ 3 w 16"/>
                <a:gd name="T5" fmla="*/ 15 h 17"/>
                <a:gd name="T6" fmla="*/ 10 w 16"/>
                <a:gd name="T7" fmla="*/ 17 h 17"/>
                <a:gd name="T8" fmla="*/ 15 w 16"/>
                <a:gd name="T9" fmla="*/ 7 h 17"/>
              </a:gdLst>
              <a:ahLst/>
              <a:cxnLst>
                <a:cxn ang="0">
                  <a:pos x="T0" y="T1"/>
                </a:cxn>
                <a:cxn ang="0">
                  <a:pos x="T2" y="T3"/>
                </a:cxn>
                <a:cxn ang="0">
                  <a:pos x="T4" y="T5"/>
                </a:cxn>
                <a:cxn ang="0">
                  <a:pos x="T6" y="T7"/>
                </a:cxn>
                <a:cxn ang="0">
                  <a:pos x="T8" y="T9"/>
                </a:cxn>
              </a:cxnLst>
              <a:rect l="0" t="0" r="r" b="b"/>
              <a:pathLst>
                <a:path w="16" h="17">
                  <a:moveTo>
                    <a:pt x="15" y="7"/>
                  </a:moveTo>
                  <a:cubicBezTo>
                    <a:pt x="12" y="0"/>
                    <a:pt x="2" y="2"/>
                    <a:pt x="1" y="7"/>
                  </a:cubicBezTo>
                  <a:cubicBezTo>
                    <a:pt x="0" y="10"/>
                    <a:pt x="2" y="13"/>
                    <a:pt x="3" y="15"/>
                  </a:cubicBezTo>
                  <a:cubicBezTo>
                    <a:pt x="6" y="15"/>
                    <a:pt x="7" y="17"/>
                    <a:pt x="10" y="17"/>
                  </a:cubicBezTo>
                  <a:cubicBezTo>
                    <a:pt x="15" y="16"/>
                    <a:pt x="16" y="10"/>
                    <a:pt x="15"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101"/>
            <p:cNvSpPr>
              <a:spLocks/>
            </p:cNvSpPr>
            <p:nvPr/>
          </p:nvSpPr>
          <p:spPr bwMode="auto">
            <a:xfrm>
              <a:off x="5762211" y="937945"/>
              <a:ext cx="36026" cy="36026"/>
            </a:xfrm>
            <a:custGeom>
              <a:avLst/>
              <a:gdLst>
                <a:gd name="T0" fmla="*/ 0 w 4"/>
                <a:gd name="T1" fmla="*/ 2 h 4"/>
                <a:gd name="T2" fmla="*/ 4 w 4"/>
                <a:gd name="T3" fmla="*/ 2 h 4"/>
                <a:gd name="T4" fmla="*/ 0 w 4"/>
                <a:gd name="T5" fmla="*/ 2 h 4"/>
              </a:gdLst>
              <a:ahLst/>
              <a:cxnLst>
                <a:cxn ang="0">
                  <a:pos x="T0" y="T1"/>
                </a:cxn>
                <a:cxn ang="0">
                  <a:pos x="T2" y="T3"/>
                </a:cxn>
                <a:cxn ang="0">
                  <a:pos x="T4" y="T5"/>
                </a:cxn>
              </a:cxnLst>
              <a:rect l="0" t="0" r="r" b="b"/>
              <a:pathLst>
                <a:path w="4" h="4">
                  <a:moveTo>
                    <a:pt x="0" y="2"/>
                  </a:moveTo>
                  <a:cubicBezTo>
                    <a:pt x="0" y="1"/>
                    <a:pt x="4" y="0"/>
                    <a:pt x="4" y="2"/>
                  </a:cubicBezTo>
                  <a:cubicBezTo>
                    <a:pt x="3" y="4"/>
                    <a:pt x="1" y="4"/>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102"/>
            <p:cNvSpPr>
              <a:spLocks/>
            </p:cNvSpPr>
            <p:nvPr/>
          </p:nvSpPr>
          <p:spPr bwMode="auto">
            <a:xfrm>
              <a:off x="5391146" y="887509"/>
              <a:ext cx="165718" cy="162114"/>
            </a:xfrm>
            <a:custGeom>
              <a:avLst/>
              <a:gdLst>
                <a:gd name="T0" fmla="*/ 11 w 19"/>
                <a:gd name="T1" fmla="*/ 18 h 19"/>
                <a:gd name="T2" fmla="*/ 18 w 19"/>
                <a:gd name="T3" fmla="*/ 9 h 19"/>
                <a:gd name="T4" fmla="*/ 7 w 19"/>
                <a:gd name="T5" fmla="*/ 2 h 19"/>
                <a:gd name="T6" fmla="*/ 2 w 19"/>
                <a:gd name="T7" fmla="*/ 15 h 19"/>
                <a:gd name="T8" fmla="*/ 11 w 19"/>
                <a:gd name="T9" fmla="*/ 18 h 19"/>
              </a:gdLst>
              <a:ahLst/>
              <a:cxnLst>
                <a:cxn ang="0">
                  <a:pos x="T0" y="T1"/>
                </a:cxn>
                <a:cxn ang="0">
                  <a:pos x="T2" y="T3"/>
                </a:cxn>
                <a:cxn ang="0">
                  <a:pos x="T4" y="T5"/>
                </a:cxn>
                <a:cxn ang="0">
                  <a:pos x="T6" y="T7"/>
                </a:cxn>
                <a:cxn ang="0">
                  <a:pos x="T8" y="T9"/>
                </a:cxn>
              </a:cxnLst>
              <a:rect l="0" t="0" r="r" b="b"/>
              <a:pathLst>
                <a:path w="19" h="19">
                  <a:moveTo>
                    <a:pt x="11" y="18"/>
                  </a:moveTo>
                  <a:cubicBezTo>
                    <a:pt x="14" y="18"/>
                    <a:pt x="19" y="13"/>
                    <a:pt x="18" y="9"/>
                  </a:cubicBezTo>
                  <a:cubicBezTo>
                    <a:pt x="18" y="4"/>
                    <a:pt x="12" y="0"/>
                    <a:pt x="7" y="2"/>
                  </a:cubicBezTo>
                  <a:cubicBezTo>
                    <a:pt x="4" y="3"/>
                    <a:pt x="0" y="10"/>
                    <a:pt x="2" y="15"/>
                  </a:cubicBezTo>
                  <a:cubicBezTo>
                    <a:pt x="3" y="17"/>
                    <a:pt x="8" y="19"/>
                    <a:pt x="11" y="1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 name="Freeform 103"/>
            <p:cNvSpPr>
              <a:spLocks/>
            </p:cNvSpPr>
            <p:nvPr/>
          </p:nvSpPr>
          <p:spPr bwMode="auto">
            <a:xfrm>
              <a:off x="5477607" y="981176"/>
              <a:ext cx="36026" cy="36026"/>
            </a:xfrm>
            <a:custGeom>
              <a:avLst/>
              <a:gdLst>
                <a:gd name="T0" fmla="*/ 3 w 4"/>
                <a:gd name="T1" fmla="*/ 0 h 4"/>
                <a:gd name="T2" fmla="*/ 0 w 4"/>
                <a:gd name="T3" fmla="*/ 3 h 4"/>
                <a:gd name="T4" fmla="*/ 0 w 4"/>
                <a:gd name="T5" fmla="*/ 1 h 4"/>
                <a:gd name="T6" fmla="*/ 3 w 4"/>
                <a:gd name="T7" fmla="*/ 0 h 4"/>
              </a:gdLst>
              <a:ahLst/>
              <a:cxnLst>
                <a:cxn ang="0">
                  <a:pos x="T0" y="T1"/>
                </a:cxn>
                <a:cxn ang="0">
                  <a:pos x="T2" y="T3"/>
                </a:cxn>
                <a:cxn ang="0">
                  <a:pos x="T4" y="T5"/>
                </a:cxn>
                <a:cxn ang="0">
                  <a:pos x="T6" y="T7"/>
                </a:cxn>
              </a:cxnLst>
              <a:rect l="0" t="0" r="r" b="b"/>
              <a:pathLst>
                <a:path w="4" h="4">
                  <a:moveTo>
                    <a:pt x="3" y="0"/>
                  </a:moveTo>
                  <a:cubicBezTo>
                    <a:pt x="4" y="1"/>
                    <a:pt x="2" y="4"/>
                    <a:pt x="0" y="3"/>
                  </a:cubicBezTo>
                  <a:cubicBezTo>
                    <a:pt x="0" y="3"/>
                    <a:pt x="0" y="2"/>
                    <a:pt x="0" y="1"/>
                  </a:cubicBezTo>
                  <a:cubicBezTo>
                    <a:pt x="1" y="1"/>
                    <a:pt x="2" y="1"/>
                    <a:pt x="3"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 name="Freeform 104"/>
            <p:cNvSpPr>
              <a:spLocks/>
            </p:cNvSpPr>
            <p:nvPr/>
          </p:nvSpPr>
          <p:spPr bwMode="auto">
            <a:xfrm>
              <a:off x="5261456" y="912728"/>
              <a:ext cx="742128" cy="796165"/>
            </a:xfrm>
            <a:custGeom>
              <a:avLst/>
              <a:gdLst>
                <a:gd name="T0" fmla="*/ 11 w 86"/>
                <a:gd name="T1" fmla="*/ 72 h 92"/>
                <a:gd name="T2" fmla="*/ 21 w 86"/>
                <a:gd name="T3" fmla="*/ 78 h 92"/>
                <a:gd name="T4" fmla="*/ 41 w 86"/>
                <a:gd name="T5" fmla="*/ 88 h 92"/>
                <a:gd name="T6" fmla="*/ 28 w 86"/>
                <a:gd name="T7" fmla="*/ 75 h 92"/>
                <a:gd name="T8" fmla="*/ 35 w 86"/>
                <a:gd name="T9" fmla="*/ 79 h 92"/>
                <a:gd name="T10" fmla="*/ 35 w 86"/>
                <a:gd name="T11" fmla="*/ 76 h 92"/>
                <a:gd name="T12" fmla="*/ 40 w 86"/>
                <a:gd name="T13" fmla="*/ 79 h 92"/>
                <a:gd name="T14" fmla="*/ 43 w 86"/>
                <a:gd name="T15" fmla="*/ 77 h 92"/>
                <a:gd name="T16" fmla="*/ 45 w 86"/>
                <a:gd name="T17" fmla="*/ 84 h 92"/>
                <a:gd name="T18" fmla="*/ 63 w 86"/>
                <a:gd name="T19" fmla="*/ 79 h 92"/>
                <a:gd name="T20" fmla="*/ 67 w 86"/>
                <a:gd name="T21" fmla="*/ 80 h 92"/>
                <a:gd name="T22" fmla="*/ 78 w 86"/>
                <a:gd name="T23" fmla="*/ 81 h 92"/>
                <a:gd name="T24" fmla="*/ 86 w 86"/>
                <a:gd name="T25" fmla="*/ 79 h 92"/>
                <a:gd name="T26" fmla="*/ 78 w 86"/>
                <a:gd name="T27" fmla="*/ 78 h 92"/>
                <a:gd name="T28" fmla="*/ 66 w 86"/>
                <a:gd name="T29" fmla="*/ 73 h 92"/>
                <a:gd name="T30" fmla="*/ 63 w 86"/>
                <a:gd name="T31" fmla="*/ 74 h 92"/>
                <a:gd name="T32" fmla="*/ 59 w 86"/>
                <a:gd name="T33" fmla="*/ 75 h 92"/>
                <a:gd name="T34" fmla="*/ 54 w 86"/>
                <a:gd name="T35" fmla="*/ 80 h 92"/>
                <a:gd name="T36" fmla="*/ 48 w 86"/>
                <a:gd name="T37" fmla="*/ 84 h 92"/>
                <a:gd name="T38" fmla="*/ 46 w 86"/>
                <a:gd name="T39" fmla="*/ 70 h 92"/>
                <a:gd name="T40" fmla="*/ 37 w 86"/>
                <a:gd name="T41" fmla="*/ 71 h 92"/>
                <a:gd name="T42" fmla="*/ 34 w 86"/>
                <a:gd name="T43" fmla="*/ 68 h 92"/>
                <a:gd name="T44" fmla="*/ 32 w 86"/>
                <a:gd name="T45" fmla="*/ 57 h 92"/>
                <a:gd name="T46" fmla="*/ 32 w 86"/>
                <a:gd name="T47" fmla="*/ 45 h 92"/>
                <a:gd name="T48" fmla="*/ 32 w 86"/>
                <a:gd name="T49" fmla="*/ 38 h 92"/>
                <a:gd name="T50" fmla="*/ 32 w 86"/>
                <a:gd name="T51" fmla="*/ 32 h 92"/>
                <a:gd name="T52" fmla="*/ 35 w 86"/>
                <a:gd name="T53" fmla="*/ 21 h 92"/>
                <a:gd name="T54" fmla="*/ 48 w 86"/>
                <a:gd name="T55" fmla="*/ 5 h 92"/>
                <a:gd name="T56" fmla="*/ 48 w 86"/>
                <a:gd name="T57" fmla="*/ 1 h 92"/>
                <a:gd name="T58" fmla="*/ 45 w 86"/>
                <a:gd name="T59" fmla="*/ 0 h 92"/>
                <a:gd name="T60" fmla="*/ 31 w 86"/>
                <a:gd name="T61" fmla="*/ 17 h 92"/>
                <a:gd name="T62" fmla="*/ 27 w 86"/>
                <a:gd name="T63" fmla="*/ 26 h 92"/>
                <a:gd name="T64" fmla="*/ 26 w 86"/>
                <a:gd name="T65" fmla="*/ 37 h 92"/>
                <a:gd name="T66" fmla="*/ 28 w 86"/>
                <a:gd name="T67" fmla="*/ 57 h 92"/>
                <a:gd name="T68" fmla="*/ 23 w 86"/>
                <a:gd name="T69" fmla="*/ 68 h 92"/>
                <a:gd name="T70" fmla="*/ 18 w 86"/>
                <a:gd name="T71" fmla="*/ 66 h 92"/>
                <a:gd name="T72" fmla="*/ 21 w 86"/>
                <a:gd name="T73" fmla="*/ 51 h 92"/>
                <a:gd name="T74" fmla="*/ 15 w 86"/>
                <a:gd name="T75" fmla="*/ 50 h 92"/>
                <a:gd name="T76" fmla="*/ 12 w 86"/>
                <a:gd name="T77" fmla="*/ 66 h 92"/>
                <a:gd name="T78" fmla="*/ 2 w 86"/>
                <a:gd name="T79" fmla="*/ 66 h 92"/>
                <a:gd name="T80" fmla="*/ 3 w 86"/>
                <a:gd name="T81" fmla="*/ 71 h 92"/>
                <a:gd name="T82" fmla="*/ 11 w 86"/>
                <a:gd name="T83" fmla="*/ 7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6" h="92">
                  <a:moveTo>
                    <a:pt x="11" y="72"/>
                  </a:moveTo>
                  <a:cubicBezTo>
                    <a:pt x="14" y="74"/>
                    <a:pt x="19" y="75"/>
                    <a:pt x="21" y="78"/>
                  </a:cubicBezTo>
                  <a:cubicBezTo>
                    <a:pt x="28" y="80"/>
                    <a:pt x="34" y="89"/>
                    <a:pt x="41" y="88"/>
                  </a:cubicBezTo>
                  <a:cubicBezTo>
                    <a:pt x="39" y="82"/>
                    <a:pt x="31" y="80"/>
                    <a:pt x="28" y="75"/>
                  </a:cubicBezTo>
                  <a:cubicBezTo>
                    <a:pt x="30" y="76"/>
                    <a:pt x="32" y="78"/>
                    <a:pt x="35" y="79"/>
                  </a:cubicBezTo>
                  <a:cubicBezTo>
                    <a:pt x="36" y="77"/>
                    <a:pt x="34" y="76"/>
                    <a:pt x="35" y="76"/>
                  </a:cubicBezTo>
                  <a:cubicBezTo>
                    <a:pt x="37" y="76"/>
                    <a:pt x="38" y="78"/>
                    <a:pt x="40" y="79"/>
                  </a:cubicBezTo>
                  <a:cubicBezTo>
                    <a:pt x="41" y="79"/>
                    <a:pt x="41" y="76"/>
                    <a:pt x="43" y="77"/>
                  </a:cubicBezTo>
                  <a:cubicBezTo>
                    <a:pt x="45" y="80"/>
                    <a:pt x="43" y="82"/>
                    <a:pt x="45" y="84"/>
                  </a:cubicBezTo>
                  <a:cubicBezTo>
                    <a:pt x="50" y="92"/>
                    <a:pt x="59" y="80"/>
                    <a:pt x="63" y="79"/>
                  </a:cubicBezTo>
                  <a:cubicBezTo>
                    <a:pt x="64" y="79"/>
                    <a:pt x="65" y="80"/>
                    <a:pt x="67" y="80"/>
                  </a:cubicBezTo>
                  <a:cubicBezTo>
                    <a:pt x="70" y="81"/>
                    <a:pt x="75" y="82"/>
                    <a:pt x="78" y="81"/>
                  </a:cubicBezTo>
                  <a:cubicBezTo>
                    <a:pt x="80" y="81"/>
                    <a:pt x="83" y="81"/>
                    <a:pt x="86" y="79"/>
                  </a:cubicBezTo>
                  <a:cubicBezTo>
                    <a:pt x="83" y="77"/>
                    <a:pt x="81" y="78"/>
                    <a:pt x="78" y="78"/>
                  </a:cubicBezTo>
                  <a:cubicBezTo>
                    <a:pt x="73" y="77"/>
                    <a:pt x="69" y="74"/>
                    <a:pt x="66" y="73"/>
                  </a:cubicBezTo>
                  <a:cubicBezTo>
                    <a:pt x="64" y="73"/>
                    <a:pt x="64" y="74"/>
                    <a:pt x="63" y="74"/>
                  </a:cubicBezTo>
                  <a:cubicBezTo>
                    <a:pt x="62" y="75"/>
                    <a:pt x="60" y="74"/>
                    <a:pt x="59" y="75"/>
                  </a:cubicBezTo>
                  <a:cubicBezTo>
                    <a:pt x="57" y="75"/>
                    <a:pt x="56" y="78"/>
                    <a:pt x="54" y="80"/>
                  </a:cubicBezTo>
                  <a:cubicBezTo>
                    <a:pt x="52" y="82"/>
                    <a:pt x="51" y="84"/>
                    <a:pt x="48" y="84"/>
                  </a:cubicBezTo>
                  <a:cubicBezTo>
                    <a:pt x="48" y="79"/>
                    <a:pt x="50" y="73"/>
                    <a:pt x="46" y="70"/>
                  </a:cubicBezTo>
                  <a:cubicBezTo>
                    <a:pt x="43" y="69"/>
                    <a:pt x="40" y="70"/>
                    <a:pt x="37" y="71"/>
                  </a:cubicBezTo>
                  <a:cubicBezTo>
                    <a:pt x="36" y="70"/>
                    <a:pt x="35" y="69"/>
                    <a:pt x="34" y="68"/>
                  </a:cubicBezTo>
                  <a:cubicBezTo>
                    <a:pt x="35" y="64"/>
                    <a:pt x="33" y="61"/>
                    <a:pt x="32" y="57"/>
                  </a:cubicBezTo>
                  <a:cubicBezTo>
                    <a:pt x="35" y="53"/>
                    <a:pt x="32" y="49"/>
                    <a:pt x="32" y="45"/>
                  </a:cubicBezTo>
                  <a:cubicBezTo>
                    <a:pt x="31" y="43"/>
                    <a:pt x="32" y="41"/>
                    <a:pt x="32" y="38"/>
                  </a:cubicBezTo>
                  <a:cubicBezTo>
                    <a:pt x="32" y="36"/>
                    <a:pt x="32" y="34"/>
                    <a:pt x="32" y="32"/>
                  </a:cubicBezTo>
                  <a:cubicBezTo>
                    <a:pt x="33" y="29"/>
                    <a:pt x="34" y="24"/>
                    <a:pt x="35" y="21"/>
                  </a:cubicBezTo>
                  <a:cubicBezTo>
                    <a:pt x="38" y="16"/>
                    <a:pt x="43" y="9"/>
                    <a:pt x="48" y="5"/>
                  </a:cubicBezTo>
                  <a:cubicBezTo>
                    <a:pt x="48" y="4"/>
                    <a:pt x="48" y="3"/>
                    <a:pt x="48" y="1"/>
                  </a:cubicBezTo>
                  <a:cubicBezTo>
                    <a:pt x="48" y="0"/>
                    <a:pt x="46" y="1"/>
                    <a:pt x="45" y="0"/>
                  </a:cubicBezTo>
                  <a:cubicBezTo>
                    <a:pt x="39" y="5"/>
                    <a:pt x="35" y="11"/>
                    <a:pt x="31" y="17"/>
                  </a:cubicBezTo>
                  <a:cubicBezTo>
                    <a:pt x="31" y="20"/>
                    <a:pt x="27" y="23"/>
                    <a:pt x="27" y="26"/>
                  </a:cubicBezTo>
                  <a:cubicBezTo>
                    <a:pt x="26" y="28"/>
                    <a:pt x="27" y="33"/>
                    <a:pt x="26" y="37"/>
                  </a:cubicBezTo>
                  <a:cubicBezTo>
                    <a:pt x="25" y="42"/>
                    <a:pt x="26" y="52"/>
                    <a:pt x="28" y="57"/>
                  </a:cubicBezTo>
                  <a:cubicBezTo>
                    <a:pt x="25" y="60"/>
                    <a:pt x="24" y="64"/>
                    <a:pt x="23" y="68"/>
                  </a:cubicBezTo>
                  <a:cubicBezTo>
                    <a:pt x="20" y="68"/>
                    <a:pt x="19" y="67"/>
                    <a:pt x="18" y="66"/>
                  </a:cubicBezTo>
                  <a:cubicBezTo>
                    <a:pt x="23" y="64"/>
                    <a:pt x="25" y="56"/>
                    <a:pt x="21" y="51"/>
                  </a:cubicBezTo>
                  <a:cubicBezTo>
                    <a:pt x="18" y="51"/>
                    <a:pt x="17" y="50"/>
                    <a:pt x="15" y="50"/>
                  </a:cubicBezTo>
                  <a:cubicBezTo>
                    <a:pt x="6" y="50"/>
                    <a:pt x="5" y="62"/>
                    <a:pt x="12" y="66"/>
                  </a:cubicBezTo>
                  <a:cubicBezTo>
                    <a:pt x="9" y="67"/>
                    <a:pt x="5" y="65"/>
                    <a:pt x="2" y="66"/>
                  </a:cubicBezTo>
                  <a:cubicBezTo>
                    <a:pt x="0" y="68"/>
                    <a:pt x="1" y="70"/>
                    <a:pt x="3" y="71"/>
                  </a:cubicBezTo>
                  <a:cubicBezTo>
                    <a:pt x="6" y="71"/>
                    <a:pt x="8" y="73"/>
                    <a:pt x="11" y="7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105"/>
            <p:cNvSpPr>
              <a:spLocks/>
            </p:cNvSpPr>
            <p:nvPr/>
          </p:nvSpPr>
          <p:spPr bwMode="auto">
            <a:xfrm>
              <a:off x="5383941" y="1413483"/>
              <a:ext cx="50436" cy="43231"/>
            </a:xfrm>
            <a:custGeom>
              <a:avLst/>
              <a:gdLst>
                <a:gd name="T0" fmla="*/ 6 w 6"/>
                <a:gd name="T1" fmla="*/ 0 h 5"/>
                <a:gd name="T2" fmla="*/ 0 w 6"/>
                <a:gd name="T3" fmla="*/ 2 h 5"/>
                <a:gd name="T4" fmla="*/ 6 w 6"/>
                <a:gd name="T5" fmla="*/ 0 h 5"/>
              </a:gdLst>
              <a:ahLst/>
              <a:cxnLst>
                <a:cxn ang="0">
                  <a:pos x="T0" y="T1"/>
                </a:cxn>
                <a:cxn ang="0">
                  <a:pos x="T2" y="T3"/>
                </a:cxn>
                <a:cxn ang="0">
                  <a:pos x="T4" y="T5"/>
                </a:cxn>
              </a:cxnLst>
              <a:rect l="0" t="0" r="r" b="b"/>
              <a:pathLst>
                <a:path w="6" h="5">
                  <a:moveTo>
                    <a:pt x="6" y="0"/>
                  </a:moveTo>
                  <a:cubicBezTo>
                    <a:pt x="6" y="3"/>
                    <a:pt x="1" y="5"/>
                    <a:pt x="0" y="2"/>
                  </a:cubicBezTo>
                  <a:cubicBezTo>
                    <a:pt x="2" y="2"/>
                    <a:pt x="4" y="1"/>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 name="Freeform 106"/>
            <p:cNvSpPr>
              <a:spLocks/>
            </p:cNvSpPr>
            <p:nvPr/>
          </p:nvSpPr>
          <p:spPr bwMode="auto">
            <a:xfrm>
              <a:off x="5546057" y="937945"/>
              <a:ext cx="25217" cy="18012"/>
            </a:xfrm>
            <a:custGeom>
              <a:avLst/>
              <a:gdLst>
                <a:gd name="T0" fmla="*/ 0 w 3"/>
                <a:gd name="T1" fmla="*/ 1 h 2"/>
                <a:gd name="T2" fmla="*/ 2 w 3"/>
                <a:gd name="T3" fmla="*/ 2 h 2"/>
                <a:gd name="T4" fmla="*/ 1 w 3"/>
                <a:gd name="T5" fmla="*/ 0 h 2"/>
                <a:gd name="T6" fmla="*/ 0 w 3"/>
                <a:gd name="T7" fmla="*/ 1 h 2"/>
              </a:gdLst>
              <a:ahLst/>
              <a:cxnLst>
                <a:cxn ang="0">
                  <a:pos x="T0" y="T1"/>
                </a:cxn>
                <a:cxn ang="0">
                  <a:pos x="T2" y="T3"/>
                </a:cxn>
                <a:cxn ang="0">
                  <a:pos x="T4" y="T5"/>
                </a:cxn>
                <a:cxn ang="0">
                  <a:pos x="T6" y="T7"/>
                </a:cxn>
              </a:cxnLst>
              <a:rect l="0" t="0" r="r" b="b"/>
              <a:pathLst>
                <a:path w="3" h="2">
                  <a:moveTo>
                    <a:pt x="0" y="1"/>
                  </a:moveTo>
                  <a:cubicBezTo>
                    <a:pt x="1" y="1"/>
                    <a:pt x="1" y="2"/>
                    <a:pt x="2" y="2"/>
                  </a:cubicBezTo>
                  <a:cubicBezTo>
                    <a:pt x="3" y="1"/>
                    <a:pt x="2" y="0"/>
                    <a:pt x="1" y="0"/>
                  </a:cubicBezTo>
                  <a:cubicBezTo>
                    <a:pt x="1" y="0"/>
                    <a:pt x="1" y="1"/>
                    <a:pt x="0"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 name="Freeform 107"/>
            <p:cNvSpPr>
              <a:spLocks/>
            </p:cNvSpPr>
            <p:nvPr/>
          </p:nvSpPr>
          <p:spPr bwMode="auto">
            <a:xfrm>
              <a:off x="6497134" y="912728"/>
              <a:ext cx="180128" cy="172923"/>
            </a:xfrm>
            <a:custGeom>
              <a:avLst/>
              <a:gdLst>
                <a:gd name="T0" fmla="*/ 5 w 21"/>
                <a:gd name="T1" fmla="*/ 6 h 20"/>
                <a:gd name="T2" fmla="*/ 13 w 21"/>
                <a:gd name="T3" fmla="*/ 19 h 20"/>
                <a:gd name="T4" fmla="*/ 18 w 21"/>
                <a:gd name="T5" fmla="*/ 15 h 20"/>
                <a:gd name="T6" fmla="*/ 5 w 21"/>
                <a:gd name="T7" fmla="*/ 6 h 20"/>
              </a:gdLst>
              <a:ahLst/>
              <a:cxnLst>
                <a:cxn ang="0">
                  <a:pos x="T0" y="T1"/>
                </a:cxn>
                <a:cxn ang="0">
                  <a:pos x="T2" y="T3"/>
                </a:cxn>
                <a:cxn ang="0">
                  <a:pos x="T4" y="T5"/>
                </a:cxn>
                <a:cxn ang="0">
                  <a:pos x="T6" y="T7"/>
                </a:cxn>
              </a:cxnLst>
              <a:rect l="0" t="0" r="r" b="b"/>
              <a:pathLst>
                <a:path w="21" h="20">
                  <a:moveTo>
                    <a:pt x="5" y="6"/>
                  </a:moveTo>
                  <a:cubicBezTo>
                    <a:pt x="0" y="11"/>
                    <a:pt x="5" y="20"/>
                    <a:pt x="13" y="19"/>
                  </a:cubicBezTo>
                  <a:cubicBezTo>
                    <a:pt x="15" y="17"/>
                    <a:pt x="17" y="17"/>
                    <a:pt x="18" y="15"/>
                  </a:cubicBezTo>
                  <a:cubicBezTo>
                    <a:pt x="21" y="7"/>
                    <a:pt x="10" y="0"/>
                    <a:pt x="5"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8" name="Freeform 108"/>
            <p:cNvSpPr>
              <a:spLocks/>
            </p:cNvSpPr>
            <p:nvPr/>
          </p:nvSpPr>
          <p:spPr bwMode="auto">
            <a:xfrm>
              <a:off x="6572786" y="999189"/>
              <a:ext cx="36026" cy="32422"/>
            </a:xfrm>
            <a:custGeom>
              <a:avLst/>
              <a:gdLst>
                <a:gd name="T0" fmla="*/ 4 w 4"/>
                <a:gd name="T1" fmla="*/ 2 h 4"/>
                <a:gd name="T2" fmla="*/ 1 w 4"/>
                <a:gd name="T3" fmla="*/ 4 h 4"/>
                <a:gd name="T4" fmla="*/ 4 w 4"/>
                <a:gd name="T5" fmla="*/ 2 h 4"/>
              </a:gdLst>
              <a:ahLst/>
              <a:cxnLst>
                <a:cxn ang="0">
                  <a:pos x="T0" y="T1"/>
                </a:cxn>
                <a:cxn ang="0">
                  <a:pos x="T2" y="T3"/>
                </a:cxn>
                <a:cxn ang="0">
                  <a:pos x="T4" y="T5"/>
                </a:cxn>
              </a:cxnLst>
              <a:rect l="0" t="0" r="r" b="b"/>
              <a:pathLst>
                <a:path w="4" h="4">
                  <a:moveTo>
                    <a:pt x="4" y="2"/>
                  </a:moveTo>
                  <a:cubicBezTo>
                    <a:pt x="3" y="3"/>
                    <a:pt x="2" y="4"/>
                    <a:pt x="1" y="4"/>
                  </a:cubicBezTo>
                  <a:cubicBezTo>
                    <a:pt x="0" y="2"/>
                    <a:pt x="3" y="0"/>
                    <a:pt x="4"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9" name="Freeform 109"/>
            <p:cNvSpPr>
              <a:spLocks/>
            </p:cNvSpPr>
            <p:nvPr/>
          </p:nvSpPr>
          <p:spPr bwMode="auto">
            <a:xfrm>
              <a:off x="6072031" y="955959"/>
              <a:ext cx="201743" cy="172923"/>
            </a:xfrm>
            <a:custGeom>
              <a:avLst/>
              <a:gdLst>
                <a:gd name="T0" fmla="*/ 20 w 23"/>
                <a:gd name="T1" fmla="*/ 2 h 20"/>
                <a:gd name="T2" fmla="*/ 9 w 23"/>
                <a:gd name="T3" fmla="*/ 1 h 20"/>
                <a:gd name="T4" fmla="*/ 18 w 23"/>
                <a:gd name="T5" fmla="*/ 15 h 20"/>
                <a:gd name="T6" fmla="*/ 20 w 23"/>
                <a:gd name="T7" fmla="*/ 2 h 20"/>
              </a:gdLst>
              <a:ahLst/>
              <a:cxnLst>
                <a:cxn ang="0">
                  <a:pos x="T0" y="T1"/>
                </a:cxn>
                <a:cxn ang="0">
                  <a:pos x="T2" y="T3"/>
                </a:cxn>
                <a:cxn ang="0">
                  <a:pos x="T4" y="T5"/>
                </a:cxn>
                <a:cxn ang="0">
                  <a:pos x="T6" y="T7"/>
                </a:cxn>
              </a:cxnLst>
              <a:rect l="0" t="0" r="r" b="b"/>
              <a:pathLst>
                <a:path w="23" h="20">
                  <a:moveTo>
                    <a:pt x="20" y="2"/>
                  </a:moveTo>
                  <a:cubicBezTo>
                    <a:pt x="17" y="0"/>
                    <a:pt x="13" y="2"/>
                    <a:pt x="9" y="1"/>
                  </a:cubicBezTo>
                  <a:cubicBezTo>
                    <a:pt x="0" y="7"/>
                    <a:pt x="7" y="20"/>
                    <a:pt x="18" y="15"/>
                  </a:cubicBezTo>
                  <a:cubicBezTo>
                    <a:pt x="22" y="13"/>
                    <a:pt x="23" y="6"/>
                    <a:pt x="2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 name="Freeform 110"/>
            <p:cNvSpPr>
              <a:spLocks/>
            </p:cNvSpPr>
            <p:nvPr/>
          </p:nvSpPr>
          <p:spPr bwMode="auto">
            <a:xfrm>
              <a:off x="6144083" y="1024406"/>
              <a:ext cx="86461" cy="43231"/>
            </a:xfrm>
            <a:custGeom>
              <a:avLst/>
              <a:gdLst>
                <a:gd name="T0" fmla="*/ 1 w 10"/>
                <a:gd name="T1" fmla="*/ 1 h 5"/>
                <a:gd name="T2" fmla="*/ 8 w 10"/>
                <a:gd name="T3" fmla="*/ 0 h 5"/>
                <a:gd name="T4" fmla="*/ 1 w 10"/>
                <a:gd name="T5" fmla="*/ 1 h 5"/>
              </a:gdLst>
              <a:ahLst/>
              <a:cxnLst>
                <a:cxn ang="0">
                  <a:pos x="T0" y="T1"/>
                </a:cxn>
                <a:cxn ang="0">
                  <a:pos x="T2" y="T3"/>
                </a:cxn>
                <a:cxn ang="0">
                  <a:pos x="T4" y="T5"/>
                </a:cxn>
              </a:cxnLst>
              <a:rect l="0" t="0" r="r" b="b"/>
              <a:pathLst>
                <a:path w="10" h="5">
                  <a:moveTo>
                    <a:pt x="1" y="1"/>
                  </a:moveTo>
                  <a:cubicBezTo>
                    <a:pt x="3" y="0"/>
                    <a:pt x="6" y="1"/>
                    <a:pt x="8" y="0"/>
                  </a:cubicBezTo>
                  <a:cubicBezTo>
                    <a:pt x="10" y="5"/>
                    <a:pt x="0" y="3"/>
                    <a:pt x="1"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 name="Freeform 111"/>
            <p:cNvSpPr>
              <a:spLocks/>
            </p:cNvSpPr>
            <p:nvPr/>
          </p:nvSpPr>
          <p:spPr bwMode="auto">
            <a:xfrm>
              <a:off x="5614505" y="1006395"/>
              <a:ext cx="140499" cy="140499"/>
            </a:xfrm>
            <a:custGeom>
              <a:avLst/>
              <a:gdLst>
                <a:gd name="T0" fmla="*/ 6 w 16"/>
                <a:gd name="T1" fmla="*/ 1 h 16"/>
                <a:gd name="T2" fmla="*/ 2 w 16"/>
                <a:gd name="T3" fmla="*/ 12 h 16"/>
                <a:gd name="T4" fmla="*/ 10 w 16"/>
                <a:gd name="T5" fmla="*/ 15 h 16"/>
                <a:gd name="T6" fmla="*/ 15 w 16"/>
                <a:gd name="T7" fmla="*/ 7 h 16"/>
                <a:gd name="T8" fmla="*/ 6 w 16"/>
                <a:gd name="T9" fmla="*/ 1 h 16"/>
              </a:gdLst>
              <a:ahLst/>
              <a:cxnLst>
                <a:cxn ang="0">
                  <a:pos x="T0" y="T1"/>
                </a:cxn>
                <a:cxn ang="0">
                  <a:pos x="T2" y="T3"/>
                </a:cxn>
                <a:cxn ang="0">
                  <a:pos x="T4" y="T5"/>
                </a:cxn>
                <a:cxn ang="0">
                  <a:pos x="T6" y="T7"/>
                </a:cxn>
                <a:cxn ang="0">
                  <a:pos x="T8" y="T9"/>
                </a:cxn>
              </a:cxnLst>
              <a:rect l="0" t="0" r="r" b="b"/>
              <a:pathLst>
                <a:path w="16" h="16">
                  <a:moveTo>
                    <a:pt x="6" y="1"/>
                  </a:moveTo>
                  <a:cubicBezTo>
                    <a:pt x="3" y="2"/>
                    <a:pt x="0" y="9"/>
                    <a:pt x="2" y="12"/>
                  </a:cubicBezTo>
                  <a:cubicBezTo>
                    <a:pt x="4" y="13"/>
                    <a:pt x="6" y="16"/>
                    <a:pt x="10" y="15"/>
                  </a:cubicBezTo>
                  <a:cubicBezTo>
                    <a:pt x="14" y="15"/>
                    <a:pt x="16" y="10"/>
                    <a:pt x="15" y="7"/>
                  </a:cubicBezTo>
                  <a:cubicBezTo>
                    <a:pt x="15" y="3"/>
                    <a:pt x="10" y="0"/>
                    <a:pt x="6"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 name="Freeform 112"/>
            <p:cNvSpPr>
              <a:spLocks/>
            </p:cNvSpPr>
            <p:nvPr/>
          </p:nvSpPr>
          <p:spPr bwMode="auto">
            <a:xfrm>
              <a:off x="5668544" y="1074842"/>
              <a:ext cx="43231" cy="28820"/>
            </a:xfrm>
            <a:custGeom>
              <a:avLst/>
              <a:gdLst>
                <a:gd name="T0" fmla="*/ 5 w 5"/>
                <a:gd name="T1" fmla="*/ 1 h 3"/>
                <a:gd name="T2" fmla="*/ 0 w 5"/>
                <a:gd name="T3" fmla="*/ 1 h 3"/>
                <a:gd name="T4" fmla="*/ 5 w 5"/>
                <a:gd name="T5" fmla="*/ 1 h 3"/>
              </a:gdLst>
              <a:ahLst/>
              <a:cxnLst>
                <a:cxn ang="0">
                  <a:pos x="T0" y="T1"/>
                </a:cxn>
                <a:cxn ang="0">
                  <a:pos x="T2" y="T3"/>
                </a:cxn>
                <a:cxn ang="0">
                  <a:pos x="T4" y="T5"/>
                </a:cxn>
              </a:cxnLst>
              <a:rect l="0" t="0" r="r" b="b"/>
              <a:pathLst>
                <a:path w="5" h="3">
                  <a:moveTo>
                    <a:pt x="5" y="1"/>
                  </a:moveTo>
                  <a:cubicBezTo>
                    <a:pt x="4" y="3"/>
                    <a:pt x="2" y="2"/>
                    <a:pt x="0" y="1"/>
                  </a:cubicBezTo>
                  <a:cubicBezTo>
                    <a:pt x="1" y="0"/>
                    <a:pt x="3" y="1"/>
                    <a:pt x="5"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3" name="Freeform 113"/>
            <p:cNvSpPr>
              <a:spLocks/>
            </p:cNvSpPr>
            <p:nvPr/>
          </p:nvSpPr>
          <p:spPr bwMode="auto">
            <a:xfrm>
              <a:off x="6039607" y="1017201"/>
              <a:ext cx="25217" cy="43231"/>
            </a:xfrm>
            <a:custGeom>
              <a:avLst/>
              <a:gdLst>
                <a:gd name="T0" fmla="*/ 0 w 3"/>
                <a:gd name="T1" fmla="*/ 3 h 5"/>
                <a:gd name="T2" fmla="*/ 3 w 3"/>
                <a:gd name="T3" fmla="*/ 4 h 5"/>
                <a:gd name="T4" fmla="*/ 1 w 3"/>
                <a:gd name="T5" fmla="*/ 0 h 5"/>
                <a:gd name="T6" fmla="*/ 0 w 3"/>
                <a:gd name="T7" fmla="*/ 3 h 5"/>
              </a:gdLst>
              <a:ahLst/>
              <a:cxnLst>
                <a:cxn ang="0">
                  <a:pos x="T0" y="T1"/>
                </a:cxn>
                <a:cxn ang="0">
                  <a:pos x="T2" y="T3"/>
                </a:cxn>
                <a:cxn ang="0">
                  <a:pos x="T4" y="T5"/>
                </a:cxn>
                <a:cxn ang="0">
                  <a:pos x="T6" y="T7"/>
                </a:cxn>
              </a:cxnLst>
              <a:rect l="0" t="0" r="r" b="b"/>
              <a:pathLst>
                <a:path w="3" h="5">
                  <a:moveTo>
                    <a:pt x="0" y="3"/>
                  </a:moveTo>
                  <a:cubicBezTo>
                    <a:pt x="1" y="3"/>
                    <a:pt x="1" y="5"/>
                    <a:pt x="3" y="4"/>
                  </a:cubicBezTo>
                  <a:cubicBezTo>
                    <a:pt x="3" y="3"/>
                    <a:pt x="2" y="1"/>
                    <a:pt x="1" y="0"/>
                  </a:cubicBezTo>
                  <a:cubicBezTo>
                    <a:pt x="0" y="1"/>
                    <a:pt x="0" y="2"/>
                    <a:pt x="0"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4" name="Freeform 114"/>
            <p:cNvSpPr>
              <a:spLocks/>
            </p:cNvSpPr>
            <p:nvPr/>
          </p:nvSpPr>
          <p:spPr bwMode="auto">
            <a:xfrm>
              <a:off x="5322698" y="1017201"/>
              <a:ext cx="154909" cy="162114"/>
            </a:xfrm>
            <a:custGeom>
              <a:avLst/>
              <a:gdLst>
                <a:gd name="T0" fmla="*/ 10 w 18"/>
                <a:gd name="T1" fmla="*/ 19 h 19"/>
                <a:gd name="T2" fmla="*/ 17 w 18"/>
                <a:gd name="T3" fmla="*/ 7 h 19"/>
                <a:gd name="T4" fmla="*/ 2 w 18"/>
                <a:gd name="T5" fmla="*/ 7 h 19"/>
                <a:gd name="T6" fmla="*/ 10 w 18"/>
                <a:gd name="T7" fmla="*/ 19 h 19"/>
              </a:gdLst>
              <a:ahLst/>
              <a:cxnLst>
                <a:cxn ang="0">
                  <a:pos x="T0" y="T1"/>
                </a:cxn>
                <a:cxn ang="0">
                  <a:pos x="T2" y="T3"/>
                </a:cxn>
                <a:cxn ang="0">
                  <a:pos x="T4" y="T5"/>
                </a:cxn>
                <a:cxn ang="0">
                  <a:pos x="T6" y="T7"/>
                </a:cxn>
              </a:cxnLst>
              <a:rect l="0" t="0" r="r" b="b"/>
              <a:pathLst>
                <a:path w="18" h="19">
                  <a:moveTo>
                    <a:pt x="10" y="19"/>
                  </a:moveTo>
                  <a:cubicBezTo>
                    <a:pt x="16" y="19"/>
                    <a:pt x="18" y="14"/>
                    <a:pt x="17" y="7"/>
                  </a:cubicBezTo>
                  <a:cubicBezTo>
                    <a:pt x="14" y="1"/>
                    <a:pt x="4" y="0"/>
                    <a:pt x="2" y="7"/>
                  </a:cubicBezTo>
                  <a:cubicBezTo>
                    <a:pt x="0" y="13"/>
                    <a:pt x="4" y="19"/>
                    <a:pt x="10"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 name="Freeform 115"/>
            <p:cNvSpPr>
              <a:spLocks/>
            </p:cNvSpPr>
            <p:nvPr/>
          </p:nvSpPr>
          <p:spPr bwMode="auto">
            <a:xfrm>
              <a:off x="5391146" y="1110868"/>
              <a:ext cx="50436" cy="36026"/>
            </a:xfrm>
            <a:custGeom>
              <a:avLst/>
              <a:gdLst>
                <a:gd name="T0" fmla="*/ 5 w 6"/>
                <a:gd name="T1" fmla="*/ 0 h 4"/>
                <a:gd name="T2" fmla="*/ 0 w 6"/>
                <a:gd name="T3" fmla="*/ 2 h 4"/>
                <a:gd name="T4" fmla="*/ 5 w 6"/>
                <a:gd name="T5" fmla="*/ 0 h 4"/>
              </a:gdLst>
              <a:ahLst/>
              <a:cxnLst>
                <a:cxn ang="0">
                  <a:pos x="T0" y="T1"/>
                </a:cxn>
                <a:cxn ang="0">
                  <a:pos x="T2" y="T3"/>
                </a:cxn>
                <a:cxn ang="0">
                  <a:pos x="T4" y="T5"/>
                </a:cxn>
              </a:cxnLst>
              <a:rect l="0" t="0" r="r" b="b"/>
              <a:pathLst>
                <a:path w="6" h="4">
                  <a:moveTo>
                    <a:pt x="5" y="0"/>
                  </a:moveTo>
                  <a:cubicBezTo>
                    <a:pt x="6" y="4"/>
                    <a:pt x="1" y="4"/>
                    <a:pt x="0" y="2"/>
                  </a:cubicBezTo>
                  <a:cubicBezTo>
                    <a:pt x="0" y="0"/>
                    <a:pt x="3" y="0"/>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 name="Freeform 116"/>
            <p:cNvSpPr>
              <a:spLocks/>
            </p:cNvSpPr>
            <p:nvPr/>
          </p:nvSpPr>
          <p:spPr bwMode="auto">
            <a:xfrm>
              <a:off x="5729787" y="1067637"/>
              <a:ext cx="68448" cy="327832"/>
            </a:xfrm>
            <a:custGeom>
              <a:avLst/>
              <a:gdLst>
                <a:gd name="T0" fmla="*/ 6 w 8"/>
                <a:gd name="T1" fmla="*/ 0 h 38"/>
                <a:gd name="T2" fmla="*/ 6 w 8"/>
                <a:gd name="T3" fmla="*/ 0 h 38"/>
                <a:gd name="T4" fmla="*/ 5 w 8"/>
                <a:gd name="T5" fmla="*/ 1 h 38"/>
                <a:gd name="T6" fmla="*/ 2 w 8"/>
                <a:gd name="T7" fmla="*/ 33 h 38"/>
                <a:gd name="T8" fmla="*/ 3 w 8"/>
                <a:gd name="T9" fmla="*/ 38 h 38"/>
                <a:gd name="T10" fmla="*/ 5 w 8"/>
                <a:gd name="T11" fmla="*/ 26 h 38"/>
                <a:gd name="T12" fmla="*/ 8 w 8"/>
                <a:gd name="T13" fmla="*/ 5 h 38"/>
                <a:gd name="T14" fmla="*/ 6 w 8"/>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38">
                  <a:moveTo>
                    <a:pt x="6" y="0"/>
                  </a:moveTo>
                  <a:cubicBezTo>
                    <a:pt x="6" y="0"/>
                    <a:pt x="6" y="0"/>
                    <a:pt x="6" y="0"/>
                  </a:cubicBezTo>
                  <a:cubicBezTo>
                    <a:pt x="5" y="1"/>
                    <a:pt x="5" y="1"/>
                    <a:pt x="5" y="1"/>
                  </a:cubicBezTo>
                  <a:cubicBezTo>
                    <a:pt x="1" y="10"/>
                    <a:pt x="0" y="22"/>
                    <a:pt x="2" y="33"/>
                  </a:cubicBezTo>
                  <a:cubicBezTo>
                    <a:pt x="2" y="35"/>
                    <a:pt x="1" y="38"/>
                    <a:pt x="3" y="38"/>
                  </a:cubicBezTo>
                  <a:cubicBezTo>
                    <a:pt x="8" y="37"/>
                    <a:pt x="5" y="30"/>
                    <a:pt x="5" y="26"/>
                  </a:cubicBezTo>
                  <a:cubicBezTo>
                    <a:pt x="5" y="19"/>
                    <a:pt x="7" y="12"/>
                    <a:pt x="8" y="5"/>
                  </a:cubicBezTo>
                  <a:cubicBezTo>
                    <a:pt x="8" y="4"/>
                    <a:pt x="8" y="1"/>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 name="Freeform 117"/>
            <p:cNvSpPr>
              <a:spLocks/>
            </p:cNvSpPr>
            <p:nvPr/>
          </p:nvSpPr>
          <p:spPr bwMode="auto">
            <a:xfrm>
              <a:off x="6583595" y="1103663"/>
              <a:ext cx="147704" cy="136897"/>
            </a:xfrm>
            <a:custGeom>
              <a:avLst/>
              <a:gdLst>
                <a:gd name="T0" fmla="*/ 10 w 17"/>
                <a:gd name="T1" fmla="*/ 15 h 16"/>
                <a:gd name="T2" fmla="*/ 15 w 17"/>
                <a:gd name="T3" fmla="*/ 14 h 16"/>
                <a:gd name="T4" fmla="*/ 14 w 17"/>
                <a:gd name="T5" fmla="*/ 2 h 16"/>
                <a:gd name="T6" fmla="*/ 3 w 17"/>
                <a:gd name="T7" fmla="*/ 4 h 16"/>
                <a:gd name="T8" fmla="*/ 10 w 17"/>
                <a:gd name="T9" fmla="*/ 15 h 16"/>
              </a:gdLst>
              <a:ahLst/>
              <a:cxnLst>
                <a:cxn ang="0">
                  <a:pos x="T0" y="T1"/>
                </a:cxn>
                <a:cxn ang="0">
                  <a:pos x="T2" y="T3"/>
                </a:cxn>
                <a:cxn ang="0">
                  <a:pos x="T4" y="T5"/>
                </a:cxn>
                <a:cxn ang="0">
                  <a:pos x="T6" y="T7"/>
                </a:cxn>
                <a:cxn ang="0">
                  <a:pos x="T8" y="T9"/>
                </a:cxn>
              </a:cxnLst>
              <a:rect l="0" t="0" r="r" b="b"/>
              <a:pathLst>
                <a:path w="17" h="16">
                  <a:moveTo>
                    <a:pt x="10" y="15"/>
                  </a:moveTo>
                  <a:cubicBezTo>
                    <a:pt x="12" y="15"/>
                    <a:pt x="12" y="14"/>
                    <a:pt x="15" y="14"/>
                  </a:cubicBezTo>
                  <a:cubicBezTo>
                    <a:pt x="17" y="11"/>
                    <a:pt x="17" y="4"/>
                    <a:pt x="14" y="2"/>
                  </a:cubicBezTo>
                  <a:cubicBezTo>
                    <a:pt x="11" y="0"/>
                    <a:pt x="5" y="1"/>
                    <a:pt x="3" y="4"/>
                  </a:cubicBezTo>
                  <a:cubicBezTo>
                    <a:pt x="0" y="9"/>
                    <a:pt x="4" y="16"/>
                    <a:pt x="10"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8" name="Freeform 118"/>
            <p:cNvSpPr>
              <a:spLocks/>
            </p:cNvSpPr>
            <p:nvPr/>
          </p:nvSpPr>
          <p:spPr bwMode="auto">
            <a:xfrm>
              <a:off x="6634031" y="1172112"/>
              <a:ext cx="43231" cy="25217"/>
            </a:xfrm>
            <a:custGeom>
              <a:avLst/>
              <a:gdLst>
                <a:gd name="T0" fmla="*/ 5 w 5"/>
                <a:gd name="T1" fmla="*/ 0 h 3"/>
                <a:gd name="T2" fmla="*/ 0 w 5"/>
                <a:gd name="T3" fmla="*/ 1 h 3"/>
                <a:gd name="T4" fmla="*/ 5 w 5"/>
                <a:gd name="T5" fmla="*/ 0 h 3"/>
              </a:gdLst>
              <a:ahLst/>
              <a:cxnLst>
                <a:cxn ang="0">
                  <a:pos x="T0" y="T1"/>
                </a:cxn>
                <a:cxn ang="0">
                  <a:pos x="T2" y="T3"/>
                </a:cxn>
                <a:cxn ang="0">
                  <a:pos x="T4" y="T5"/>
                </a:cxn>
              </a:cxnLst>
              <a:rect l="0" t="0" r="r" b="b"/>
              <a:pathLst>
                <a:path w="5" h="3">
                  <a:moveTo>
                    <a:pt x="5" y="0"/>
                  </a:moveTo>
                  <a:cubicBezTo>
                    <a:pt x="5" y="2"/>
                    <a:pt x="1" y="3"/>
                    <a:pt x="0" y="1"/>
                  </a:cubicBezTo>
                  <a:cubicBezTo>
                    <a:pt x="2" y="1"/>
                    <a:pt x="3" y="1"/>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9" name="Freeform 119"/>
            <p:cNvSpPr>
              <a:spLocks/>
            </p:cNvSpPr>
            <p:nvPr/>
          </p:nvSpPr>
          <p:spPr bwMode="auto">
            <a:xfrm>
              <a:off x="6100852" y="1092856"/>
              <a:ext cx="162114" cy="154909"/>
            </a:xfrm>
            <a:custGeom>
              <a:avLst/>
              <a:gdLst>
                <a:gd name="T0" fmla="*/ 7 w 19"/>
                <a:gd name="T1" fmla="*/ 4 h 18"/>
                <a:gd name="T2" fmla="*/ 8 w 19"/>
                <a:gd name="T3" fmla="*/ 17 h 18"/>
                <a:gd name="T4" fmla="*/ 7 w 19"/>
                <a:gd name="T5" fmla="*/ 4 h 18"/>
              </a:gdLst>
              <a:ahLst/>
              <a:cxnLst>
                <a:cxn ang="0">
                  <a:pos x="T0" y="T1"/>
                </a:cxn>
                <a:cxn ang="0">
                  <a:pos x="T2" y="T3"/>
                </a:cxn>
                <a:cxn ang="0">
                  <a:pos x="T4" y="T5"/>
                </a:cxn>
              </a:cxnLst>
              <a:rect l="0" t="0" r="r" b="b"/>
              <a:pathLst>
                <a:path w="19" h="18">
                  <a:moveTo>
                    <a:pt x="7" y="4"/>
                  </a:moveTo>
                  <a:cubicBezTo>
                    <a:pt x="0" y="6"/>
                    <a:pt x="2" y="16"/>
                    <a:pt x="8" y="17"/>
                  </a:cubicBezTo>
                  <a:cubicBezTo>
                    <a:pt x="19" y="18"/>
                    <a:pt x="19" y="0"/>
                    <a:pt x="7"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 name="Freeform 120"/>
            <p:cNvSpPr>
              <a:spLocks/>
            </p:cNvSpPr>
            <p:nvPr/>
          </p:nvSpPr>
          <p:spPr bwMode="auto">
            <a:xfrm>
              <a:off x="6158493" y="1179318"/>
              <a:ext cx="43231" cy="36026"/>
            </a:xfrm>
            <a:custGeom>
              <a:avLst/>
              <a:gdLst>
                <a:gd name="T0" fmla="*/ 0 w 5"/>
                <a:gd name="T1" fmla="*/ 2 h 4"/>
                <a:gd name="T2" fmla="*/ 0 w 5"/>
                <a:gd name="T3" fmla="*/ 1 h 4"/>
                <a:gd name="T4" fmla="*/ 5 w 5"/>
                <a:gd name="T5" fmla="*/ 1 h 4"/>
                <a:gd name="T6" fmla="*/ 0 w 5"/>
                <a:gd name="T7" fmla="*/ 2 h 4"/>
              </a:gdLst>
              <a:ahLst/>
              <a:cxnLst>
                <a:cxn ang="0">
                  <a:pos x="T0" y="T1"/>
                </a:cxn>
                <a:cxn ang="0">
                  <a:pos x="T2" y="T3"/>
                </a:cxn>
                <a:cxn ang="0">
                  <a:pos x="T4" y="T5"/>
                </a:cxn>
                <a:cxn ang="0">
                  <a:pos x="T6" y="T7"/>
                </a:cxn>
              </a:cxnLst>
              <a:rect l="0" t="0" r="r" b="b"/>
              <a:pathLst>
                <a:path w="5" h="4">
                  <a:moveTo>
                    <a:pt x="0" y="2"/>
                  </a:moveTo>
                  <a:cubicBezTo>
                    <a:pt x="0" y="2"/>
                    <a:pt x="0" y="1"/>
                    <a:pt x="0" y="1"/>
                  </a:cubicBezTo>
                  <a:cubicBezTo>
                    <a:pt x="1" y="1"/>
                    <a:pt x="3" y="0"/>
                    <a:pt x="5" y="1"/>
                  </a:cubicBezTo>
                  <a:cubicBezTo>
                    <a:pt x="5" y="3"/>
                    <a:pt x="0" y="4"/>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 name="Freeform 121"/>
            <p:cNvSpPr>
              <a:spLocks/>
            </p:cNvSpPr>
            <p:nvPr/>
          </p:nvSpPr>
          <p:spPr bwMode="auto">
            <a:xfrm>
              <a:off x="6860991" y="1154098"/>
              <a:ext cx="198140" cy="165718"/>
            </a:xfrm>
            <a:custGeom>
              <a:avLst/>
              <a:gdLst>
                <a:gd name="T0" fmla="*/ 18 w 23"/>
                <a:gd name="T1" fmla="*/ 3 h 19"/>
                <a:gd name="T2" fmla="*/ 11 w 23"/>
                <a:gd name="T3" fmla="*/ 0 h 19"/>
                <a:gd name="T4" fmla="*/ 8 w 23"/>
                <a:gd name="T5" fmla="*/ 15 h 19"/>
                <a:gd name="T6" fmla="*/ 18 w 23"/>
                <a:gd name="T7" fmla="*/ 3 h 19"/>
              </a:gdLst>
              <a:ahLst/>
              <a:cxnLst>
                <a:cxn ang="0">
                  <a:pos x="T0" y="T1"/>
                </a:cxn>
                <a:cxn ang="0">
                  <a:pos x="T2" y="T3"/>
                </a:cxn>
                <a:cxn ang="0">
                  <a:pos x="T4" y="T5"/>
                </a:cxn>
                <a:cxn ang="0">
                  <a:pos x="T6" y="T7"/>
                </a:cxn>
              </a:cxnLst>
              <a:rect l="0" t="0" r="r" b="b"/>
              <a:pathLst>
                <a:path w="23" h="19">
                  <a:moveTo>
                    <a:pt x="18" y="3"/>
                  </a:moveTo>
                  <a:cubicBezTo>
                    <a:pt x="17" y="1"/>
                    <a:pt x="13" y="0"/>
                    <a:pt x="11" y="0"/>
                  </a:cubicBezTo>
                  <a:cubicBezTo>
                    <a:pt x="2" y="1"/>
                    <a:pt x="0" y="13"/>
                    <a:pt x="8" y="15"/>
                  </a:cubicBezTo>
                  <a:cubicBezTo>
                    <a:pt x="17" y="19"/>
                    <a:pt x="23" y="10"/>
                    <a:pt x="18"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 name="Freeform 122"/>
            <p:cNvSpPr>
              <a:spLocks/>
            </p:cNvSpPr>
            <p:nvPr/>
          </p:nvSpPr>
          <p:spPr bwMode="auto">
            <a:xfrm>
              <a:off x="6961863" y="1233355"/>
              <a:ext cx="25217" cy="25217"/>
            </a:xfrm>
            <a:custGeom>
              <a:avLst/>
              <a:gdLst>
                <a:gd name="T0" fmla="*/ 0 w 3"/>
                <a:gd name="T1" fmla="*/ 1 h 3"/>
                <a:gd name="T2" fmla="*/ 3 w 3"/>
                <a:gd name="T3" fmla="*/ 0 h 3"/>
                <a:gd name="T4" fmla="*/ 0 w 3"/>
                <a:gd name="T5" fmla="*/ 1 h 3"/>
              </a:gdLst>
              <a:ahLst/>
              <a:cxnLst>
                <a:cxn ang="0">
                  <a:pos x="T0" y="T1"/>
                </a:cxn>
                <a:cxn ang="0">
                  <a:pos x="T2" y="T3"/>
                </a:cxn>
                <a:cxn ang="0">
                  <a:pos x="T4" y="T5"/>
                </a:cxn>
              </a:cxnLst>
              <a:rect l="0" t="0" r="r" b="b"/>
              <a:pathLst>
                <a:path w="3" h="3">
                  <a:moveTo>
                    <a:pt x="0" y="1"/>
                  </a:moveTo>
                  <a:cubicBezTo>
                    <a:pt x="1" y="1"/>
                    <a:pt x="1" y="0"/>
                    <a:pt x="3" y="0"/>
                  </a:cubicBezTo>
                  <a:cubicBezTo>
                    <a:pt x="3" y="2"/>
                    <a:pt x="0" y="3"/>
                    <a:pt x="0"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3" name="Freeform 123"/>
            <p:cNvSpPr>
              <a:spLocks/>
            </p:cNvSpPr>
            <p:nvPr/>
          </p:nvSpPr>
          <p:spPr bwMode="auto">
            <a:xfrm>
              <a:off x="5571274" y="1146893"/>
              <a:ext cx="129692" cy="136897"/>
            </a:xfrm>
            <a:custGeom>
              <a:avLst/>
              <a:gdLst>
                <a:gd name="T0" fmla="*/ 4 w 15"/>
                <a:gd name="T1" fmla="*/ 15 h 16"/>
                <a:gd name="T2" fmla="*/ 14 w 15"/>
                <a:gd name="T3" fmla="*/ 7 h 16"/>
                <a:gd name="T4" fmla="*/ 4 w 15"/>
                <a:gd name="T5" fmla="*/ 3 h 16"/>
                <a:gd name="T6" fmla="*/ 4 w 15"/>
                <a:gd name="T7" fmla="*/ 15 h 16"/>
              </a:gdLst>
              <a:ahLst/>
              <a:cxnLst>
                <a:cxn ang="0">
                  <a:pos x="T0" y="T1"/>
                </a:cxn>
                <a:cxn ang="0">
                  <a:pos x="T2" y="T3"/>
                </a:cxn>
                <a:cxn ang="0">
                  <a:pos x="T4" y="T5"/>
                </a:cxn>
                <a:cxn ang="0">
                  <a:pos x="T6" y="T7"/>
                </a:cxn>
              </a:cxnLst>
              <a:rect l="0" t="0" r="r" b="b"/>
              <a:pathLst>
                <a:path w="15" h="16">
                  <a:moveTo>
                    <a:pt x="4" y="15"/>
                  </a:moveTo>
                  <a:cubicBezTo>
                    <a:pt x="11" y="16"/>
                    <a:pt x="15" y="13"/>
                    <a:pt x="14" y="7"/>
                  </a:cubicBezTo>
                  <a:cubicBezTo>
                    <a:pt x="14" y="2"/>
                    <a:pt x="8" y="0"/>
                    <a:pt x="4" y="3"/>
                  </a:cubicBezTo>
                  <a:cubicBezTo>
                    <a:pt x="0" y="6"/>
                    <a:pt x="1" y="12"/>
                    <a:pt x="4"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4" name="Freeform 124"/>
            <p:cNvSpPr>
              <a:spLocks/>
            </p:cNvSpPr>
            <p:nvPr/>
          </p:nvSpPr>
          <p:spPr bwMode="auto">
            <a:xfrm>
              <a:off x="5625314" y="1222548"/>
              <a:ext cx="25217" cy="18012"/>
            </a:xfrm>
            <a:custGeom>
              <a:avLst/>
              <a:gdLst>
                <a:gd name="T0" fmla="*/ 2 w 3"/>
                <a:gd name="T1" fmla="*/ 0 h 2"/>
                <a:gd name="T2" fmla="*/ 3 w 3"/>
                <a:gd name="T3" fmla="*/ 1 h 2"/>
                <a:gd name="T4" fmla="*/ 1 w 3"/>
                <a:gd name="T5" fmla="*/ 2 h 2"/>
                <a:gd name="T6" fmla="*/ 0 w 3"/>
                <a:gd name="T7" fmla="*/ 1 h 2"/>
                <a:gd name="T8" fmla="*/ 2 w 3"/>
                <a:gd name="T9" fmla="*/ 0 h 2"/>
              </a:gdLst>
              <a:ahLst/>
              <a:cxnLst>
                <a:cxn ang="0">
                  <a:pos x="T0" y="T1"/>
                </a:cxn>
                <a:cxn ang="0">
                  <a:pos x="T2" y="T3"/>
                </a:cxn>
                <a:cxn ang="0">
                  <a:pos x="T4" y="T5"/>
                </a:cxn>
                <a:cxn ang="0">
                  <a:pos x="T6" y="T7"/>
                </a:cxn>
                <a:cxn ang="0">
                  <a:pos x="T8" y="T9"/>
                </a:cxn>
              </a:cxnLst>
              <a:rect l="0" t="0" r="r" b="b"/>
              <a:pathLst>
                <a:path w="3" h="2">
                  <a:moveTo>
                    <a:pt x="2" y="0"/>
                  </a:moveTo>
                  <a:cubicBezTo>
                    <a:pt x="2" y="0"/>
                    <a:pt x="3" y="0"/>
                    <a:pt x="3" y="1"/>
                  </a:cubicBezTo>
                  <a:cubicBezTo>
                    <a:pt x="3" y="2"/>
                    <a:pt x="2" y="2"/>
                    <a:pt x="1" y="2"/>
                  </a:cubicBezTo>
                  <a:cubicBezTo>
                    <a:pt x="1" y="2"/>
                    <a:pt x="0" y="2"/>
                    <a:pt x="0" y="1"/>
                  </a:cubicBezTo>
                  <a:cubicBezTo>
                    <a:pt x="1" y="1"/>
                    <a:pt x="2" y="2"/>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5" name="Freeform 125"/>
            <p:cNvSpPr>
              <a:spLocks/>
            </p:cNvSpPr>
            <p:nvPr/>
          </p:nvSpPr>
          <p:spPr bwMode="auto">
            <a:xfrm>
              <a:off x="5322698" y="1172112"/>
              <a:ext cx="147704" cy="172923"/>
            </a:xfrm>
            <a:custGeom>
              <a:avLst/>
              <a:gdLst>
                <a:gd name="T0" fmla="*/ 13 w 17"/>
                <a:gd name="T1" fmla="*/ 17 h 20"/>
                <a:gd name="T2" fmla="*/ 15 w 17"/>
                <a:gd name="T3" fmla="*/ 4 h 20"/>
                <a:gd name="T4" fmla="*/ 2 w 17"/>
                <a:gd name="T5" fmla="*/ 8 h 20"/>
                <a:gd name="T6" fmla="*/ 13 w 17"/>
                <a:gd name="T7" fmla="*/ 17 h 20"/>
              </a:gdLst>
              <a:ahLst/>
              <a:cxnLst>
                <a:cxn ang="0">
                  <a:pos x="T0" y="T1"/>
                </a:cxn>
                <a:cxn ang="0">
                  <a:pos x="T2" y="T3"/>
                </a:cxn>
                <a:cxn ang="0">
                  <a:pos x="T4" y="T5"/>
                </a:cxn>
                <a:cxn ang="0">
                  <a:pos x="T6" y="T7"/>
                </a:cxn>
              </a:cxnLst>
              <a:rect l="0" t="0" r="r" b="b"/>
              <a:pathLst>
                <a:path w="17" h="20">
                  <a:moveTo>
                    <a:pt x="13" y="17"/>
                  </a:moveTo>
                  <a:cubicBezTo>
                    <a:pt x="17" y="15"/>
                    <a:pt x="17" y="8"/>
                    <a:pt x="15" y="4"/>
                  </a:cubicBezTo>
                  <a:cubicBezTo>
                    <a:pt x="11" y="0"/>
                    <a:pt x="3" y="2"/>
                    <a:pt x="2" y="8"/>
                  </a:cubicBezTo>
                  <a:cubicBezTo>
                    <a:pt x="0" y="14"/>
                    <a:pt x="6" y="20"/>
                    <a:pt x="13"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6" name="Freeform 126"/>
            <p:cNvSpPr>
              <a:spLocks/>
            </p:cNvSpPr>
            <p:nvPr/>
          </p:nvSpPr>
          <p:spPr bwMode="auto">
            <a:xfrm>
              <a:off x="5391146" y="1265779"/>
              <a:ext cx="50436" cy="25217"/>
            </a:xfrm>
            <a:custGeom>
              <a:avLst/>
              <a:gdLst>
                <a:gd name="T0" fmla="*/ 5 w 6"/>
                <a:gd name="T1" fmla="*/ 0 h 3"/>
                <a:gd name="T2" fmla="*/ 0 w 6"/>
                <a:gd name="T3" fmla="*/ 0 h 3"/>
                <a:gd name="T4" fmla="*/ 5 w 6"/>
                <a:gd name="T5" fmla="*/ 0 h 3"/>
              </a:gdLst>
              <a:ahLst/>
              <a:cxnLst>
                <a:cxn ang="0">
                  <a:pos x="T0" y="T1"/>
                </a:cxn>
                <a:cxn ang="0">
                  <a:pos x="T2" y="T3"/>
                </a:cxn>
                <a:cxn ang="0">
                  <a:pos x="T4" y="T5"/>
                </a:cxn>
              </a:cxnLst>
              <a:rect l="0" t="0" r="r" b="b"/>
              <a:pathLst>
                <a:path w="6" h="3">
                  <a:moveTo>
                    <a:pt x="5" y="0"/>
                  </a:moveTo>
                  <a:cubicBezTo>
                    <a:pt x="6" y="3"/>
                    <a:pt x="0" y="3"/>
                    <a:pt x="0" y="0"/>
                  </a:cubicBezTo>
                  <a:cubicBezTo>
                    <a:pt x="1" y="0"/>
                    <a:pt x="3" y="0"/>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7" name="Freeform 127"/>
            <p:cNvSpPr>
              <a:spLocks/>
            </p:cNvSpPr>
            <p:nvPr/>
          </p:nvSpPr>
          <p:spPr bwMode="auto">
            <a:xfrm>
              <a:off x="6572786" y="1240560"/>
              <a:ext cx="147704" cy="165718"/>
            </a:xfrm>
            <a:custGeom>
              <a:avLst/>
              <a:gdLst>
                <a:gd name="T0" fmla="*/ 10 w 17"/>
                <a:gd name="T1" fmla="*/ 17 h 19"/>
                <a:gd name="T2" fmla="*/ 13 w 17"/>
                <a:gd name="T3" fmla="*/ 4 h 19"/>
                <a:gd name="T4" fmla="*/ 0 w 17"/>
                <a:gd name="T5" fmla="*/ 10 h 19"/>
                <a:gd name="T6" fmla="*/ 10 w 17"/>
                <a:gd name="T7" fmla="*/ 17 h 19"/>
              </a:gdLst>
              <a:ahLst/>
              <a:cxnLst>
                <a:cxn ang="0">
                  <a:pos x="T0" y="T1"/>
                </a:cxn>
                <a:cxn ang="0">
                  <a:pos x="T2" y="T3"/>
                </a:cxn>
                <a:cxn ang="0">
                  <a:pos x="T4" y="T5"/>
                </a:cxn>
                <a:cxn ang="0">
                  <a:pos x="T6" y="T7"/>
                </a:cxn>
              </a:cxnLst>
              <a:rect l="0" t="0" r="r" b="b"/>
              <a:pathLst>
                <a:path w="17" h="19">
                  <a:moveTo>
                    <a:pt x="10" y="17"/>
                  </a:moveTo>
                  <a:cubicBezTo>
                    <a:pt x="16" y="16"/>
                    <a:pt x="17" y="8"/>
                    <a:pt x="13" y="4"/>
                  </a:cubicBezTo>
                  <a:cubicBezTo>
                    <a:pt x="8" y="0"/>
                    <a:pt x="0" y="3"/>
                    <a:pt x="0" y="10"/>
                  </a:cubicBezTo>
                  <a:cubicBezTo>
                    <a:pt x="1" y="15"/>
                    <a:pt x="5" y="19"/>
                    <a:pt x="10"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8" name="Freeform 128"/>
            <p:cNvSpPr>
              <a:spLocks/>
            </p:cNvSpPr>
            <p:nvPr/>
          </p:nvSpPr>
          <p:spPr bwMode="auto">
            <a:xfrm>
              <a:off x="6626826" y="1319816"/>
              <a:ext cx="43231" cy="43231"/>
            </a:xfrm>
            <a:custGeom>
              <a:avLst/>
              <a:gdLst>
                <a:gd name="T0" fmla="*/ 4 w 5"/>
                <a:gd name="T1" fmla="*/ 0 h 5"/>
                <a:gd name="T2" fmla="*/ 5 w 5"/>
                <a:gd name="T3" fmla="*/ 2 h 5"/>
                <a:gd name="T4" fmla="*/ 0 w 5"/>
                <a:gd name="T5" fmla="*/ 3 h 5"/>
                <a:gd name="T6" fmla="*/ 4 w 5"/>
                <a:gd name="T7" fmla="*/ 0 h 5"/>
              </a:gdLst>
              <a:ahLst/>
              <a:cxnLst>
                <a:cxn ang="0">
                  <a:pos x="T0" y="T1"/>
                </a:cxn>
                <a:cxn ang="0">
                  <a:pos x="T2" y="T3"/>
                </a:cxn>
                <a:cxn ang="0">
                  <a:pos x="T4" y="T5"/>
                </a:cxn>
                <a:cxn ang="0">
                  <a:pos x="T6" y="T7"/>
                </a:cxn>
              </a:cxnLst>
              <a:rect l="0" t="0" r="r" b="b"/>
              <a:pathLst>
                <a:path w="5" h="5">
                  <a:moveTo>
                    <a:pt x="4" y="0"/>
                  </a:moveTo>
                  <a:cubicBezTo>
                    <a:pt x="5" y="1"/>
                    <a:pt x="5" y="1"/>
                    <a:pt x="5" y="2"/>
                  </a:cubicBezTo>
                  <a:cubicBezTo>
                    <a:pt x="5" y="3"/>
                    <a:pt x="1" y="5"/>
                    <a:pt x="0" y="3"/>
                  </a:cubicBezTo>
                  <a:cubicBezTo>
                    <a:pt x="1" y="2"/>
                    <a:pt x="4" y="2"/>
                    <a:pt x="4"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9" name="Freeform 129"/>
            <p:cNvSpPr>
              <a:spLocks/>
            </p:cNvSpPr>
            <p:nvPr/>
          </p:nvSpPr>
          <p:spPr bwMode="auto">
            <a:xfrm>
              <a:off x="6133274" y="1276586"/>
              <a:ext cx="104473" cy="57641"/>
            </a:xfrm>
            <a:custGeom>
              <a:avLst/>
              <a:gdLst>
                <a:gd name="T0" fmla="*/ 2 w 12"/>
                <a:gd name="T1" fmla="*/ 1 h 7"/>
                <a:gd name="T2" fmla="*/ 1 w 12"/>
                <a:gd name="T3" fmla="*/ 6 h 7"/>
                <a:gd name="T4" fmla="*/ 11 w 12"/>
                <a:gd name="T5" fmla="*/ 7 h 7"/>
                <a:gd name="T6" fmla="*/ 9 w 12"/>
                <a:gd name="T7" fmla="*/ 1 h 7"/>
                <a:gd name="T8" fmla="*/ 2 w 12"/>
                <a:gd name="T9" fmla="*/ 1 h 7"/>
              </a:gdLst>
              <a:ahLst/>
              <a:cxnLst>
                <a:cxn ang="0">
                  <a:pos x="T0" y="T1"/>
                </a:cxn>
                <a:cxn ang="0">
                  <a:pos x="T2" y="T3"/>
                </a:cxn>
                <a:cxn ang="0">
                  <a:pos x="T4" y="T5"/>
                </a:cxn>
                <a:cxn ang="0">
                  <a:pos x="T6" y="T7"/>
                </a:cxn>
                <a:cxn ang="0">
                  <a:pos x="T8" y="T9"/>
                </a:cxn>
              </a:cxnLst>
              <a:rect l="0" t="0" r="r" b="b"/>
              <a:pathLst>
                <a:path w="12" h="7">
                  <a:moveTo>
                    <a:pt x="2" y="1"/>
                  </a:moveTo>
                  <a:cubicBezTo>
                    <a:pt x="1" y="3"/>
                    <a:pt x="0" y="4"/>
                    <a:pt x="1" y="6"/>
                  </a:cubicBezTo>
                  <a:cubicBezTo>
                    <a:pt x="5" y="5"/>
                    <a:pt x="7" y="6"/>
                    <a:pt x="11" y="7"/>
                  </a:cubicBezTo>
                  <a:cubicBezTo>
                    <a:pt x="12" y="5"/>
                    <a:pt x="11" y="2"/>
                    <a:pt x="9" y="1"/>
                  </a:cubicBezTo>
                  <a:cubicBezTo>
                    <a:pt x="6" y="1"/>
                    <a:pt x="4" y="0"/>
                    <a:pt x="2"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0" name="Freeform 130"/>
            <p:cNvSpPr>
              <a:spLocks/>
            </p:cNvSpPr>
            <p:nvPr/>
          </p:nvSpPr>
          <p:spPr bwMode="auto">
            <a:xfrm>
              <a:off x="5582083" y="1290996"/>
              <a:ext cx="154909" cy="165718"/>
            </a:xfrm>
            <a:custGeom>
              <a:avLst/>
              <a:gdLst>
                <a:gd name="T0" fmla="*/ 16 w 18"/>
                <a:gd name="T1" fmla="*/ 6 h 19"/>
                <a:gd name="T2" fmla="*/ 3 w 18"/>
                <a:gd name="T3" fmla="*/ 3 h 19"/>
                <a:gd name="T4" fmla="*/ 1 w 18"/>
                <a:gd name="T5" fmla="*/ 10 h 19"/>
                <a:gd name="T6" fmla="*/ 16 w 18"/>
                <a:gd name="T7" fmla="*/ 6 h 19"/>
              </a:gdLst>
              <a:ahLst/>
              <a:cxnLst>
                <a:cxn ang="0">
                  <a:pos x="T0" y="T1"/>
                </a:cxn>
                <a:cxn ang="0">
                  <a:pos x="T2" y="T3"/>
                </a:cxn>
                <a:cxn ang="0">
                  <a:pos x="T4" y="T5"/>
                </a:cxn>
                <a:cxn ang="0">
                  <a:pos x="T6" y="T7"/>
                </a:cxn>
              </a:cxnLst>
              <a:rect l="0" t="0" r="r" b="b"/>
              <a:pathLst>
                <a:path w="18" h="19">
                  <a:moveTo>
                    <a:pt x="16" y="6"/>
                  </a:moveTo>
                  <a:cubicBezTo>
                    <a:pt x="13" y="2"/>
                    <a:pt x="9" y="0"/>
                    <a:pt x="3" y="3"/>
                  </a:cubicBezTo>
                  <a:cubicBezTo>
                    <a:pt x="2" y="6"/>
                    <a:pt x="0" y="6"/>
                    <a:pt x="1" y="10"/>
                  </a:cubicBezTo>
                  <a:cubicBezTo>
                    <a:pt x="2" y="19"/>
                    <a:pt x="18" y="18"/>
                    <a:pt x="16"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1" name="Freeform 131"/>
            <p:cNvSpPr>
              <a:spLocks/>
            </p:cNvSpPr>
            <p:nvPr/>
          </p:nvSpPr>
          <p:spPr bwMode="auto">
            <a:xfrm>
              <a:off x="5632519" y="1352240"/>
              <a:ext cx="79256" cy="54037"/>
            </a:xfrm>
            <a:custGeom>
              <a:avLst/>
              <a:gdLst>
                <a:gd name="T0" fmla="*/ 6 w 9"/>
                <a:gd name="T1" fmla="*/ 0 h 6"/>
                <a:gd name="T2" fmla="*/ 0 w 9"/>
                <a:gd name="T3" fmla="*/ 3 h 6"/>
                <a:gd name="T4" fmla="*/ 6 w 9"/>
                <a:gd name="T5" fmla="*/ 0 h 6"/>
              </a:gdLst>
              <a:ahLst/>
              <a:cxnLst>
                <a:cxn ang="0">
                  <a:pos x="T0" y="T1"/>
                </a:cxn>
                <a:cxn ang="0">
                  <a:pos x="T2" y="T3"/>
                </a:cxn>
                <a:cxn ang="0">
                  <a:pos x="T4" y="T5"/>
                </a:cxn>
              </a:cxnLst>
              <a:rect l="0" t="0" r="r" b="b"/>
              <a:pathLst>
                <a:path w="9" h="6">
                  <a:moveTo>
                    <a:pt x="6" y="0"/>
                  </a:moveTo>
                  <a:cubicBezTo>
                    <a:pt x="9" y="4"/>
                    <a:pt x="1" y="6"/>
                    <a:pt x="0" y="3"/>
                  </a:cubicBezTo>
                  <a:cubicBezTo>
                    <a:pt x="1" y="0"/>
                    <a:pt x="4" y="2"/>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2" name="Freeform 132"/>
            <p:cNvSpPr>
              <a:spLocks/>
            </p:cNvSpPr>
            <p:nvPr/>
          </p:nvSpPr>
          <p:spPr bwMode="auto">
            <a:xfrm>
              <a:off x="6850185" y="1319816"/>
              <a:ext cx="180128" cy="136897"/>
            </a:xfrm>
            <a:custGeom>
              <a:avLst/>
              <a:gdLst>
                <a:gd name="T0" fmla="*/ 9 w 21"/>
                <a:gd name="T1" fmla="*/ 16 h 16"/>
                <a:gd name="T2" fmla="*/ 10 w 21"/>
                <a:gd name="T3" fmla="*/ 0 h 16"/>
                <a:gd name="T4" fmla="*/ 1 w 21"/>
                <a:gd name="T5" fmla="*/ 10 h 16"/>
                <a:gd name="T6" fmla="*/ 9 w 21"/>
                <a:gd name="T7" fmla="*/ 16 h 16"/>
              </a:gdLst>
              <a:ahLst/>
              <a:cxnLst>
                <a:cxn ang="0">
                  <a:pos x="T0" y="T1"/>
                </a:cxn>
                <a:cxn ang="0">
                  <a:pos x="T2" y="T3"/>
                </a:cxn>
                <a:cxn ang="0">
                  <a:pos x="T4" y="T5"/>
                </a:cxn>
                <a:cxn ang="0">
                  <a:pos x="T6" y="T7"/>
                </a:cxn>
              </a:cxnLst>
              <a:rect l="0" t="0" r="r" b="b"/>
              <a:pathLst>
                <a:path w="21" h="16">
                  <a:moveTo>
                    <a:pt x="9" y="16"/>
                  </a:moveTo>
                  <a:cubicBezTo>
                    <a:pt x="20" y="16"/>
                    <a:pt x="21" y="0"/>
                    <a:pt x="10" y="0"/>
                  </a:cubicBezTo>
                  <a:cubicBezTo>
                    <a:pt x="5" y="0"/>
                    <a:pt x="0" y="4"/>
                    <a:pt x="1" y="10"/>
                  </a:cubicBezTo>
                  <a:cubicBezTo>
                    <a:pt x="2" y="13"/>
                    <a:pt x="6" y="16"/>
                    <a:pt x="9"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3" name="Freeform 133"/>
            <p:cNvSpPr>
              <a:spLocks/>
            </p:cNvSpPr>
            <p:nvPr/>
          </p:nvSpPr>
          <p:spPr bwMode="auto">
            <a:xfrm>
              <a:off x="6918632" y="1395471"/>
              <a:ext cx="18012" cy="25217"/>
            </a:xfrm>
            <a:custGeom>
              <a:avLst/>
              <a:gdLst>
                <a:gd name="T0" fmla="*/ 2 w 2"/>
                <a:gd name="T1" fmla="*/ 1 h 3"/>
                <a:gd name="T2" fmla="*/ 0 w 2"/>
                <a:gd name="T3" fmla="*/ 2 h 3"/>
                <a:gd name="T4" fmla="*/ 2 w 2"/>
                <a:gd name="T5" fmla="*/ 1 h 3"/>
              </a:gdLst>
              <a:ahLst/>
              <a:cxnLst>
                <a:cxn ang="0">
                  <a:pos x="T0" y="T1"/>
                </a:cxn>
                <a:cxn ang="0">
                  <a:pos x="T2" y="T3"/>
                </a:cxn>
                <a:cxn ang="0">
                  <a:pos x="T4" y="T5"/>
                </a:cxn>
              </a:cxnLst>
              <a:rect l="0" t="0" r="r" b="b"/>
              <a:pathLst>
                <a:path w="2" h="3">
                  <a:moveTo>
                    <a:pt x="2" y="1"/>
                  </a:moveTo>
                  <a:cubicBezTo>
                    <a:pt x="2" y="3"/>
                    <a:pt x="0" y="2"/>
                    <a:pt x="0" y="2"/>
                  </a:cubicBezTo>
                  <a:cubicBezTo>
                    <a:pt x="0" y="1"/>
                    <a:pt x="2" y="0"/>
                    <a:pt x="2"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4" name="Freeform 134"/>
            <p:cNvSpPr>
              <a:spLocks/>
            </p:cNvSpPr>
            <p:nvPr/>
          </p:nvSpPr>
          <p:spPr bwMode="auto">
            <a:xfrm>
              <a:off x="5693761" y="1363047"/>
              <a:ext cx="216154" cy="187333"/>
            </a:xfrm>
            <a:custGeom>
              <a:avLst/>
              <a:gdLst>
                <a:gd name="T0" fmla="*/ 16 w 25"/>
                <a:gd name="T1" fmla="*/ 19 h 22"/>
                <a:gd name="T2" fmla="*/ 1 w 25"/>
                <a:gd name="T3" fmla="*/ 14 h 22"/>
                <a:gd name="T4" fmla="*/ 12 w 25"/>
                <a:gd name="T5" fmla="*/ 21 h 22"/>
                <a:gd name="T6" fmla="*/ 12 w 25"/>
                <a:gd name="T7" fmla="*/ 19 h 22"/>
                <a:gd name="T8" fmla="*/ 16 w 25"/>
                <a:gd name="T9" fmla="*/ 19 h 22"/>
              </a:gdLst>
              <a:ahLst/>
              <a:cxnLst>
                <a:cxn ang="0">
                  <a:pos x="T0" y="T1"/>
                </a:cxn>
                <a:cxn ang="0">
                  <a:pos x="T2" y="T3"/>
                </a:cxn>
                <a:cxn ang="0">
                  <a:pos x="T4" y="T5"/>
                </a:cxn>
                <a:cxn ang="0">
                  <a:pos x="T6" y="T7"/>
                </a:cxn>
                <a:cxn ang="0">
                  <a:pos x="T8" y="T9"/>
                </a:cxn>
              </a:cxnLst>
              <a:rect l="0" t="0" r="r" b="b"/>
              <a:pathLst>
                <a:path w="25" h="22">
                  <a:moveTo>
                    <a:pt x="16" y="19"/>
                  </a:moveTo>
                  <a:cubicBezTo>
                    <a:pt x="25" y="6"/>
                    <a:pt x="0" y="0"/>
                    <a:pt x="1" y="14"/>
                  </a:cubicBezTo>
                  <a:cubicBezTo>
                    <a:pt x="2" y="19"/>
                    <a:pt x="5" y="22"/>
                    <a:pt x="12" y="21"/>
                  </a:cubicBezTo>
                  <a:cubicBezTo>
                    <a:pt x="12" y="20"/>
                    <a:pt x="11" y="20"/>
                    <a:pt x="12" y="19"/>
                  </a:cubicBezTo>
                  <a:cubicBezTo>
                    <a:pt x="13" y="19"/>
                    <a:pt x="15" y="19"/>
                    <a:pt x="16"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5" name="Freeform 135"/>
            <p:cNvSpPr>
              <a:spLocks/>
            </p:cNvSpPr>
            <p:nvPr/>
          </p:nvSpPr>
          <p:spPr bwMode="auto">
            <a:xfrm>
              <a:off x="5755006" y="1449508"/>
              <a:ext cx="75653" cy="57641"/>
            </a:xfrm>
            <a:custGeom>
              <a:avLst/>
              <a:gdLst>
                <a:gd name="T0" fmla="*/ 3 w 9"/>
                <a:gd name="T1" fmla="*/ 7 h 7"/>
                <a:gd name="T2" fmla="*/ 0 w 9"/>
                <a:gd name="T3" fmla="*/ 6 h 7"/>
                <a:gd name="T4" fmla="*/ 1 w 9"/>
                <a:gd name="T5" fmla="*/ 6 h 7"/>
                <a:gd name="T6" fmla="*/ 5 w 9"/>
                <a:gd name="T7" fmla="*/ 0 h 7"/>
                <a:gd name="T8" fmla="*/ 3 w 9"/>
                <a:gd name="T9" fmla="*/ 7 h 7"/>
              </a:gdLst>
              <a:ahLst/>
              <a:cxnLst>
                <a:cxn ang="0">
                  <a:pos x="T0" y="T1"/>
                </a:cxn>
                <a:cxn ang="0">
                  <a:pos x="T2" y="T3"/>
                </a:cxn>
                <a:cxn ang="0">
                  <a:pos x="T4" y="T5"/>
                </a:cxn>
                <a:cxn ang="0">
                  <a:pos x="T6" y="T7"/>
                </a:cxn>
                <a:cxn ang="0">
                  <a:pos x="T8" y="T9"/>
                </a:cxn>
              </a:cxnLst>
              <a:rect l="0" t="0" r="r" b="b"/>
              <a:pathLst>
                <a:path w="9" h="7">
                  <a:moveTo>
                    <a:pt x="3" y="7"/>
                  </a:moveTo>
                  <a:cubicBezTo>
                    <a:pt x="2" y="7"/>
                    <a:pt x="1" y="7"/>
                    <a:pt x="0" y="6"/>
                  </a:cubicBezTo>
                  <a:cubicBezTo>
                    <a:pt x="0" y="6"/>
                    <a:pt x="1" y="6"/>
                    <a:pt x="1" y="6"/>
                  </a:cubicBezTo>
                  <a:cubicBezTo>
                    <a:pt x="3" y="4"/>
                    <a:pt x="5" y="3"/>
                    <a:pt x="5" y="0"/>
                  </a:cubicBezTo>
                  <a:cubicBezTo>
                    <a:pt x="9" y="2"/>
                    <a:pt x="5" y="6"/>
                    <a:pt x="3"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6" name="Freeform 136"/>
            <p:cNvSpPr>
              <a:spLocks/>
            </p:cNvSpPr>
            <p:nvPr/>
          </p:nvSpPr>
          <p:spPr bwMode="auto">
            <a:xfrm>
              <a:off x="6677262" y="1449508"/>
              <a:ext cx="345846" cy="241370"/>
            </a:xfrm>
            <a:custGeom>
              <a:avLst/>
              <a:gdLst>
                <a:gd name="T0" fmla="*/ 11 w 40"/>
                <a:gd name="T1" fmla="*/ 28 h 28"/>
                <a:gd name="T2" fmla="*/ 38 w 40"/>
                <a:gd name="T3" fmla="*/ 7 h 28"/>
                <a:gd name="T4" fmla="*/ 40 w 40"/>
                <a:gd name="T5" fmla="*/ 4 h 28"/>
                <a:gd name="T6" fmla="*/ 25 w 40"/>
                <a:gd name="T7" fmla="*/ 5 h 28"/>
                <a:gd name="T8" fmla="*/ 19 w 40"/>
                <a:gd name="T9" fmla="*/ 1 h 28"/>
                <a:gd name="T10" fmla="*/ 12 w 40"/>
                <a:gd name="T11" fmla="*/ 11 h 28"/>
                <a:gd name="T12" fmla="*/ 2 w 40"/>
                <a:gd name="T13" fmla="*/ 22 h 28"/>
                <a:gd name="T14" fmla="*/ 5 w 40"/>
                <a:gd name="T15" fmla="*/ 20 h 28"/>
                <a:gd name="T16" fmla="*/ 7 w 40"/>
                <a:gd name="T17" fmla="*/ 23 h 28"/>
                <a:gd name="T18" fmla="*/ 10 w 40"/>
                <a:gd name="T19" fmla="*/ 20 h 28"/>
                <a:gd name="T20" fmla="*/ 10 w 40"/>
                <a:gd name="T21" fmla="*/ 23 h 28"/>
                <a:gd name="T22" fmla="*/ 14 w 40"/>
                <a:gd name="T23" fmla="*/ 22 h 28"/>
                <a:gd name="T24" fmla="*/ 11 w 40"/>
                <a:gd name="T2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28">
                  <a:moveTo>
                    <a:pt x="11" y="28"/>
                  </a:moveTo>
                  <a:cubicBezTo>
                    <a:pt x="23" y="24"/>
                    <a:pt x="25" y="10"/>
                    <a:pt x="38" y="7"/>
                  </a:cubicBezTo>
                  <a:cubicBezTo>
                    <a:pt x="39" y="6"/>
                    <a:pt x="40" y="6"/>
                    <a:pt x="40" y="4"/>
                  </a:cubicBezTo>
                  <a:cubicBezTo>
                    <a:pt x="36" y="1"/>
                    <a:pt x="29" y="4"/>
                    <a:pt x="25" y="5"/>
                  </a:cubicBezTo>
                  <a:cubicBezTo>
                    <a:pt x="23" y="4"/>
                    <a:pt x="23" y="0"/>
                    <a:pt x="19" y="1"/>
                  </a:cubicBezTo>
                  <a:cubicBezTo>
                    <a:pt x="16" y="4"/>
                    <a:pt x="14" y="8"/>
                    <a:pt x="12" y="11"/>
                  </a:cubicBezTo>
                  <a:cubicBezTo>
                    <a:pt x="7" y="7"/>
                    <a:pt x="0" y="16"/>
                    <a:pt x="2" y="22"/>
                  </a:cubicBezTo>
                  <a:cubicBezTo>
                    <a:pt x="4" y="22"/>
                    <a:pt x="4" y="20"/>
                    <a:pt x="5" y="20"/>
                  </a:cubicBezTo>
                  <a:cubicBezTo>
                    <a:pt x="5" y="21"/>
                    <a:pt x="5" y="23"/>
                    <a:pt x="7" y="23"/>
                  </a:cubicBezTo>
                  <a:cubicBezTo>
                    <a:pt x="8" y="22"/>
                    <a:pt x="9" y="21"/>
                    <a:pt x="10" y="20"/>
                  </a:cubicBezTo>
                  <a:cubicBezTo>
                    <a:pt x="11" y="21"/>
                    <a:pt x="10" y="21"/>
                    <a:pt x="10" y="23"/>
                  </a:cubicBezTo>
                  <a:cubicBezTo>
                    <a:pt x="12" y="24"/>
                    <a:pt x="13" y="22"/>
                    <a:pt x="14" y="22"/>
                  </a:cubicBezTo>
                  <a:cubicBezTo>
                    <a:pt x="13" y="24"/>
                    <a:pt x="9" y="26"/>
                    <a:pt x="11" y="2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7" name="Freeform 137"/>
            <p:cNvSpPr>
              <a:spLocks/>
            </p:cNvSpPr>
            <p:nvPr/>
          </p:nvSpPr>
          <p:spPr bwMode="auto">
            <a:xfrm>
              <a:off x="6788940" y="1611625"/>
              <a:ext cx="28820" cy="25217"/>
            </a:xfrm>
            <a:custGeom>
              <a:avLst/>
              <a:gdLst>
                <a:gd name="T0" fmla="*/ 3 w 3"/>
                <a:gd name="T1" fmla="*/ 1 h 3"/>
                <a:gd name="T2" fmla="*/ 2 w 3"/>
                <a:gd name="T3" fmla="*/ 3 h 3"/>
                <a:gd name="T4" fmla="*/ 3 w 3"/>
                <a:gd name="T5" fmla="*/ 1 h 3"/>
              </a:gdLst>
              <a:ahLst/>
              <a:cxnLst>
                <a:cxn ang="0">
                  <a:pos x="T0" y="T1"/>
                </a:cxn>
                <a:cxn ang="0">
                  <a:pos x="T2" y="T3"/>
                </a:cxn>
                <a:cxn ang="0">
                  <a:pos x="T4" y="T5"/>
                </a:cxn>
              </a:cxnLst>
              <a:rect l="0" t="0" r="r" b="b"/>
              <a:pathLst>
                <a:path w="3" h="3">
                  <a:moveTo>
                    <a:pt x="3" y="1"/>
                  </a:moveTo>
                  <a:cubicBezTo>
                    <a:pt x="3" y="2"/>
                    <a:pt x="2" y="1"/>
                    <a:pt x="2" y="3"/>
                  </a:cubicBezTo>
                  <a:cubicBezTo>
                    <a:pt x="0" y="2"/>
                    <a:pt x="1" y="0"/>
                    <a:pt x="3"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8" name="Freeform 138"/>
            <p:cNvSpPr>
              <a:spLocks/>
            </p:cNvSpPr>
            <p:nvPr/>
          </p:nvSpPr>
          <p:spPr bwMode="auto">
            <a:xfrm>
              <a:off x="6349427" y="1550380"/>
              <a:ext cx="320627" cy="122487"/>
            </a:xfrm>
            <a:custGeom>
              <a:avLst/>
              <a:gdLst>
                <a:gd name="T0" fmla="*/ 12 w 37"/>
                <a:gd name="T1" fmla="*/ 2 h 14"/>
                <a:gd name="T2" fmla="*/ 2 w 37"/>
                <a:gd name="T3" fmla="*/ 2 h 14"/>
                <a:gd name="T4" fmla="*/ 1 w 37"/>
                <a:gd name="T5" fmla="*/ 6 h 14"/>
                <a:gd name="T6" fmla="*/ 28 w 37"/>
                <a:gd name="T7" fmla="*/ 6 h 14"/>
                <a:gd name="T8" fmla="*/ 37 w 37"/>
                <a:gd name="T9" fmla="*/ 12 h 14"/>
                <a:gd name="T10" fmla="*/ 31 w 37"/>
                <a:gd name="T11" fmla="*/ 0 h 14"/>
                <a:gd name="T12" fmla="*/ 12 w 37"/>
                <a:gd name="T13" fmla="*/ 2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12" y="2"/>
                  </a:moveTo>
                  <a:cubicBezTo>
                    <a:pt x="9" y="3"/>
                    <a:pt x="6" y="3"/>
                    <a:pt x="2" y="2"/>
                  </a:cubicBezTo>
                  <a:cubicBezTo>
                    <a:pt x="1" y="3"/>
                    <a:pt x="0" y="4"/>
                    <a:pt x="1" y="6"/>
                  </a:cubicBezTo>
                  <a:cubicBezTo>
                    <a:pt x="7" y="10"/>
                    <a:pt x="20" y="6"/>
                    <a:pt x="28" y="6"/>
                  </a:cubicBezTo>
                  <a:cubicBezTo>
                    <a:pt x="29" y="10"/>
                    <a:pt x="32" y="14"/>
                    <a:pt x="37" y="12"/>
                  </a:cubicBezTo>
                  <a:cubicBezTo>
                    <a:pt x="35" y="8"/>
                    <a:pt x="34" y="4"/>
                    <a:pt x="31" y="0"/>
                  </a:cubicBezTo>
                  <a:cubicBezTo>
                    <a:pt x="25" y="0"/>
                    <a:pt x="18" y="2"/>
                    <a:pt x="1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9" name="Freeform 139"/>
            <p:cNvSpPr>
              <a:spLocks/>
            </p:cNvSpPr>
            <p:nvPr/>
          </p:nvSpPr>
          <p:spPr bwMode="auto">
            <a:xfrm>
              <a:off x="5607300" y="1622431"/>
              <a:ext cx="1149216" cy="144102"/>
            </a:xfrm>
            <a:custGeom>
              <a:avLst/>
              <a:gdLst>
                <a:gd name="T0" fmla="*/ 133 w 133"/>
                <a:gd name="T1" fmla="*/ 12 h 17"/>
                <a:gd name="T2" fmla="*/ 128 w 133"/>
                <a:gd name="T3" fmla="*/ 9 h 17"/>
                <a:gd name="T4" fmla="*/ 119 w 133"/>
                <a:gd name="T5" fmla="*/ 7 h 17"/>
                <a:gd name="T6" fmla="*/ 95 w 133"/>
                <a:gd name="T7" fmla="*/ 4 h 17"/>
                <a:gd name="T8" fmla="*/ 63 w 133"/>
                <a:gd name="T9" fmla="*/ 1 h 17"/>
                <a:gd name="T10" fmla="*/ 41 w 133"/>
                <a:gd name="T11" fmla="*/ 4 h 17"/>
                <a:gd name="T12" fmla="*/ 38 w 133"/>
                <a:gd name="T13" fmla="*/ 3 h 17"/>
                <a:gd name="T14" fmla="*/ 0 w 133"/>
                <a:gd name="T15" fmla="*/ 9 h 17"/>
                <a:gd name="T16" fmla="*/ 8 w 133"/>
                <a:gd name="T17" fmla="*/ 12 h 17"/>
                <a:gd name="T18" fmla="*/ 11 w 133"/>
                <a:gd name="T19" fmla="*/ 12 h 17"/>
                <a:gd name="T20" fmla="*/ 21 w 133"/>
                <a:gd name="T21" fmla="*/ 10 h 17"/>
                <a:gd name="T22" fmla="*/ 46 w 133"/>
                <a:gd name="T23" fmla="*/ 8 h 17"/>
                <a:gd name="T24" fmla="*/ 65 w 133"/>
                <a:gd name="T25" fmla="*/ 6 h 17"/>
                <a:gd name="T26" fmla="*/ 69 w 133"/>
                <a:gd name="T27" fmla="*/ 7 h 17"/>
                <a:gd name="T28" fmla="*/ 85 w 133"/>
                <a:gd name="T29" fmla="*/ 7 h 17"/>
                <a:gd name="T30" fmla="*/ 90 w 133"/>
                <a:gd name="T31" fmla="*/ 8 h 17"/>
                <a:gd name="T32" fmla="*/ 112 w 133"/>
                <a:gd name="T33" fmla="*/ 12 h 17"/>
                <a:gd name="T34" fmla="*/ 115 w 133"/>
                <a:gd name="T35" fmla="*/ 11 h 17"/>
                <a:gd name="T36" fmla="*/ 124 w 133"/>
                <a:gd name="T37" fmla="*/ 14 h 17"/>
                <a:gd name="T38" fmla="*/ 133 w 133"/>
                <a:gd name="T3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 h="17">
                  <a:moveTo>
                    <a:pt x="133" y="12"/>
                  </a:moveTo>
                  <a:cubicBezTo>
                    <a:pt x="133" y="11"/>
                    <a:pt x="130" y="10"/>
                    <a:pt x="128" y="9"/>
                  </a:cubicBezTo>
                  <a:cubicBezTo>
                    <a:pt x="124" y="8"/>
                    <a:pt x="122" y="8"/>
                    <a:pt x="119" y="7"/>
                  </a:cubicBezTo>
                  <a:cubicBezTo>
                    <a:pt x="111" y="7"/>
                    <a:pt x="102" y="2"/>
                    <a:pt x="95" y="4"/>
                  </a:cubicBezTo>
                  <a:cubicBezTo>
                    <a:pt x="86" y="1"/>
                    <a:pt x="73" y="3"/>
                    <a:pt x="63" y="1"/>
                  </a:cubicBezTo>
                  <a:cubicBezTo>
                    <a:pt x="57" y="3"/>
                    <a:pt x="46" y="0"/>
                    <a:pt x="41" y="4"/>
                  </a:cubicBezTo>
                  <a:cubicBezTo>
                    <a:pt x="40" y="4"/>
                    <a:pt x="40" y="3"/>
                    <a:pt x="38" y="3"/>
                  </a:cubicBezTo>
                  <a:cubicBezTo>
                    <a:pt x="26" y="5"/>
                    <a:pt x="12" y="6"/>
                    <a:pt x="0" y="9"/>
                  </a:cubicBezTo>
                  <a:cubicBezTo>
                    <a:pt x="0" y="17"/>
                    <a:pt x="5" y="13"/>
                    <a:pt x="8" y="12"/>
                  </a:cubicBezTo>
                  <a:cubicBezTo>
                    <a:pt x="9" y="12"/>
                    <a:pt x="10" y="13"/>
                    <a:pt x="11" y="12"/>
                  </a:cubicBezTo>
                  <a:cubicBezTo>
                    <a:pt x="14" y="12"/>
                    <a:pt x="17" y="10"/>
                    <a:pt x="21" y="10"/>
                  </a:cubicBezTo>
                  <a:cubicBezTo>
                    <a:pt x="28" y="9"/>
                    <a:pt x="38" y="8"/>
                    <a:pt x="46" y="8"/>
                  </a:cubicBezTo>
                  <a:cubicBezTo>
                    <a:pt x="52" y="8"/>
                    <a:pt x="59" y="6"/>
                    <a:pt x="65" y="6"/>
                  </a:cubicBezTo>
                  <a:cubicBezTo>
                    <a:pt x="66" y="6"/>
                    <a:pt x="68" y="7"/>
                    <a:pt x="69" y="7"/>
                  </a:cubicBezTo>
                  <a:cubicBezTo>
                    <a:pt x="74" y="8"/>
                    <a:pt x="80" y="6"/>
                    <a:pt x="85" y="7"/>
                  </a:cubicBezTo>
                  <a:cubicBezTo>
                    <a:pt x="87" y="7"/>
                    <a:pt x="88" y="8"/>
                    <a:pt x="90" y="8"/>
                  </a:cubicBezTo>
                  <a:cubicBezTo>
                    <a:pt x="97" y="9"/>
                    <a:pt x="105" y="8"/>
                    <a:pt x="112" y="12"/>
                  </a:cubicBezTo>
                  <a:cubicBezTo>
                    <a:pt x="113" y="12"/>
                    <a:pt x="114" y="11"/>
                    <a:pt x="115" y="11"/>
                  </a:cubicBezTo>
                  <a:cubicBezTo>
                    <a:pt x="117" y="13"/>
                    <a:pt x="120" y="13"/>
                    <a:pt x="124" y="14"/>
                  </a:cubicBezTo>
                  <a:cubicBezTo>
                    <a:pt x="127" y="14"/>
                    <a:pt x="133" y="16"/>
                    <a:pt x="133" y="1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0" name="Freeform 140"/>
            <p:cNvSpPr>
              <a:spLocks/>
            </p:cNvSpPr>
            <p:nvPr/>
          </p:nvSpPr>
          <p:spPr bwMode="auto">
            <a:xfrm>
              <a:off x="6072031" y="1680072"/>
              <a:ext cx="165718" cy="158513"/>
            </a:xfrm>
            <a:custGeom>
              <a:avLst/>
              <a:gdLst>
                <a:gd name="T0" fmla="*/ 13 w 19"/>
                <a:gd name="T1" fmla="*/ 17 h 18"/>
                <a:gd name="T2" fmla="*/ 18 w 19"/>
                <a:gd name="T3" fmla="*/ 8 h 18"/>
                <a:gd name="T4" fmla="*/ 4 w 19"/>
                <a:gd name="T5" fmla="*/ 5 h 18"/>
                <a:gd name="T6" fmla="*/ 13 w 19"/>
                <a:gd name="T7" fmla="*/ 17 h 18"/>
              </a:gdLst>
              <a:ahLst/>
              <a:cxnLst>
                <a:cxn ang="0">
                  <a:pos x="T0" y="T1"/>
                </a:cxn>
                <a:cxn ang="0">
                  <a:pos x="T2" y="T3"/>
                </a:cxn>
                <a:cxn ang="0">
                  <a:pos x="T4" y="T5"/>
                </a:cxn>
                <a:cxn ang="0">
                  <a:pos x="T6" y="T7"/>
                </a:cxn>
              </a:cxnLst>
              <a:rect l="0" t="0" r="r" b="b"/>
              <a:pathLst>
                <a:path w="19" h="18">
                  <a:moveTo>
                    <a:pt x="13" y="17"/>
                  </a:moveTo>
                  <a:cubicBezTo>
                    <a:pt x="15" y="15"/>
                    <a:pt x="19" y="13"/>
                    <a:pt x="18" y="8"/>
                  </a:cubicBezTo>
                  <a:cubicBezTo>
                    <a:pt x="17" y="2"/>
                    <a:pt x="7" y="0"/>
                    <a:pt x="4" y="5"/>
                  </a:cubicBezTo>
                  <a:cubicBezTo>
                    <a:pt x="0" y="11"/>
                    <a:pt x="5" y="18"/>
                    <a:pt x="13"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1" name="Freeform 141"/>
            <p:cNvSpPr>
              <a:spLocks/>
            </p:cNvSpPr>
            <p:nvPr/>
          </p:nvSpPr>
          <p:spPr bwMode="auto">
            <a:xfrm>
              <a:off x="6144083" y="1734112"/>
              <a:ext cx="75653" cy="68448"/>
            </a:xfrm>
            <a:custGeom>
              <a:avLst/>
              <a:gdLst>
                <a:gd name="T0" fmla="*/ 4 w 9"/>
                <a:gd name="T1" fmla="*/ 0 h 8"/>
                <a:gd name="T2" fmla="*/ 0 w 9"/>
                <a:gd name="T3" fmla="*/ 8 h 8"/>
                <a:gd name="T4" fmla="*/ 4 w 9"/>
                <a:gd name="T5" fmla="*/ 0 h 8"/>
              </a:gdLst>
              <a:ahLst/>
              <a:cxnLst>
                <a:cxn ang="0">
                  <a:pos x="T0" y="T1"/>
                </a:cxn>
                <a:cxn ang="0">
                  <a:pos x="T2" y="T3"/>
                </a:cxn>
                <a:cxn ang="0">
                  <a:pos x="T4" y="T5"/>
                </a:cxn>
              </a:cxnLst>
              <a:rect l="0" t="0" r="r" b="b"/>
              <a:pathLst>
                <a:path w="9" h="8">
                  <a:moveTo>
                    <a:pt x="4" y="0"/>
                  </a:moveTo>
                  <a:cubicBezTo>
                    <a:pt x="9" y="3"/>
                    <a:pt x="5" y="8"/>
                    <a:pt x="0" y="8"/>
                  </a:cubicBezTo>
                  <a:cubicBezTo>
                    <a:pt x="0" y="6"/>
                    <a:pt x="5" y="4"/>
                    <a:pt x="4"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2" name="Freeform 142"/>
            <p:cNvSpPr>
              <a:spLocks/>
            </p:cNvSpPr>
            <p:nvPr/>
          </p:nvSpPr>
          <p:spPr bwMode="auto">
            <a:xfrm>
              <a:off x="6298992" y="1708893"/>
              <a:ext cx="75653" cy="136897"/>
            </a:xfrm>
            <a:custGeom>
              <a:avLst/>
              <a:gdLst>
                <a:gd name="T0" fmla="*/ 6 w 9"/>
                <a:gd name="T1" fmla="*/ 0 h 16"/>
                <a:gd name="T2" fmla="*/ 1 w 9"/>
                <a:gd name="T3" fmla="*/ 1 h 16"/>
                <a:gd name="T4" fmla="*/ 0 w 9"/>
                <a:gd name="T5" fmla="*/ 14 h 16"/>
                <a:gd name="T6" fmla="*/ 7 w 9"/>
                <a:gd name="T7" fmla="*/ 14 h 16"/>
                <a:gd name="T8" fmla="*/ 6 w 9"/>
                <a:gd name="T9" fmla="*/ 0 h 16"/>
              </a:gdLst>
              <a:ahLst/>
              <a:cxnLst>
                <a:cxn ang="0">
                  <a:pos x="T0" y="T1"/>
                </a:cxn>
                <a:cxn ang="0">
                  <a:pos x="T2" y="T3"/>
                </a:cxn>
                <a:cxn ang="0">
                  <a:pos x="T4" y="T5"/>
                </a:cxn>
                <a:cxn ang="0">
                  <a:pos x="T6" y="T7"/>
                </a:cxn>
                <a:cxn ang="0">
                  <a:pos x="T8" y="T9"/>
                </a:cxn>
              </a:cxnLst>
              <a:rect l="0" t="0" r="r" b="b"/>
              <a:pathLst>
                <a:path w="9" h="16">
                  <a:moveTo>
                    <a:pt x="6" y="0"/>
                  </a:moveTo>
                  <a:cubicBezTo>
                    <a:pt x="5" y="1"/>
                    <a:pt x="2" y="0"/>
                    <a:pt x="1" y="1"/>
                  </a:cubicBezTo>
                  <a:cubicBezTo>
                    <a:pt x="1" y="5"/>
                    <a:pt x="0" y="10"/>
                    <a:pt x="0" y="14"/>
                  </a:cubicBezTo>
                  <a:cubicBezTo>
                    <a:pt x="2" y="15"/>
                    <a:pt x="5" y="16"/>
                    <a:pt x="7" y="14"/>
                  </a:cubicBezTo>
                  <a:cubicBezTo>
                    <a:pt x="8" y="11"/>
                    <a:pt x="9" y="3"/>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3" name="Freeform 143"/>
            <p:cNvSpPr>
              <a:spLocks/>
            </p:cNvSpPr>
            <p:nvPr/>
          </p:nvSpPr>
          <p:spPr bwMode="auto">
            <a:xfrm>
              <a:off x="5996376" y="1690881"/>
              <a:ext cx="86461" cy="154909"/>
            </a:xfrm>
            <a:custGeom>
              <a:avLst/>
              <a:gdLst>
                <a:gd name="T0" fmla="*/ 10 w 10"/>
                <a:gd name="T1" fmla="*/ 16 h 18"/>
                <a:gd name="T2" fmla="*/ 1 w 10"/>
                <a:gd name="T3" fmla="*/ 4 h 18"/>
                <a:gd name="T4" fmla="*/ 2 w 10"/>
                <a:gd name="T5" fmla="*/ 16 h 18"/>
                <a:gd name="T6" fmla="*/ 10 w 10"/>
                <a:gd name="T7" fmla="*/ 16 h 18"/>
              </a:gdLst>
              <a:ahLst/>
              <a:cxnLst>
                <a:cxn ang="0">
                  <a:pos x="T0" y="T1"/>
                </a:cxn>
                <a:cxn ang="0">
                  <a:pos x="T2" y="T3"/>
                </a:cxn>
                <a:cxn ang="0">
                  <a:pos x="T4" y="T5"/>
                </a:cxn>
                <a:cxn ang="0">
                  <a:pos x="T6" y="T7"/>
                </a:cxn>
              </a:cxnLst>
              <a:rect l="0" t="0" r="r" b="b"/>
              <a:pathLst>
                <a:path w="10" h="18">
                  <a:moveTo>
                    <a:pt x="10" y="16"/>
                  </a:moveTo>
                  <a:cubicBezTo>
                    <a:pt x="10" y="10"/>
                    <a:pt x="10" y="0"/>
                    <a:pt x="1" y="4"/>
                  </a:cubicBezTo>
                  <a:cubicBezTo>
                    <a:pt x="0" y="6"/>
                    <a:pt x="1" y="12"/>
                    <a:pt x="2" y="16"/>
                  </a:cubicBezTo>
                  <a:cubicBezTo>
                    <a:pt x="4" y="17"/>
                    <a:pt x="8" y="18"/>
                    <a:pt x="10"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4" name="Freeform 144"/>
            <p:cNvSpPr>
              <a:spLocks/>
            </p:cNvSpPr>
            <p:nvPr/>
          </p:nvSpPr>
          <p:spPr bwMode="auto">
            <a:xfrm>
              <a:off x="6367441" y="1690881"/>
              <a:ext cx="172923" cy="172923"/>
            </a:xfrm>
            <a:custGeom>
              <a:avLst/>
              <a:gdLst>
                <a:gd name="T0" fmla="*/ 15 w 20"/>
                <a:gd name="T1" fmla="*/ 5 h 20"/>
                <a:gd name="T2" fmla="*/ 8 w 20"/>
                <a:gd name="T3" fmla="*/ 18 h 20"/>
                <a:gd name="T4" fmla="*/ 15 w 20"/>
                <a:gd name="T5" fmla="*/ 5 h 20"/>
              </a:gdLst>
              <a:ahLst/>
              <a:cxnLst>
                <a:cxn ang="0">
                  <a:pos x="T0" y="T1"/>
                </a:cxn>
                <a:cxn ang="0">
                  <a:pos x="T2" y="T3"/>
                </a:cxn>
                <a:cxn ang="0">
                  <a:pos x="T4" y="T5"/>
                </a:cxn>
              </a:cxnLst>
              <a:rect l="0" t="0" r="r" b="b"/>
              <a:pathLst>
                <a:path w="20" h="20">
                  <a:moveTo>
                    <a:pt x="15" y="5"/>
                  </a:moveTo>
                  <a:cubicBezTo>
                    <a:pt x="5" y="0"/>
                    <a:pt x="0" y="15"/>
                    <a:pt x="8" y="18"/>
                  </a:cubicBezTo>
                  <a:cubicBezTo>
                    <a:pt x="19" y="20"/>
                    <a:pt x="20" y="8"/>
                    <a:pt x="15"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5" name="Freeform 145"/>
            <p:cNvSpPr>
              <a:spLocks/>
            </p:cNvSpPr>
            <p:nvPr/>
          </p:nvSpPr>
          <p:spPr bwMode="auto">
            <a:xfrm>
              <a:off x="6479120" y="1777343"/>
              <a:ext cx="18012" cy="25217"/>
            </a:xfrm>
            <a:custGeom>
              <a:avLst/>
              <a:gdLst>
                <a:gd name="T0" fmla="*/ 0 w 2"/>
                <a:gd name="T1" fmla="*/ 0 h 3"/>
                <a:gd name="T2" fmla="*/ 0 w 2"/>
                <a:gd name="T3" fmla="*/ 2 h 3"/>
                <a:gd name="T4" fmla="*/ 0 w 2"/>
                <a:gd name="T5" fmla="*/ 0 h 3"/>
              </a:gdLst>
              <a:ahLst/>
              <a:cxnLst>
                <a:cxn ang="0">
                  <a:pos x="T0" y="T1"/>
                </a:cxn>
                <a:cxn ang="0">
                  <a:pos x="T2" y="T3"/>
                </a:cxn>
                <a:cxn ang="0">
                  <a:pos x="T4" y="T5"/>
                </a:cxn>
              </a:cxnLst>
              <a:rect l="0" t="0" r="r" b="b"/>
              <a:pathLst>
                <a:path w="2" h="3">
                  <a:moveTo>
                    <a:pt x="0" y="0"/>
                  </a:moveTo>
                  <a:cubicBezTo>
                    <a:pt x="2" y="0"/>
                    <a:pt x="1" y="3"/>
                    <a:pt x="0" y="2"/>
                  </a:cubicBezTo>
                  <a:cubicBezTo>
                    <a:pt x="0" y="2"/>
                    <a:pt x="0" y="1"/>
                    <a:pt x="0"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6" name="Freeform 146"/>
            <p:cNvSpPr>
              <a:spLocks/>
            </p:cNvSpPr>
            <p:nvPr/>
          </p:nvSpPr>
          <p:spPr bwMode="auto">
            <a:xfrm>
              <a:off x="5830659" y="1723303"/>
              <a:ext cx="147704" cy="122487"/>
            </a:xfrm>
            <a:custGeom>
              <a:avLst/>
              <a:gdLst>
                <a:gd name="T0" fmla="*/ 12 w 17"/>
                <a:gd name="T1" fmla="*/ 13 h 14"/>
                <a:gd name="T2" fmla="*/ 13 w 17"/>
                <a:gd name="T3" fmla="*/ 2 h 14"/>
                <a:gd name="T4" fmla="*/ 5 w 17"/>
                <a:gd name="T5" fmla="*/ 2 h 14"/>
                <a:gd name="T6" fmla="*/ 6 w 17"/>
                <a:gd name="T7" fmla="*/ 13 h 14"/>
                <a:gd name="T8" fmla="*/ 12 w 17"/>
                <a:gd name="T9" fmla="*/ 13 h 14"/>
              </a:gdLst>
              <a:ahLst/>
              <a:cxnLst>
                <a:cxn ang="0">
                  <a:pos x="T0" y="T1"/>
                </a:cxn>
                <a:cxn ang="0">
                  <a:pos x="T2" y="T3"/>
                </a:cxn>
                <a:cxn ang="0">
                  <a:pos x="T4" y="T5"/>
                </a:cxn>
                <a:cxn ang="0">
                  <a:pos x="T6" y="T7"/>
                </a:cxn>
                <a:cxn ang="0">
                  <a:pos x="T8" y="T9"/>
                </a:cxn>
              </a:cxnLst>
              <a:rect l="0" t="0" r="r" b="b"/>
              <a:pathLst>
                <a:path w="17" h="14">
                  <a:moveTo>
                    <a:pt x="12" y="13"/>
                  </a:moveTo>
                  <a:cubicBezTo>
                    <a:pt x="16" y="12"/>
                    <a:pt x="17" y="4"/>
                    <a:pt x="13" y="2"/>
                  </a:cubicBezTo>
                  <a:cubicBezTo>
                    <a:pt x="11" y="0"/>
                    <a:pt x="8" y="1"/>
                    <a:pt x="5" y="2"/>
                  </a:cubicBezTo>
                  <a:cubicBezTo>
                    <a:pt x="0" y="4"/>
                    <a:pt x="1" y="12"/>
                    <a:pt x="6" y="13"/>
                  </a:cubicBezTo>
                  <a:cubicBezTo>
                    <a:pt x="9" y="13"/>
                    <a:pt x="10" y="14"/>
                    <a:pt x="12" y="1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7" name="Freeform 147"/>
            <p:cNvSpPr>
              <a:spLocks/>
            </p:cNvSpPr>
            <p:nvPr/>
          </p:nvSpPr>
          <p:spPr bwMode="auto">
            <a:xfrm>
              <a:off x="5899108" y="1759329"/>
              <a:ext cx="43231" cy="61242"/>
            </a:xfrm>
            <a:custGeom>
              <a:avLst/>
              <a:gdLst>
                <a:gd name="T0" fmla="*/ 2 w 5"/>
                <a:gd name="T1" fmla="*/ 0 h 7"/>
                <a:gd name="T2" fmla="*/ 4 w 5"/>
                <a:gd name="T3" fmla="*/ 2 h 7"/>
                <a:gd name="T4" fmla="*/ 0 w 5"/>
                <a:gd name="T5" fmla="*/ 5 h 7"/>
                <a:gd name="T6" fmla="*/ 2 w 5"/>
                <a:gd name="T7" fmla="*/ 0 h 7"/>
              </a:gdLst>
              <a:ahLst/>
              <a:cxnLst>
                <a:cxn ang="0">
                  <a:pos x="T0" y="T1"/>
                </a:cxn>
                <a:cxn ang="0">
                  <a:pos x="T2" y="T3"/>
                </a:cxn>
                <a:cxn ang="0">
                  <a:pos x="T4" y="T5"/>
                </a:cxn>
                <a:cxn ang="0">
                  <a:pos x="T6" y="T7"/>
                </a:cxn>
              </a:cxnLst>
              <a:rect l="0" t="0" r="r" b="b"/>
              <a:pathLst>
                <a:path w="5" h="7">
                  <a:moveTo>
                    <a:pt x="2" y="0"/>
                  </a:moveTo>
                  <a:cubicBezTo>
                    <a:pt x="3" y="0"/>
                    <a:pt x="3" y="1"/>
                    <a:pt x="4" y="2"/>
                  </a:cubicBezTo>
                  <a:cubicBezTo>
                    <a:pt x="5" y="5"/>
                    <a:pt x="3" y="7"/>
                    <a:pt x="0" y="5"/>
                  </a:cubicBezTo>
                  <a:cubicBezTo>
                    <a:pt x="0" y="4"/>
                    <a:pt x="2" y="3"/>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8" name="Freeform 148"/>
            <p:cNvSpPr>
              <a:spLocks/>
            </p:cNvSpPr>
            <p:nvPr/>
          </p:nvSpPr>
          <p:spPr bwMode="auto">
            <a:xfrm>
              <a:off x="6540364" y="1734112"/>
              <a:ext cx="75653" cy="136897"/>
            </a:xfrm>
            <a:custGeom>
              <a:avLst/>
              <a:gdLst>
                <a:gd name="T0" fmla="*/ 6 w 9"/>
                <a:gd name="T1" fmla="*/ 15 h 16"/>
                <a:gd name="T2" fmla="*/ 8 w 9"/>
                <a:gd name="T3" fmla="*/ 2 h 16"/>
                <a:gd name="T4" fmla="*/ 2 w 9"/>
                <a:gd name="T5" fmla="*/ 1 h 16"/>
                <a:gd name="T6" fmla="*/ 1 w 9"/>
                <a:gd name="T7" fmla="*/ 14 h 16"/>
                <a:gd name="T8" fmla="*/ 6 w 9"/>
                <a:gd name="T9" fmla="*/ 15 h 16"/>
              </a:gdLst>
              <a:ahLst/>
              <a:cxnLst>
                <a:cxn ang="0">
                  <a:pos x="T0" y="T1"/>
                </a:cxn>
                <a:cxn ang="0">
                  <a:pos x="T2" y="T3"/>
                </a:cxn>
                <a:cxn ang="0">
                  <a:pos x="T4" y="T5"/>
                </a:cxn>
                <a:cxn ang="0">
                  <a:pos x="T6" y="T7"/>
                </a:cxn>
                <a:cxn ang="0">
                  <a:pos x="T8" y="T9"/>
                </a:cxn>
              </a:cxnLst>
              <a:rect l="0" t="0" r="r" b="b"/>
              <a:pathLst>
                <a:path w="9" h="16">
                  <a:moveTo>
                    <a:pt x="6" y="15"/>
                  </a:moveTo>
                  <a:cubicBezTo>
                    <a:pt x="9" y="12"/>
                    <a:pt x="7" y="6"/>
                    <a:pt x="8" y="2"/>
                  </a:cubicBezTo>
                  <a:cubicBezTo>
                    <a:pt x="7" y="0"/>
                    <a:pt x="5" y="0"/>
                    <a:pt x="2" y="1"/>
                  </a:cubicBezTo>
                  <a:cubicBezTo>
                    <a:pt x="1" y="5"/>
                    <a:pt x="0" y="10"/>
                    <a:pt x="1" y="14"/>
                  </a:cubicBezTo>
                  <a:cubicBezTo>
                    <a:pt x="3" y="14"/>
                    <a:pt x="4" y="16"/>
                    <a:pt x="6"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9" name="Freeform 149"/>
            <p:cNvSpPr>
              <a:spLocks/>
            </p:cNvSpPr>
            <p:nvPr/>
          </p:nvSpPr>
          <p:spPr bwMode="auto">
            <a:xfrm>
              <a:off x="5736992" y="1741317"/>
              <a:ext cx="104473" cy="104473"/>
            </a:xfrm>
            <a:custGeom>
              <a:avLst/>
              <a:gdLst>
                <a:gd name="T0" fmla="*/ 8 w 12"/>
                <a:gd name="T1" fmla="*/ 0 h 12"/>
                <a:gd name="T2" fmla="*/ 6 w 12"/>
                <a:gd name="T3" fmla="*/ 12 h 12"/>
                <a:gd name="T4" fmla="*/ 8 w 12"/>
                <a:gd name="T5" fmla="*/ 0 h 12"/>
              </a:gdLst>
              <a:ahLst/>
              <a:cxnLst>
                <a:cxn ang="0">
                  <a:pos x="T0" y="T1"/>
                </a:cxn>
                <a:cxn ang="0">
                  <a:pos x="T2" y="T3"/>
                </a:cxn>
                <a:cxn ang="0">
                  <a:pos x="T4" y="T5"/>
                </a:cxn>
              </a:cxnLst>
              <a:rect l="0" t="0" r="r" b="b"/>
              <a:pathLst>
                <a:path w="12" h="12">
                  <a:moveTo>
                    <a:pt x="8" y="0"/>
                  </a:moveTo>
                  <a:cubicBezTo>
                    <a:pt x="0" y="0"/>
                    <a:pt x="5" y="9"/>
                    <a:pt x="6" y="12"/>
                  </a:cubicBezTo>
                  <a:cubicBezTo>
                    <a:pt x="12" y="12"/>
                    <a:pt x="9" y="3"/>
                    <a:pt x="8"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0" name="Freeform 150"/>
            <p:cNvSpPr>
              <a:spLocks/>
            </p:cNvSpPr>
            <p:nvPr/>
          </p:nvSpPr>
          <p:spPr bwMode="auto">
            <a:xfrm>
              <a:off x="5582083" y="1716098"/>
              <a:ext cx="180128" cy="154909"/>
            </a:xfrm>
            <a:custGeom>
              <a:avLst/>
              <a:gdLst>
                <a:gd name="T0" fmla="*/ 19 w 21"/>
                <a:gd name="T1" fmla="*/ 9 h 18"/>
                <a:gd name="T2" fmla="*/ 8 w 21"/>
                <a:gd name="T3" fmla="*/ 17 h 18"/>
                <a:gd name="T4" fmla="*/ 19 w 21"/>
                <a:gd name="T5" fmla="*/ 9 h 18"/>
              </a:gdLst>
              <a:ahLst/>
              <a:cxnLst>
                <a:cxn ang="0">
                  <a:pos x="T0" y="T1"/>
                </a:cxn>
                <a:cxn ang="0">
                  <a:pos x="T2" y="T3"/>
                </a:cxn>
                <a:cxn ang="0">
                  <a:pos x="T4" y="T5"/>
                </a:cxn>
              </a:cxnLst>
              <a:rect l="0" t="0" r="r" b="b"/>
              <a:pathLst>
                <a:path w="21" h="18">
                  <a:moveTo>
                    <a:pt x="19" y="9"/>
                  </a:moveTo>
                  <a:cubicBezTo>
                    <a:pt x="15" y="0"/>
                    <a:pt x="0" y="8"/>
                    <a:pt x="8" y="17"/>
                  </a:cubicBezTo>
                  <a:cubicBezTo>
                    <a:pt x="15" y="18"/>
                    <a:pt x="21" y="17"/>
                    <a:pt x="19"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1" name="Freeform 151"/>
            <p:cNvSpPr>
              <a:spLocks/>
            </p:cNvSpPr>
            <p:nvPr/>
          </p:nvSpPr>
          <p:spPr bwMode="auto">
            <a:xfrm>
              <a:off x="5675749" y="1795354"/>
              <a:ext cx="43231" cy="50436"/>
            </a:xfrm>
            <a:custGeom>
              <a:avLst/>
              <a:gdLst>
                <a:gd name="T0" fmla="*/ 0 w 5"/>
                <a:gd name="T1" fmla="*/ 5 h 6"/>
                <a:gd name="T2" fmla="*/ 2 w 5"/>
                <a:gd name="T3" fmla="*/ 0 h 6"/>
                <a:gd name="T4" fmla="*/ 5 w 5"/>
                <a:gd name="T5" fmla="*/ 4 h 6"/>
                <a:gd name="T6" fmla="*/ 0 w 5"/>
                <a:gd name="T7" fmla="*/ 5 h 6"/>
              </a:gdLst>
              <a:ahLst/>
              <a:cxnLst>
                <a:cxn ang="0">
                  <a:pos x="T0" y="T1"/>
                </a:cxn>
                <a:cxn ang="0">
                  <a:pos x="T2" y="T3"/>
                </a:cxn>
                <a:cxn ang="0">
                  <a:pos x="T4" y="T5"/>
                </a:cxn>
                <a:cxn ang="0">
                  <a:pos x="T6" y="T7"/>
                </a:cxn>
              </a:cxnLst>
              <a:rect l="0" t="0" r="r" b="b"/>
              <a:pathLst>
                <a:path w="5" h="6">
                  <a:moveTo>
                    <a:pt x="0" y="5"/>
                  </a:moveTo>
                  <a:cubicBezTo>
                    <a:pt x="1" y="4"/>
                    <a:pt x="2" y="2"/>
                    <a:pt x="2" y="0"/>
                  </a:cubicBezTo>
                  <a:cubicBezTo>
                    <a:pt x="4" y="0"/>
                    <a:pt x="4" y="2"/>
                    <a:pt x="5" y="4"/>
                  </a:cubicBezTo>
                  <a:cubicBezTo>
                    <a:pt x="3" y="5"/>
                    <a:pt x="1" y="6"/>
                    <a:pt x="0"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2" name="Freeform 152"/>
            <p:cNvSpPr>
              <a:spLocks/>
            </p:cNvSpPr>
            <p:nvPr/>
          </p:nvSpPr>
          <p:spPr bwMode="auto">
            <a:xfrm>
              <a:off x="6608812" y="1752124"/>
              <a:ext cx="136897" cy="154909"/>
            </a:xfrm>
            <a:custGeom>
              <a:avLst/>
              <a:gdLst>
                <a:gd name="T0" fmla="*/ 15 w 16"/>
                <a:gd name="T1" fmla="*/ 5 h 18"/>
                <a:gd name="T2" fmla="*/ 2 w 16"/>
                <a:gd name="T3" fmla="*/ 7 h 18"/>
                <a:gd name="T4" fmla="*/ 11 w 16"/>
                <a:gd name="T5" fmla="*/ 17 h 18"/>
                <a:gd name="T6" fmla="*/ 15 w 16"/>
                <a:gd name="T7" fmla="*/ 5 h 18"/>
              </a:gdLst>
              <a:ahLst/>
              <a:cxnLst>
                <a:cxn ang="0">
                  <a:pos x="T0" y="T1"/>
                </a:cxn>
                <a:cxn ang="0">
                  <a:pos x="T2" y="T3"/>
                </a:cxn>
                <a:cxn ang="0">
                  <a:pos x="T4" y="T5"/>
                </a:cxn>
                <a:cxn ang="0">
                  <a:pos x="T6" y="T7"/>
                </a:cxn>
              </a:cxnLst>
              <a:rect l="0" t="0" r="r" b="b"/>
              <a:pathLst>
                <a:path w="16" h="18">
                  <a:moveTo>
                    <a:pt x="15" y="5"/>
                  </a:moveTo>
                  <a:cubicBezTo>
                    <a:pt x="11" y="0"/>
                    <a:pt x="3" y="2"/>
                    <a:pt x="2" y="7"/>
                  </a:cubicBezTo>
                  <a:cubicBezTo>
                    <a:pt x="0" y="13"/>
                    <a:pt x="6" y="18"/>
                    <a:pt x="11" y="17"/>
                  </a:cubicBezTo>
                  <a:cubicBezTo>
                    <a:pt x="15" y="16"/>
                    <a:pt x="16" y="10"/>
                    <a:pt x="15"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3" name="Freeform 153"/>
            <p:cNvSpPr>
              <a:spLocks/>
            </p:cNvSpPr>
            <p:nvPr/>
          </p:nvSpPr>
          <p:spPr bwMode="auto">
            <a:xfrm>
              <a:off x="5600095" y="1845790"/>
              <a:ext cx="1120396" cy="104473"/>
            </a:xfrm>
            <a:custGeom>
              <a:avLst/>
              <a:gdLst>
                <a:gd name="T0" fmla="*/ 130 w 130"/>
                <a:gd name="T1" fmla="*/ 9 h 12"/>
                <a:gd name="T2" fmla="*/ 118 w 130"/>
                <a:gd name="T3" fmla="*/ 6 h 12"/>
                <a:gd name="T4" fmla="*/ 75 w 130"/>
                <a:gd name="T5" fmla="*/ 1 h 12"/>
                <a:gd name="T6" fmla="*/ 28 w 130"/>
                <a:gd name="T7" fmla="*/ 2 h 12"/>
                <a:gd name="T8" fmla="*/ 26 w 130"/>
                <a:gd name="T9" fmla="*/ 3 h 12"/>
                <a:gd name="T10" fmla="*/ 7 w 130"/>
                <a:gd name="T11" fmla="*/ 12 h 12"/>
                <a:gd name="T12" fmla="*/ 129 w 130"/>
                <a:gd name="T13" fmla="*/ 12 h 12"/>
                <a:gd name="T14" fmla="*/ 130 w 130"/>
                <a:gd name="T15" fmla="*/ 9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12">
                  <a:moveTo>
                    <a:pt x="130" y="9"/>
                  </a:moveTo>
                  <a:cubicBezTo>
                    <a:pt x="127" y="7"/>
                    <a:pt x="122" y="7"/>
                    <a:pt x="118" y="6"/>
                  </a:cubicBezTo>
                  <a:cubicBezTo>
                    <a:pt x="106" y="0"/>
                    <a:pt x="90" y="3"/>
                    <a:pt x="75" y="1"/>
                  </a:cubicBezTo>
                  <a:cubicBezTo>
                    <a:pt x="62" y="1"/>
                    <a:pt x="43" y="2"/>
                    <a:pt x="28" y="2"/>
                  </a:cubicBezTo>
                  <a:cubicBezTo>
                    <a:pt x="27" y="3"/>
                    <a:pt x="27" y="4"/>
                    <a:pt x="26" y="3"/>
                  </a:cubicBezTo>
                  <a:cubicBezTo>
                    <a:pt x="20" y="5"/>
                    <a:pt x="0" y="5"/>
                    <a:pt x="7" y="12"/>
                  </a:cubicBezTo>
                  <a:cubicBezTo>
                    <a:pt x="46" y="2"/>
                    <a:pt x="91" y="5"/>
                    <a:pt x="129" y="12"/>
                  </a:cubicBezTo>
                  <a:cubicBezTo>
                    <a:pt x="130" y="12"/>
                    <a:pt x="130" y="10"/>
                    <a:pt x="130"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4" name="Freeform 154"/>
            <p:cNvSpPr>
              <a:spLocks/>
            </p:cNvSpPr>
            <p:nvPr/>
          </p:nvSpPr>
          <p:spPr bwMode="auto">
            <a:xfrm>
              <a:off x="6115262" y="1914240"/>
              <a:ext cx="79256" cy="79256"/>
            </a:xfrm>
            <a:custGeom>
              <a:avLst/>
              <a:gdLst>
                <a:gd name="T0" fmla="*/ 2 w 9"/>
                <a:gd name="T1" fmla="*/ 2 h 9"/>
                <a:gd name="T2" fmla="*/ 8 w 9"/>
                <a:gd name="T3" fmla="*/ 6 h 9"/>
                <a:gd name="T4" fmla="*/ 2 w 9"/>
                <a:gd name="T5" fmla="*/ 2 h 9"/>
              </a:gdLst>
              <a:ahLst/>
              <a:cxnLst>
                <a:cxn ang="0">
                  <a:pos x="T0" y="T1"/>
                </a:cxn>
                <a:cxn ang="0">
                  <a:pos x="T2" y="T3"/>
                </a:cxn>
                <a:cxn ang="0">
                  <a:pos x="T4" y="T5"/>
                </a:cxn>
              </a:cxnLst>
              <a:rect l="0" t="0" r="r" b="b"/>
              <a:pathLst>
                <a:path w="9" h="9">
                  <a:moveTo>
                    <a:pt x="2" y="2"/>
                  </a:moveTo>
                  <a:cubicBezTo>
                    <a:pt x="0" y="5"/>
                    <a:pt x="4" y="9"/>
                    <a:pt x="8" y="6"/>
                  </a:cubicBezTo>
                  <a:cubicBezTo>
                    <a:pt x="9" y="1"/>
                    <a:pt x="5" y="0"/>
                    <a:pt x="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5" name="Freeform 155"/>
            <p:cNvSpPr>
              <a:spLocks/>
            </p:cNvSpPr>
            <p:nvPr/>
          </p:nvSpPr>
          <p:spPr bwMode="auto">
            <a:xfrm>
              <a:off x="6237749" y="1896226"/>
              <a:ext cx="104473" cy="86461"/>
            </a:xfrm>
            <a:custGeom>
              <a:avLst/>
              <a:gdLst>
                <a:gd name="T0" fmla="*/ 2 w 12"/>
                <a:gd name="T1" fmla="*/ 8 h 10"/>
                <a:gd name="T2" fmla="*/ 9 w 12"/>
                <a:gd name="T3" fmla="*/ 9 h 10"/>
                <a:gd name="T4" fmla="*/ 2 w 12"/>
                <a:gd name="T5" fmla="*/ 8 h 10"/>
              </a:gdLst>
              <a:ahLst/>
              <a:cxnLst>
                <a:cxn ang="0">
                  <a:pos x="T0" y="T1"/>
                </a:cxn>
                <a:cxn ang="0">
                  <a:pos x="T2" y="T3"/>
                </a:cxn>
                <a:cxn ang="0">
                  <a:pos x="T4" y="T5"/>
                </a:cxn>
              </a:cxnLst>
              <a:rect l="0" t="0" r="r" b="b"/>
              <a:pathLst>
                <a:path w="12" h="10">
                  <a:moveTo>
                    <a:pt x="2" y="8"/>
                  </a:moveTo>
                  <a:cubicBezTo>
                    <a:pt x="3" y="10"/>
                    <a:pt x="7" y="9"/>
                    <a:pt x="9" y="9"/>
                  </a:cubicBezTo>
                  <a:cubicBezTo>
                    <a:pt x="12" y="3"/>
                    <a:pt x="0" y="0"/>
                    <a:pt x="2" y="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6" name="Freeform 156"/>
            <p:cNvSpPr>
              <a:spLocks/>
            </p:cNvSpPr>
            <p:nvPr/>
          </p:nvSpPr>
          <p:spPr bwMode="auto">
            <a:xfrm>
              <a:off x="6072031" y="1914240"/>
              <a:ext cx="54037" cy="61242"/>
            </a:xfrm>
            <a:custGeom>
              <a:avLst/>
              <a:gdLst>
                <a:gd name="T0" fmla="*/ 1 w 6"/>
                <a:gd name="T1" fmla="*/ 6 h 7"/>
                <a:gd name="T2" fmla="*/ 5 w 6"/>
                <a:gd name="T3" fmla="*/ 6 h 7"/>
                <a:gd name="T4" fmla="*/ 1 w 6"/>
                <a:gd name="T5" fmla="*/ 6 h 7"/>
              </a:gdLst>
              <a:ahLst/>
              <a:cxnLst>
                <a:cxn ang="0">
                  <a:pos x="T0" y="T1"/>
                </a:cxn>
                <a:cxn ang="0">
                  <a:pos x="T2" y="T3"/>
                </a:cxn>
                <a:cxn ang="0">
                  <a:pos x="T4" y="T5"/>
                </a:cxn>
              </a:cxnLst>
              <a:rect l="0" t="0" r="r" b="b"/>
              <a:pathLst>
                <a:path w="6" h="7">
                  <a:moveTo>
                    <a:pt x="1" y="6"/>
                  </a:moveTo>
                  <a:cubicBezTo>
                    <a:pt x="1" y="7"/>
                    <a:pt x="4" y="7"/>
                    <a:pt x="5" y="6"/>
                  </a:cubicBezTo>
                  <a:cubicBezTo>
                    <a:pt x="6" y="0"/>
                    <a:pt x="0" y="0"/>
                    <a:pt x="1"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7" name="Freeform 157"/>
            <p:cNvSpPr>
              <a:spLocks/>
            </p:cNvSpPr>
            <p:nvPr/>
          </p:nvSpPr>
          <p:spPr bwMode="auto">
            <a:xfrm>
              <a:off x="6187313" y="1914240"/>
              <a:ext cx="57641" cy="61242"/>
            </a:xfrm>
            <a:custGeom>
              <a:avLst/>
              <a:gdLst>
                <a:gd name="T0" fmla="*/ 2 w 7"/>
                <a:gd name="T1" fmla="*/ 7 h 7"/>
                <a:gd name="T2" fmla="*/ 6 w 7"/>
                <a:gd name="T3" fmla="*/ 7 h 7"/>
                <a:gd name="T4" fmla="*/ 6 w 7"/>
                <a:gd name="T5" fmla="*/ 1 h 7"/>
                <a:gd name="T6" fmla="*/ 2 w 7"/>
                <a:gd name="T7" fmla="*/ 7 h 7"/>
              </a:gdLst>
              <a:ahLst/>
              <a:cxnLst>
                <a:cxn ang="0">
                  <a:pos x="T0" y="T1"/>
                </a:cxn>
                <a:cxn ang="0">
                  <a:pos x="T2" y="T3"/>
                </a:cxn>
                <a:cxn ang="0">
                  <a:pos x="T4" y="T5"/>
                </a:cxn>
                <a:cxn ang="0">
                  <a:pos x="T6" y="T7"/>
                </a:cxn>
              </a:cxnLst>
              <a:rect l="0" t="0" r="r" b="b"/>
              <a:pathLst>
                <a:path w="7" h="7">
                  <a:moveTo>
                    <a:pt x="2" y="7"/>
                  </a:moveTo>
                  <a:cubicBezTo>
                    <a:pt x="3" y="7"/>
                    <a:pt x="5" y="7"/>
                    <a:pt x="6" y="7"/>
                  </a:cubicBezTo>
                  <a:cubicBezTo>
                    <a:pt x="7" y="5"/>
                    <a:pt x="7" y="3"/>
                    <a:pt x="6" y="1"/>
                  </a:cubicBezTo>
                  <a:cubicBezTo>
                    <a:pt x="1" y="0"/>
                    <a:pt x="0" y="4"/>
                    <a:pt x="2"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8" name="Freeform 158"/>
            <p:cNvSpPr>
              <a:spLocks/>
            </p:cNvSpPr>
            <p:nvPr/>
          </p:nvSpPr>
          <p:spPr bwMode="auto">
            <a:xfrm>
              <a:off x="6014390" y="1925047"/>
              <a:ext cx="68448" cy="57641"/>
            </a:xfrm>
            <a:custGeom>
              <a:avLst/>
              <a:gdLst>
                <a:gd name="T0" fmla="*/ 1 w 8"/>
                <a:gd name="T1" fmla="*/ 1 h 7"/>
                <a:gd name="T2" fmla="*/ 6 w 8"/>
                <a:gd name="T3" fmla="*/ 5 h 7"/>
                <a:gd name="T4" fmla="*/ 1 w 8"/>
                <a:gd name="T5" fmla="*/ 1 h 7"/>
              </a:gdLst>
              <a:ahLst/>
              <a:cxnLst>
                <a:cxn ang="0">
                  <a:pos x="T0" y="T1"/>
                </a:cxn>
                <a:cxn ang="0">
                  <a:pos x="T2" y="T3"/>
                </a:cxn>
                <a:cxn ang="0">
                  <a:pos x="T4" y="T5"/>
                </a:cxn>
              </a:cxnLst>
              <a:rect l="0" t="0" r="r" b="b"/>
              <a:pathLst>
                <a:path w="8" h="7">
                  <a:moveTo>
                    <a:pt x="1" y="1"/>
                  </a:moveTo>
                  <a:cubicBezTo>
                    <a:pt x="0" y="4"/>
                    <a:pt x="3" y="7"/>
                    <a:pt x="6" y="5"/>
                  </a:cubicBezTo>
                  <a:cubicBezTo>
                    <a:pt x="8" y="1"/>
                    <a:pt x="4" y="0"/>
                    <a:pt x="1"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9" name="Freeform 159"/>
            <p:cNvSpPr>
              <a:spLocks/>
            </p:cNvSpPr>
            <p:nvPr/>
          </p:nvSpPr>
          <p:spPr bwMode="auto">
            <a:xfrm>
              <a:off x="5960351" y="1925047"/>
              <a:ext cx="43231" cy="50436"/>
            </a:xfrm>
            <a:custGeom>
              <a:avLst/>
              <a:gdLst>
                <a:gd name="T0" fmla="*/ 1 w 5"/>
                <a:gd name="T1" fmla="*/ 5 h 6"/>
                <a:gd name="T2" fmla="*/ 2 w 5"/>
                <a:gd name="T3" fmla="*/ 6 h 6"/>
                <a:gd name="T4" fmla="*/ 5 w 5"/>
                <a:gd name="T5" fmla="*/ 1 h 6"/>
                <a:gd name="T6" fmla="*/ 1 w 5"/>
                <a:gd name="T7" fmla="*/ 5 h 6"/>
              </a:gdLst>
              <a:ahLst/>
              <a:cxnLst>
                <a:cxn ang="0">
                  <a:pos x="T0" y="T1"/>
                </a:cxn>
                <a:cxn ang="0">
                  <a:pos x="T2" y="T3"/>
                </a:cxn>
                <a:cxn ang="0">
                  <a:pos x="T4" y="T5"/>
                </a:cxn>
                <a:cxn ang="0">
                  <a:pos x="T6" y="T7"/>
                </a:cxn>
              </a:cxnLst>
              <a:rect l="0" t="0" r="r" b="b"/>
              <a:pathLst>
                <a:path w="5" h="6">
                  <a:moveTo>
                    <a:pt x="1" y="5"/>
                  </a:moveTo>
                  <a:cubicBezTo>
                    <a:pt x="2" y="5"/>
                    <a:pt x="2" y="5"/>
                    <a:pt x="2" y="6"/>
                  </a:cubicBezTo>
                  <a:cubicBezTo>
                    <a:pt x="5" y="6"/>
                    <a:pt x="5" y="4"/>
                    <a:pt x="5" y="1"/>
                  </a:cubicBezTo>
                  <a:cubicBezTo>
                    <a:pt x="2" y="0"/>
                    <a:pt x="0" y="3"/>
                    <a:pt x="1"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0" name="Freeform 160"/>
            <p:cNvSpPr>
              <a:spLocks/>
            </p:cNvSpPr>
            <p:nvPr/>
          </p:nvSpPr>
          <p:spPr bwMode="auto">
            <a:xfrm>
              <a:off x="6331416" y="1932252"/>
              <a:ext cx="54037" cy="50436"/>
            </a:xfrm>
            <a:custGeom>
              <a:avLst/>
              <a:gdLst>
                <a:gd name="T0" fmla="*/ 1 w 6"/>
                <a:gd name="T1" fmla="*/ 6 h 6"/>
                <a:gd name="T2" fmla="*/ 3 w 6"/>
                <a:gd name="T3" fmla="*/ 0 h 6"/>
                <a:gd name="T4" fmla="*/ 0 w 6"/>
                <a:gd name="T5" fmla="*/ 1 h 6"/>
                <a:gd name="T6" fmla="*/ 1 w 6"/>
                <a:gd name="T7" fmla="*/ 6 h 6"/>
              </a:gdLst>
              <a:ahLst/>
              <a:cxnLst>
                <a:cxn ang="0">
                  <a:pos x="T0" y="T1"/>
                </a:cxn>
                <a:cxn ang="0">
                  <a:pos x="T2" y="T3"/>
                </a:cxn>
                <a:cxn ang="0">
                  <a:pos x="T4" y="T5"/>
                </a:cxn>
                <a:cxn ang="0">
                  <a:pos x="T6" y="T7"/>
                </a:cxn>
              </a:cxnLst>
              <a:rect l="0" t="0" r="r" b="b"/>
              <a:pathLst>
                <a:path w="6" h="6">
                  <a:moveTo>
                    <a:pt x="1" y="6"/>
                  </a:moveTo>
                  <a:cubicBezTo>
                    <a:pt x="4" y="6"/>
                    <a:pt x="6" y="2"/>
                    <a:pt x="3" y="0"/>
                  </a:cubicBezTo>
                  <a:cubicBezTo>
                    <a:pt x="2" y="0"/>
                    <a:pt x="1" y="0"/>
                    <a:pt x="0" y="1"/>
                  </a:cubicBezTo>
                  <a:cubicBezTo>
                    <a:pt x="0" y="3"/>
                    <a:pt x="0" y="5"/>
                    <a:pt x="1"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1" name="Freeform 161"/>
            <p:cNvSpPr>
              <a:spLocks/>
            </p:cNvSpPr>
            <p:nvPr/>
          </p:nvSpPr>
          <p:spPr bwMode="auto">
            <a:xfrm>
              <a:off x="6374647" y="1889021"/>
              <a:ext cx="104473" cy="93667"/>
            </a:xfrm>
            <a:custGeom>
              <a:avLst/>
              <a:gdLst>
                <a:gd name="T0" fmla="*/ 0 w 12"/>
                <a:gd name="T1" fmla="*/ 7 h 11"/>
                <a:gd name="T2" fmla="*/ 2 w 12"/>
                <a:gd name="T3" fmla="*/ 11 h 11"/>
                <a:gd name="T4" fmla="*/ 0 w 12"/>
                <a:gd name="T5" fmla="*/ 7 h 11"/>
              </a:gdLst>
              <a:ahLst/>
              <a:cxnLst>
                <a:cxn ang="0">
                  <a:pos x="T0" y="T1"/>
                </a:cxn>
                <a:cxn ang="0">
                  <a:pos x="T2" y="T3"/>
                </a:cxn>
                <a:cxn ang="0">
                  <a:pos x="T4" y="T5"/>
                </a:cxn>
              </a:cxnLst>
              <a:rect l="0" t="0" r="r" b="b"/>
              <a:pathLst>
                <a:path w="12" h="11">
                  <a:moveTo>
                    <a:pt x="0" y="7"/>
                  </a:moveTo>
                  <a:cubicBezTo>
                    <a:pt x="0" y="9"/>
                    <a:pt x="1" y="9"/>
                    <a:pt x="2" y="11"/>
                  </a:cubicBezTo>
                  <a:cubicBezTo>
                    <a:pt x="12" y="11"/>
                    <a:pt x="2" y="0"/>
                    <a:pt x="0"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2" name="Freeform 162"/>
            <p:cNvSpPr>
              <a:spLocks/>
            </p:cNvSpPr>
            <p:nvPr/>
          </p:nvSpPr>
          <p:spPr bwMode="auto">
            <a:xfrm>
              <a:off x="5891903" y="1932252"/>
              <a:ext cx="50436" cy="50436"/>
            </a:xfrm>
            <a:custGeom>
              <a:avLst/>
              <a:gdLst>
                <a:gd name="T0" fmla="*/ 1 w 6"/>
                <a:gd name="T1" fmla="*/ 4 h 6"/>
                <a:gd name="T2" fmla="*/ 6 w 6"/>
                <a:gd name="T3" fmla="*/ 2 h 6"/>
                <a:gd name="T4" fmla="*/ 1 w 6"/>
                <a:gd name="T5" fmla="*/ 4 h 6"/>
              </a:gdLst>
              <a:ahLst/>
              <a:cxnLst>
                <a:cxn ang="0">
                  <a:pos x="T0" y="T1"/>
                </a:cxn>
                <a:cxn ang="0">
                  <a:pos x="T2" y="T3"/>
                </a:cxn>
                <a:cxn ang="0">
                  <a:pos x="T4" y="T5"/>
                </a:cxn>
              </a:cxnLst>
              <a:rect l="0" t="0" r="r" b="b"/>
              <a:pathLst>
                <a:path w="6" h="6">
                  <a:moveTo>
                    <a:pt x="1" y="4"/>
                  </a:moveTo>
                  <a:cubicBezTo>
                    <a:pt x="2" y="6"/>
                    <a:pt x="6" y="5"/>
                    <a:pt x="6" y="2"/>
                  </a:cubicBezTo>
                  <a:cubicBezTo>
                    <a:pt x="6" y="0"/>
                    <a:pt x="0" y="0"/>
                    <a:pt x="1"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3" name="Freeform 163"/>
            <p:cNvSpPr>
              <a:spLocks/>
            </p:cNvSpPr>
            <p:nvPr/>
          </p:nvSpPr>
          <p:spPr bwMode="auto">
            <a:xfrm>
              <a:off x="6443094" y="1925047"/>
              <a:ext cx="54037" cy="86461"/>
            </a:xfrm>
            <a:custGeom>
              <a:avLst/>
              <a:gdLst>
                <a:gd name="T0" fmla="*/ 0 w 6"/>
                <a:gd name="T1" fmla="*/ 2 h 10"/>
                <a:gd name="T2" fmla="*/ 0 w 6"/>
                <a:gd name="T3" fmla="*/ 6 h 10"/>
                <a:gd name="T4" fmla="*/ 0 w 6"/>
                <a:gd name="T5" fmla="*/ 2 h 10"/>
              </a:gdLst>
              <a:ahLst/>
              <a:cxnLst>
                <a:cxn ang="0">
                  <a:pos x="T0" y="T1"/>
                </a:cxn>
                <a:cxn ang="0">
                  <a:pos x="T2" y="T3"/>
                </a:cxn>
                <a:cxn ang="0">
                  <a:pos x="T4" y="T5"/>
                </a:cxn>
              </a:cxnLst>
              <a:rect l="0" t="0" r="r" b="b"/>
              <a:pathLst>
                <a:path w="6" h="10">
                  <a:moveTo>
                    <a:pt x="0" y="2"/>
                  </a:moveTo>
                  <a:cubicBezTo>
                    <a:pt x="0" y="3"/>
                    <a:pt x="0" y="5"/>
                    <a:pt x="0" y="6"/>
                  </a:cubicBezTo>
                  <a:cubicBezTo>
                    <a:pt x="5" y="10"/>
                    <a:pt x="6" y="0"/>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4" name="Freeform 164"/>
            <p:cNvSpPr>
              <a:spLocks/>
            </p:cNvSpPr>
            <p:nvPr/>
          </p:nvSpPr>
          <p:spPr bwMode="auto">
            <a:xfrm>
              <a:off x="5823453" y="1932252"/>
              <a:ext cx="50436" cy="50436"/>
            </a:xfrm>
            <a:custGeom>
              <a:avLst/>
              <a:gdLst>
                <a:gd name="T0" fmla="*/ 1 w 6"/>
                <a:gd name="T1" fmla="*/ 2 h 6"/>
                <a:gd name="T2" fmla="*/ 1 w 6"/>
                <a:gd name="T3" fmla="*/ 5 h 6"/>
                <a:gd name="T4" fmla="*/ 6 w 6"/>
                <a:gd name="T5" fmla="*/ 4 h 6"/>
                <a:gd name="T6" fmla="*/ 1 w 6"/>
                <a:gd name="T7" fmla="*/ 2 h 6"/>
              </a:gdLst>
              <a:ahLst/>
              <a:cxnLst>
                <a:cxn ang="0">
                  <a:pos x="T0" y="T1"/>
                </a:cxn>
                <a:cxn ang="0">
                  <a:pos x="T2" y="T3"/>
                </a:cxn>
                <a:cxn ang="0">
                  <a:pos x="T4" y="T5"/>
                </a:cxn>
                <a:cxn ang="0">
                  <a:pos x="T6" y="T7"/>
                </a:cxn>
              </a:cxnLst>
              <a:rect l="0" t="0" r="r" b="b"/>
              <a:pathLst>
                <a:path w="6" h="6">
                  <a:moveTo>
                    <a:pt x="1" y="2"/>
                  </a:moveTo>
                  <a:cubicBezTo>
                    <a:pt x="0" y="4"/>
                    <a:pt x="1" y="4"/>
                    <a:pt x="1" y="5"/>
                  </a:cubicBezTo>
                  <a:cubicBezTo>
                    <a:pt x="3" y="6"/>
                    <a:pt x="4" y="5"/>
                    <a:pt x="6" y="4"/>
                  </a:cubicBezTo>
                  <a:cubicBezTo>
                    <a:pt x="6" y="0"/>
                    <a:pt x="3" y="2"/>
                    <a:pt x="1"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5" name="Freeform 165"/>
            <p:cNvSpPr>
              <a:spLocks/>
            </p:cNvSpPr>
            <p:nvPr/>
          </p:nvSpPr>
          <p:spPr bwMode="auto">
            <a:xfrm>
              <a:off x="6479120" y="1932252"/>
              <a:ext cx="61242" cy="61242"/>
            </a:xfrm>
            <a:custGeom>
              <a:avLst/>
              <a:gdLst>
                <a:gd name="T0" fmla="*/ 1 w 7"/>
                <a:gd name="T1" fmla="*/ 5 h 7"/>
                <a:gd name="T2" fmla="*/ 6 w 7"/>
                <a:gd name="T3" fmla="*/ 5 h 7"/>
                <a:gd name="T4" fmla="*/ 1 w 7"/>
                <a:gd name="T5" fmla="*/ 5 h 7"/>
              </a:gdLst>
              <a:ahLst/>
              <a:cxnLst>
                <a:cxn ang="0">
                  <a:pos x="T0" y="T1"/>
                </a:cxn>
                <a:cxn ang="0">
                  <a:pos x="T2" y="T3"/>
                </a:cxn>
                <a:cxn ang="0">
                  <a:pos x="T4" y="T5"/>
                </a:cxn>
              </a:cxnLst>
              <a:rect l="0" t="0" r="r" b="b"/>
              <a:pathLst>
                <a:path w="7" h="7">
                  <a:moveTo>
                    <a:pt x="1" y="5"/>
                  </a:moveTo>
                  <a:cubicBezTo>
                    <a:pt x="2" y="6"/>
                    <a:pt x="5" y="7"/>
                    <a:pt x="6" y="5"/>
                  </a:cubicBezTo>
                  <a:cubicBezTo>
                    <a:pt x="7" y="1"/>
                    <a:pt x="0" y="0"/>
                    <a:pt x="1"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6" name="Freeform 166"/>
            <p:cNvSpPr>
              <a:spLocks/>
            </p:cNvSpPr>
            <p:nvPr/>
          </p:nvSpPr>
          <p:spPr bwMode="auto">
            <a:xfrm>
              <a:off x="6529556" y="1939457"/>
              <a:ext cx="72051" cy="43231"/>
            </a:xfrm>
            <a:custGeom>
              <a:avLst/>
              <a:gdLst>
                <a:gd name="T0" fmla="*/ 1 w 8"/>
                <a:gd name="T1" fmla="*/ 4 h 5"/>
                <a:gd name="T2" fmla="*/ 8 w 8"/>
                <a:gd name="T3" fmla="*/ 4 h 5"/>
                <a:gd name="T4" fmla="*/ 1 w 8"/>
                <a:gd name="T5" fmla="*/ 4 h 5"/>
              </a:gdLst>
              <a:ahLst/>
              <a:cxnLst>
                <a:cxn ang="0">
                  <a:pos x="T0" y="T1"/>
                </a:cxn>
                <a:cxn ang="0">
                  <a:pos x="T2" y="T3"/>
                </a:cxn>
                <a:cxn ang="0">
                  <a:pos x="T4" y="T5"/>
                </a:cxn>
              </a:cxnLst>
              <a:rect l="0" t="0" r="r" b="b"/>
              <a:pathLst>
                <a:path w="8" h="5">
                  <a:moveTo>
                    <a:pt x="1" y="4"/>
                  </a:moveTo>
                  <a:cubicBezTo>
                    <a:pt x="3" y="5"/>
                    <a:pt x="5" y="5"/>
                    <a:pt x="8" y="4"/>
                  </a:cubicBezTo>
                  <a:cubicBezTo>
                    <a:pt x="8" y="1"/>
                    <a:pt x="0" y="0"/>
                    <a:pt x="1"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7" name="Freeform 167"/>
            <p:cNvSpPr>
              <a:spLocks/>
            </p:cNvSpPr>
            <p:nvPr/>
          </p:nvSpPr>
          <p:spPr bwMode="auto">
            <a:xfrm>
              <a:off x="5780223" y="1950266"/>
              <a:ext cx="32422" cy="32422"/>
            </a:xfrm>
            <a:custGeom>
              <a:avLst/>
              <a:gdLst>
                <a:gd name="T0" fmla="*/ 1 w 4"/>
                <a:gd name="T1" fmla="*/ 3 h 4"/>
                <a:gd name="T2" fmla="*/ 4 w 4"/>
                <a:gd name="T3" fmla="*/ 1 h 4"/>
                <a:gd name="T4" fmla="*/ 1 w 4"/>
                <a:gd name="T5" fmla="*/ 3 h 4"/>
              </a:gdLst>
              <a:ahLst/>
              <a:cxnLst>
                <a:cxn ang="0">
                  <a:pos x="T0" y="T1"/>
                </a:cxn>
                <a:cxn ang="0">
                  <a:pos x="T2" y="T3"/>
                </a:cxn>
                <a:cxn ang="0">
                  <a:pos x="T4" y="T5"/>
                </a:cxn>
              </a:cxnLst>
              <a:rect l="0" t="0" r="r" b="b"/>
              <a:pathLst>
                <a:path w="4" h="4">
                  <a:moveTo>
                    <a:pt x="1" y="3"/>
                  </a:moveTo>
                  <a:cubicBezTo>
                    <a:pt x="2" y="4"/>
                    <a:pt x="4" y="3"/>
                    <a:pt x="4" y="1"/>
                  </a:cubicBezTo>
                  <a:cubicBezTo>
                    <a:pt x="3" y="0"/>
                    <a:pt x="0" y="0"/>
                    <a:pt x="1"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8" name="Freeform 168"/>
            <p:cNvSpPr>
              <a:spLocks/>
            </p:cNvSpPr>
            <p:nvPr/>
          </p:nvSpPr>
          <p:spPr bwMode="auto">
            <a:xfrm>
              <a:off x="5718980" y="1957471"/>
              <a:ext cx="18012" cy="18012"/>
            </a:xfrm>
            <a:custGeom>
              <a:avLst/>
              <a:gdLst>
                <a:gd name="T0" fmla="*/ 2 w 2"/>
                <a:gd name="T1" fmla="*/ 2 h 2"/>
                <a:gd name="T2" fmla="*/ 1 w 2"/>
                <a:gd name="T3" fmla="*/ 0 h 2"/>
                <a:gd name="T4" fmla="*/ 2 w 2"/>
                <a:gd name="T5" fmla="*/ 2 h 2"/>
              </a:gdLst>
              <a:ahLst/>
              <a:cxnLst>
                <a:cxn ang="0">
                  <a:pos x="T0" y="T1"/>
                </a:cxn>
                <a:cxn ang="0">
                  <a:pos x="T2" y="T3"/>
                </a:cxn>
                <a:cxn ang="0">
                  <a:pos x="T4" y="T5"/>
                </a:cxn>
              </a:cxnLst>
              <a:rect l="0" t="0" r="r" b="b"/>
              <a:pathLst>
                <a:path w="2" h="2">
                  <a:moveTo>
                    <a:pt x="2" y="2"/>
                  </a:moveTo>
                  <a:cubicBezTo>
                    <a:pt x="2" y="2"/>
                    <a:pt x="2" y="0"/>
                    <a:pt x="1" y="0"/>
                  </a:cubicBezTo>
                  <a:cubicBezTo>
                    <a:pt x="0" y="1"/>
                    <a:pt x="0" y="2"/>
                    <a:pt x="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9" name="Freeform 169"/>
            <p:cNvSpPr>
              <a:spLocks/>
            </p:cNvSpPr>
            <p:nvPr/>
          </p:nvSpPr>
          <p:spPr bwMode="auto">
            <a:xfrm>
              <a:off x="6875401" y="981176"/>
              <a:ext cx="154909" cy="147704"/>
            </a:xfrm>
            <a:custGeom>
              <a:avLst/>
              <a:gdLst>
                <a:gd name="T0" fmla="*/ 1 w 18"/>
                <a:gd name="T1" fmla="*/ 11 h 17"/>
                <a:gd name="T2" fmla="*/ 7 w 18"/>
                <a:gd name="T3" fmla="*/ 17 h 17"/>
                <a:gd name="T4" fmla="*/ 15 w 18"/>
                <a:gd name="T5" fmla="*/ 15 h 17"/>
                <a:gd name="T6" fmla="*/ 16 w 18"/>
                <a:gd name="T7" fmla="*/ 4 h 17"/>
                <a:gd name="T8" fmla="*/ 3 w 18"/>
                <a:gd name="T9" fmla="*/ 4 h 17"/>
                <a:gd name="T10" fmla="*/ 1 w 18"/>
                <a:gd name="T11" fmla="*/ 11 h 17"/>
              </a:gdLst>
              <a:ahLst/>
              <a:cxnLst>
                <a:cxn ang="0">
                  <a:pos x="T0" y="T1"/>
                </a:cxn>
                <a:cxn ang="0">
                  <a:pos x="T2" y="T3"/>
                </a:cxn>
                <a:cxn ang="0">
                  <a:pos x="T4" y="T5"/>
                </a:cxn>
                <a:cxn ang="0">
                  <a:pos x="T6" y="T7"/>
                </a:cxn>
                <a:cxn ang="0">
                  <a:pos x="T8" y="T9"/>
                </a:cxn>
                <a:cxn ang="0">
                  <a:pos x="T10" y="T11"/>
                </a:cxn>
              </a:cxnLst>
              <a:rect l="0" t="0" r="r" b="b"/>
              <a:pathLst>
                <a:path w="18" h="17">
                  <a:moveTo>
                    <a:pt x="1" y="11"/>
                  </a:moveTo>
                  <a:cubicBezTo>
                    <a:pt x="2" y="14"/>
                    <a:pt x="6" y="15"/>
                    <a:pt x="7" y="17"/>
                  </a:cubicBezTo>
                  <a:cubicBezTo>
                    <a:pt x="9" y="16"/>
                    <a:pt x="11" y="15"/>
                    <a:pt x="15" y="15"/>
                  </a:cubicBezTo>
                  <a:cubicBezTo>
                    <a:pt x="18" y="12"/>
                    <a:pt x="18" y="6"/>
                    <a:pt x="16" y="4"/>
                  </a:cubicBezTo>
                  <a:cubicBezTo>
                    <a:pt x="13" y="0"/>
                    <a:pt x="6" y="1"/>
                    <a:pt x="3" y="4"/>
                  </a:cubicBezTo>
                  <a:cubicBezTo>
                    <a:pt x="1" y="5"/>
                    <a:pt x="0" y="8"/>
                    <a:pt x="1" y="1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0" name="Freeform 170"/>
            <p:cNvSpPr>
              <a:spLocks/>
            </p:cNvSpPr>
            <p:nvPr/>
          </p:nvSpPr>
          <p:spPr bwMode="auto">
            <a:xfrm>
              <a:off x="5953146" y="1334227"/>
              <a:ext cx="414293" cy="302615"/>
            </a:xfrm>
            <a:custGeom>
              <a:avLst/>
              <a:gdLst>
                <a:gd name="T0" fmla="*/ 0 w 48"/>
                <a:gd name="T1" fmla="*/ 17 h 35"/>
                <a:gd name="T2" fmla="*/ 6 w 48"/>
                <a:gd name="T3" fmla="*/ 27 h 35"/>
                <a:gd name="T4" fmla="*/ 12 w 48"/>
                <a:gd name="T5" fmla="*/ 30 h 35"/>
                <a:gd name="T6" fmla="*/ 10 w 48"/>
                <a:gd name="T7" fmla="*/ 23 h 35"/>
                <a:gd name="T8" fmla="*/ 18 w 48"/>
                <a:gd name="T9" fmla="*/ 29 h 35"/>
                <a:gd name="T10" fmla="*/ 19 w 48"/>
                <a:gd name="T11" fmla="*/ 28 h 35"/>
                <a:gd name="T12" fmla="*/ 19 w 48"/>
                <a:gd name="T13" fmla="*/ 22 h 35"/>
                <a:gd name="T14" fmla="*/ 21 w 48"/>
                <a:gd name="T15" fmla="*/ 23 h 35"/>
                <a:gd name="T16" fmla="*/ 22 w 48"/>
                <a:gd name="T17" fmla="*/ 20 h 35"/>
                <a:gd name="T18" fmla="*/ 24 w 48"/>
                <a:gd name="T19" fmla="*/ 21 h 35"/>
                <a:gd name="T20" fmla="*/ 25 w 48"/>
                <a:gd name="T21" fmla="*/ 18 h 35"/>
                <a:gd name="T22" fmla="*/ 26 w 48"/>
                <a:gd name="T23" fmla="*/ 20 h 35"/>
                <a:gd name="T24" fmla="*/ 28 w 48"/>
                <a:gd name="T25" fmla="*/ 19 h 35"/>
                <a:gd name="T26" fmla="*/ 29 w 48"/>
                <a:gd name="T27" fmla="*/ 25 h 35"/>
                <a:gd name="T28" fmla="*/ 31 w 48"/>
                <a:gd name="T29" fmla="*/ 22 h 35"/>
                <a:gd name="T30" fmla="*/ 33 w 48"/>
                <a:gd name="T31" fmla="*/ 31 h 35"/>
                <a:gd name="T32" fmla="*/ 39 w 48"/>
                <a:gd name="T33" fmla="*/ 28 h 35"/>
                <a:gd name="T34" fmla="*/ 39 w 48"/>
                <a:gd name="T35" fmla="*/ 31 h 35"/>
                <a:gd name="T36" fmla="*/ 46 w 48"/>
                <a:gd name="T37" fmla="*/ 15 h 35"/>
                <a:gd name="T38" fmla="*/ 36 w 48"/>
                <a:gd name="T39" fmla="*/ 20 h 35"/>
                <a:gd name="T40" fmla="*/ 33 w 48"/>
                <a:gd name="T41" fmla="*/ 9 h 35"/>
                <a:gd name="T42" fmla="*/ 31 w 48"/>
                <a:gd name="T43" fmla="*/ 9 h 35"/>
                <a:gd name="T44" fmla="*/ 26 w 48"/>
                <a:gd name="T45" fmla="*/ 0 h 35"/>
                <a:gd name="T46" fmla="*/ 21 w 48"/>
                <a:gd name="T47" fmla="*/ 9 h 35"/>
                <a:gd name="T48" fmla="*/ 17 w 48"/>
                <a:gd name="T49" fmla="*/ 5 h 35"/>
                <a:gd name="T50" fmla="*/ 13 w 48"/>
                <a:gd name="T51" fmla="*/ 19 h 35"/>
                <a:gd name="T52" fmla="*/ 0 w 48"/>
                <a:gd name="T5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35">
                  <a:moveTo>
                    <a:pt x="0" y="17"/>
                  </a:moveTo>
                  <a:cubicBezTo>
                    <a:pt x="0" y="20"/>
                    <a:pt x="3" y="24"/>
                    <a:pt x="6" y="27"/>
                  </a:cubicBezTo>
                  <a:cubicBezTo>
                    <a:pt x="8" y="29"/>
                    <a:pt x="10" y="31"/>
                    <a:pt x="12" y="30"/>
                  </a:cubicBezTo>
                  <a:cubicBezTo>
                    <a:pt x="15" y="27"/>
                    <a:pt x="9" y="25"/>
                    <a:pt x="10" y="23"/>
                  </a:cubicBezTo>
                  <a:cubicBezTo>
                    <a:pt x="13" y="24"/>
                    <a:pt x="15" y="28"/>
                    <a:pt x="18" y="29"/>
                  </a:cubicBezTo>
                  <a:cubicBezTo>
                    <a:pt x="18" y="29"/>
                    <a:pt x="18" y="28"/>
                    <a:pt x="19" y="28"/>
                  </a:cubicBezTo>
                  <a:cubicBezTo>
                    <a:pt x="21" y="26"/>
                    <a:pt x="17" y="23"/>
                    <a:pt x="19" y="22"/>
                  </a:cubicBezTo>
                  <a:cubicBezTo>
                    <a:pt x="20" y="22"/>
                    <a:pt x="20" y="24"/>
                    <a:pt x="21" y="23"/>
                  </a:cubicBezTo>
                  <a:cubicBezTo>
                    <a:pt x="22" y="23"/>
                    <a:pt x="21" y="21"/>
                    <a:pt x="22" y="20"/>
                  </a:cubicBezTo>
                  <a:cubicBezTo>
                    <a:pt x="23" y="20"/>
                    <a:pt x="23" y="21"/>
                    <a:pt x="24" y="21"/>
                  </a:cubicBezTo>
                  <a:cubicBezTo>
                    <a:pt x="24" y="20"/>
                    <a:pt x="23" y="18"/>
                    <a:pt x="25" y="18"/>
                  </a:cubicBezTo>
                  <a:cubicBezTo>
                    <a:pt x="25" y="19"/>
                    <a:pt x="24" y="21"/>
                    <a:pt x="26" y="20"/>
                  </a:cubicBezTo>
                  <a:cubicBezTo>
                    <a:pt x="27" y="22"/>
                    <a:pt x="26" y="18"/>
                    <a:pt x="28" y="19"/>
                  </a:cubicBezTo>
                  <a:cubicBezTo>
                    <a:pt x="29" y="21"/>
                    <a:pt x="27" y="23"/>
                    <a:pt x="29" y="25"/>
                  </a:cubicBezTo>
                  <a:cubicBezTo>
                    <a:pt x="31" y="24"/>
                    <a:pt x="29" y="22"/>
                    <a:pt x="31" y="22"/>
                  </a:cubicBezTo>
                  <a:cubicBezTo>
                    <a:pt x="31" y="25"/>
                    <a:pt x="29" y="30"/>
                    <a:pt x="33" y="31"/>
                  </a:cubicBezTo>
                  <a:cubicBezTo>
                    <a:pt x="35" y="30"/>
                    <a:pt x="36" y="28"/>
                    <a:pt x="39" y="28"/>
                  </a:cubicBezTo>
                  <a:cubicBezTo>
                    <a:pt x="39" y="31"/>
                    <a:pt x="39" y="31"/>
                    <a:pt x="39" y="31"/>
                  </a:cubicBezTo>
                  <a:cubicBezTo>
                    <a:pt x="48" y="35"/>
                    <a:pt x="48" y="19"/>
                    <a:pt x="46" y="15"/>
                  </a:cubicBezTo>
                  <a:cubicBezTo>
                    <a:pt x="42" y="16"/>
                    <a:pt x="40" y="19"/>
                    <a:pt x="36" y="20"/>
                  </a:cubicBezTo>
                  <a:cubicBezTo>
                    <a:pt x="35" y="16"/>
                    <a:pt x="35" y="12"/>
                    <a:pt x="33" y="9"/>
                  </a:cubicBezTo>
                  <a:cubicBezTo>
                    <a:pt x="33" y="9"/>
                    <a:pt x="31" y="9"/>
                    <a:pt x="31" y="9"/>
                  </a:cubicBezTo>
                  <a:cubicBezTo>
                    <a:pt x="31" y="4"/>
                    <a:pt x="29" y="1"/>
                    <a:pt x="26" y="0"/>
                  </a:cubicBezTo>
                  <a:cubicBezTo>
                    <a:pt x="24" y="2"/>
                    <a:pt x="23" y="6"/>
                    <a:pt x="21" y="9"/>
                  </a:cubicBezTo>
                  <a:cubicBezTo>
                    <a:pt x="19" y="8"/>
                    <a:pt x="20" y="5"/>
                    <a:pt x="17" y="5"/>
                  </a:cubicBezTo>
                  <a:cubicBezTo>
                    <a:pt x="14" y="8"/>
                    <a:pt x="15" y="15"/>
                    <a:pt x="13" y="19"/>
                  </a:cubicBezTo>
                  <a:cubicBezTo>
                    <a:pt x="9" y="18"/>
                    <a:pt x="6" y="16"/>
                    <a:pt x="0"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332247094"/>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style.rotation</p:attrName>
                                        </p:attrNameLst>
                                      </p:cBhvr>
                                      <p:tavLst>
                                        <p:tav tm="0">
                                          <p:val>
                                            <p:fltVal val="720"/>
                                          </p:val>
                                        </p:tav>
                                        <p:tav tm="100000">
                                          <p:val>
                                            <p:fltVal val="0"/>
                                          </p:val>
                                        </p:tav>
                                      </p:tavLst>
                                    </p:anim>
                                    <p:anim calcmode="lin" valueType="num">
                                      <p:cBhvr>
                                        <p:cTn id="9" dur="1000" fill="hold"/>
                                        <p:tgtEl>
                                          <p:spTgt spid="3"/>
                                        </p:tgtEl>
                                        <p:attrNameLst>
                                          <p:attrName>ppt_h</p:attrName>
                                        </p:attrNameLst>
                                      </p:cBhvr>
                                      <p:tavLst>
                                        <p:tav tm="0">
                                          <p:val>
                                            <p:fltVal val="0"/>
                                          </p:val>
                                        </p:tav>
                                        <p:tav tm="100000">
                                          <p:val>
                                            <p:strVal val="#ppt_h"/>
                                          </p:val>
                                        </p:tav>
                                      </p:tavLst>
                                    </p:anim>
                                    <p:anim calcmode="lin" valueType="num">
                                      <p:cBhvr>
                                        <p:cTn id="10" dur="1000" fill="hold"/>
                                        <p:tgtEl>
                                          <p:spTgt spid="3"/>
                                        </p:tgtEl>
                                        <p:attrNameLst>
                                          <p:attrName>ppt_w</p:attrName>
                                        </p:attrNameLst>
                                      </p:cBhvr>
                                      <p:tavLst>
                                        <p:tav tm="0">
                                          <p:val>
                                            <p:fltVal val="0"/>
                                          </p:val>
                                        </p:tav>
                                        <p:tav tm="100000">
                                          <p:val>
                                            <p:strVal val="#ppt_w"/>
                                          </p:val>
                                        </p:tav>
                                      </p:tavLst>
                                    </p:anim>
                                  </p:childTnLst>
                                </p:cTn>
                              </p:par>
                              <p:par>
                                <p:cTn id="11" presetID="35"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1000"/>
                                        <p:tgtEl>
                                          <p:spTgt spid="28"/>
                                        </p:tgtEl>
                                      </p:cBhvr>
                                    </p:animEffect>
                                    <p:anim calcmode="lin" valueType="num">
                                      <p:cBhvr>
                                        <p:cTn id="14" dur="1000" fill="hold"/>
                                        <p:tgtEl>
                                          <p:spTgt spid="28"/>
                                        </p:tgtEl>
                                        <p:attrNameLst>
                                          <p:attrName>style.rotation</p:attrName>
                                        </p:attrNameLst>
                                      </p:cBhvr>
                                      <p:tavLst>
                                        <p:tav tm="0">
                                          <p:val>
                                            <p:fltVal val="720"/>
                                          </p:val>
                                        </p:tav>
                                        <p:tav tm="100000">
                                          <p:val>
                                            <p:fltVal val="0"/>
                                          </p:val>
                                        </p:tav>
                                      </p:tavLst>
                                    </p:anim>
                                    <p:anim calcmode="lin" valueType="num">
                                      <p:cBhvr>
                                        <p:cTn id="15" dur="1000" fill="hold"/>
                                        <p:tgtEl>
                                          <p:spTgt spid="28"/>
                                        </p:tgtEl>
                                        <p:attrNameLst>
                                          <p:attrName>ppt_h</p:attrName>
                                        </p:attrNameLst>
                                      </p:cBhvr>
                                      <p:tavLst>
                                        <p:tav tm="0">
                                          <p:val>
                                            <p:fltVal val="0"/>
                                          </p:val>
                                        </p:tav>
                                        <p:tav tm="100000">
                                          <p:val>
                                            <p:strVal val="#ppt_h"/>
                                          </p:val>
                                        </p:tav>
                                      </p:tavLst>
                                    </p:anim>
                                    <p:anim calcmode="lin" valueType="num">
                                      <p:cBhvr>
                                        <p:cTn id="16" dur="1000" fill="hold"/>
                                        <p:tgtEl>
                                          <p:spTgt spid="28"/>
                                        </p:tgtEl>
                                        <p:attrNameLst>
                                          <p:attrName>ppt_w</p:attrName>
                                        </p:attrNameLst>
                                      </p:cBhvr>
                                      <p:tavLst>
                                        <p:tav tm="0">
                                          <p:val>
                                            <p:fltVal val="0"/>
                                          </p:val>
                                        </p:tav>
                                        <p:tav tm="100000">
                                          <p:val>
                                            <p:strVal val="#ppt_w"/>
                                          </p:val>
                                        </p:tav>
                                      </p:tavLst>
                                    </p:anim>
                                  </p:childTnLst>
                                </p:cTn>
                              </p:par>
                              <p:par>
                                <p:cTn id="17" presetID="35"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1000"/>
                                        <p:tgtEl>
                                          <p:spTgt spid="32"/>
                                        </p:tgtEl>
                                      </p:cBhvr>
                                    </p:animEffect>
                                    <p:anim calcmode="lin" valueType="num">
                                      <p:cBhvr>
                                        <p:cTn id="20" dur="1000" fill="hold"/>
                                        <p:tgtEl>
                                          <p:spTgt spid="32"/>
                                        </p:tgtEl>
                                        <p:attrNameLst>
                                          <p:attrName>style.rotation</p:attrName>
                                        </p:attrNameLst>
                                      </p:cBhvr>
                                      <p:tavLst>
                                        <p:tav tm="0">
                                          <p:val>
                                            <p:fltVal val="720"/>
                                          </p:val>
                                        </p:tav>
                                        <p:tav tm="100000">
                                          <p:val>
                                            <p:fltVal val="0"/>
                                          </p:val>
                                        </p:tav>
                                      </p:tavLst>
                                    </p:anim>
                                    <p:anim calcmode="lin" valueType="num">
                                      <p:cBhvr>
                                        <p:cTn id="21" dur="1000" fill="hold"/>
                                        <p:tgtEl>
                                          <p:spTgt spid="32"/>
                                        </p:tgtEl>
                                        <p:attrNameLst>
                                          <p:attrName>ppt_h</p:attrName>
                                        </p:attrNameLst>
                                      </p:cBhvr>
                                      <p:tavLst>
                                        <p:tav tm="0">
                                          <p:val>
                                            <p:fltVal val="0"/>
                                          </p:val>
                                        </p:tav>
                                        <p:tav tm="100000">
                                          <p:val>
                                            <p:strVal val="#ppt_h"/>
                                          </p:val>
                                        </p:tav>
                                      </p:tavLst>
                                    </p:anim>
                                    <p:anim calcmode="lin" valueType="num">
                                      <p:cBhvr>
                                        <p:cTn id="22" dur="1000" fill="hold"/>
                                        <p:tgtEl>
                                          <p:spTgt spid="32"/>
                                        </p:tgtEl>
                                        <p:attrNameLst>
                                          <p:attrName>ppt_w</p:attrName>
                                        </p:attrNameLst>
                                      </p:cBhvr>
                                      <p:tavLst>
                                        <p:tav tm="0">
                                          <p:val>
                                            <p:fltVal val="0"/>
                                          </p:val>
                                        </p:tav>
                                        <p:tav tm="100000">
                                          <p:val>
                                            <p:strVal val="#ppt_w"/>
                                          </p:val>
                                        </p:tav>
                                      </p:tavLst>
                                    </p:anim>
                                  </p:childTnLst>
                                </p:cTn>
                              </p:par>
                              <p:par>
                                <p:cTn id="23" presetID="35"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anim calcmode="lin" valueType="num">
                                      <p:cBhvr>
                                        <p:cTn id="26" dur="1000" fill="hold"/>
                                        <p:tgtEl>
                                          <p:spTgt spid="33"/>
                                        </p:tgtEl>
                                        <p:attrNameLst>
                                          <p:attrName>style.rotation</p:attrName>
                                        </p:attrNameLst>
                                      </p:cBhvr>
                                      <p:tavLst>
                                        <p:tav tm="0">
                                          <p:val>
                                            <p:fltVal val="720"/>
                                          </p:val>
                                        </p:tav>
                                        <p:tav tm="100000">
                                          <p:val>
                                            <p:fltVal val="0"/>
                                          </p:val>
                                        </p:tav>
                                      </p:tavLst>
                                    </p:anim>
                                    <p:anim calcmode="lin" valueType="num">
                                      <p:cBhvr>
                                        <p:cTn id="27" dur="1000" fill="hold"/>
                                        <p:tgtEl>
                                          <p:spTgt spid="33"/>
                                        </p:tgtEl>
                                        <p:attrNameLst>
                                          <p:attrName>ppt_h</p:attrName>
                                        </p:attrNameLst>
                                      </p:cBhvr>
                                      <p:tavLst>
                                        <p:tav tm="0">
                                          <p:val>
                                            <p:fltVal val="0"/>
                                          </p:val>
                                        </p:tav>
                                        <p:tav tm="100000">
                                          <p:val>
                                            <p:strVal val="#ppt_h"/>
                                          </p:val>
                                        </p:tav>
                                      </p:tavLst>
                                    </p:anim>
                                    <p:anim calcmode="lin" valueType="num">
                                      <p:cBhvr>
                                        <p:cTn id="28" dur="1000" fill="hold"/>
                                        <p:tgtEl>
                                          <p:spTgt spid="33"/>
                                        </p:tgtEl>
                                        <p:attrNameLst>
                                          <p:attrName>ppt_w</p:attrName>
                                        </p:attrNameLst>
                                      </p:cBhvr>
                                      <p:tavLst>
                                        <p:tav tm="0">
                                          <p:val>
                                            <p:fltVal val="0"/>
                                          </p:val>
                                        </p:tav>
                                        <p:tav tm="100000">
                                          <p:val>
                                            <p:strVal val="#ppt_w"/>
                                          </p:val>
                                        </p:tav>
                                      </p:tavLst>
                                    </p:anim>
                                  </p:childTnLst>
                                </p:cTn>
                              </p:par>
                              <p:par>
                                <p:cTn id="29" presetID="35"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1000"/>
                                        <p:tgtEl>
                                          <p:spTgt spid="35"/>
                                        </p:tgtEl>
                                      </p:cBhvr>
                                    </p:animEffect>
                                    <p:anim calcmode="lin" valueType="num">
                                      <p:cBhvr>
                                        <p:cTn id="32" dur="1000" fill="hold"/>
                                        <p:tgtEl>
                                          <p:spTgt spid="35"/>
                                        </p:tgtEl>
                                        <p:attrNameLst>
                                          <p:attrName>style.rotation</p:attrName>
                                        </p:attrNameLst>
                                      </p:cBhvr>
                                      <p:tavLst>
                                        <p:tav tm="0">
                                          <p:val>
                                            <p:fltVal val="720"/>
                                          </p:val>
                                        </p:tav>
                                        <p:tav tm="100000">
                                          <p:val>
                                            <p:fltVal val="0"/>
                                          </p:val>
                                        </p:tav>
                                      </p:tavLst>
                                    </p:anim>
                                    <p:anim calcmode="lin" valueType="num">
                                      <p:cBhvr>
                                        <p:cTn id="33" dur="1000" fill="hold"/>
                                        <p:tgtEl>
                                          <p:spTgt spid="35"/>
                                        </p:tgtEl>
                                        <p:attrNameLst>
                                          <p:attrName>ppt_h</p:attrName>
                                        </p:attrNameLst>
                                      </p:cBhvr>
                                      <p:tavLst>
                                        <p:tav tm="0">
                                          <p:val>
                                            <p:fltVal val="0"/>
                                          </p:val>
                                        </p:tav>
                                        <p:tav tm="100000">
                                          <p:val>
                                            <p:strVal val="#ppt_h"/>
                                          </p:val>
                                        </p:tav>
                                      </p:tavLst>
                                    </p:anim>
                                    <p:anim calcmode="lin" valueType="num">
                                      <p:cBhvr>
                                        <p:cTn id="34" dur="1000" fill="hold"/>
                                        <p:tgtEl>
                                          <p:spTgt spid="35"/>
                                        </p:tgtEl>
                                        <p:attrNameLst>
                                          <p:attrName>ppt_w</p:attrName>
                                        </p:attrNameLst>
                                      </p:cBhvr>
                                      <p:tavLst>
                                        <p:tav tm="0">
                                          <p:val>
                                            <p:fltVal val="0"/>
                                          </p:val>
                                        </p:tav>
                                        <p:tav tm="100000">
                                          <p:val>
                                            <p:strVal val="#ppt_w"/>
                                          </p:val>
                                        </p:tav>
                                      </p:tavLst>
                                    </p:anim>
                                  </p:childTnLst>
                                </p:cTn>
                              </p:par>
                              <p:par>
                                <p:cTn id="35" presetID="35"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style.rotation</p:attrName>
                                        </p:attrNameLst>
                                      </p:cBhvr>
                                      <p:tavLst>
                                        <p:tav tm="0">
                                          <p:val>
                                            <p:fltVal val="720"/>
                                          </p:val>
                                        </p:tav>
                                        <p:tav tm="100000">
                                          <p:val>
                                            <p:fltVal val="0"/>
                                          </p:val>
                                        </p:tav>
                                      </p:tavLst>
                                    </p:anim>
                                    <p:anim calcmode="lin" valueType="num">
                                      <p:cBhvr>
                                        <p:cTn id="39" dur="1000" fill="hold"/>
                                        <p:tgtEl>
                                          <p:spTgt spid="36"/>
                                        </p:tgtEl>
                                        <p:attrNameLst>
                                          <p:attrName>ppt_h</p:attrName>
                                        </p:attrNameLst>
                                      </p:cBhvr>
                                      <p:tavLst>
                                        <p:tav tm="0">
                                          <p:val>
                                            <p:fltVal val="0"/>
                                          </p:val>
                                        </p:tav>
                                        <p:tav tm="100000">
                                          <p:val>
                                            <p:strVal val="#ppt_h"/>
                                          </p:val>
                                        </p:tav>
                                      </p:tavLst>
                                    </p:anim>
                                    <p:anim calcmode="lin" valueType="num">
                                      <p:cBhvr>
                                        <p:cTn id="40" dur="1000" fill="hold"/>
                                        <p:tgtEl>
                                          <p:spTgt spid="36"/>
                                        </p:tgtEl>
                                        <p:attrNameLst>
                                          <p:attrName>ppt_w</p:attrName>
                                        </p:attrNameLst>
                                      </p:cBhvr>
                                      <p:tavLst>
                                        <p:tav tm="0">
                                          <p:val>
                                            <p:fltVal val="0"/>
                                          </p:val>
                                        </p:tav>
                                        <p:tav tm="100000">
                                          <p:val>
                                            <p:strVal val="#ppt_w"/>
                                          </p:val>
                                        </p:tav>
                                      </p:tavLst>
                                    </p:anim>
                                  </p:childTnLst>
                                </p:cTn>
                              </p:par>
                              <p:par>
                                <p:cTn id="41" presetID="35"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anim calcmode="lin" valueType="num">
                                      <p:cBhvr>
                                        <p:cTn id="44" dur="1000" fill="hold"/>
                                        <p:tgtEl>
                                          <p:spTgt spid="37"/>
                                        </p:tgtEl>
                                        <p:attrNameLst>
                                          <p:attrName>style.rotation</p:attrName>
                                        </p:attrNameLst>
                                      </p:cBhvr>
                                      <p:tavLst>
                                        <p:tav tm="0">
                                          <p:val>
                                            <p:fltVal val="720"/>
                                          </p:val>
                                        </p:tav>
                                        <p:tav tm="100000">
                                          <p:val>
                                            <p:fltVal val="0"/>
                                          </p:val>
                                        </p:tav>
                                      </p:tavLst>
                                    </p:anim>
                                    <p:anim calcmode="lin" valueType="num">
                                      <p:cBhvr>
                                        <p:cTn id="45" dur="1000" fill="hold"/>
                                        <p:tgtEl>
                                          <p:spTgt spid="37"/>
                                        </p:tgtEl>
                                        <p:attrNameLst>
                                          <p:attrName>ppt_h</p:attrName>
                                        </p:attrNameLst>
                                      </p:cBhvr>
                                      <p:tavLst>
                                        <p:tav tm="0">
                                          <p:val>
                                            <p:fltVal val="0"/>
                                          </p:val>
                                        </p:tav>
                                        <p:tav tm="100000">
                                          <p:val>
                                            <p:strVal val="#ppt_h"/>
                                          </p:val>
                                        </p:tav>
                                      </p:tavLst>
                                    </p:anim>
                                    <p:anim calcmode="lin" valueType="num">
                                      <p:cBhvr>
                                        <p:cTn id="46" dur="1000" fill="hold"/>
                                        <p:tgtEl>
                                          <p:spTgt spid="37"/>
                                        </p:tgtEl>
                                        <p:attrNameLst>
                                          <p:attrName>ppt_w</p:attrName>
                                        </p:attrNameLst>
                                      </p:cBhvr>
                                      <p:tavLst>
                                        <p:tav tm="0">
                                          <p:val>
                                            <p:fltVal val="0"/>
                                          </p:val>
                                        </p:tav>
                                        <p:tav tm="100000">
                                          <p:val>
                                            <p:strVal val="#ppt_w"/>
                                          </p:val>
                                        </p:tav>
                                      </p:tavLst>
                                    </p:anim>
                                  </p:childTnLst>
                                </p:cTn>
                              </p:par>
                              <p:par>
                                <p:cTn id="47" presetID="35"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style.rotation</p:attrName>
                                        </p:attrNameLst>
                                      </p:cBhvr>
                                      <p:tavLst>
                                        <p:tav tm="0">
                                          <p:val>
                                            <p:fltVal val="720"/>
                                          </p:val>
                                        </p:tav>
                                        <p:tav tm="100000">
                                          <p:val>
                                            <p:fltVal val="0"/>
                                          </p:val>
                                        </p:tav>
                                      </p:tavLst>
                                    </p:anim>
                                    <p:anim calcmode="lin" valueType="num">
                                      <p:cBhvr>
                                        <p:cTn id="51" dur="1000" fill="hold"/>
                                        <p:tgtEl>
                                          <p:spTgt spid="38"/>
                                        </p:tgtEl>
                                        <p:attrNameLst>
                                          <p:attrName>ppt_h</p:attrName>
                                        </p:attrNameLst>
                                      </p:cBhvr>
                                      <p:tavLst>
                                        <p:tav tm="0">
                                          <p:val>
                                            <p:fltVal val="0"/>
                                          </p:val>
                                        </p:tav>
                                        <p:tav tm="100000">
                                          <p:val>
                                            <p:strVal val="#ppt_h"/>
                                          </p:val>
                                        </p:tav>
                                      </p:tavLst>
                                    </p:anim>
                                    <p:anim calcmode="lin" valueType="num">
                                      <p:cBhvr>
                                        <p:cTn id="52" dur="1000" fill="hold"/>
                                        <p:tgtEl>
                                          <p:spTgt spid="38"/>
                                        </p:tgtEl>
                                        <p:attrNameLst>
                                          <p:attrName>ppt_w</p:attrName>
                                        </p:attrNameLst>
                                      </p:cBhvr>
                                      <p:tavLst>
                                        <p:tav tm="0">
                                          <p:val>
                                            <p:fltVal val="0"/>
                                          </p:val>
                                        </p:tav>
                                        <p:tav tm="100000">
                                          <p:val>
                                            <p:strVal val="#ppt_w"/>
                                          </p:val>
                                        </p:tav>
                                      </p:tavLst>
                                    </p:anim>
                                  </p:childTnLst>
                                </p:cTn>
                              </p:par>
                              <p:par>
                                <p:cTn id="53" presetID="53" presetClass="entr" presetSubtype="16" fill="hold" nodeType="with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p:cTn id="55" dur="500" fill="hold"/>
                                        <p:tgtEl>
                                          <p:spTgt spid="6"/>
                                        </p:tgtEl>
                                        <p:attrNameLst>
                                          <p:attrName>ppt_w</p:attrName>
                                        </p:attrNameLst>
                                      </p:cBhvr>
                                      <p:tavLst>
                                        <p:tav tm="0">
                                          <p:val>
                                            <p:fltVal val="0"/>
                                          </p:val>
                                        </p:tav>
                                        <p:tav tm="100000">
                                          <p:val>
                                            <p:strVal val="#ppt_w"/>
                                          </p:val>
                                        </p:tav>
                                      </p:tavLst>
                                    </p:anim>
                                    <p:anim calcmode="lin" valueType="num">
                                      <p:cBhvr>
                                        <p:cTn id="56" dur="500" fill="hold"/>
                                        <p:tgtEl>
                                          <p:spTgt spid="6"/>
                                        </p:tgtEl>
                                        <p:attrNameLst>
                                          <p:attrName>ppt_h</p:attrName>
                                        </p:attrNameLst>
                                      </p:cBhvr>
                                      <p:tavLst>
                                        <p:tav tm="0">
                                          <p:val>
                                            <p:fltVal val="0"/>
                                          </p:val>
                                        </p:tav>
                                        <p:tav tm="100000">
                                          <p:val>
                                            <p:strVal val="#ppt_h"/>
                                          </p:val>
                                        </p:tav>
                                      </p:tavLst>
                                    </p:anim>
                                    <p:animEffect transition="in" filter="fade">
                                      <p:cBhvr>
                                        <p:cTn id="57" dur="500"/>
                                        <p:tgtEl>
                                          <p:spTgt spid="6"/>
                                        </p:tgtEl>
                                      </p:cBhvr>
                                    </p:animEffect>
                                  </p:childTnLst>
                                </p:cTn>
                              </p:par>
                            </p:childTnLst>
                          </p:cTn>
                        </p:par>
                        <p:par>
                          <p:cTn id="58" fill="hold">
                            <p:stCondLst>
                              <p:cond delay="1000"/>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18"/>
                                        </p:tgtEl>
                                        <p:attrNameLst>
                                          <p:attrName>ppt_y</p:attrName>
                                        </p:attrNameLst>
                                      </p:cBhvr>
                                      <p:tavLst>
                                        <p:tav tm="0">
                                          <p:val>
                                            <p:strVal val="#ppt_y"/>
                                          </p:val>
                                        </p:tav>
                                        <p:tav tm="100000">
                                          <p:val>
                                            <p:strVal val="#ppt_y"/>
                                          </p:val>
                                        </p:tav>
                                      </p:tavLst>
                                    </p:anim>
                                    <p:anim calcmode="lin" valueType="num">
                                      <p:cBhvr>
                                        <p:cTn id="63"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18"/>
                                        </p:tgtEl>
                                      </p:cBhvr>
                                    </p:animEffect>
                                  </p:childTnLst>
                                </p:cTn>
                              </p:par>
                            </p:childTnLst>
                          </p:cTn>
                        </p:par>
                        <p:par>
                          <p:cTn id="66" fill="hold">
                            <p:stCondLst>
                              <p:cond delay="1650"/>
                            </p:stCondLst>
                            <p:childTnLst>
                              <p:par>
                                <p:cTn id="67" presetID="26" presetClass="entr" presetSubtype="0" fill="hold" nodeType="afterEffect">
                                  <p:stCondLst>
                                    <p:cond delay="0"/>
                                  </p:stCondLst>
                                  <p:childTnLst>
                                    <p:set>
                                      <p:cBhvr>
                                        <p:cTn id="68" dur="1" fill="hold">
                                          <p:stCondLst>
                                            <p:cond delay="0"/>
                                          </p:stCondLst>
                                        </p:cTn>
                                        <p:tgtEl>
                                          <p:spTgt spid="172"/>
                                        </p:tgtEl>
                                        <p:attrNameLst>
                                          <p:attrName>style.visibility</p:attrName>
                                        </p:attrNameLst>
                                      </p:cBhvr>
                                      <p:to>
                                        <p:strVal val="visible"/>
                                      </p:to>
                                    </p:set>
                                    <p:animEffect transition="in" filter="wipe(down)">
                                      <p:cBhvr>
                                        <p:cTn id="69" dur="507">
                                          <p:stCondLst>
                                            <p:cond delay="0"/>
                                          </p:stCondLst>
                                        </p:cTn>
                                        <p:tgtEl>
                                          <p:spTgt spid="172"/>
                                        </p:tgtEl>
                                      </p:cBhvr>
                                    </p:animEffect>
                                    <p:anim calcmode="lin" valueType="num">
                                      <p:cBhvr>
                                        <p:cTn id="70" dur="1594" tmFilter="0,0; 0.14,0.36; 0.43,0.73; 0.71,0.91; 1.0,1.0">
                                          <p:stCondLst>
                                            <p:cond delay="0"/>
                                          </p:stCondLst>
                                        </p:cTn>
                                        <p:tgtEl>
                                          <p:spTgt spid="172"/>
                                        </p:tgtEl>
                                        <p:attrNameLst>
                                          <p:attrName>ppt_x</p:attrName>
                                        </p:attrNameLst>
                                      </p:cBhvr>
                                      <p:tavLst>
                                        <p:tav tm="0">
                                          <p:val>
                                            <p:strVal val="#ppt_x-0.25"/>
                                          </p:val>
                                        </p:tav>
                                        <p:tav tm="100000">
                                          <p:val>
                                            <p:strVal val="#ppt_x"/>
                                          </p:val>
                                        </p:tav>
                                      </p:tavLst>
                                    </p:anim>
                                    <p:anim calcmode="lin" valueType="num">
                                      <p:cBhvr>
                                        <p:cTn id="71" dur="581" tmFilter="0.0,0.0; 0.25,0.07; 0.50,0.2; 0.75,0.467; 1.0,1.0">
                                          <p:stCondLst>
                                            <p:cond delay="0"/>
                                          </p:stCondLst>
                                        </p:cTn>
                                        <p:tgtEl>
                                          <p:spTgt spid="172"/>
                                        </p:tgtEl>
                                        <p:attrNameLst>
                                          <p:attrName>ppt_y</p:attrName>
                                        </p:attrNameLst>
                                      </p:cBhvr>
                                      <p:tavLst>
                                        <p:tav tm="0" fmla="#ppt_y-sin(pi*$)/3">
                                          <p:val>
                                            <p:fltVal val="0.5"/>
                                          </p:val>
                                        </p:tav>
                                        <p:tav tm="100000">
                                          <p:val>
                                            <p:fltVal val="1"/>
                                          </p:val>
                                        </p:tav>
                                      </p:tavLst>
                                    </p:anim>
                                    <p:anim calcmode="lin" valueType="num">
                                      <p:cBhvr>
                                        <p:cTn id="72" dur="581" tmFilter="0, 0; 0.125,0.2665; 0.25,0.4; 0.375,0.465; 0.5,0.5;  0.625,0.535; 0.75,0.6; 0.875,0.7335; 1,1">
                                          <p:stCondLst>
                                            <p:cond delay="581"/>
                                          </p:stCondLst>
                                        </p:cTn>
                                        <p:tgtEl>
                                          <p:spTgt spid="172"/>
                                        </p:tgtEl>
                                        <p:attrNameLst>
                                          <p:attrName>ppt_y</p:attrName>
                                        </p:attrNameLst>
                                      </p:cBhvr>
                                      <p:tavLst>
                                        <p:tav tm="0" fmla="#ppt_y-sin(pi*$)/9">
                                          <p:val>
                                            <p:fltVal val="0"/>
                                          </p:val>
                                        </p:tav>
                                        <p:tav tm="100000">
                                          <p:val>
                                            <p:fltVal val="1"/>
                                          </p:val>
                                        </p:tav>
                                      </p:tavLst>
                                    </p:anim>
                                    <p:anim calcmode="lin" valueType="num">
                                      <p:cBhvr>
                                        <p:cTn id="73" dur="290" tmFilter="0, 0; 0.125,0.2665; 0.25,0.4; 0.375,0.465; 0.5,0.5;  0.625,0.535; 0.75,0.6; 0.875,0.7335; 1,1">
                                          <p:stCondLst>
                                            <p:cond delay="1159"/>
                                          </p:stCondLst>
                                        </p:cTn>
                                        <p:tgtEl>
                                          <p:spTgt spid="172"/>
                                        </p:tgtEl>
                                        <p:attrNameLst>
                                          <p:attrName>ppt_y</p:attrName>
                                        </p:attrNameLst>
                                      </p:cBhvr>
                                      <p:tavLst>
                                        <p:tav tm="0" fmla="#ppt_y-sin(pi*$)/27">
                                          <p:val>
                                            <p:fltVal val="0"/>
                                          </p:val>
                                        </p:tav>
                                        <p:tav tm="100000">
                                          <p:val>
                                            <p:fltVal val="1"/>
                                          </p:val>
                                        </p:tav>
                                      </p:tavLst>
                                    </p:anim>
                                    <p:anim calcmode="lin" valueType="num">
                                      <p:cBhvr>
                                        <p:cTn id="74" dur="144" tmFilter="0, 0; 0.125,0.2665; 0.25,0.4; 0.375,0.465; 0.5,0.5;  0.625,0.535; 0.75,0.6; 0.875,0.7335; 1,1">
                                          <p:stCondLst>
                                            <p:cond delay="1449"/>
                                          </p:stCondLst>
                                        </p:cTn>
                                        <p:tgtEl>
                                          <p:spTgt spid="172"/>
                                        </p:tgtEl>
                                        <p:attrNameLst>
                                          <p:attrName>ppt_y</p:attrName>
                                        </p:attrNameLst>
                                      </p:cBhvr>
                                      <p:tavLst>
                                        <p:tav tm="0" fmla="#ppt_y-sin(pi*$)/81">
                                          <p:val>
                                            <p:fltVal val="0"/>
                                          </p:val>
                                        </p:tav>
                                        <p:tav tm="100000">
                                          <p:val>
                                            <p:fltVal val="1"/>
                                          </p:val>
                                        </p:tav>
                                      </p:tavLst>
                                    </p:anim>
                                    <p:animScale>
                                      <p:cBhvr>
                                        <p:cTn id="75" dur="23">
                                          <p:stCondLst>
                                            <p:cond delay="569"/>
                                          </p:stCondLst>
                                        </p:cTn>
                                        <p:tgtEl>
                                          <p:spTgt spid="172"/>
                                        </p:tgtEl>
                                      </p:cBhvr>
                                      <p:to x="100000" y="60000"/>
                                    </p:animScale>
                                    <p:animScale>
                                      <p:cBhvr>
                                        <p:cTn id="76" dur="145" decel="50000">
                                          <p:stCondLst>
                                            <p:cond delay="592"/>
                                          </p:stCondLst>
                                        </p:cTn>
                                        <p:tgtEl>
                                          <p:spTgt spid="172"/>
                                        </p:tgtEl>
                                      </p:cBhvr>
                                      <p:to x="100000" y="100000"/>
                                    </p:animScale>
                                    <p:animScale>
                                      <p:cBhvr>
                                        <p:cTn id="77" dur="23">
                                          <p:stCondLst>
                                            <p:cond delay="1148"/>
                                          </p:stCondLst>
                                        </p:cTn>
                                        <p:tgtEl>
                                          <p:spTgt spid="172"/>
                                        </p:tgtEl>
                                      </p:cBhvr>
                                      <p:to x="100000" y="80000"/>
                                    </p:animScale>
                                    <p:animScale>
                                      <p:cBhvr>
                                        <p:cTn id="78" dur="145" decel="50000">
                                          <p:stCondLst>
                                            <p:cond delay="1171"/>
                                          </p:stCondLst>
                                        </p:cTn>
                                        <p:tgtEl>
                                          <p:spTgt spid="172"/>
                                        </p:tgtEl>
                                      </p:cBhvr>
                                      <p:to x="100000" y="100000"/>
                                    </p:animScale>
                                    <p:animScale>
                                      <p:cBhvr>
                                        <p:cTn id="79" dur="23">
                                          <p:stCondLst>
                                            <p:cond delay="1437"/>
                                          </p:stCondLst>
                                        </p:cTn>
                                        <p:tgtEl>
                                          <p:spTgt spid="172"/>
                                        </p:tgtEl>
                                      </p:cBhvr>
                                      <p:to x="100000" y="90000"/>
                                    </p:animScale>
                                    <p:animScale>
                                      <p:cBhvr>
                                        <p:cTn id="80" dur="145" decel="50000">
                                          <p:stCondLst>
                                            <p:cond delay="1459"/>
                                          </p:stCondLst>
                                        </p:cTn>
                                        <p:tgtEl>
                                          <p:spTgt spid="172"/>
                                        </p:tgtEl>
                                      </p:cBhvr>
                                      <p:to x="100000" y="100000"/>
                                    </p:animScale>
                                    <p:animScale>
                                      <p:cBhvr>
                                        <p:cTn id="81" dur="23">
                                          <p:stCondLst>
                                            <p:cond delay="1582"/>
                                          </p:stCondLst>
                                        </p:cTn>
                                        <p:tgtEl>
                                          <p:spTgt spid="172"/>
                                        </p:tgtEl>
                                      </p:cBhvr>
                                      <p:to x="100000" y="95000"/>
                                    </p:animScale>
                                    <p:animScale>
                                      <p:cBhvr>
                                        <p:cTn id="82" dur="145" decel="50000">
                                          <p:stCondLst>
                                            <p:cond delay="1605"/>
                                          </p:stCondLst>
                                        </p:cTn>
                                        <p:tgtEl>
                                          <p:spTgt spid="17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animBg="1"/>
      <p:bldP spid="28" grpId="0" animBg="1"/>
      <p:bldP spid="32" grpId="0" animBg="1"/>
      <p:bldP spid="33" grpId="0" animBg="1"/>
      <p:bldP spid="35" grpId="0" animBg="1"/>
      <p:bldP spid="36" grpId="0" animBg="1"/>
      <p:bldP spid="37" grpId="0" animBg="1"/>
      <p:bldP spid="3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512151" y="161793"/>
            <a:ext cx="3208952" cy="1149311"/>
            <a:chOff x="713155" y="251546"/>
            <a:chExt cx="3208952" cy="1149311"/>
          </a:xfrm>
        </p:grpSpPr>
        <p:sp>
          <p:nvSpPr>
            <p:cNvPr id="51" name="文本框 50"/>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接口</a:t>
              </a:r>
              <a:r>
                <a:rPr lang="zh-CN" altLang="en-US" sz="3200" dirty="0">
                  <a:solidFill>
                    <a:srgbClr val="1E2B58"/>
                  </a:solidFill>
                  <a:latin typeface="微软雅黑" panose="020B0503020204020204" pitchFamily="34" charset="-122"/>
                  <a:ea typeface="微软雅黑" panose="020B0503020204020204" pitchFamily="34" charset="-122"/>
                </a:rPr>
                <a:t>说明</a:t>
              </a:r>
            </a:p>
          </p:txBody>
        </p:sp>
        <p:grpSp>
          <p:nvGrpSpPr>
            <p:cNvPr id="52" name="组合 51"/>
            <p:cNvGrpSpPr/>
            <p:nvPr/>
          </p:nvGrpSpPr>
          <p:grpSpPr>
            <a:xfrm>
              <a:off x="713155" y="251546"/>
              <a:ext cx="863216" cy="1149311"/>
              <a:chOff x="959897" y="91888"/>
              <a:chExt cx="863216" cy="1149310"/>
            </a:xfrm>
          </p:grpSpPr>
          <p:sp>
            <p:nvSpPr>
              <p:cNvPr id="53"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4" name="文本框 53"/>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1</a:t>
                </a:r>
                <a:endParaRPr lang="zh-CN" altLang="en-US" sz="4000" dirty="0">
                  <a:solidFill>
                    <a:schemeClr val="bg1"/>
                  </a:solidFill>
                </a:endParaRPr>
              </a:p>
            </p:txBody>
          </p:sp>
        </p:grpSp>
      </p:grpSp>
      <p:sp>
        <p:nvSpPr>
          <p:cNvPr id="2" name="文本框 1"/>
          <p:cNvSpPr txBox="1"/>
          <p:nvPr/>
        </p:nvSpPr>
        <p:spPr>
          <a:xfrm>
            <a:off x="1905888" y="1447699"/>
            <a:ext cx="8912366" cy="1169551"/>
          </a:xfrm>
          <a:prstGeom prst="rect">
            <a:avLst/>
          </a:prstGeom>
          <a:noFill/>
        </p:spPr>
        <p:txBody>
          <a:bodyPr wrap="square" rtlCol="0">
            <a:spAutoFit/>
          </a:bodyPr>
          <a:lstStyle/>
          <a:p>
            <a:r>
              <a:rPr lang="zh-CN" altLang="en-US" sz="2400" dirty="0" smtClean="0">
                <a:solidFill>
                  <a:srgbClr val="E6202D"/>
                </a:solidFill>
                <a:latin typeface="微软雅黑" panose="020B0503020204020204" pitchFamily="34" charset="-122"/>
                <a:ea typeface="微软雅黑" panose="020B0503020204020204" pitchFamily="34" charset="-122"/>
              </a:rPr>
              <a:t>子密钥生成 </a:t>
            </a:r>
            <a:r>
              <a:rPr lang="en-US" altLang="zh-CN" sz="2400" dirty="0" err="1" smtClean="0">
                <a:solidFill>
                  <a:srgbClr val="E6202D"/>
                </a:solidFill>
                <a:latin typeface="微软雅黑" panose="020B0503020204020204" pitchFamily="34" charset="-122"/>
                <a:ea typeface="微软雅黑" panose="020B0503020204020204" pitchFamily="34" charset="-122"/>
              </a:rPr>
              <a:t>keygen</a:t>
            </a:r>
            <a:endParaRPr lang="en-US" altLang="zh-CN" sz="2400" dirty="0" smtClean="0">
              <a:solidFill>
                <a:srgbClr val="E6202D"/>
              </a:solidFill>
              <a:latin typeface="微软雅黑" panose="020B0503020204020204" pitchFamily="34" charset="-122"/>
              <a:ea typeface="微软雅黑" panose="020B0503020204020204" pitchFamily="34" charset="-122"/>
            </a:endParaRPr>
          </a:p>
          <a:p>
            <a:endParaRPr lang="en-US" altLang="zh-CN" sz="1000" dirty="0" smtClean="0">
              <a:solidFill>
                <a:srgbClr val="1E2B58"/>
              </a:solidFill>
              <a:latin typeface="微软雅黑" panose="020B0503020204020204" pitchFamily="34" charset="-122"/>
              <a:ea typeface="微软雅黑" panose="020B0503020204020204" pitchFamily="34" charset="-122"/>
            </a:endParaRPr>
          </a:p>
          <a:p>
            <a:pPr marL="285750" indent="-285750">
              <a:buFontTx/>
              <a:buChar char="-"/>
            </a:pPr>
            <a:r>
              <a:rPr lang="zh-CN" altLang="en-US" dirty="0" smtClean="0">
                <a:solidFill>
                  <a:srgbClr val="1E2B58"/>
                </a:solidFill>
                <a:latin typeface="微软雅黑" panose="020B0503020204020204" pitchFamily="34" charset="-122"/>
                <a:ea typeface="微软雅黑" panose="020B0503020204020204" pitchFamily="34" charset="-122"/>
              </a:rPr>
              <a:t>输入：‘</a:t>
            </a:r>
            <a:r>
              <a:rPr lang="en-US" altLang="zh-CN" dirty="0" smtClean="0">
                <a:solidFill>
                  <a:srgbClr val="1E2B58"/>
                </a:solidFill>
                <a:latin typeface="微软雅黑" panose="020B0503020204020204" pitchFamily="34" charset="-122"/>
                <a:ea typeface="微软雅黑" panose="020B0503020204020204" pitchFamily="34" charset="-122"/>
              </a:rPr>
              <a:t>key</a:t>
            </a:r>
            <a:r>
              <a:rPr lang="zh-CN" altLang="en-US" dirty="0" smtClean="0">
                <a:solidFill>
                  <a:srgbClr val="1E2B58"/>
                </a:solidFill>
                <a:latin typeface="微软雅黑" panose="020B0503020204020204" pitchFamily="34" charset="-122"/>
                <a:ea typeface="微软雅黑" panose="020B0503020204020204" pitchFamily="34" charset="-122"/>
              </a:rPr>
              <a:t>’</a:t>
            </a:r>
            <a:r>
              <a:rPr lang="zh-CN" altLang="en-US" dirty="0">
                <a:solidFill>
                  <a:srgbClr val="1E2B58"/>
                </a:solidFill>
                <a:latin typeface="微软雅黑" panose="020B0503020204020204" pitchFamily="34" charset="-122"/>
                <a:ea typeface="微软雅黑" panose="020B0503020204020204" pitchFamily="34" charset="-122"/>
              </a:rPr>
              <a:t>：</a:t>
            </a:r>
            <a:r>
              <a:rPr lang="en-US" altLang="zh-CN" dirty="0" smtClean="0">
                <a:solidFill>
                  <a:srgbClr val="1E2B58"/>
                </a:solidFill>
                <a:latin typeface="微软雅黑" panose="020B0503020204020204" pitchFamily="34" charset="-122"/>
                <a:ea typeface="微软雅黑" panose="020B0503020204020204" pitchFamily="34" charset="-122"/>
              </a:rPr>
              <a:t>64 bits original key</a:t>
            </a:r>
          </a:p>
          <a:p>
            <a:pPr marL="285750" indent="-285750">
              <a:buFontTx/>
              <a:buChar char="-"/>
            </a:pPr>
            <a:r>
              <a:rPr lang="zh-CN" altLang="en-US" dirty="0" smtClean="0">
                <a:solidFill>
                  <a:srgbClr val="1E2B58"/>
                </a:solidFill>
                <a:latin typeface="微软雅黑" panose="020B0503020204020204" pitchFamily="34" charset="-122"/>
                <a:ea typeface="微软雅黑" panose="020B0503020204020204" pitchFamily="34" charset="-122"/>
              </a:rPr>
              <a:t>输出：‘</a:t>
            </a:r>
            <a:r>
              <a:rPr lang="en-US" altLang="zh-CN" dirty="0" err="1" smtClean="0">
                <a:solidFill>
                  <a:srgbClr val="1E2B58"/>
                </a:solidFill>
                <a:latin typeface="微软雅黑" panose="020B0503020204020204" pitchFamily="34" charset="-122"/>
                <a:ea typeface="微软雅黑" panose="020B0503020204020204" pitchFamily="34" charset="-122"/>
              </a:rPr>
              <a:t>subkeys</a:t>
            </a:r>
            <a:r>
              <a:rPr lang="zh-CN" altLang="en-US" dirty="0" smtClean="0">
                <a:solidFill>
                  <a:srgbClr val="1E2B58"/>
                </a:solidFill>
                <a:latin typeface="微软雅黑" panose="020B0503020204020204" pitchFamily="34" charset="-122"/>
                <a:ea typeface="微软雅黑" panose="020B0503020204020204" pitchFamily="34" charset="-122"/>
              </a:rPr>
              <a:t>’</a:t>
            </a:r>
            <a:r>
              <a:rPr lang="zh-CN" altLang="en-US" dirty="0">
                <a:solidFill>
                  <a:srgbClr val="1E2B58"/>
                </a:solidFill>
                <a:latin typeface="微软雅黑" panose="020B0503020204020204" pitchFamily="34" charset="-122"/>
                <a:ea typeface="微软雅黑" panose="020B0503020204020204" pitchFamily="34" charset="-122"/>
              </a:rPr>
              <a:t>：</a:t>
            </a:r>
            <a:r>
              <a:rPr lang="en-US" altLang="zh-CN" dirty="0" smtClean="0">
                <a:solidFill>
                  <a:srgbClr val="1E2B58"/>
                </a:solidFill>
                <a:latin typeface="微软雅黑" panose="020B0503020204020204" pitchFamily="34" charset="-122"/>
                <a:ea typeface="微软雅黑" panose="020B0503020204020204" pitchFamily="34" charset="-122"/>
              </a:rPr>
              <a:t>16 </a:t>
            </a:r>
            <a:r>
              <a:rPr lang="en-US" altLang="zh-CN" dirty="0">
                <a:solidFill>
                  <a:srgbClr val="1E2B58"/>
                </a:solidFill>
                <a:latin typeface="微软雅黑" panose="020B0503020204020204" pitchFamily="34" charset="-122"/>
                <a:ea typeface="微软雅黑" panose="020B0503020204020204" pitchFamily="34" charset="-122"/>
              </a:rPr>
              <a:t>cells, each contains one 48bits </a:t>
            </a:r>
            <a:r>
              <a:rPr lang="en-US" altLang="zh-CN" dirty="0" err="1">
                <a:solidFill>
                  <a:srgbClr val="1E2B58"/>
                </a:solidFill>
                <a:latin typeface="微软雅黑" panose="020B0503020204020204" pitchFamily="34" charset="-122"/>
                <a:ea typeface="微软雅黑" panose="020B0503020204020204" pitchFamily="34" charset="-122"/>
              </a:rPr>
              <a:t>subkey</a:t>
            </a:r>
            <a:endParaRPr lang="zh-CN" altLang="en-US"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1152160" y="3065815"/>
            <a:ext cx="9666094" cy="1169551"/>
            <a:chOff x="1152160" y="3415747"/>
            <a:chExt cx="8821031" cy="1169551"/>
          </a:xfrm>
        </p:grpSpPr>
        <p:sp>
          <p:nvSpPr>
            <p:cNvPr id="58" name="菱形 57"/>
            <p:cNvSpPr/>
            <p:nvPr/>
          </p:nvSpPr>
          <p:spPr>
            <a:xfrm>
              <a:off x="1152160" y="3415747"/>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890945" y="3415747"/>
              <a:ext cx="8082246" cy="1169551"/>
            </a:xfrm>
            <a:prstGeom prst="rect">
              <a:avLst/>
            </a:prstGeom>
          </p:spPr>
          <p:txBody>
            <a:bodyPr wrap="square">
              <a:spAutoFit/>
            </a:bodyPr>
            <a:lstStyle/>
            <a:p>
              <a:pPr lvl="0"/>
              <a:r>
                <a:rPr lang="zh-CN" altLang="en-US" sz="2400" dirty="0">
                  <a:solidFill>
                    <a:srgbClr val="E6202D"/>
                  </a:solidFill>
                  <a:latin typeface="微软雅黑" panose="020B0503020204020204" pitchFamily="34" charset="-122"/>
                  <a:ea typeface="微软雅黑" panose="020B0503020204020204" pitchFamily="34" charset="-122"/>
                </a:rPr>
                <a:t>密钥生成 </a:t>
              </a:r>
              <a:r>
                <a:rPr lang="en-US" altLang="zh-CN" sz="2400" dirty="0" err="1">
                  <a:solidFill>
                    <a:srgbClr val="E6202D"/>
                  </a:solidFill>
                  <a:latin typeface="微软雅黑" panose="020B0503020204020204" pitchFamily="34" charset="-122"/>
                  <a:ea typeface="微软雅黑" panose="020B0503020204020204" pitchFamily="34" charset="-122"/>
                </a:rPr>
                <a:t>create_key</a:t>
              </a:r>
              <a:endParaRPr lang="en-US" altLang="zh-CN" sz="2400" dirty="0">
                <a:solidFill>
                  <a:srgbClr val="E6202D"/>
                </a:solidFill>
                <a:latin typeface="微软雅黑" panose="020B0503020204020204" pitchFamily="34" charset="-122"/>
                <a:ea typeface="微软雅黑" panose="020B0503020204020204" pitchFamily="34" charset="-122"/>
              </a:endParaRPr>
            </a:p>
            <a:p>
              <a:pPr lvl="0"/>
              <a:endParaRPr lang="en-US" altLang="zh-CN" sz="1000" dirty="0">
                <a:solidFill>
                  <a:srgbClr val="1E2B58"/>
                </a:solidFill>
                <a:latin typeface="微软雅黑" panose="020B0503020204020204" pitchFamily="34" charset="-122"/>
                <a:ea typeface="微软雅黑" panose="020B0503020204020204" pitchFamily="34" charset="-122"/>
              </a:endParaRPr>
            </a:p>
            <a:p>
              <a:pPr marL="285750" lvl="0" indent="-285750">
                <a:buFontTx/>
                <a:buChar char="-"/>
              </a:pPr>
              <a:r>
                <a:rPr lang="zh-CN" altLang="en-US" dirty="0">
                  <a:solidFill>
                    <a:srgbClr val="1E2B58"/>
                  </a:solidFill>
                  <a:latin typeface="微软雅黑" panose="020B0503020204020204" pitchFamily="34" charset="-122"/>
                  <a:ea typeface="微软雅黑" panose="020B0503020204020204" pitchFamily="34" charset="-122"/>
                </a:rPr>
                <a:t>输入：‘</a:t>
              </a:r>
              <a:r>
                <a:rPr lang="en-US" altLang="zh-CN" dirty="0" err="1">
                  <a:solidFill>
                    <a:srgbClr val="1E2B58"/>
                  </a:solidFill>
                  <a:latin typeface="微软雅黑" panose="020B0503020204020204" pitchFamily="34" charset="-122"/>
                  <a:ea typeface="微软雅黑" panose="020B0503020204020204" pitchFamily="34" charset="-122"/>
                </a:rPr>
                <a:t>num</a:t>
              </a:r>
              <a:r>
                <a:rPr lang="zh-CN" altLang="en-US" dirty="0">
                  <a:solidFill>
                    <a:srgbClr val="1E2B58"/>
                  </a:solidFill>
                  <a:latin typeface="微软雅黑" panose="020B0503020204020204" pitchFamily="34" charset="-122"/>
                  <a:ea typeface="微软雅黑" panose="020B0503020204020204" pitchFamily="34" charset="-122"/>
                </a:rPr>
                <a:t>’：所需密钥数目，默认为 </a:t>
              </a:r>
              <a:r>
                <a:rPr lang="en-US" altLang="zh-CN" dirty="0">
                  <a:solidFill>
                    <a:srgbClr val="1E2B58"/>
                  </a:solidFill>
                  <a:latin typeface="微软雅黑" panose="020B0503020204020204" pitchFamily="34" charset="-122"/>
                  <a:ea typeface="微软雅黑" panose="020B0503020204020204" pitchFamily="34" charset="-122"/>
                </a:rPr>
                <a:t>1</a:t>
              </a:r>
            </a:p>
            <a:p>
              <a:pPr marL="285750" lvl="0" indent="-285750">
                <a:buFontTx/>
                <a:buChar char="-"/>
              </a:pPr>
              <a:r>
                <a:rPr lang="zh-CN" altLang="en-US" dirty="0">
                  <a:solidFill>
                    <a:srgbClr val="1E2B58"/>
                  </a:solidFill>
                  <a:latin typeface="微软雅黑" panose="020B0503020204020204" pitchFamily="34" charset="-122"/>
                  <a:ea typeface="微软雅黑" panose="020B0503020204020204" pitchFamily="34" charset="-122"/>
                </a:rPr>
                <a:t>输出：‘</a:t>
              </a:r>
              <a:r>
                <a:rPr lang="en-US" altLang="zh-CN" dirty="0">
                  <a:solidFill>
                    <a:srgbClr val="1E2B58"/>
                  </a:solidFill>
                  <a:latin typeface="微软雅黑" panose="020B0503020204020204" pitchFamily="34" charset="-122"/>
                  <a:ea typeface="微软雅黑" panose="020B0503020204020204" pitchFamily="34" charset="-122"/>
                </a:rPr>
                <a:t>key</a:t>
              </a:r>
              <a:r>
                <a:rPr lang="zh-CN" altLang="en-US" dirty="0">
                  <a:solidFill>
                    <a:srgbClr val="1E2B58"/>
                  </a:solidFill>
                  <a:latin typeface="微软雅黑" panose="020B0503020204020204" pitchFamily="34" charset="-122"/>
                  <a:ea typeface="微软雅黑" panose="020B0503020204020204" pitchFamily="34" charset="-122"/>
                </a:rPr>
                <a:t>’： </a:t>
              </a:r>
              <a:r>
                <a:rPr lang="en-US" altLang="zh-CN" dirty="0">
                  <a:solidFill>
                    <a:srgbClr val="1E2B58"/>
                  </a:solidFill>
                  <a:latin typeface="微软雅黑" panose="020B0503020204020204" pitchFamily="34" charset="-122"/>
                  <a:ea typeface="微软雅黑" panose="020B0503020204020204" pitchFamily="34" charset="-122"/>
                </a:rPr>
                <a:t>`</a:t>
              </a:r>
              <a:r>
                <a:rPr lang="en-US" altLang="zh-CN" dirty="0" err="1">
                  <a:solidFill>
                    <a:srgbClr val="1E2B58"/>
                  </a:solidFill>
                  <a:latin typeface="微软雅黑" panose="020B0503020204020204" pitchFamily="34" charset="-122"/>
                  <a:ea typeface="微软雅黑" panose="020B0503020204020204" pitchFamily="34" charset="-122"/>
                </a:rPr>
                <a:t>num</a:t>
              </a:r>
              <a:r>
                <a:rPr lang="en-US" altLang="zh-CN" dirty="0">
                  <a:solidFill>
                    <a:srgbClr val="1E2B58"/>
                  </a:solidFill>
                  <a:latin typeface="微软雅黑" panose="020B0503020204020204" pitchFamily="34" charset="-122"/>
                  <a:ea typeface="微软雅黑" panose="020B0503020204020204" pitchFamily="34" charset="-122"/>
                </a:rPr>
                <a:t>` </a:t>
              </a:r>
              <a:r>
                <a:rPr lang="zh-CN" altLang="en-US" dirty="0">
                  <a:solidFill>
                    <a:srgbClr val="1E2B58"/>
                  </a:solidFill>
                  <a:latin typeface="微软雅黑" panose="020B0503020204020204" pitchFamily="34" charset="-122"/>
                  <a:ea typeface="微软雅黑" panose="020B0503020204020204" pitchFamily="34" charset="-122"/>
                </a:rPr>
                <a:t>个密钥，每列为一个 </a:t>
              </a:r>
              <a:r>
                <a:rPr lang="en-US" altLang="zh-CN" dirty="0">
                  <a:solidFill>
                    <a:srgbClr val="1E2B58"/>
                  </a:solidFill>
                  <a:latin typeface="微软雅黑" panose="020B0503020204020204" pitchFamily="34" charset="-122"/>
                  <a:ea typeface="微软雅黑" panose="020B0503020204020204" pitchFamily="34" charset="-122"/>
                </a:rPr>
                <a:t>64 </a:t>
              </a:r>
              <a:r>
                <a:rPr lang="zh-CN" altLang="en-US" dirty="0">
                  <a:solidFill>
                    <a:srgbClr val="1E2B58"/>
                  </a:solidFill>
                  <a:latin typeface="微软雅黑" panose="020B0503020204020204" pitchFamily="34" charset="-122"/>
                  <a:ea typeface="微软雅黑" panose="020B0503020204020204" pitchFamily="34" charset="-122"/>
                </a:rPr>
                <a:t>位密钥</a:t>
              </a:r>
            </a:p>
          </p:txBody>
        </p:sp>
      </p:grpSp>
      <p:grpSp>
        <p:nvGrpSpPr>
          <p:cNvPr id="5" name="组合 4"/>
          <p:cNvGrpSpPr/>
          <p:nvPr/>
        </p:nvGrpSpPr>
        <p:grpSpPr>
          <a:xfrm>
            <a:off x="1152160" y="4683931"/>
            <a:ext cx="9666094" cy="1446550"/>
            <a:chOff x="1152160" y="4954630"/>
            <a:chExt cx="9666094" cy="1446550"/>
          </a:xfrm>
        </p:grpSpPr>
        <p:sp>
          <p:nvSpPr>
            <p:cNvPr id="59" name="菱形 58"/>
            <p:cNvSpPr/>
            <p:nvPr/>
          </p:nvSpPr>
          <p:spPr>
            <a:xfrm>
              <a:off x="1152160" y="4954630"/>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905887" y="4954630"/>
              <a:ext cx="8912367" cy="1446550"/>
            </a:xfrm>
            <a:prstGeom prst="rect">
              <a:avLst/>
            </a:prstGeom>
          </p:spPr>
          <p:txBody>
            <a:bodyPr wrap="square">
              <a:spAutoFit/>
            </a:bodyPr>
            <a:lstStyle/>
            <a:p>
              <a:pPr lvl="0"/>
              <a:r>
                <a:rPr lang="en-US" altLang="zh-CN" sz="2400" dirty="0" err="1">
                  <a:solidFill>
                    <a:srgbClr val="E6202D"/>
                  </a:solidFill>
                  <a:latin typeface="微软雅黑" panose="020B0503020204020204" pitchFamily="34" charset="-122"/>
                  <a:ea typeface="微软雅黑" panose="020B0503020204020204" pitchFamily="34" charset="-122"/>
                </a:rPr>
                <a:t>Feistel</a:t>
              </a:r>
              <a:endParaRPr lang="en-US" altLang="zh-CN" sz="2400" dirty="0">
                <a:solidFill>
                  <a:srgbClr val="E6202D"/>
                </a:solidFill>
                <a:latin typeface="微软雅黑" panose="020B0503020204020204" pitchFamily="34" charset="-122"/>
                <a:ea typeface="微软雅黑" panose="020B0503020204020204" pitchFamily="34" charset="-122"/>
              </a:endParaRPr>
            </a:p>
            <a:p>
              <a:pPr lvl="0"/>
              <a:endParaRPr lang="en-US" altLang="zh-CN" sz="1000" dirty="0">
                <a:solidFill>
                  <a:srgbClr val="1E2B58"/>
                </a:solidFill>
                <a:latin typeface="微软雅黑" panose="020B0503020204020204" pitchFamily="34" charset="-122"/>
                <a:ea typeface="微软雅黑" panose="020B0503020204020204" pitchFamily="34" charset="-122"/>
              </a:endParaRPr>
            </a:p>
            <a:p>
              <a:pPr marL="285750" lvl="0" indent="-285750">
                <a:buFontTx/>
                <a:buChar char="-"/>
              </a:pPr>
              <a:r>
                <a:rPr lang="zh-CN" altLang="en-US" dirty="0">
                  <a:solidFill>
                    <a:srgbClr val="1E2B58"/>
                  </a:solidFill>
                  <a:latin typeface="微软雅黑" panose="020B0503020204020204" pitchFamily="34" charset="-122"/>
                  <a:ea typeface="微软雅黑" panose="020B0503020204020204" pitchFamily="34" charset="-122"/>
                </a:rPr>
                <a:t>输入：‘</a:t>
              </a:r>
              <a:r>
                <a:rPr lang="en-US" altLang="zh-CN" dirty="0">
                  <a:solidFill>
                    <a:srgbClr val="1E2B58"/>
                  </a:solidFill>
                  <a:latin typeface="微软雅黑" panose="020B0503020204020204" pitchFamily="34" charset="-122"/>
                  <a:ea typeface="微软雅黑" panose="020B0503020204020204" pitchFamily="34" charset="-122"/>
                </a:rPr>
                <a:t>R</a:t>
              </a:r>
              <a:r>
                <a:rPr lang="zh-CN" altLang="en-US" dirty="0">
                  <a:solidFill>
                    <a:srgbClr val="1E2B58"/>
                  </a:solidFill>
                  <a:latin typeface="微软雅黑" panose="020B0503020204020204" pitchFamily="34" charset="-122"/>
                  <a:ea typeface="微软雅黑" panose="020B0503020204020204" pitchFamily="34" charset="-122"/>
                </a:rPr>
                <a:t>’：</a:t>
              </a:r>
              <a:r>
                <a:rPr lang="en-US" altLang="zh-CN" dirty="0">
                  <a:solidFill>
                    <a:srgbClr val="1E2B58"/>
                  </a:solidFill>
                  <a:latin typeface="微软雅黑" panose="020B0503020204020204" pitchFamily="34" charset="-122"/>
                  <a:ea typeface="微软雅黑" panose="020B0503020204020204" pitchFamily="34" charset="-122"/>
                </a:rPr>
                <a:t>Half Block</a:t>
              </a:r>
              <a:r>
                <a:rPr lang="zh-CN" altLang="en-US" dirty="0">
                  <a:solidFill>
                    <a:srgbClr val="1E2B58"/>
                  </a:solidFill>
                  <a:latin typeface="微软雅黑" panose="020B0503020204020204" pitchFamily="34" charset="-122"/>
                  <a:ea typeface="微软雅黑" panose="020B0503020204020204" pitchFamily="34" charset="-122"/>
                </a:rPr>
                <a:t>（长度</a:t>
              </a:r>
              <a:r>
                <a:rPr lang="en-US" altLang="zh-CN" dirty="0">
                  <a:solidFill>
                    <a:srgbClr val="1E2B58"/>
                  </a:solidFill>
                  <a:latin typeface="微软雅黑" panose="020B0503020204020204" pitchFamily="34" charset="-122"/>
                  <a:ea typeface="微软雅黑" panose="020B0503020204020204" pitchFamily="34" charset="-122"/>
                </a:rPr>
                <a:t>32</a:t>
              </a:r>
              <a:r>
                <a:rPr lang="zh-CN" altLang="en-US" dirty="0">
                  <a:solidFill>
                    <a:srgbClr val="1E2B58"/>
                  </a:solidFill>
                  <a:latin typeface="微软雅黑" panose="020B0503020204020204" pitchFamily="34" charset="-122"/>
                  <a:ea typeface="微软雅黑" panose="020B0503020204020204" pitchFamily="34" charset="-122"/>
                </a:rPr>
                <a:t>，</a:t>
              </a:r>
              <a:r>
                <a:rPr lang="en-US" altLang="zh-CN" dirty="0">
                  <a:solidFill>
                    <a:srgbClr val="1E2B58"/>
                  </a:solidFill>
                  <a:latin typeface="微软雅黑" panose="020B0503020204020204" pitchFamily="34" charset="-122"/>
                  <a:ea typeface="微软雅黑" panose="020B0503020204020204" pitchFamily="34" charset="-122"/>
                </a:rPr>
                <a:t>logical array</a:t>
              </a:r>
              <a:r>
                <a:rPr lang="zh-CN" altLang="en-US" dirty="0">
                  <a:solidFill>
                    <a:srgbClr val="1E2B58"/>
                  </a:solidFill>
                  <a:latin typeface="微软雅黑" panose="020B0503020204020204" pitchFamily="34" charset="-122"/>
                  <a:ea typeface="微软雅黑" panose="020B0503020204020204" pitchFamily="34" charset="-122"/>
                </a:rPr>
                <a:t>），‘</a:t>
              </a:r>
              <a:r>
                <a:rPr lang="en-US" altLang="zh-CN" dirty="0">
                  <a:solidFill>
                    <a:srgbClr val="1E2B58"/>
                  </a:solidFill>
                  <a:latin typeface="微软雅黑" panose="020B0503020204020204" pitchFamily="34" charset="-122"/>
                  <a:ea typeface="微软雅黑" panose="020B0503020204020204" pitchFamily="34" charset="-122"/>
                </a:rPr>
                <a:t>key</a:t>
              </a:r>
              <a:r>
                <a:rPr lang="zh-CN" altLang="en-US" dirty="0">
                  <a:solidFill>
                    <a:srgbClr val="1E2B58"/>
                  </a:solidFill>
                  <a:latin typeface="微软雅黑" panose="020B0503020204020204" pitchFamily="34" charset="-122"/>
                  <a:ea typeface="微软雅黑" panose="020B0503020204020204" pitchFamily="34" charset="-122"/>
                </a:rPr>
                <a:t>’：密钥（长度</a:t>
              </a:r>
              <a:r>
                <a:rPr lang="en-US" altLang="zh-CN" dirty="0">
                  <a:solidFill>
                    <a:srgbClr val="1E2B58"/>
                  </a:solidFill>
                  <a:latin typeface="微软雅黑" panose="020B0503020204020204" pitchFamily="34" charset="-122"/>
                  <a:ea typeface="微软雅黑" panose="020B0503020204020204" pitchFamily="34" charset="-122"/>
                </a:rPr>
                <a:t>48</a:t>
              </a:r>
              <a:r>
                <a:rPr lang="zh-CN" altLang="en-US" dirty="0">
                  <a:solidFill>
                    <a:srgbClr val="1E2B58"/>
                  </a:solidFill>
                  <a:latin typeface="微软雅黑" panose="020B0503020204020204" pitchFamily="34" charset="-122"/>
                  <a:ea typeface="微软雅黑" panose="020B0503020204020204" pitchFamily="34" charset="-122"/>
                </a:rPr>
                <a:t>，</a:t>
              </a:r>
              <a:r>
                <a:rPr lang="en-US" altLang="zh-CN" dirty="0">
                  <a:solidFill>
                    <a:srgbClr val="1E2B58"/>
                  </a:solidFill>
                  <a:latin typeface="微软雅黑" panose="020B0503020204020204" pitchFamily="34" charset="-122"/>
                  <a:ea typeface="微软雅黑" panose="020B0503020204020204" pitchFamily="34" charset="-122"/>
                </a:rPr>
                <a:t>logical array)</a:t>
              </a:r>
            </a:p>
            <a:p>
              <a:pPr marL="285750" lvl="0" indent="-285750">
                <a:buFontTx/>
                <a:buChar char="-"/>
              </a:pPr>
              <a:r>
                <a:rPr lang="zh-CN" altLang="en-US" dirty="0">
                  <a:solidFill>
                    <a:srgbClr val="1E2B58"/>
                  </a:solidFill>
                  <a:latin typeface="微软雅黑" panose="020B0503020204020204" pitchFamily="34" charset="-122"/>
                  <a:ea typeface="微软雅黑" panose="020B0503020204020204" pitchFamily="34" charset="-122"/>
                </a:rPr>
                <a:t>输出：‘</a:t>
              </a:r>
              <a:r>
                <a:rPr lang="en-US" altLang="zh-CN" dirty="0" err="1">
                  <a:solidFill>
                    <a:srgbClr val="1E2B58"/>
                  </a:solidFill>
                  <a:latin typeface="微软雅黑" panose="020B0503020204020204" pitchFamily="34" charset="-122"/>
                  <a:ea typeface="微软雅黑" panose="020B0503020204020204" pitchFamily="34" charset="-122"/>
                </a:rPr>
                <a:t>feistel_out</a:t>
              </a:r>
              <a:r>
                <a:rPr lang="zh-CN" altLang="en-US" dirty="0">
                  <a:solidFill>
                    <a:srgbClr val="1E2B58"/>
                  </a:solidFill>
                  <a:latin typeface="微软雅黑" panose="020B0503020204020204" pitchFamily="34" charset="-122"/>
                  <a:ea typeface="微软雅黑" panose="020B0503020204020204" pitchFamily="34" charset="-122"/>
                </a:rPr>
                <a:t>’</a:t>
              </a:r>
              <a:r>
                <a:rPr lang="en-US" altLang="zh-CN" dirty="0">
                  <a:solidFill>
                    <a:srgbClr val="1E2B58"/>
                  </a:solidFill>
                  <a:latin typeface="微软雅黑" panose="020B0503020204020204" pitchFamily="34" charset="-122"/>
                  <a:ea typeface="微软雅黑" panose="020B0503020204020204" pitchFamily="34" charset="-122"/>
                </a:rPr>
                <a:t>:f(R, k)</a:t>
              </a:r>
              <a:r>
                <a:rPr lang="zh-CN" altLang="en-US" dirty="0">
                  <a:solidFill>
                    <a:srgbClr val="1E2B58"/>
                  </a:solidFill>
                  <a:latin typeface="微软雅黑" panose="020B0503020204020204" pitchFamily="34" charset="-122"/>
                  <a:ea typeface="微软雅黑" panose="020B0503020204020204" pitchFamily="34" charset="-122"/>
                </a:rPr>
                <a:t>（长度</a:t>
              </a:r>
              <a:r>
                <a:rPr lang="en-US" altLang="zh-CN" dirty="0">
                  <a:solidFill>
                    <a:srgbClr val="1E2B58"/>
                  </a:solidFill>
                  <a:latin typeface="微软雅黑" panose="020B0503020204020204" pitchFamily="34" charset="-122"/>
                  <a:ea typeface="微软雅黑" panose="020B0503020204020204" pitchFamily="34" charset="-122"/>
                </a:rPr>
                <a:t>32</a:t>
              </a:r>
              <a:r>
                <a:rPr lang="zh-CN" altLang="en-US" dirty="0">
                  <a:solidFill>
                    <a:srgbClr val="1E2B58"/>
                  </a:solidFill>
                  <a:latin typeface="微软雅黑" panose="020B0503020204020204" pitchFamily="34" charset="-122"/>
                  <a:ea typeface="微软雅黑" panose="020B0503020204020204" pitchFamily="34" charset="-122"/>
                </a:rPr>
                <a:t>，</a:t>
              </a:r>
              <a:r>
                <a:rPr lang="en-US" altLang="zh-CN" dirty="0">
                  <a:solidFill>
                    <a:srgbClr val="1E2B58"/>
                  </a:solidFill>
                  <a:latin typeface="微软雅黑" panose="020B0503020204020204" pitchFamily="34" charset="-122"/>
                  <a:ea typeface="微软雅黑" panose="020B0503020204020204" pitchFamily="34" charset="-122"/>
                </a:rPr>
                <a:t>logical array</a:t>
              </a:r>
              <a:r>
                <a:rPr lang="zh-CN" altLang="en-US" dirty="0">
                  <a:solidFill>
                    <a:srgbClr val="1E2B58"/>
                  </a:solidFill>
                  <a:latin typeface="微软雅黑" panose="020B0503020204020204" pitchFamily="34" charset="-122"/>
                  <a:ea typeface="微软雅黑" panose="020B0503020204020204" pitchFamily="34" charset="-122"/>
                </a:rPr>
                <a:t>）</a:t>
              </a:r>
            </a:p>
          </p:txBody>
        </p:sp>
      </p:grpSp>
      <p:sp>
        <p:nvSpPr>
          <p:cNvPr id="67" name="菱形 66"/>
          <p:cNvSpPr/>
          <p:nvPr/>
        </p:nvSpPr>
        <p:spPr>
          <a:xfrm>
            <a:off x="1167103" y="1447699"/>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7830874"/>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512151" y="161793"/>
            <a:ext cx="3208952" cy="1149311"/>
            <a:chOff x="713155" y="251546"/>
            <a:chExt cx="3208952" cy="1149311"/>
          </a:xfrm>
        </p:grpSpPr>
        <p:sp>
          <p:nvSpPr>
            <p:cNvPr id="51" name="文本框 50"/>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接口</a:t>
              </a:r>
              <a:r>
                <a:rPr lang="zh-CN" altLang="en-US" sz="3200" dirty="0">
                  <a:solidFill>
                    <a:srgbClr val="1E2B58"/>
                  </a:solidFill>
                  <a:latin typeface="微软雅黑" panose="020B0503020204020204" pitchFamily="34" charset="-122"/>
                  <a:ea typeface="微软雅黑" panose="020B0503020204020204" pitchFamily="34" charset="-122"/>
                </a:rPr>
                <a:t>说明</a:t>
              </a:r>
            </a:p>
          </p:txBody>
        </p:sp>
        <p:grpSp>
          <p:nvGrpSpPr>
            <p:cNvPr id="52" name="组合 51"/>
            <p:cNvGrpSpPr/>
            <p:nvPr/>
          </p:nvGrpSpPr>
          <p:grpSpPr>
            <a:xfrm>
              <a:off x="713155" y="251546"/>
              <a:ext cx="863216" cy="1149311"/>
              <a:chOff x="959897" y="91888"/>
              <a:chExt cx="863216" cy="1149310"/>
            </a:xfrm>
          </p:grpSpPr>
          <p:sp>
            <p:nvSpPr>
              <p:cNvPr id="53"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4" name="文本框 53"/>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1</a:t>
                </a:r>
                <a:endParaRPr lang="zh-CN" altLang="en-US" sz="4000" dirty="0">
                  <a:solidFill>
                    <a:schemeClr val="bg1"/>
                  </a:solidFill>
                </a:endParaRPr>
              </a:p>
            </p:txBody>
          </p:sp>
        </p:grpSp>
      </p:grpSp>
      <p:sp>
        <p:nvSpPr>
          <p:cNvPr id="57" name="菱形 56"/>
          <p:cNvSpPr/>
          <p:nvPr/>
        </p:nvSpPr>
        <p:spPr>
          <a:xfrm>
            <a:off x="1167103" y="1447699"/>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163341" y="3056769"/>
            <a:ext cx="9666095" cy="1169551"/>
            <a:chOff x="1152159" y="3334565"/>
            <a:chExt cx="9666095" cy="1169551"/>
          </a:xfrm>
        </p:grpSpPr>
        <p:sp>
          <p:nvSpPr>
            <p:cNvPr id="58" name="菱形 57"/>
            <p:cNvSpPr/>
            <p:nvPr/>
          </p:nvSpPr>
          <p:spPr>
            <a:xfrm>
              <a:off x="1152159" y="3334565"/>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905888" y="3334565"/>
              <a:ext cx="8912366" cy="1169551"/>
            </a:xfrm>
            <a:prstGeom prst="rect">
              <a:avLst/>
            </a:prstGeom>
            <a:noFill/>
          </p:spPr>
          <p:txBody>
            <a:bodyPr wrap="square" rtlCol="0">
              <a:spAutoFit/>
            </a:bodyPr>
            <a:lstStyle/>
            <a:p>
              <a:pPr lvl="0"/>
              <a:r>
                <a:rPr lang="zh-CN" altLang="en-US" sz="2400" dirty="0">
                  <a:solidFill>
                    <a:srgbClr val="E6202D"/>
                  </a:solidFill>
                  <a:latin typeface="微软雅黑" panose="020B0503020204020204" pitchFamily="34" charset="-122"/>
                  <a:ea typeface="微软雅黑" panose="020B0503020204020204" pitchFamily="34" charset="-122"/>
                </a:rPr>
                <a:t>解密 </a:t>
              </a:r>
              <a:r>
                <a:rPr lang="en-US" altLang="zh-CN" sz="2400" dirty="0">
                  <a:solidFill>
                    <a:srgbClr val="E6202D"/>
                  </a:solidFill>
                  <a:latin typeface="微软雅黑" panose="020B0503020204020204" pitchFamily="34" charset="-122"/>
                  <a:ea typeface="微软雅黑" panose="020B0503020204020204" pitchFamily="34" charset="-122"/>
                </a:rPr>
                <a:t>decrypt</a:t>
              </a:r>
            </a:p>
            <a:p>
              <a:pPr lvl="0"/>
              <a:endParaRPr lang="en-US" altLang="zh-CN" sz="1000" dirty="0">
                <a:solidFill>
                  <a:srgbClr val="1E2B58"/>
                </a:solidFill>
                <a:latin typeface="微软雅黑" panose="020B0503020204020204" pitchFamily="34" charset="-122"/>
                <a:ea typeface="微软雅黑" panose="020B0503020204020204" pitchFamily="34" charset="-122"/>
              </a:endParaRPr>
            </a:p>
            <a:p>
              <a:pPr marL="285750" lvl="0" indent="-285750">
                <a:buFontTx/>
                <a:buChar char="-"/>
              </a:pPr>
              <a:r>
                <a:rPr lang="zh-CN" altLang="en-US" dirty="0">
                  <a:solidFill>
                    <a:srgbClr val="1E2B58"/>
                  </a:solidFill>
                  <a:latin typeface="微软雅黑" panose="020B0503020204020204" pitchFamily="34" charset="-122"/>
                  <a:ea typeface="微软雅黑" panose="020B0503020204020204" pitchFamily="34" charset="-122"/>
                </a:rPr>
                <a:t>输入：‘</a:t>
              </a:r>
              <a:r>
                <a:rPr lang="en-US" altLang="zh-CN" dirty="0">
                  <a:solidFill>
                    <a:srgbClr val="1E2B58"/>
                  </a:solidFill>
                  <a:latin typeface="微软雅黑" panose="020B0503020204020204" pitchFamily="34" charset="-122"/>
                  <a:ea typeface="微软雅黑" panose="020B0503020204020204" pitchFamily="34" charset="-122"/>
                </a:rPr>
                <a:t>encrypted</a:t>
              </a:r>
              <a:r>
                <a:rPr lang="zh-CN" altLang="en-US" dirty="0">
                  <a:solidFill>
                    <a:srgbClr val="1E2B58"/>
                  </a:solidFill>
                  <a:latin typeface="微软雅黑" panose="020B0503020204020204" pitchFamily="34" charset="-122"/>
                  <a:ea typeface="微软雅黑" panose="020B0503020204020204" pitchFamily="34" charset="-122"/>
                </a:rPr>
                <a:t>’：加密数据流，‘</a:t>
              </a:r>
              <a:r>
                <a:rPr lang="en-US" altLang="zh-CN" dirty="0">
                  <a:solidFill>
                    <a:srgbClr val="1E2B58"/>
                  </a:solidFill>
                  <a:latin typeface="微软雅黑" panose="020B0503020204020204" pitchFamily="34" charset="-122"/>
                  <a:ea typeface="微软雅黑" panose="020B0503020204020204" pitchFamily="34" charset="-122"/>
                </a:rPr>
                <a:t>key</a:t>
              </a:r>
              <a:r>
                <a:rPr lang="zh-CN" altLang="en-US" dirty="0">
                  <a:solidFill>
                    <a:srgbClr val="1E2B58"/>
                  </a:solidFill>
                  <a:latin typeface="微软雅黑" panose="020B0503020204020204" pitchFamily="34" charset="-122"/>
                  <a:ea typeface="微软雅黑" panose="020B0503020204020204" pitchFamily="34" charset="-122"/>
                </a:rPr>
                <a:t>’：</a:t>
              </a:r>
              <a:r>
                <a:rPr lang="en-US" altLang="zh-CN" dirty="0">
                  <a:solidFill>
                    <a:srgbClr val="1E2B58"/>
                  </a:solidFill>
                  <a:latin typeface="微软雅黑" panose="020B0503020204020204" pitchFamily="34" charset="-122"/>
                  <a:ea typeface="微软雅黑" panose="020B0503020204020204" pitchFamily="34" charset="-122"/>
                </a:rPr>
                <a:t>64</a:t>
              </a:r>
              <a:r>
                <a:rPr lang="zh-CN" altLang="en-US" dirty="0">
                  <a:solidFill>
                    <a:srgbClr val="1E2B58"/>
                  </a:solidFill>
                  <a:latin typeface="微软雅黑" panose="020B0503020204020204" pitchFamily="34" charset="-122"/>
                  <a:ea typeface="微软雅黑" panose="020B0503020204020204" pitchFamily="34" charset="-122"/>
                </a:rPr>
                <a:t>位密钥</a:t>
              </a:r>
              <a:endParaRPr lang="en-US" altLang="zh-CN" dirty="0">
                <a:solidFill>
                  <a:srgbClr val="1E2B58"/>
                </a:solidFill>
                <a:latin typeface="微软雅黑" panose="020B0503020204020204" pitchFamily="34" charset="-122"/>
                <a:ea typeface="微软雅黑" panose="020B0503020204020204" pitchFamily="34" charset="-122"/>
              </a:endParaRPr>
            </a:p>
            <a:p>
              <a:pPr marL="285750" lvl="0" indent="-285750">
                <a:buFontTx/>
                <a:buChar char="-"/>
              </a:pPr>
              <a:r>
                <a:rPr lang="zh-CN" altLang="en-US" dirty="0">
                  <a:solidFill>
                    <a:srgbClr val="1E2B58"/>
                  </a:solidFill>
                  <a:latin typeface="微软雅黑" panose="020B0503020204020204" pitchFamily="34" charset="-122"/>
                  <a:ea typeface="微软雅黑" panose="020B0503020204020204" pitchFamily="34" charset="-122"/>
                </a:rPr>
                <a:t>输出：‘</a:t>
              </a:r>
              <a:r>
                <a:rPr lang="en-US" altLang="zh-CN" dirty="0">
                  <a:solidFill>
                    <a:srgbClr val="1E2B58"/>
                  </a:solidFill>
                  <a:latin typeface="微软雅黑" panose="020B0503020204020204" pitchFamily="34" charset="-122"/>
                  <a:ea typeface="微软雅黑" panose="020B0503020204020204" pitchFamily="34" charset="-122"/>
                </a:rPr>
                <a:t>data</a:t>
              </a:r>
              <a:r>
                <a:rPr lang="zh-CN" altLang="en-US" dirty="0">
                  <a:solidFill>
                    <a:srgbClr val="1E2B58"/>
                  </a:solidFill>
                  <a:latin typeface="微软雅黑" panose="020B0503020204020204" pitchFamily="34" charset="-122"/>
                  <a:ea typeface="微软雅黑" panose="020B0503020204020204" pitchFamily="34" charset="-122"/>
                </a:rPr>
                <a:t>’：</a:t>
              </a:r>
            </a:p>
          </p:txBody>
        </p:sp>
      </p:grpSp>
      <p:sp>
        <p:nvSpPr>
          <p:cNvPr id="3" name="矩形 2"/>
          <p:cNvSpPr/>
          <p:nvPr/>
        </p:nvSpPr>
        <p:spPr>
          <a:xfrm>
            <a:off x="1905888" y="1447699"/>
            <a:ext cx="8923548" cy="1169551"/>
          </a:xfrm>
          <a:prstGeom prst="rect">
            <a:avLst/>
          </a:prstGeom>
        </p:spPr>
        <p:txBody>
          <a:bodyPr wrap="square">
            <a:spAutoFit/>
          </a:bodyPr>
          <a:lstStyle/>
          <a:p>
            <a:pPr lvl="0"/>
            <a:r>
              <a:rPr lang="zh-CN" altLang="en-US" sz="2400" dirty="0">
                <a:solidFill>
                  <a:srgbClr val="E6202D"/>
                </a:solidFill>
                <a:latin typeface="微软雅黑" panose="020B0503020204020204" pitchFamily="34" charset="-122"/>
                <a:ea typeface="微软雅黑" panose="020B0503020204020204" pitchFamily="34" charset="-122"/>
              </a:rPr>
              <a:t>加密 </a:t>
            </a:r>
            <a:r>
              <a:rPr lang="en-US" altLang="zh-CN" sz="2400" dirty="0">
                <a:solidFill>
                  <a:srgbClr val="E6202D"/>
                </a:solidFill>
                <a:latin typeface="微软雅黑" panose="020B0503020204020204" pitchFamily="34" charset="-122"/>
                <a:ea typeface="微软雅黑" panose="020B0503020204020204" pitchFamily="34" charset="-122"/>
              </a:rPr>
              <a:t>encrypt</a:t>
            </a:r>
          </a:p>
          <a:p>
            <a:pPr lvl="0"/>
            <a:endParaRPr lang="en-US" altLang="zh-CN" sz="1000" dirty="0">
              <a:solidFill>
                <a:srgbClr val="1E2B58"/>
              </a:solidFill>
              <a:latin typeface="微软雅黑" panose="020B0503020204020204" pitchFamily="34" charset="-122"/>
              <a:ea typeface="微软雅黑" panose="020B0503020204020204" pitchFamily="34" charset="-122"/>
            </a:endParaRPr>
          </a:p>
          <a:p>
            <a:pPr marL="285750" lvl="0" indent="-285750">
              <a:buFontTx/>
              <a:buChar char="-"/>
            </a:pPr>
            <a:r>
              <a:rPr lang="zh-CN" altLang="en-US" dirty="0">
                <a:solidFill>
                  <a:srgbClr val="1E2B58"/>
                </a:solidFill>
                <a:latin typeface="微软雅黑" panose="020B0503020204020204" pitchFamily="34" charset="-122"/>
                <a:ea typeface="微软雅黑" panose="020B0503020204020204" pitchFamily="34" charset="-122"/>
              </a:rPr>
              <a:t>输入：‘</a:t>
            </a:r>
            <a:r>
              <a:rPr lang="en-US" altLang="zh-CN" dirty="0">
                <a:solidFill>
                  <a:srgbClr val="1E2B58"/>
                </a:solidFill>
                <a:latin typeface="微软雅黑" panose="020B0503020204020204" pitchFamily="34" charset="-122"/>
                <a:ea typeface="微软雅黑" panose="020B0503020204020204" pitchFamily="34" charset="-122"/>
              </a:rPr>
              <a:t>data</a:t>
            </a:r>
            <a:r>
              <a:rPr lang="zh-CN" altLang="en-US" dirty="0">
                <a:solidFill>
                  <a:srgbClr val="1E2B58"/>
                </a:solidFill>
                <a:latin typeface="微软雅黑" panose="020B0503020204020204" pitchFamily="34" charset="-122"/>
                <a:ea typeface="微软雅黑" panose="020B0503020204020204" pitchFamily="34" charset="-122"/>
              </a:rPr>
              <a:t>’：输入数据流，‘</a:t>
            </a:r>
            <a:r>
              <a:rPr lang="en-US" altLang="zh-CN" dirty="0">
                <a:solidFill>
                  <a:srgbClr val="1E2B58"/>
                </a:solidFill>
                <a:latin typeface="微软雅黑" panose="020B0503020204020204" pitchFamily="34" charset="-122"/>
                <a:ea typeface="微软雅黑" panose="020B0503020204020204" pitchFamily="34" charset="-122"/>
              </a:rPr>
              <a:t>key</a:t>
            </a:r>
            <a:r>
              <a:rPr lang="zh-CN" altLang="en-US" dirty="0">
                <a:solidFill>
                  <a:srgbClr val="1E2B58"/>
                </a:solidFill>
                <a:latin typeface="微软雅黑" panose="020B0503020204020204" pitchFamily="34" charset="-122"/>
                <a:ea typeface="微软雅黑" panose="020B0503020204020204" pitchFamily="34" charset="-122"/>
              </a:rPr>
              <a:t>’： </a:t>
            </a:r>
            <a:r>
              <a:rPr lang="en-US" altLang="zh-CN" dirty="0">
                <a:solidFill>
                  <a:srgbClr val="1E2B58"/>
                </a:solidFill>
                <a:latin typeface="微软雅黑" panose="020B0503020204020204" pitchFamily="34" charset="-122"/>
                <a:ea typeface="微软雅黑" panose="020B0503020204020204" pitchFamily="34" charset="-122"/>
              </a:rPr>
              <a:t>64</a:t>
            </a:r>
            <a:r>
              <a:rPr lang="zh-CN" altLang="en-US" dirty="0">
                <a:solidFill>
                  <a:srgbClr val="1E2B58"/>
                </a:solidFill>
                <a:latin typeface="微软雅黑" panose="020B0503020204020204" pitchFamily="34" charset="-122"/>
                <a:ea typeface="微软雅黑" panose="020B0503020204020204" pitchFamily="34" charset="-122"/>
              </a:rPr>
              <a:t>位密钥</a:t>
            </a:r>
            <a:endParaRPr lang="en-US" altLang="zh-CN" dirty="0">
              <a:solidFill>
                <a:srgbClr val="1E2B58"/>
              </a:solidFill>
              <a:latin typeface="微软雅黑" panose="020B0503020204020204" pitchFamily="34" charset="-122"/>
              <a:ea typeface="微软雅黑" panose="020B0503020204020204" pitchFamily="34" charset="-122"/>
            </a:endParaRPr>
          </a:p>
          <a:p>
            <a:pPr marL="285750" lvl="0" indent="-285750">
              <a:buFontTx/>
              <a:buChar char="-"/>
            </a:pPr>
            <a:r>
              <a:rPr lang="zh-CN" altLang="en-US" dirty="0">
                <a:solidFill>
                  <a:srgbClr val="1E2B58"/>
                </a:solidFill>
                <a:latin typeface="微软雅黑" panose="020B0503020204020204" pitchFamily="34" charset="-122"/>
                <a:ea typeface="微软雅黑" panose="020B0503020204020204" pitchFamily="34" charset="-122"/>
              </a:rPr>
              <a:t>输出：‘</a:t>
            </a:r>
            <a:r>
              <a:rPr lang="en-US" altLang="zh-CN" dirty="0">
                <a:solidFill>
                  <a:srgbClr val="1E2B58"/>
                </a:solidFill>
                <a:latin typeface="微软雅黑" panose="020B0503020204020204" pitchFamily="34" charset="-122"/>
                <a:ea typeface="微软雅黑" panose="020B0503020204020204" pitchFamily="34" charset="-122"/>
              </a:rPr>
              <a:t>encrypted</a:t>
            </a:r>
            <a:r>
              <a:rPr lang="zh-CN" altLang="en-US" dirty="0">
                <a:solidFill>
                  <a:srgbClr val="1E2B58"/>
                </a:solidFill>
                <a:latin typeface="微软雅黑" panose="020B0503020204020204" pitchFamily="34" charset="-122"/>
                <a:ea typeface="微软雅黑" panose="020B0503020204020204" pitchFamily="34" charset="-122"/>
              </a:rPr>
              <a:t>’：加密数据流</a:t>
            </a:r>
          </a:p>
        </p:txBody>
      </p:sp>
      <p:sp>
        <p:nvSpPr>
          <p:cNvPr id="13" name="矩形 12"/>
          <p:cNvSpPr/>
          <p:nvPr/>
        </p:nvSpPr>
        <p:spPr>
          <a:xfrm>
            <a:off x="1902126" y="4665840"/>
            <a:ext cx="8927310" cy="1169551"/>
          </a:xfrm>
          <a:prstGeom prst="rect">
            <a:avLst/>
          </a:prstGeom>
        </p:spPr>
        <p:txBody>
          <a:bodyPr wrap="square">
            <a:spAutoFit/>
          </a:bodyPr>
          <a:lstStyle/>
          <a:p>
            <a:pPr lvl="0"/>
            <a:r>
              <a:rPr lang="zh-CN" altLang="en-US" sz="2400" dirty="0">
                <a:solidFill>
                  <a:srgbClr val="E6202D"/>
                </a:solidFill>
                <a:latin typeface="微软雅黑" panose="020B0503020204020204" pitchFamily="34" charset="-122"/>
                <a:ea typeface="微软雅黑" panose="020B0503020204020204" pitchFamily="34" charset="-122"/>
              </a:rPr>
              <a:t>主函数 </a:t>
            </a:r>
            <a:r>
              <a:rPr lang="en-US" altLang="zh-CN" sz="2400" dirty="0">
                <a:solidFill>
                  <a:srgbClr val="E6202D"/>
                </a:solidFill>
                <a:latin typeface="微软雅黑" panose="020B0503020204020204" pitchFamily="34" charset="-122"/>
                <a:ea typeface="微软雅黑" panose="020B0503020204020204" pitchFamily="34" charset="-122"/>
              </a:rPr>
              <a:t>main</a:t>
            </a:r>
          </a:p>
          <a:p>
            <a:endParaRPr lang="en-US" altLang="zh-CN" sz="1000" dirty="0" smtClean="0">
              <a:solidFill>
                <a:srgbClr val="1E2B58"/>
              </a:solidFill>
              <a:latin typeface="微软雅黑" panose="020B0503020204020204" pitchFamily="34" charset="-122"/>
              <a:ea typeface="微软雅黑" panose="020B0503020204020204" pitchFamily="34" charset="-122"/>
            </a:endParaRPr>
          </a:p>
          <a:p>
            <a:pPr marL="285750" indent="-285750">
              <a:buFontTx/>
              <a:buChar char="-"/>
            </a:pPr>
            <a:r>
              <a:rPr lang="zh-CN" altLang="en-US" dirty="0">
                <a:solidFill>
                  <a:srgbClr val="1E2B58"/>
                </a:solidFill>
                <a:latin typeface="微软雅黑" panose="020B0503020204020204" pitchFamily="34" charset="-122"/>
                <a:ea typeface="微软雅黑" panose="020B0503020204020204" pitchFamily="34" charset="-122"/>
              </a:rPr>
              <a:t>计算误比特率</a:t>
            </a:r>
            <a:r>
              <a:rPr lang="zh-CN" altLang="en-US" dirty="0" smtClean="0">
                <a:solidFill>
                  <a:srgbClr val="1E2B58"/>
                </a:solidFill>
                <a:latin typeface="微软雅黑" panose="020B0503020204020204" pitchFamily="34" charset="-122"/>
                <a:ea typeface="微软雅黑" panose="020B0503020204020204" pitchFamily="34" charset="-122"/>
              </a:rPr>
              <a:t>。</a:t>
            </a:r>
            <a:endParaRPr lang="en-US" altLang="zh-CN" dirty="0" smtClean="0">
              <a:solidFill>
                <a:srgbClr val="1E2B58"/>
              </a:solidFill>
              <a:latin typeface="微软雅黑" panose="020B0503020204020204" pitchFamily="34" charset="-122"/>
              <a:ea typeface="微软雅黑" panose="020B0503020204020204" pitchFamily="34" charset="-122"/>
            </a:endParaRPr>
          </a:p>
          <a:p>
            <a:pPr marL="285750" indent="-285750">
              <a:buFontTx/>
              <a:buChar char="-"/>
            </a:pPr>
            <a:r>
              <a:rPr lang="zh-CN" altLang="en-US" dirty="0">
                <a:solidFill>
                  <a:srgbClr val="1E2B58"/>
                </a:solidFill>
                <a:latin typeface="微软雅黑" panose="020B0503020204020204" pitchFamily="34" charset="-122"/>
                <a:ea typeface="微软雅黑" panose="020B0503020204020204" pitchFamily="34" charset="-122"/>
              </a:rPr>
              <a:t>以 </a:t>
            </a:r>
            <a:r>
              <a:rPr lang="en-US" altLang="zh-CN" dirty="0">
                <a:solidFill>
                  <a:srgbClr val="1E2B58"/>
                </a:solidFill>
                <a:latin typeface="微软雅黑" panose="020B0503020204020204" pitchFamily="34" charset="-122"/>
                <a:ea typeface="微软雅黑" panose="020B0503020204020204" pitchFamily="34" charset="-122"/>
              </a:rPr>
              <a:t>64 bit </a:t>
            </a:r>
            <a:r>
              <a:rPr lang="zh-CN" altLang="en-US" dirty="0">
                <a:solidFill>
                  <a:srgbClr val="1E2B58"/>
                </a:solidFill>
                <a:latin typeface="微软雅黑" panose="020B0503020204020204" pitchFamily="34" charset="-122"/>
                <a:ea typeface="微软雅黑" panose="020B0503020204020204" pitchFamily="34" charset="-122"/>
              </a:rPr>
              <a:t>为单位，画出误码图案。</a:t>
            </a:r>
          </a:p>
        </p:txBody>
      </p:sp>
      <p:sp>
        <p:nvSpPr>
          <p:cNvPr id="14" name="菱形 13"/>
          <p:cNvSpPr/>
          <p:nvPr/>
        </p:nvSpPr>
        <p:spPr>
          <a:xfrm>
            <a:off x="1163341" y="4661828"/>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2908896348"/>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55257" y="2122096"/>
            <a:ext cx="6081486" cy="3154710"/>
            <a:chOff x="3055257" y="2122096"/>
            <a:chExt cx="6081486" cy="3154710"/>
          </a:xfrm>
        </p:grpSpPr>
        <p:sp>
          <p:nvSpPr>
            <p:cNvPr id="23" name="矩形 22"/>
            <p:cNvSpPr/>
            <p:nvPr/>
          </p:nvSpPr>
          <p:spPr>
            <a:xfrm>
              <a:off x="4135234" y="2959224"/>
              <a:ext cx="5001509" cy="1567530"/>
            </a:xfrm>
            <a:custGeom>
              <a:avLst/>
              <a:gdLst>
                <a:gd name="connsiteX0" fmla="*/ 0 w 4310947"/>
                <a:gd name="connsiteY0" fmla="*/ 0 h 1567530"/>
                <a:gd name="connsiteX1" fmla="*/ 4310947 w 4310947"/>
                <a:gd name="connsiteY1" fmla="*/ 0 h 1567530"/>
                <a:gd name="connsiteX2" fmla="*/ 4310947 w 4310947"/>
                <a:gd name="connsiteY2" fmla="*/ 1567530 h 1567530"/>
                <a:gd name="connsiteX3" fmla="*/ 0 w 4310947"/>
                <a:gd name="connsiteY3" fmla="*/ 1567530 h 1567530"/>
                <a:gd name="connsiteX4" fmla="*/ 0 w 4310947"/>
                <a:gd name="connsiteY4" fmla="*/ 0 h 1567530"/>
                <a:gd name="connsiteX0" fmla="*/ 690562 w 5001509"/>
                <a:gd name="connsiteY0" fmla="*/ 0 h 1567530"/>
                <a:gd name="connsiteX1" fmla="*/ 5001509 w 5001509"/>
                <a:gd name="connsiteY1" fmla="*/ 0 h 1567530"/>
                <a:gd name="connsiteX2" fmla="*/ 5001509 w 5001509"/>
                <a:gd name="connsiteY2" fmla="*/ 1567530 h 1567530"/>
                <a:gd name="connsiteX3" fmla="*/ 0 w 5001509"/>
                <a:gd name="connsiteY3" fmla="*/ 1562768 h 1567530"/>
                <a:gd name="connsiteX4" fmla="*/ 690562 w 5001509"/>
                <a:gd name="connsiteY4" fmla="*/ 0 h 1567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1509" h="1567530">
                  <a:moveTo>
                    <a:pt x="690562" y="0"/>
                  </a:moveTo>
                  <a:lnTo>
                    <a:pt x="5001509" y="0"/>
                  </a:lnTo>
                  <a:lnTo>
                    <a:pt x="5001509" y="1567530"/>
                  </a:lnTo>
                  <a:lnTo>
                    <a:pt x="0" y="1562768"/>
                  </a:lnTo>
                  <a:lnTo>
                    <a:pt x="690562" y="0"/>
                  </a:lnTo>
                  <a:close/>
                </a:path>
              </a:pathLst>
            </a:cu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任意多边形 170"/>
            <p:cNvSpPr/>
            <p:nvPr/>
          </p:nvSpPr>
          <p:spPr>
            <a:xfrm>
              <a:off x="3055257" y="2959223"/>
              <a:ext cx="2247520" cy="1567531"/>
            </a:xfrm>
            <a:custGeom>
              <a:avLst/>
              <a:gdLst>
                <a:gd name="connsiteX0" fmla="*/ 0 w 2247520"/>
                <a:gd name="connsiteY0" fmla="*/ 0 h 1567531"/>
                <a:gd name="connsiteX1" fmla="*/ 2052329 w 2247520"/>
                <a:gd name="connsiteY1" fmla="*/ 1969 h 1567531"/>
                <a:gd name="connsiteX2" fmla="*/ 2223523 w 2247520"/>
                <a:gd name="connsiteY2" fmla="*/ 291183 h 1567531"/>
                <a:gd name="connsiteX3" fmla="*/ 2247520 w 2247520"/>
                <a:gd name="connsiteY3" fmla="*/ 264615 h 1567531"/>
                <a:gd name="connsiteX4" fmla="*/ 1079846 w 2247520"/>
                <a:gd name="connsiteY4" fmla="*/ 1567531 h 1567531"/>
                <a:gd name="connsiteX5" fmla="*/ 0 w 2247520"/>
                <a:gd name="connsiteY5" fmla="*/ 1567531 h 1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7520" h="1567531">
                  <a:moveTo>
                    <a:pt x="0" y="0"/>
                  </a:moveTo>
                  <a:lnTo>
                    <a:pt x="2052329" y="1969"/>
                  </a:lnTo>
                  <a:lnTo>
                    <a:pt x="2223523" y="291183"/>
                  </a:lnTo>
                  <a:lnTo>
                    <a:pt x="2247520" y="264615"/>
                  </a:lnTo>
                  <a:lnTo>
                    <a:pt x="1079846" y="1567531"/>
                  </a:lnTo>
                  <a:lnTo>
                    <a:pt x="0" y="1567531"/>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文本框 9"/>
            <p:cNvSpPr txBox="1"/>
            <p:nvPr/>
          </p:nvSpPr>
          <p:spPr>
            <a:xfrm>
              <a:off x="4065942" y="2122096"/>
              <a:ext cx="1313645" cy="3154710"/>
            </a:xfrm>
            <a:prstGeom prst="rect">
              <a:avLst/>
            </a:prstGeom>
            <a:noFill/>
          </p:spPr>
          <p:txBody>
            <a:bodyPr wrap="square" rtlCol="0">
              <a:spAutoFit/>
            </a:bodyPr>
            <a:lstStyle/>
            <a:p>
              <a:pPr algn="ctr"/>
              <a:r>
                <a:rPr lang="en-US" altLang="zh-CN" sz="19900" i="1" dirty="0" smtClean="0">
                  <a:solidFill>
                    <a:schemeClr val="bg1"/>
                  </a:solidFill>
                </a:rPr>
                <a:t>2</a:t>
              </a:r>
              <a:endParaRPr lang="zh-CN" altLang="en-US" sz="19900" i="1" dirty="0">
                <a:solidFill>
                  <a:schemeClr val="bg1"/>
                </a:solidFill>
              </a:endParaRPr>
            </a:p>
          </p:txBody>
        </p:sp>
      </p:grpSp>
      <p:sp>
        <p:nvSpPr>
          <p:cNvPr id="18" name="文本框 17"/>
          <p:cNvSpPr txBox="1"/>
          <p:nvPr/>
        </p:nvSpPr>
        <p:spPr>
          <a:xfrm>
            <a:off x="5501834" y="3516785"/>
            <a:ext cx="2958870" cy="923330"/>
          </a:xfrm>
          <a:prstGeom prst="rect">
            <a:avLst/>
          </a:prstGeom>
          <a:noFill/>
        </p:spPr>
        <p:txBody>
          <a:bodyPr wrap="square" rtlCol="0">
            <a:spAutoFit/>
          </a:bodyPr>
          <a:lstStyle/>
          <a:p>
            <a:pPr algn="ctr"/>
            <a:r>
              <a:rPr lang="zh-CN" altLang="en-US" sz="5400" dirty="0" smtClean="0">
                <a:solidFill>
                  <a:schemeClr val="bg1"/>
                </a:solidFill>
                <a:latin typeface="微软雅黑" panose="020B0503020204020204" pitchFamily="34" charset="-122"/>
                <a:ea typeface="微软雅黑" panose="020B0503020204020204" pitchFamily="34" charset="-122"/>
              </a:rPr>
              <a:t>模块设计</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3" name="菱形 2"/>
          <p:cNvSpPr/>
          <p:nvPr/>
        </p:nvSpPr>
        <p:spPr>
          <a:xfrm>
            <a:off x="411510" y="3428374"/>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p:nvSpPr>
        <p:spPr>
          <a:xfrm>
            <a:off x="940558" y="3428374"/>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p:nvSpPr>
        <p:spPr>
          <a:xfrm>
            <a:off x="1482709" y="3428374"/>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p:nvSpPr>
        <p:spPr>
          <a:xfrm>
            <a:off x="2025990" y="3428374"/>
            <a:ext cx="542151" cy="542151"/>
          </a:xfrm>
          <a:prstGeom prst="diamond">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菱形 34"/>
          <p:cNvSpPr/>
          <p:nvPr/>
        </p:nvSpPr>
        <p:spPr>
          <a:xfrm flipH="1">
            <a:off x="11240621" y="3428374"/>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p:nvSpPr>
        <p:spPr>
          <a:xfrm flipH="1">
            <a:off x="10711573" y="3428374"/>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菱形 36"/>
          <p:cNvSpPr/>
          <p:nvPr/>
        </p:nvSpPr>
        <p:spPr>
          <a:xfrm flipH="1">
            <a:off x="10169422" y="3428374"/>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菱形 37"/>
          <p:cNvSpPr/>
          <p:nvPr/>
        </p:nvSpPr>
        <p:spPr>
          <a:xfrm flipH="1">
            <a:off x="9626141" y="3428374"/>
            <a:ext cx="542151" cy="542151"/>
          </a:xfrm>
          <a:prstGeom prst="diamond">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3" name="组合 172"/>
          <p:cNvGrpSpPr/>
          <p:nvPr/>
        </p:nvGrpSpPr>
        <p:grpSpPr>
          <a:xfrm>
            <a:off x="5313827" y="502045"/>
            <a:ext cx="1564347" cy="1520459"/>
            <a:chOff x="5261456" y="264267"/>
            <a:chExt cx="1797675" cy="1747241"/>
          </a:xfrm>
        </p:grpSpPr>
        <p:sp>
          <p:nvSpPr>
            <p:cNvPr id="174" name="Freeform 78"/>
            <p:cNvSpPr>
              <a:spLocks/>
            </p:cNvSpPr>
            <p:nvPr/>
          </p:nvSpPr>
          <p:spPr bwMode="auto">
            <a:xfrm>
              <a:off x="6003581" y="264267"/>
              <a:ext cx="356652" cy="450319"/>
            </a:xfrm>
            <a:custGeom>
              <a:avLst/>
              <a:gdLst>
                <a:gd name="T0" fmla="*/ 14 w 41"/>
                <a:gd name="T1" fmla="*/ 25 h 52"/>
                <a:gd name="T2" fmla="*/ 10 w 41"/>
                <a:gd name="T3" fmla="*/ 32 h 52"/>
                <a:gd name="T4" fmla="*/ 20 w 41"/>
                <a:gd name="T5" fmla="*/ 34 h 52"/>
                <a:gd name="T6" fmla="*/ 18 w 41"/>
                <a:gd name="T7" fmla="*/ 40 h 52"/>
                <a:gd name="T8" fmla="*/ 16 w 41"/>
                <a:gd name="T9" fmla="*/ 35 h 52"/>
                <a:gd name="T10" fmla="*/ 8 w 41"/>
                <a:gd name="T11" fmla="*/ 46 h 52"/>
                <a:gd name="T12" fmla="*/ 8 w 41"/>
                <a:gd name="T13" fmla="*/ 52 h 52"/>
                <a:gd name="T14" fmla="*/ 35 w 41"/>
                <a:gd name="T15" fmla="*/ 52 h 52"/>
                <a:gd name="T16" fmla="*/ 36 w 41"/>
                <a:gd name="T17" fmla="*/ 48 h 52"/>
                <a:gd name="T18" fmla="*/ 34 w 41"/>
                <a:gd name="T19" fmla="*/ 47 h 52"/>
                <a:gd name="T20" fmla="*/ 36 w 41"/>
                <a:gd name="T21" fmla="*/ 45 h 52"/>
                <a:gd name="T22" fmla="*/ 26 w 41"/>
                <a:gd name="T23" fmla="*/ 35 h 52"/>
                <a:gd name="T24" fmla="*/ 28 w 41"/>
                <a:gd name="T25" fmla="*/ 46 h 52"/>
                <a:gd name="T26" fmla="*/ 32 w 41"/>
                <a:gd name="T27" fmla="*/ 47 h 52"/>
                <a:gd name="T28" fmla="*/ 24 w 41"/>
                <a:gd name="T29" fmla="*/ 47 h 52"/>
                <a:gd name="T30" fmla="*/ 23 w 41"/>
                <a:gd name="T31" fmla="*/ 33 h 52"/>
                <a:gd name="T32" fmla="*/ 31 w 41"/>
                <a:gd name="T33" fmla="*/ 32 h 52"/>
                <a:gd name="T34" fmla="*/ 27 w 41"/>
                <a:gd name="T35" fmla="*/ 24 h 52"/>
                <a:gd name="T36" fmla="*/ 39 w 41"/>
                <a:gd name="T37" fmla="*/ 29 h 52"/>
                <a:gd name="T38" fmla="*/ 40 w 41"/>
                <a:gd name="T39" fmla="*/ 10 h 52"/>
                <a:gd name="T40" fmla="*/ 27 w 41"/>
                <a:gd name="T41" fmla="*/ 16 h 52"/>
                <a:gd name="T42" fmla="*/ 25 w 41"/>
                <a:gd name="T43" fmla="*/ 17 h 52"/>
                <a:gd name="T44" fmla="*/ 32 w 41"/>
                <a:gd name="T45" fmla="*/ 2 h 52"/>
                <a:gd name="T46" fmla="*/ 19 w 41"/>
                <a:gd name="T47" fmla="*/ 2 h 52"/>
                <a:gd name="T48" fmla="*/ 7 w 41"/>
                <a:gd name="T49" fmla="*/ 2 h 52"/>
                <a:gd name="T50" fmla="*/ 14 w 41"/>
                <a:gd name="T51" fmla="*/ 17 h 52"/>
                <a:gd name="T52" fmla="*/ 1 w 41"/>
                <a:gd name="T53" fmla="*/ 10 h 52"/>
                <a:gd name="T54" fmla="*/ 2 w 41"/>
                <a:gd name="T55" fmla="*/ 28 h 52"/>
                <a:gd name="T56" fmla="*/ 14 w 41"/>
                <a:gd name="T57" fmla="*/ 2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52">
                  <a:moveTo>
                    <a:pt x="14" y="25"/>
                  </a:moveTo>
                  <a:cubicBezTo>
                    <a:pt x="13" y="28"/>
                    <a:pt x="11" y="30"/>
                    <a:pt x="10" y="32"/>
                  </a:cubicBezTo>
                  <a:cubicBezTo>
                    <a:pt x="11" y="36"/>
                    <a:pt x="17" y="32"/>
                    <a:pt x="20" y="34"/>
                  </a:cubicBezTo>
                  <a:cubicBezTo>
                    <a:pt x="19" y="35"/>
                    <a:pt x="19" y="39"/>
                    <a:pt x="18" y="40"/>
                  </a:cubicBezTo>
                  <a:cubicBezTo>
                    <a:pt x="18" y="38"/>
                    <a:pt x="18" y="35"/>
                    <a:pt x="16" y="35"/>
                  </a:cubicBezTo>
                  <a:cubicBezTo>
                    <a:pt x="11" y="36"/>
                    <a:pt x="6" y="40"/>
                    <a:pt x="8" y="46"/>
                  </a:cubicBezTo>
                  <a:cubicBezTo>
                    <a:pt x="5" y="47"/>
                    <a:pt x="7" y="51"/>
                    <a:pt x="8" y="52"/>
                  </a:cubicBezTo>
                  <a:cubicBezTo>
                    <a:pt x="17" y="50"/>
                    <a:pt x="25" y="49"/>
                    <a:pt x="35" y="52"/>
                  </a:cubicBezTo>
                  <a:cubicBezTo>
                    <a:pt x="36" y="51"/>
                    <a:pt x="37" y="50"/>
                    <a:pt x="36" y="48"/>
                  </a:cubicBezTo>
                  <a:cubicBezTo>
                    <a:pt x="36" y="47"/>
                    <a:pt x="34" y="47"/>
                    <a:pt x="34" y="47"/>
                  </a:cubicBezTo>
                  <a:cubicBezTo>
                    <a:pt x="35" y="47"/>
                    <a:pt x="36" y="45"/>
                    <a:pt x="36" y="45"/>
                  </a:cubicBezTo>
                  <a:cubicBezTo>
                    <a:pt x="36" y="39"/>
                    <a:pt x="32" y="35"/>
                    <a:pt x="26" y="35"/>
                  </a:cubicBezTo>
                  <a:cubicBezTo>
                    <a:pt x="25" y="38"/>
                    <a:pt x="24" y="44"/>
                    <a:pt x="28" y="46"/>
                  </a:cubicBezTo>
                  <a:cubicBezTo>
                    <a:pt x="29" y="46"/>
                    <a:pt x="31" y="45"/>
                    <a:pt x="32" y="47"/>
                  </a:cubicBezTo>
                  <a:cubicBezTo>
                    <a:pt x="30" y="47"/>
                    <a:pt x="27" y="46"/>
                    <a:pt x="24" y="47"/>
                  </a:cubicBezTo>
                  <a:cubicBezTo>
                    <a:pt x="23" y="42"/>
                    <a:pt x="25" y="36"/>
                    <a:pt x="23" y="33"/>
                  </a:cubicBezTo>
                  <a:cubicBezTo>
                    <a:pt x="26" y="33"/>
                    <a:pt x="28" y="34"/>
                    <a:pt x="31" y="32"/>
                  </a:cubicBezTo>
                  <a:cubicBezTo>
                    <a:pt x="30" y="29"/>
                    <a:pt x="27" y="27"/>
                    <a:pt x="27" y="24"/>
                  </a:cubicBezTo>
                  <a:cubicBezTo>
                    <a:pt x="31" y="25"/>
                    <a:pt x="34" y="28"/>
                    <a:pt x="39" y="29"/>
                  </a:cubicBezTo>
                  <a:cubicBezTo>
                    <a:pt x="41" y="24"/>
                    <a:pt x="40" y="18"/>
                    <a:pt x="40" y="10"/>
                  </a:cubicBezTo>
                  <a:cubicBezTo>
                    <a:pt x="35" y="10"/>
                    <a:pt x="32" y="15"/>
                    <a:pt x="27" y="16"/>
                  </a:cubicBezTo>
                  <a:cubicBezTo>
                    <a:pt x="26" y="17"/>
                    <a:pt x="26" y="17"/>
                    <a:pt x="25" y="17"/>
                  </a:cubicBezTo>
                  <a:cubicBezTo>
                    <a:pt x="26" y="11"/>
                    <a:pt x="31" y="9"/>
                    <a:pt x="32" y="2"/>
                  </a:cubicBezTo>
                  <a:cubicBezTo>
                    <a:pt x="28" y="0"/>
                    <a:pt x="24" y="2"/>
                    <a:pt x="19" y="2"/>
                  </a:cubicBezTo>
                  <a:cubicBezTo>
                    <a:pt x="15" y="2"/>
                    <a:pt x="12" y="0"/>
                    <a:pt x="7" y="2"/>
                  </a:cubicBezTo>
                  <a:cubicBezTo>
                    <a:pt x="7" y="8"/>
                    <a:pt x="15" y="11"/>
                    <a:pt x="14" y="17"/>
                  </a:cubicBezTo>
                  <a:cubicBezTo>
                    <a:pt x="9" y="15"/>
                    <a:pt x="7" y="11"/>
                    <a:pt x="1" y="10"/>
                  </a:cubicBezTo>
                  <a:cubicBezTo>
                    <a:pt x="0" y="15"/>
                    <a:pt x="1" y="23"/>
                    <a:pt x="2" y="28"/>
                  </a:cubicBezTo>
                  <a:cubicBezTo>
                    <a:pt x="6" y="30"/>
                    <a:pt x="9" y="25"/>
                    <a:pt x="14" y="2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5" name="Freeform 79"/>
            <p:cNvSpPr>
              <a:spLocks/>
            </p:cNvSpPr>
            <p:nvPr/>
          </p:nvSpPr>
          <p:spPr bwMode="auto">
            <a:xfrm>
              <a:off x="6133274" y="617318"/>
              <a:ext cx="43231" cy="54037"/>
            </a:xfrm>
            <a:custGeom>
              <a:avLst/>
              <a:gdLst>
                <a:gd name="T0" fmla="*/ 3 w 5"/>
                <a:gd name="T1" fmla="*/ 5 h 6"/>
                <a:gd name="T2" fmla="*/ 0 w 5"/>
                <a:gd name="T3" fmla="*/ 4 h 6"/>
                <a:gd name="T4" fmla="*/ 3 w 5"/>
                <a:gd name="T5" fmla="*/ 0 h 6"/>
                <a:gd name="T6" fmla="*/ 3 w 5"/>
                <a:gd name="T7" fmla="*/ 5 h 6"/>
              </a:gdLst>
              <a:ahLst/>
              <a:cxnLst>
                <a:cxn ang="0">
                  <a:pos x="T0" y="T1"/>
                </a:cxn>
                <a:cxn ang="0">
                  <a:pos x="T2" y="T3"/>
                </a:cxn>
                <a:cxn ang="0">
                  <a:pos x="T4" y="T5"/>
                </a:cxn>
                <a:cxn ang="0">
                  <a:pos x="T6" y="T7"/>
                </a:cxn>
              </a:cxnLst>
              <a:rect l="0" t="0" r="r" b="b"/>
              <a:pathLst>
                <a:path w="5" h="6">
                  <a:moveTo>
                    <a:pt x="3" y="5"/>
                  </a:moveTo>
                  <a:cubicBezTo>
                    <a:pt x="3" y="4"/>
                    <a:pt x="0" y="6"/>
                    <a:pt x="0" y="4"/>
                  </a:cubicBezTo>
                  <a:cubicBezTo>
                    <a:pt x="1" y="3"/>
                    <a:pt x="3" y="2"/>
                    <a:pt x="3" y="0"/>
                  </a:cubicBezTo>
                  <a:cubicBezTo>
                    <a:pt x="4" y="1"/>
                    <a:pt x="5" y="4"/>
                    <a:pt x="3"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6" name="Freeform 80"/>
            <p:cNvSpPr>
              <a:spLocks/>
            </p:cNvSpPr>
            <p:nvPr/>
          </p:nvSpPr>
          <p:spPr bwMode="auto">
            <a:xfrm>
              <a:off x="6342222" y="660549"/>
              <a:ext cx="144102" cy="147704"/>
            </a:xfrm>
            <a:custGeom>
              <a:avLst/>
              <a:gdLst>
                <a:gd name="T0" fmla="*/ 9 w 17"/>
                <a:gd name="T1" fmla="*/ 16 h 17"/>
                <a:gd name="T2" fmla="*/ 10 w 17"/>
                <a:gd name="T3" fmla="*/ 1 h 17"/>
                <a:gd name="T4" fmla="*/ 0 w 17"/>
                <a:gd name="T5" fmla="*/ 8 h 17"/>
                <a:gd name="T6" fmla="*/ 9 w 17"/>
                <a:gd name="T7" fmla="*/ 16 h 17"/>
              </a:gdLst>
              <a:ahLst/>
              <a:cxnLst>
                <a:cxn ang="0">
                  <a:pos x="T0" y="T1"/>
                </a:cxn>
                <a:cxn ang="0">
                  <a:pos x="T2" y="T3"/>
                </a:cxn>
                <a:cxn ang="0">
                  <a:pos x="T4" y="T5"/>
                </a:cxn>
                <a:cxn ang="0">
                  <a:pos x="T6" y="T7"/>
                </a:cxn>
              </a:cxnLst>
              <a:rect l="0" t="0" r="r" b="b"/>
              <a:pathLst>
                <a:path w="17" h="17">
                  <a:moveTo>
                    <a:pt x="9" y="16"/>
                  </a:moveTo>
                  <a:cubicBezTo>
                    <a:pt x="17" y="16"/>
                    <a:pt x="17" y="1"/>
                    <a:pt x="10" y="1"/>
                  </a:cubicBezTo>
                  <a:cubicBezTo>
                    <a:pt x="5" y="0"/>
                    <a:pt x="1" y="3"/>
                    <a:pt x="0" y="8"/>
                  </a:cubicBezTo>
                  <a:cubicBezTo>
                    <a:pt x="0" y="13"/>
                    <a:pt x="5" y="17"/>
                    <a:pt x="9"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7" name="Freeform 81"/>
            <p:cNvSpPr>
              <a:spLocks/>
            </p:cNvSpPr>
            <p:nvPr/>
          </p:nvSpPr>
          <p:spPr bwMode="auto">
            <a:xfrm>
              <a:off x="5787428" y="660549"/>
              <a:ext cx="302615" cy="864615"/>
            </a:xfrm>
            <a:custGeom>
              <a:avLst/>
              <a:gdLst>
                <a:gd name="T0" fmla="*/ 21 w 35"/>
                <a:gd name="T1" fmla="*/ 19 h 100"/>
                <a:gd name="T2" fmla="*/ 17 w 35"/>
                <a:gd name="T3" fmla="*/ 19 h 100"/>
                <a:gd name="T4" fmla="*/ 15 w 35"/>
                <a:gd name="T5" fmla="*/ 25 h 100"/>
                <a:gd name="T6" fmla="*/ 6 w 35"/>
                <a:gd name="T7" fmla="*/ 40 h 100"/>
                <a:gd name="T8" fmla="*/ 5 w 35"/>
                <a:gd name="T9" fmla="*/ 46 h 100"/>
                <a:gd name="T10" fmla="*/ 4 w 35"/>
                <a:gd name="T11" fmla="*/ 87 h 100"/>
                <a:gd name="T12" fmla="*/ 10 w 35"/>
                <a:gd name="T13" fmla="*/ 99 h 100"/>
                <a:gd name="T14" fmla="*/ 15 w 35"/>
                <a:gd name="T15" fmla="*/ 99 h 100"/>
                <a:gd name="T16" fmla="*/ 8 w 35"/>
                <a:gd name="T17" fmla="*/ 77 h 100"/>
                <a:gd name="T18" fmla="*/ 9 w 35"/>
                <a:gd name="T19" fmla="*/ 55 h 100"/>
                <a:gd name="T20" fmla="*/ 15 w 35"/>
                <a:gd name="T21" fmla="*/ 38 h 100"/>
                <a:gd name="T22" fmla="*/ 28 w 35"/>
                <a:gd name="T23" fmla="*/ 80 h 100"/>
                <a:gd name="T24" fmla="*/ 31 w 35"/>
                <a:gd name="T25" fmla="*/ 92 h 100"/>
                <a:gd name="T26" fmla="*/ 32 w 35"/>
                <a:gd name="T27" fmla="*/ 84 h 100"/>
                <a:gd name="T28" fmla="*/ 35 w 35"/>
                <a:gd name="T29" fmla="*/ 79 h 100"/>
                <a:gd name="T30" fmla="*/ 34 w 35"/>
                <a:gd name="T31" fmla="*/ 74 h 100"/>
                <a:gd name="T32" fmla="*/ 31 w 35"/>
                <a:gd name="T33" fmla="*/ 63 h 100"/>
                <a:gd name="T34" fmla="*/ 31 w 35"/>
                <a:gd name="T35" fmla="*/ 61 h 100"/>
                <a:gd name="T36" fmla="*/ 19 w 35"/>
                <a:gd name="T37" fmla="*/ 27 h 100"/>
                <a:gd name="T38" fmla="*/ 24 w 35"/>
                <a:gd name="T39" fmla="*/ 34 h 100"/>
                <a:gd name="T40" fmla="*/ 28 w 35"/>
                <a:gd name="T41" fmla="*/ 41 h 100"/>
                <a:gd name="T42" fmla="*/ 26 w 35"/>
                <a:gd name="T43" fmla="*/ 29 h 100"/>
                <a:gd name="T44" fmla="*/ 35 w 35"/>
                <a:gd name="T45" fmla="*/ 39 h 100"/>
                <a:gd name="T46" fmla="*/ 29 w 35"/>
                <a:gd name="T47" fmla="*/ 16 h 100"/>
                <a:gd name="T48" fmla="*/ 22 w 35"/>
                <a:gd name="T49" fmla="*/ 19 h 100"/>
                <a:gd name="T50" fmla="*/ 29 w 35"/>
                <a:gd name="T51" fmla="*/ 6 h 100"/>
                <a:gd name="T52" fmla="*/ 23 w 35"/>
                <a:gd name="T53" fmla="*/ 2 h 100"/>
                <a:gd name="T54" fmla="*/ 13 w 35"/>
                <a:gd name="T55" fmla="*/ 8 h 100"/>
                <a:gd name="T56" fmla="*/ 21 w 35"/>
                <a:gd name="T57" fmla="*/ 1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100">
                  <a:moveTo>
                    <a:pt x="21" y="19"/>
                  </a:moveTo>
                  <a:cubicBezTo>
                    <a:pt x="19" y="19"/>
                    <a:pt x="19" y="18"/>
                    <a:pt x="17" y="19"/>
                  </a:cubicBezTo>
                  <a:cubicBezTo>
                    <a:pt x="16" y="20"/>
                    <a:pt x="16" y="23"/>
                    <a:pt x="15" y="25"/>
                  </a:cubicBezTo>
                  <a:cubicBezTo>
                    <a:pt x="12" y="30"/>
                    <a:pt x="8" y="34"/>
                    <a:pt x="6" y="40"/>
                  </a:cubicBezTo>
                  <a:cubicBezTo>
                    <a:pt x="6" y="42"/>
                    <a:pt x="6" y="44"/>
                    <a:pt x="5" y="46"/>
                  </a:cubicBezTo>
                  <a:cubicBezTo>
                    <a:pt x="2" y="59"/>
                    <a:pt x="0" y="73"/>
                    <a:pt x="4" y="87"/>
                  </a:cubicBezTo>
                  <a:cubicBezTo>
                    <a:pt x="10" y="89"/>
                    <a:pt x="7" y="95"/>
                    <a:pt x="10" y="99"/>
                  </a:cubicBezTo>
                  <a:cubicBezTo>
                    <a:pt x="11" y="100"/>
                    <a:pt x="14" y="100"/>
                    <a:pt x="15" y="99"/>
                  </a:cubicBezTo>
                  <a:cubicBezTo>
                    <a:pt x="13" y="91"/>
                    <a:pt x="9" y="85"/>
                    <a:pt x="8" y="77"/>
                  </a:cubicBezTo>
                  <a:cubicBezTo>
                    <a:pt x="8" y="69"/>
                    <a:pt x="7" y="62"/>
                    <a:pt x="9" y="55"/>
                  </a:cubicBezTo>
                  <a:cubicBezTo>
                    <a:pt x="10" y="49"/>
                    <a:pt x="13" y="42"/>
                    <a:pt x="15" y="38"/>
                  </a:cubicBezTo>
                  <a:cubicBezTo>
                    <a:pt x="21" y="50"/>
                    <a:pt x="25" y="65"/>
                    <a:pt x="28" y="80"/>
                  </a:cubicBezTo>
                  <a:cubicBezTo>
                    <a:pt x="29" y="85"/>
                    <a:pt x="27" y="90"/>
                    <a:pt x="31" y="92"/>
                  </a:cubicBezTo>
                  <a:cubicBezTo>
                    <a:pt x="33" y="90"/>
                    <a:pt x="31" y="87"/>
                    <a:pt x="32" y="84"/>
                  </a:cubicBezTo>
                  <a:cubicBezTo>
                    <a:pt x="33" y="82"/>
                    <a:pt x="35" y="81"/>
                    <a:pt x="35" y="79"/>
                  </a:cubicBezTo>
                  <a:cubicBezTo>
                    <a:pt x="35" y="78"/>
                    <a:pt x="34" y="76"/>
                    <a:pt x="34" y="74"/>
                  </a:cubicBezTo>
                  <a:cubicBezTo>
                    <a:pt x="33" y="69"/>
                    <a:pt x="32" y="67"/>
                    <a:pt x="31" y="63"/>
                  </a:cubicBezTo>
                  <a:cubicBezTo>
                    <a:pt x="31" y="63"/>
                    <a:pt x="31" y="62"/>
                    <a:pt x="31" y="61"/>
                  </a:cubicBezTo>
                  <a:cubicBezTo>
                    <a:pt x="28" y="48"/>
                    <a:pt x="21" y="37"/>
                    <a:pt x="19" y="27"/>
                  </a:cubicBezTo>
                  <a:cubicBezTo>
                    <a:pt x="21" y="29"/>
                    <a:pt x="22" y="31"/>
                    <a:pt x="24" y="34"/>
                  </a:cubicBezTo>
                  <a:cubicBezTo>
                    <a:pt x="25" y="36"/>
                    <a:pt x="25" y="40"/>
                    <a:pt x="28" y="41"/>
                  </a:cubicBezTo>
                  <a:cubicBezTo>
                    <a:pt x="30" y="37"/>
                    <a:pt x="25" y="33"/>
                    <a:pt x="26" y="29"/>
                  </a:cubicBezTo>
                  <a:cubicBezTo>
                    <a:pt x="30" y="31"/>
                    <a:pt x="30" y="38"/>
                    <a:pt x="35" y="39"/>
                  </a:cubicBezTo>
                  <a:cubicBezTo>
                    <a:pt x="34" y="32"/>
                    <a:pt x="30" y="23"/>
                    <a:pt x="29" y="16"/>
                  </a:cubicBezTo>
                  <a:cubicBezTo>
                    <a:pt x="27" y="19"/>
                    <a:pt x="24" y="21"/>
                    <a:pt x="22" y="19"/>
                  </a:cubicBezTo>
                  <a:cubicBezTo>
                    <a:pt x="27" y="17"/>
                    <a:pt x="31" y="12"/>
                    <a:pt x="29" y="6"/>
                  </a:cubicBezTo>
                  <a:cubicBezTo>
                    <a:pt x="26" y="5"/>
                    <a:pt x="25" y="3"/>
                    <a:pt x="23" y="2"/>
                  </a:cubicBezTo>
                  <a:cubicBezTo>
                    <a:pt x="17" y="0"/>
                    <a:pt x="13" y="4"/>
                    <a:pt x="13" y="8"/>
                  </a:cubicBezTo>
                  <a:cubicBezTo>
                    <a:pt x="12" y="14"/>
                    <a:pt x="17" y="17"/>
                    <a:pt x="21"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8" name="Freeform 82"/>
            <p:cNvSpPr>
              <a:spLocks/>
            </p:cNvSpPr>
            <p:nvPr/>
          </p:nvSpPr>
          <p:spPr bwMode="auto">
            <a:xfrm>
              <a:off x="5953146" y="757817"/>
              <a:ext cx="43231" cy="32422"/>
            </a:xfrm>
            <a:custGeom>
              <a:avLst/>
              <a:gdLst>
                <a:gd name="T0" fmla="*/ 5 w 5"/>
                <a:gd name="T1" fmla="*/ 0 h 4"/>
                <a:gd name="T2" fmla="*/ 0 w 5"/>
                <a:gd name="T3" fmla="*/ 2 h 4"/>
                <a:gd name="T4" fmla="*/ 5 w 5"/>
                <a:gd name="T5" fmla="*/ 0 h 4"/>
              </a:gdLst>
              <a:ahLst/>
              <a:cxnLst>
                <a:cxn ang="0">
                  <a:pos x="T0" y="T1"/>
                </a:cxn>
                <a:cxn ang="0">
                  <a:pos x="T2" y="T3"/>
                </a:cxn>
                <a:cxn ang="0">
                  <a:pos x="T4" y="T5"/>
                </a:cxn>
              </a:cxnLst>
              <a:rect l="0" t="0" r="r" b="b"/>
              <a:pathLst>
                <a:path w="5" h="4">
                  <a:moveTo>
                    <a:pt x="5" y="0"/>
                  </a:moveTo>
                  <a:cubicBezTo>
                    <a:pt x="5" y="2"/>
                    <a:pt x="1" y="4"/>
                    <a:pt x="0" y="2"/>
                  </a:cubicBezTo>
                  <a:cubicBezTo>
                    <a:pt x="3" y="2"/>
                    <a:pt x="3" y="1"/>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9" name="Freeform 83"/>
            <p:cNvSpPr>
              <a:spLocks/>
            </p:cNvSpPr>
            <p:nvPr/>
          </p:nvSpPr>
          <p:spPr bwMode="auto">
            <a:xfrm>
              <a:off x="5495621" y="671355"/>
              <a:ext cx="302615" cy="273795"/>
            </a:xfrm>
            <a:custGeom>
              <a:avLst/>
              <a:gdLst>
                <a:gd name="T0" fmla="*/ 12 w 35"/>
                <a:gd name="T1" fmla="*/ 31 h 32"/>
                <a:gd name="T2" fmla="*/ 16 w 35"/>
                <a:gd name="T3" fmla="*/ 28 h 32"/>
                <a:gd name="T4" fmla="*/ 19 w 35"/>
                <a:gd name="T5" fmla="*/ 19 h 32"/>
                <a:gd name="T6" fmla="*/ 30 w 35"/>
                <a:gd name="T7" fmla="*/ 18 h 32"/>
                <a:gd name="T8" fmla="*/ 35 w 35"/>
                <a:gd name="T9" fmla="*/ 8 h 32"/>
                <a:gd name="T10" fmla="*/ 33 w 35"/>
                <a:gd name="T11" fmla="*/ 8 h 32"/>
                <a:gd name="T12" fmla="*/ 17 w 35"/>
                <a:gd name="T13" fmla="*/ 15 h 32"/>
                <a:gd name="T14" fmla="*/ 2 w 35"/>
                <a:gd name="T15" fmla="*/ 25 h 32"/>
                <a:gd name="T16" fmla="*/ 12 w 35"/>
                <a:gd name="T17"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2">
                  <a:moveTo>
                    <a:pt x="12" y="31"/>
                  </a:moveTo>
                  <a:cubicBezTo>
                    <a:pt x="13" y="31"/>
                    <a:pt x="15" y="29"/>
                    <a:pt x="16" y="28"/>
                  </a:cubicBezTo>
                  <a:cubicBezTo>
                    <a:pt x="19" y="25"/>
                    <a:pt x="20" y="22"/>
                    <a:pt x="19" y="19"/>
                  </a:cubicBezTo>
                  <a:cubicBezTo>
                    <a:pt x="22" y="22"/>
                    <a:pt x="28" y="22"/>
                    <a:pt x="30" y="18"/>
                  </a:cubicBezTo>
                  <a:cubicBezTo>
                    <a:pt x="30" y="13"/>
                    <a:pt x="35" y="11"/>
                    <a:pt x="35" y="8"/>
                  </a:cubicBezTo>
                  <a:cubicBezTo>
                    <a:pt x="35" y="7"/>
                    <a:pt x="34" y="8"/>
                    <a:pt x="33" y="8"/>
                  </a:cubicBezTo>
                  <a:cubicBezTo>
                    <a:pt x="29" y="0"/>
                    <a:pt x="14" y="4"/>
                    <a:pt x="17" y="15"/>
                  </a:cubicBezTo>
                  <a:cubicBezTo>
                    <a:pt x="10" y="9"/>
                    <a:pt x="0" y="17"/>
                    <a:pt x="2" y="25"/>
                  </a:cubicBezTo>
                  <a:cubicBezTo>
                    <a:pt x="3" y="28"/>
                    <a:pt x="8" y="32"/>
                    <a:pt x="12" y="3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0" name="Freeform 84"/>
            <p:cNvSpPr>
              <a:spLocks/>
            </p:cNvSpPr>
            <p:nvPr/>
          </p:nvSpPr>
          <p:spPr bwMode="auto">
            <a:xfrm>
              <a:off x="5700966" y="772227"/>
              <a:ext cx="36026" cy="36026"/>
            </a:xfrm>
            <a:custGeom>
              <a:avLst/>
              <a:gdLst>
                <a:gd name="T0" fmla="*/ 3 w 4"/>
                <a:gd name="T1" fmla="*/ 0 h 4"/>
                <a:gd name="T2" fmla="*/ 4 w 4"/>
                <a:gd name="T3" fmla="*/ 1 h 4"/>
                <a:gd name="T4" fmla="*/ 3 w 4"/>
                <a:gd name="T5" fmla="*/ 4 h 4"/>
                <a:gd name="T6" fmla="*/ 0 w 4"/>
                <a:gd name="T7" fmla="*/ 4 h 4"/>
                <a:gd name="T8" fmla="*/ 3 w 4"/>
                <a:gd name="T9" fmla="*/ 0 h 4"/>
              </a:gdLst>
              <a:ahLst/>
              <a:cxnLst>
                <a:cxn ang="0">
                  <a:pos x="T0" y="T1"/>
                </a:cxn>
                <a:cxn ang="0">
                  <a:pos x="T2" y="T3"/>
                </a:cxn>
                <a:cxn ang="0">
                  <a:pos x="T4" y="T5"/>
                </a:cxn>
                <a:cxn ang="0">
                  <a:pos x="T6" y="T7"/>
                </a:cxn>
                <a:cxn ang="0">
                  <a:pos x="T8" y="T9"/>
                </a:cxn>
              </a:cxnLst>
              <a:rect l="0" t="0" r="r" b="b"/>
              <a:pathLst>
                <a:path w="4" h="4">
                  <a:moveTo>
                    <a:pt x="3" y="0"/>
                  </a:moveTo>
                  <a:cubicBezTo>
                    <a:pt x="4" y="0"/>
                    <a:pt x="4" y="1"/>
                    <a:pt x="4" y="1"/>
                  </a:cubicBezTo>
                  <a:cubicBezTo>
                    <a:pt x="4" y="2"/>
                    <a:pt x="3" y="2"/>
                    <a:pt x="3" y="4"/>
                  </a:cubicBezTo>
                  <a:cubicBezTo>
                    <a:pt x="3" y="4"/>
                    <a:pt x="1" y="4"/>
                    <a:pt x="0" y="4"/>
                  </a:cubicBezTo>
                  <a:cubicBezTo>
                    <a:pt x="0" y="2"/>
                    <a:pt x="2" y="2"/>
                    <a:pt x="3"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1" name="Freeform 85"/>
            <p:cNvSpPr>
              <a:spLocks/>
            </p:cNvSpPr>
            <p:nvPr/>
          </p:nvSpPr>
          <p:spPr bwMode="auto">
            <a:xfrm>
              <a:off x="5571274" y="876702"/>
              <a:ext cx="43231" cy="18012"/>
            </a:xfrm>
            <a:custGeom>
              <a:avLst/>
              <a:gdLst>
                <a:gd name="T0" fmla="*/ 0 w 5"/>
                <a:gd name="T1" fmla="*/ 0 h 2"/>
                <a:gd name="T2" fmla="*/ 5 w 5"/>
                <a:gd name="T3" fmla="*/ 0 h 2"/>
                <a:gd name="T4" fmla="*/ 1 w 5"/>
                <a:gd name="T5" fmla="*/ 2 h 2"/>
                <a:gd name="T6" fmla="*/ 0 w 5"/>
                <a:gd name="T7" fmla="*/ 0 h 2"/>
              </a:gdLst>
              <a:ahLst/>
              <a:cxnLst>
                <a:cxn ang="0">
                  <a:pos x="T0" y="T1"/>
                </a:cxn>
                <a:cxn ang="0">
                  <a:pos x="T2" y="T3"/>
                </a:cxn>
                <a:cxn ang="0">
                  <a:pos x="T4" y="T5"/>
                </a:cxn>
                <a:cxn ang="0">
                  <a:pos x="T6" y="T7"/>
                </a:cxn>
              </a:cxnLst>
              <a:rect l="0" t="0" r="r" b="b"/>
              <a:pathLst>
                <a:path w="5" h="2">
                  <a:moveTo>
                    <a:pt x="0" y="0"/>
                  </a:moveTo>
                  <a:cubicBezTo>
                    <a:pt x="2" y="0"/>
                    <a:pt x="3" y="0"/>
                    <a:pt x="5" y="0"/>
                  </a:cubicBezTo>
                  <a:cubicBezTo>
                    <a:pt x="5" y="2"/>
                    <a:pt x="3" y="2"/>
                    <a:pt x="1" y="2"/>
                  </a:cubicBezTo>
                  <a:cubicBezTo>
                    <a:pt x="1" y="1"/>
                    <a:pt x="0" y="1"/>
                    <a:pt x="0"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2" name="Freeform 86"/>
            <p:cNvSpPr>
              <a:spLocks/>
            </p:cNvSpPr>
            <p:nvPr/>
          </p:nvSpPr>
          <p:spPr bwMode="auto">
            <a:xfrm>
              <a:off x="6082838" y="703779"/>
              <a:ext cx="223359" cy="129692"/>
            </a:xfrm>
            <a:custGeom>
              <a:avLst/>
              <a:gdLst>
                <a:gd name="T0" fmla="*/ 0 w 26"/>
                <a:gd name="T1" fmla="*/ 3 h 15"/>
                <a:gd name="T2" fmla="*/ 5 w 26"/>
                <a:gd name="T3" fmla="*/ 11 h 15"/>
                <a:gd name="T4" fmla="*/ 26 w 26"/>
                <a:gd name="T5" fmla="*/ 3 h 15"/>
                <a:gd name="T6" fmla="*/ 14 w 26"/>
                <a:gd name="T7" fmla="*/ 0 h 15"/>
                <a:gd name="T8" fmla="*/ 0 w 26"/>
                <a:gd name="T9" fmla="*/ 3 h 15"/>
              </a:gdLst>
              <a:ahLst/>
              <a:cxnLst>
                <a:cxn ang="0">
                  <a:pos x="T0" y="T1"/>
                </a:cxn>
                <a:cxn ang="0">
                  <a:pos x="T2" y="T3"/>
                </a:cxn>
                <a:cxn ang="0">
                  <a:pos x="T4" y="T5"/>
                </a:cxn>
                <a:cxn ang="0">
                  <a:pos x="T6" y="T7"/>
                </a:cxn>
                <a:cxn ang="0">
                  <a:pos x="T8" y="T9"/>
                </a:cxn>
              </a:cxnLst>
              <a:rect l="0" t="0" r="r" b="b"/>
              <a:pathLst>
                <a:path w="26" h="15">
                  <a:moveTo>
                    <a:pt x="0" y="3"/>
                  </a:moveTo>
                  <a:cubicBezTo>
                    <a:pt x="1" y="5"/>
                    <a:pt x="2" y="9"/>
                    <a:pt x="5" y="11"/>
                  </a:cubicBezTo>
                  <a:cubicBezTo>
                    <a:pt x="11" y="15"/>
                    <a:pt x="26" y="11"/>
                    <a:pt x="26" y="3"/>
                  </a:cubicBezTo>
                  <a:cubicBezTo>
                    <a:pt x="23" y="1"/>
                    <a:pt x="18" y="0"/>
                    <a:pt x="14" y="0"/>
                  </a:cubicBezTo>
                  <a:cubicBezTo>
                    <a:pt x="9" y="0"/>
                    <a:pt x="3" y="1"/>
                    <a:pt x="0"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3" name="Freeform 87"/>
            <p:cNvSpPr>
              <a:spLocks/>
            </p:cNvSpPr>
            <p:nvPr/>
          </p:nvSpPr>
          <p:spPr bwMode="auto">
            <a:xfrm>
              <a:off x="6504339" y="685766"/>
              <a:ext cx="172923" cy="165718"/>
            </a:xfrm>
            <a:custGeom>
              <a:avLst/>
              <a:gdLst>
                <a:gd name="T0" fmla="*/ 17 w 20"/>
                <a:gd name="T1" fmla="*/ 13 h 19"/>
                <a:gd name="T2" fmla="*/ 2 w 20"/>
                <a:gd name="T3" fmla="*/ 11 h 19"/>
                <a:gd name="T4" fmla="*/ 17 w 20"/>
                <a:gd name="T5" fmla="*/ 13 h 19"/>
              </a:gdLst>
              <a:ahLst/>
              <a:cxnLst>
                <a:cxn ang="0">
                  <a:pos x="T0" y="T1"/>
                </a:cxn>
                <a:cxn ang="0">
                  <a:pos x="T2" y="T3"/>
                </a:cxn>
                <a:cxn ang="0">
                  <a:pos x="T4" y="T5"/>
                </a:cxn>
              </a:cxnLst>
              <a:rect l="0" t="0" r="r" b="b"/>
              <a:pathLst>
                <a:path w="20" h="19">
                  <a:moveTo>
                    <a:pt x="17" y="13"/>
                  </a:moveTo>
                  <a:cubicBezTo>
                    <a:pt x="20" y="0"/>
                    <a:pt x="0" y="0"/>
                    <a:pt x="2" y="11"/>
                  </a:cubicBezTo>
                  <a:cubicBezTo>
                    <a:pt x="3" y="17"/>
                    <a:pt x="14" y="19"/>
                    <a:pt x="17" y="1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4" name="Freeform 88"/>
            <p:cNvSpPr>
              <a:spLocks/>
            </p:cNvSpPr>
            <p:nvPr/>
          </p:nvSpPr>
          <p:spPr bwMode="auto">
            <a:xfrm>
              <a:off x="6644838" y="747010"/>
              <a:ext cx="180128" cy="154909"/>
            </a:xfrm>
            <a:custGeom>
              <a:avLst/>
              <a:gdLst>
                <a:gd name="T0" fmla="*/ 12 w 21"/>
                <a:gd name="T1" fmla="*/ 17 h 18"/>
                <a:gd name="T2" fmla="*/ 20 w 21"/>
                <a:gd name="T3" fmla="*/ 7 h 18"/>
                <a:gd name="T4" fmla="*/ 10 w 21"/>
                <a:gd name="T5" fmla="*/ 1 h 18"/>
                <a:gd name="T6" fmla="*/ 12 w 21"/>
                <a:gd name="T7" fmla="*/ 17 h 18"/>
              </a:gdLst>
              <a:ahLst/>
              <a:cxnLst>
                <a:cxn ang="0">
                  <a:pos x="T0" y="T1"/>
                </a:cxn>
                <a:cxn ang="0">
                  <a:pos x="T2" y="T3"/>
                </a:cxn>
                <a:cxn ang="0">
                  <a:pos x="T4" y="T5"/>
                </a:cxn>
                <a:cxn ang="0">
                  <a:pos x="T6" y="T7"/>
                </a:cxn>
              </a:cxnLst>
              <a:rect l="0" t="0" r="r" b="b"/>
              <a:pathLst>
                <a:path w="21" h="18">
                  <a:moveTo>
                    <a:pt x="12" y="17"/>
                  </a:moveTo>
                  <a:cubicBezTo>
                    <a:pt x="17" y="17"/>
                    <a:pt x="21" y="11"/>
                    <a:pt x="20" y="7"/>
                  </a:cubicBezTo>
                  <a:cubicBezTo>
                    <a:pt x="20" y="3"/>
                    <a:pt x="13" y="0"/>
                    <a:pt x="10" y="1"/>
                  </a:cubicBezTo>
                  <a:cubicBezTo>
                    <a:pt x="0" y="3"/>
                    <a:pt x="2" y="18"/>
                    <a:pt x="12"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5" name="Freeform 89"/>
            <p:cNvSpPr>
              <a:spLocks/>
            </p:cNvSpPr>
            <p:nvPr/>
          </p:nvSpPr>
          <p:spPr bwMode="auto">
            <a:xfrm>
              <a:off x="6720492" y="833472"/>
              <a:ext cx="36026" cy="25217"/>
            </a:xfrm>
            <a:custGeom>
              <a:avLst/>
              <a:gdLst>
                <a:gd name="T0" fmla="*/ 4 w 4"/>
                <a:gd name="T1" fmla="*/ 1 h 3"/>
                <a:gd name="T2" fmla="*/ 0 w 4"/>
                <a:gd name="T3" fmla="*/ 2 h 3"/>
                <a:gd name="T4" fmla="*/ 4 w 4"/>
                <a:gd name="T5" fmla="*/ 1 h 3"/>
              </a:gdLst>
              <a:ahLst/>
              <a:cxnLst>
                <a:cxn ang="0">
                  <a:pos x="T0" y="T1"/>
                </a:cxn>
                <a:cxn ang="0">
                  <a:pos x="T2" y="T3"/>
                </a:cxn>
                <a:cxn ang="0">
                  <a:pos x="T4" y="T5"/>
                </a:cxn>
              </a:cxnLst>
              <a:rect l="0" t="0" r="r" b="b"/>
              <a:pathLst>
                <a:path w="4" h="3">
                  <a:moveTo>
                    <a:pt x="4" y="1"/>
                  </a:moveTo>
                  <a:cubicBezTo>
                    <a:pt x="3" y="2"/>
                    <a:pt x="1" y="3"/>
                    <a:pt x="0" y="2"/>
                  </a:cubicBezTo>
                  <a:cubicBezTo>
                    <a:pt x="1" y="1"/>
                    <a:pt x="3" y="0"/>
                    <a:pt x="4"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6" name="Freeform 90"/>
            <p:cNvSpPr>
              <a:spLocks/>
            </p:cNvSpPr>
            <p:nvPr/>
          </p:nvSpPr>
          <p:spPr bwMode="auto">
            <a:xfrm>
              <a:off x="5755006" y="757817"/>
              <a:ext cx="144102" cy="154909"/>
            </a:xfrm>
            <a:custGeom>
              <a:avLst/>
              <a:gdLst>
                <a:gd name="T0" fmla="*/ 12 w 17"/>
                <a:gd name="T1" fmla="*/ 15 h 18"/>
                <a:gd name="T2" fmla="*/ 16 w 17"/>
                <a:gd name="T3" fmla="*/ 3 h 18"/>
                <a:gd name="T4" fmla="*/ 7 w 17"/>
                <a:gd name="T5" fmla="*/ 1 h 18"/>
                <a:gd name="T6" fmla="*/ 12 w 17"/>
                <a:gd name="T7" fmla="*/ 15 h 18"/>
              </a:gdLst>
              <a:ahLst/>
              <a:cxnLst>
                <a:cxn ang="0">
                  <a:pos x="T0" y="T1"/>
                </a:cxn>
                <a:cxn ang="0">
                  <a:pos x="T2" y="T3"/>
                </a:cxn>
                <a:cxn ang="0">
                  <a:pos x="T4" y="T5"/>
                </a:cxn>
                <a:cxn ang="0">
                  <a:pos x="T6" y="T7"/>
                </a:cxn>
              </a:cxnLst>
              <a:rect l="0" t="0" r="r" b="b"/>
              <a:pathLst>
                <a:path w="17" h="18">
                  <a:moveTo>
                    <a:pt x="12" y="15"/>
                  </a:moveTo>
                  <a:cubicBezTo>
                    <a:pt x="16" y="14"/>
                    <a:pt x="17" y="8"/>
                    <a:pt x="16" y="3"/>
                  </a:cubicBezTo>
                  <a:cubicBezTo>
                    <a:pt x="14" y="0"/>
                    <a:pt x="10" y="0"/>
                    <a:pt x="7" y="1"/>
                  </a:cubicBezTo>
                  <a:cubicBezTo>
                    <a:pt x="0" y="4"/>
                    <a:pt x="2" y="18"/>
                    <a:pt x="12"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7" name="Freeform 91"/>
            <p:cNvSpPr>
              <a:spLocks/>
            </p:cNvSpPr>
            <p:nvPr/>
          </p:nvSpPr>
          <p:spPr bwMode="auto">
            <a:xfrm>
              <a:off x="5823453" y="833472"/>
              <a:ext cx="32422" cy="18012"/>
            </a:xfrm>
            <a:custGeom>
              <a:avLst/>
              <a:gdLst>
                <a:gd name="T0" fmla="*/ 2 w 4"/>
                <a:gd name="T1" fmla="*/ 0 h 2"/>
                <a:gd name="T2" fmla="*/ 4 w 4"/>
                <a:gd name="T3" fmla="*/ 1 h 2"/>
                <a:gd name="T4" fmla="*/ 0 w 4"/>
                <a:gd name="T5" fmla="*/ 1 h 2"/>
                <a:gd name="T6" fmla="*/ 2 w 4"/>
                <a:gd name="T7" fmla="*/ 0 h 2"/>
              </a:gdLst>
              <a:ahLst/>
              <a:cxnLst>
                <a:cxn ang="0">
                  <a:pos x="T0" y="T1"/>
                </a:cxn>
                <a:cxn ang="0">
                  <a:pos x="T2" y="T3"/>
                </a:cxn>
                <a:cxn ang="0">
                  <a:pos x="T4" y="T5"/>
                </a:cxn>
                <a:cxn ang="0">
                  <a:pos x="T6" y="T7"/>
                </a:cxn>
              </a:cxnLst>
              <a:rect l="0" t="0" r="r" b="b"/>
              <a:pathLst>
                <a:path w="4" h="2">
                  <a:moveTo>
                    <a:pt x="2" y="0"/>
                  </a:moveTo>
                  <a:cubicBezTo>
                    <a:pt x="3" y="0"/>
                    <a:pt x="3" y="0"/>
                    <a:pt x="4" y="1"/>
                  </a:cubicBezTo>
                  <a:cubicBezTo>
                    <a:pt x="3" y="2"/>
                    <a:pt x="0" y="2"/>
                    <a:pt x="0" y="1"/>
                  </a:cubicBezTo>
                  <a:cubicBezTo>
                    <a:pt x="0" y="0"/>
                    <a:pt x="2" y="0"/>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8" name="Freeform 92"/>
            <p:cNvSpPr>
              <a:spLocks/>
            </p:cNvSpPr>
            <p:nvPr/>
          </p:nvSpPr>
          <p:spPr bwMode="auto">
            <a:xfrm>
              <a:off x="6255761" y="790241"/>
              <a:ext cx="309820" cy="745729"/>
            </a:xfrm>
            <a:custGeom>
              <a:avLst/>
              <a:gdLst>
                <a:gd name="T0" fmla="*/ 5 w 36"/>
                <a:gd name="T1" fmla="*/ 0 h 86"/>
                <a:gd name="T2" fmla="*/ 4 w 36"/>
                <a:gd name="T3" fmla="*/ 9 h 86"/>
                <a:gd name="T4" fmla="*/ 5 w 36"/>
                <a:gd name="T5" fmla="*/ 25 h 86"/>
                <a:gd name="T6" fmla="*/ 7 w 36"/>
                <a:gd name="T7" fmla="*/ 17 h 86"/>
                <a:gd name="T8" fmla="*/ 9 w 36"/>
                <a:gd name="T9" fmla="*/ 18 h 86"/>
                <a:gd name="T10" fmla="*/ 12 w 36"/>
                <a:gd name="T11" fmla="*/ 16 h 86"/>
                <a:gd name="T12" fmla="*/ 5 w 36"/>
                <a:gd name="T13" fmla="*/ 51 h 86"/>
                <a:gd name="T14" fmla="*/ 5 w 36"/>
                <a:gd name="T15" fmla="*/ 77 h 86"/>
                <a:gd name="T16" fmla="*/ 9 w 36"/>
                <a:gd name="T17" fmla="*/ 66 h 86"/>
                <a:gd name="T18" fmla="*/ 14 w 36"/>
                <a:gd name="T19" fmla="*/ 38 h 86"/>
                <a:gd name="T20" fmla="*/ 19 w 36"/>
                <a:gd name="T21" fmla="*/ 22 h 86"/>
                <a:gd name="T22" fmla="*/ 31 w 36"/>
                <a:gd name="T23" fmla="*/ 53 h 86"/>
                <a:gd name="T24" fmla="*/ 31 w 36"/>
                <a:gd name="T25" fmla="*/ 56 h 86"/>
                <a:gd name="T26" fmla="*/ 23 w 36"/>
                <a:gd name="T27" fmla="*/ 85 h 86"/>
                <a:gd name="T28" fmla="*/ 33 w 36"/>
                <a:gd name="T29" fmla="*/ 70 h 86"/>
                <a:gd name="T30" fmla="*/ 36 w 36"/>
                <a:gd name="T31" fmla="*/ 52 h 86"/>
                <a:gd name="T32" fmla="*/ 24 w 36"/>
                <a:gd name="T33" fmla="*/ 19 h 86"/>
                <a:gd name="T34" fmla="*/ 5 w 36"/>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86">
                  <a:moveTo>
                    <a:pt x="5" y="0"/>
                  </a:moveTo>
                  <a:cubicBezTo>
                    <a:pt x="3" y="1"/>
                    <a:pt x="4" y="5"/>
                    <a:pt x="4" y="9"/>
                  </a:cubicBezTo>
                  <a:cubicBezTo>
                    <a:pt x="4" y="13"/>
                    <a:pt x="1" y="23"/>
                    <a:pt x="5" y="25"/>
                  </a:cubicBezTo>
                  <a:cubicBezTo>
                    <a:pt x="7" y="23"/>
                    <a:pt x="6" y="18"/>
                    <a:pt x="7" y="17"/>
                  </a:cubicBezTo>
                  <a:cubicBezTo>
                    <a:pt x="9" y="16"/>
                    <a:pt x="7" y="19"/>
                    <a:pt x="9" y="18"/>
                  </a:cubicBezTo>
                  <a:cubicBezTo>
                    <a:pt x="11" y="18"/>
                    <a:pt x="11" y="15"/>
                    <a:pt x="12" y="16"/>
                  </a:cubicBezTo>
                  <a:cubicBezTo>
                    <a:pt x="11" y="28"/>
                    <a:pt x="6" y="38"/>
                    <a:pt x="5" y="51"/>
                  </a:cubicBezTo>
                  <a:cubicBezTo>
                    <a:pt x="5" y="58"/>
                    <a:pt x="0" y="70"/>
                    <a:pt x="5" y="77"/>
                  </a:cubicBezTo>
                  <a:cubicBezTo>
                    <a:pt x="9" y="75"/>
                    <a:pt x="8" y="71"/>
                    <a:pt x="9" y="66"/>
                  </a:cubicBezTo>
                  <a:cubicBezTo>
                    <a:pt x="10" y="57"/>
                    <a:pt x="12" y="46"/>
                    <a:pt x="14" y="38"/>
                  </a:cubicBezTo>
                  <a:cubicBezTo>
                    <a:pt x="14" y="32"/>
                    <a:pt x="16" y="26"/>
                    <a:pt x="19" y="22"/>
                  </a:cubicBezTo>
                  <a:cubicBezTo>
                    <a:pt x="26" y="29"/>
                    <a:pt x="30" y="41"/>
                    <a:pt x="31" y="53"/>
                  </a:cubicBezTo>
                  <a:cubicBezTo>
                    <a:pt x="31" y="55"/>
                    <a:pt x="31" y="55"/>
                    <a:pt x="31" y="56"/>
                  </a:cubicBezTo>
                  <a:cubicBezTo>
                    <a:pt x="30" y="67"/>
                    <a:pt x="24" y="77"/>
                    <a:pt x="23" y="85"/>
                  </a:cubicBezTo>
                  <a:cubicBezTo>
                    <a:pt x="31" y="86"/>
                    <a:pt x="31" y="78"/>
                    <a:pt x="33" y="70"/>
                  </a:cubicBezTo>
                  <a:cubicBezTo>
                    <a:pt x="35" y="64"/>
                    <a:pt x="36" y="57"/>
                    <a:pt x="36" y="52"/>
                  </a:cubicBezTo>
                  <a:cubicBezTo>
                    <a:pt x="35" y="38"/>
                    <a:pt x="28" y="28"/>
                    <a:pt x="24" y="19"/>
                  </a:cubicBezTo>
                  <a:cubicBezTo>
                    <a:pt x="18" y="13"/>
                    <a:pt x="13" y="4"/>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9" name="Freeform 93"/>
            <p:cNvSpPr>
              <a:spLocks/>
            </p:cNvSpPr>
            <p:nvPr/>
          </p:nvSpPr>
          <p:spPr bwMode="auto">
            <a:xfrm>
              <a:off x="6417877" y="808253"/>
              <a:ext cx="154909" cy="136897"/>
            </a:xfrm>
            <a:custGeom>
              <a:avLst/>
              <a:gdLst>
                <a:gd name="T0" fmla="*/ 8 w 18"/>
                <a:gd name="T1" fmla="*/ 15 h 16"/>
                <a:gd name="T2" fmla="*/ 6 w 18"/>
                <a:gd name="T3" fmla="*/ 2 h 16"/>
                <a:gd name="T4" fmla="*/ 8 w 18"/>
                <a:gd name="T5" fmla="*/ 15 h 16"/>
              </a:gdLst>
              <a:ahLst/>
              <a:cxnLst>
                <a:cxn ang="0">
                  <a:pos x="T0" y="T1"/>
                </a:cxn>
                <a:cxn ang="0">
                  <a:pos x="T2" y="T3"/>
                </a:cxn>
                <a:cxn ang="0">
                  <a:pos x="T4" y="T5"/>
                </a:cxn>
              </a:cxnLst>
              <a:rect l="0" t="0" r="r" b="b"/>
              <a:pathLst>
                <a:path w="18" h="16">
                  <a:moveTo>
                    <a:pt x="8" y="15"/>
                  </a:moveTo>
                  <a:cubicBezTo>
                    <a:pt x="18" y="16"/>
                    <a:pt x="18" y="0"/>
                    <a:pt x="6" y="2"/>
                  </a:cubicBezTo>
                  <a:cubicBezTo>
                    <a:pt x="0" y="5"/>
                    <a:pt x="2" y="14"/>
                    <a:pt x="8"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0" name="Freeform 94"/>
            <p:cNvSpPr>
              <a:spLocks/>
            </p:cNvSpPr>
            <p:nvPr/>
          </p:nvSpPr>
          <p:spPr bwMode="auto">
            <a:xfrm>
              <a:off x="6486325" y="887509"/>
              <a:ext cx="28820" cy="25217"/>
            </a:xfrm>
            <a:custGeom>
              <a:avLst/>
              <a:gdLst>
                <a:gd name="T0" fmla="*/ 3 w 3"/>
                <a:gd name="T1" fmla="*/ 1 h 3"/>
                <a:gd name="T2" fmla="*/ 0 w 3"/>
                <a:gd name="T3" fmla="*/ 2 h 3"/>
                <a:gd name="T4" fmla="*/ 3 w 3"/>
                <a:gd name="T5" fmla="*/ 1 h 3"/>
              </a:gdLst>
              <a:ahLst/>
              <a:cxnLst>
                <a:cxn ang="0">
                  <a:pos x="T0" y="T1"/>
                </a:cxn>
                <a:cxn ang="0">
                  <a:pos x="T2" y="T3"/>
                </a:cxn>
                <a:cxn ang="0">
                  <a:pos x="T4" y="T5"/>
                </a:cxn>
              </a:cxnLst>
              <a:rect l="0" t="0" r="r" b="b"/>
              <a:pathLst>
                <a:path w="3" h="3">
                  <a:moveTo>
                    <a:pt x="3" y="1"/>
                  </a:moveTo>
                  <a:cubicBezTo>
                    <a:pt x="3" y="2"/>
                    <a:pt x="1" y="3"/>
                    <a:pt x="0" y="2"/>
                  </a:cubicBezTo>
                  <a:cubicBezTo>
                    <a:pt x="0" y="1"/>
                    <a:pt x="2" y="0"/>
                    <a:pt x="3"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1" name="Freeform 95"/>
            <p:cNvSpPr>
              <a:spLocks/>
            </p:cNvSpPr>
            <p:nvPr/>
          </p:nvSpPr>
          <p:spPr bwMode="auto">
            <a:xfrm>
              <a:off x="6100852" y="801047"/>
              <a:ext cx="172923" cy="144102"/>
            </a:xfrm>
            <a:custGeom>
              <a:avLst/>
              <a:gdLst>
                <a:gd name="T0" fmla="*/ 18 w 20"/>
                <a:gd name="T1" fmla="*/ 12 h 17"/>
                <a:gd name="T2" fmla="*/ 2 w 20"/>
                <a:gd name="T3" fmla="*/ 11 h 17"/>
                <a:gd name="T4" fmla="*/ 18 w 20"/>
                <a:gd name="T5" fmla="*/ 12 h 17"/>
              </a:gdLst>
              <a:ahLst/>
              <a:cxnLst>
                <a:cxn ang="0">
                  <a:pos x="T0" y="T1"/>
                </a:cxn>
                <a:cxn ang="0">
                  <a:pos x="T2" y="T3"/>
                </a:cxn>
                <a:cxn ang="0">
                  <a:pos x="T4" y="T5"/>
                </a:cxn>
              </a:cxnLst>
              <a:rect l="0" t="0" r="r" b="b"/>
              <a:pathLst>
                <a:path w="20" h="17">
                  <a:moveTo>
                    <a:pt x="18" y="12"/>
                  </a:moveTo>
                  <a:cubicBezTo>
                    <a:pt x="20" y="0"/>
                    <a:pt x="0" y="1"/>
                    <a:pt x="2" y="11"/>
                  </a:cubicBezTo>
                  <a:cubicBezTo>
                    <a:pt x="3" y="16"/>
                    <a:pt x="15" y="17"/>
                    <a:pt x="18" y="1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2" name="Freeform 96"/>
            <p:cNvSpPr>
              <a:spLocks/>
            </p:cNvSpPr>
            <p:nvPr/>
          </p:nvSpPr>
          <p:spPr bwMode="auto">
            <a:xfrm>
              <a:off x="6187313" y="894714"/>
              <a:ext cx="25217" cy="18012"/>
            </a:xfrm>
            <a:custGeom>
              <a:avLst/>
              <a:gdLst>
                <a:gd name="T0" fmla="*/ 2 w 3"/>
                <a:gd name="T1" fmla="*/ 0 h 2"/>
                <a:gd name="T2" fmla="*/ 0 w 3"/>
                <a:gd name="T3" fmla="*/ 1 h 2"/>
                <a:gd name="T4" fmla="*/ 2 w 3"/>
                <a:gd name="T5" fmla="*/ 0 h 2"/>
              </a:gdLst>
              <a:ahLst/>
              <a:cxnLst>
                <a:cxn ang="0">
                  <a:pos x="T0" y="T1"/>
                </a:cxn>
                <a:cxn ang="0">
                  <a:pos x="T2" y="T3"/>
                </a:cxn>
                <a:cxn ang="0">
                  <a:pos x="T4" y="T5"/>
                </a:cxn>
              </a:cxnLst>
              <a:rect l="0" t="0" r="r" b="b"/>
              <a:pathLst>
                <a:path w="3" h="2">
                  <a:moveTo>
                    <a:pt x="2" y="0"/>
                  </a:moveTo>
                  <a:cubicBezTo>
                    <a:pt x="3" y="1"/>
                    <a:pt x="0" y="2"/>
                    <a:pt x="0" y="1"/>
                  </a:cubicBezTo>
                  <a:cubicBezTo>
                    <a:pt x="0" y="0"/>
                    <a:pt x="2" y="1"/>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3" name="Freeform 97"/>
            <p:cNvSpPr>
              <a:spLocks/>
            </p:cNvSpPr>
            <p:nvPr/>
          </p:nvSpPr>
          <p:spPr bwMode="auto">
            <a:xfrm>
              <a:off x="6781735" y="844278"/>
              <a:ext cx="172923" cy="154909"/>
            </a:xfrm>
            <a:custGeom>
              <a:avLst/>
              <a:gdLst>
                <a:gd name="T0" fmla="*/ 9 w 20"/>
                <a:gd name="T1" fmla="*/ 17 h 18"/>
                <a:gd name="T2" fmla="*/ 18 w 20"/>
                <a:gd name="T3" fmla="*/ 6 h 18"/>
                <a:gd name="T4" fmla="*/ 9 w 20"/>
                <a:gd name="T5" fmla="*/ 1 h 18"/>
                <a:gd name="T6" fmla="*/ 9 w 20"/>
                <a:gd name="T7" fmla="*/ 17 h 18"/>
              </a:gdLst>
              <a:ahLst/>
              <a:cxnLst>
                <a:cxn ang="0">
                  <a:pos x="T0" y="T1"/>
                </a:cxn>
                <a:cxn ang="0">
                  <a:pos x="T2" y="T3"/>
                </a:cxn>
                <a:cxn ang="0">
                  <a:pos x="T4" y="T5"/>
                </a:cxn>
                <a:cxn ang="0">
                  <a:pos x="T6" y="T7"/>
                </a:cxn>
              </a:cxnLst>
              <a:rect l="0" t="0" r="r" b="b"/>
              <a:pathLst>
                <a:path w="20" h="18">
                  <a:moveTo>
                    <a:pt x="9" y="17"/>
                  </a:moveTo>
                  <a:cubicBezTo>
                    <a:pt x="15" y="18"/>
                    <a:pt x="20" y="12"/>
                    <a:pt x="18" y="6"/>
                  </a:cubicBezTo>
                  <a:cubicBezTo>
                    <a:pt x="18" y="3"/>
                    <a:pt x="13" y="0"/>
                    <a:pt x="9" y="1"/>
                  </a:cubicBezTo>
                  <a:cubicBezTo>
                    <a:pt x="0" y="3"/>
                    <a:pt x="1" y="16"/>
                    <a:pt x="9"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4" name="Freeform 98"/>
            <p:cNvSpPr>
              <a:spLocks/>
            </p:cNvSpPr>
            <p:nvPr/>
          </p:nvSpPr>
          <p:spPr bwMode="auto">
            <a:xfrm>
              <a:off x="6529556" y="844278"/>
              <a:ext cx="374666" cy="749333"/>
            </a:xfrm>
            <a:custGeom>
              <a:avLst/>
              <a:gdLst>
                <a:gd name="T0" fmla="*/ 22 w 43"/>
                <a:gd name="T1" fmla="*/ 9 h 87"/>
                <a:gd name="T2" fmla="*/ 19 w 43"/>
                <a:gd name="T3" fmla="*/ 8 h 87"/>
                <a:gd name="T4" fmla="*/ 9 w 43"/>
                <a:gd name="T5" fmla="*/ 6 h 87"/>
                <a:gd name="T6" fmla="*/ 24 w 43"/>
                <a:gd name="T7" fmla="*/ 17 h 87"/>
                <a:gd name="T8" fmla="*/ 33 w 43"/>
                <a:gd name="T9" fmla="*/ 34 h 87"/>
                <a:gd name="T10" fmla="*/ 21 w 43"/>
                <a:gd name="T11" fmla="*/ 73 h 87"/>
                <a:gd name="T12" fmla="*/ 15 w 43"/>
                <a:gd name="T13" fmla="*/ 66 h 87"/>
                <a:gd name="T14" fmla="*/ 16 w 43"/>
                <a:gd name="T15" fmla="*/ 79 h 87"/>
                <a:gd name="T16" fmla="*/ 20 w 43"/>
                <a:gd name="T17" fmla="*/ 74 h 87"/>
                <a:gd name="T18" fmla="*/ 22 w 43"/>
                <a:gd name="T19" fmla="*/ 78 h 87"/>
                <a:gd name="T20" fmla="*/ 27 w 43"/>
                <a:gd name="T21" fmla="*/ 71 h 87"/>
                <a:gd name="T22" fmla="*/ 30 w 43"/>
                <a:gd name="T23" fmla="*/ 66 h 87"/>
                <a:gd name="T24" fmla="*/ 31 w 43"/>
                <a:gd name="T25" fmla="*/ 19 h 87"/>
                <a:gd name="T26" fmla="*/ 22 w 43"/>
                <a:gd name="T27" fmla="*/ 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87">
                  <a:moveTo>
                    <a:pt x="22" y="9"/>
                  </a:moveTo>
                  <a:cubicBezTo>
                    <a:pt x="22" y="8"/>
                    <a:pt x="20" y="8"/>
                    <a:pt x="19" y="8"/>
                  </a:cubicBezTo>
                  <a:cubicBezTo>
                    <a:pt x="15" y="5"/>
                    <a:pt x="12" y="0"/>
                    <a:pt x="9" y="6"/>
                  </a:cubicBezTo>
                  <a:cubicBezTo>
                    <a:pt x="14" y="10"/>
                    <a:pt x="19" y="14"/>
                    <a:pt x="24" y="17"/>
                  </a:cubicBezTo>
                  <a:cubicBezTo>
                    <a:pt x="28" y="23"/>
                    <a:pt x="32" y="27"/>
                    <a:pt x="33" y="34"/>
                  </a:cubicBezTo>
                  <a:cubicBezTo>
                    <a:pt x="37" y="50"/>
                    <a:pt x="25" y="63"/>
                    <a:pt x="21" y="73"/>
                  </a:cubicBezTo>
                  <a:cubicBezTo>
                    <a:pt x="19" y="71"/>
                    <a:pt x="18" y="67"/>
                    <a:pt x="15" y="66"/>
                  </a:cubicBezTo>
                  <a:cubicBezTo>
                    <a:pt x="0" y="62"/>
                    <a:pt x="2" y="87"/>
                    <a:pt x="16" y="79"/>
                  </a:cubicBezTo>
                  <a:cubicBezTo>
                    <a:pt x="18" y="78"/>
                    <a:pt x="18" y="75"/>
                    <a:pt x="20" y="74"/>
                  </a:cubicBezTo>
                  <a:cubicBezTo>
                    <a:pt x="21" y="75"/>
                    <a:pt x="21" y="78"/>
                    <a:pt x="22" y="78"/>
                  </a:cubicBezTo>
                  <a:cubicBezTo>
                    <a:pt x="26" y="78"/>
                    <a:pt x="27" y="75"/>
                    <a:pt x="27" y="71"/>
                  </a:cubicBezTo>
                  <a:cubicBezTo>
                    <a:pt x="28" y="70"/>
                    <a:pt x="30" y="69"/>
                    <a:pt x="30" y="66"/>
                  </a:cubicBezTo>
                  <a:cubicBezTo>
                    <a:pt x="40" y="56"/>
                    <a:pt x="43" y="29"/>
                    <a:pt x="31" y="19"/>
                  </a:cubicBezTo>
                  <a:cubicBezTo>
                    <a:pt x="29" y="16"/>
                    <a:pt x="27" y="12"/>
                    <a:pt x="22"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99"/>
            <p:cNvSpPr>
              <a:spLocks/>
            </p:cNvSpPr>
            <p:nvPr/>
          </p:nvSpPr>
          <p:spPr bwMode="auto">
            <a:xfrm>
              <a:off x="6608812" y="1474728"/>
              <a:ext cx="61242" cy="50436"/>
            </a:xfrm>
            <a:custGeom>
              <a:avLst/>
              <a:gdLst>
                <a:gd name="T0" fmla="*/ 6 w 7"/>
                <a:gd name="T1" fmla="*/ 4 h 6"/>
                <a:gd name="T2" fmla="*/ 0 w 7"/>
                <a:gd name="T3" fmla="*/ 3 h 6"/>
                <a:gd name="T4" fmla="*/ 5 w 7"/>
                <a:gd name="T5" fmla="*/ 0 h 6"/>
                <a:gd name="T6" fmla="*/ 6 w 7"/>
                <a:gd name="T7" fmla="*/ 4 h 6"/>
              </a:gdLst>
              <a:ahLst/>
              <a:cxnLst>
                <a:cxn ang="0">
                  <a:pos x="T0" y="T1"/>
                </a:cxn>
                <a:cxn ang="0">
                  <a:pos x="T2" y="T3"/>
                </a:cxn>
                <a:cxn ang="0">
                  <a:pos x="T4" y="T5"/>
                </a:cxn>
                <a:cxn ang="0">
                  <a:pos x="T6" y="T7"/>
                </a:cxn>
              </a:cxnLst>
              <a:rect l="0" t="0" r="r" b="b"/>
              <a:pathLst>
                <a:path w="7" h="6">
                  <a:moveTo>
                    <a:pt x="6" y="4"/>
                  </a:moveTo>
                  <a:cubicBezTo>
                    <a:pt x="4" y="4"/>
                    <a:pt x="0" y="6"/>
                    <a:pt x="0" y="3"/>
                  </a:cubicBezTo>
                  <a:cubicBezTo>
                    <a:pt x="3" y="2"/>
                    <a:pt x="5" y="2"/>
                    <a:pt x="5" y="0"/>
                  </a:cubicBezTo>
                  <a:cubicBezTo>
                    <a:pt x="7" y="0"/>
                    <a:pt x="6" y="3"/>
                    <a:pt x="6"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100"/>
            <p:cNvSpPr>
              <a:spLocks/>
            </p:cNvSpPr>
            <p:nvPr/>
          </p:nvSpPr>
          <p:spPr bwMode="auto">
            <a:xfrm>
              <a:off x="5700966" y="869497"/>
              <a:ext cx="140499" cy="147704"/>
            </a:xfrm>
            <a:custGeom>
              <a:avLst/>
              <a:gdLst>
                <a:gd name="T0" fmla="*/ 15 w 16"/>
                <a:gd name="T1" fmla="*/ 7 h 17"/>
                <a:gd name="T2" fmla="*/ 1 w 16"/>
                <a:gd name="T3" fmla="*/ 7 h 17"/>
                <a:gd name="T4" fmla="*/ 3 w 16"/>
                <a:gd name="T5" fmla="*/ 15 h 17"/>
                <a:gd name="T6" fmla="*/ 10 w 16"/>
                <a:gd name="T7" fmla="*/ 17 h 17"/>
                <a:gd name="T8" fmla="*/ 15 w 16"/>
                <a:gd name="T9" fmla="*/ 7 h 17"/>
              </a:gdLst>
              <a:ahLst/>
              <a:cxnLst>
                <a:cxn ang="0">
                  <a:pos x="T0" y="T1"/>
                </a:cxn>
                <a:cxn ang="0">
                  <a:pos x="T2" y="T3"/>
                </a:cxn>
                <a:cxn ang="0">
                  <a:pos x="T4" y="T5"/>
                </a:cxn>
                <a:cxn ang="0">
                  <a:pos x="T6" y="T7"/>
                </a:cxn>
                <a:cxn ang="0">
                  <a:pos x="T8" y="T9"/>
                </a:cxn>
              </a:cxnLst>
              <a:rect l="0" t="0" r="r" b="b"/>
              <a:pathLst>
                <a:path w="16" h="17">
                  <a:moveTo>
                    <a:pt x="15" y="7"/>
                  </a:moveTo>
                  <a:cubicBezTo>
                    <a:pt x="12" y="0"/>
                    <a:pt x="2" y="2"/>
                    <a:pt x="1" y="7"/>
                  </a:cubicBezTo>
                  <a:cubicBezTo>
                    <a:pt x="0" y="10"/>
                    <a:pt x="2" y="13"/>
                    <a:pt x="3" y="15"/>
                  </a:cubicBezTo>
                  <a:cubicBezTo>
                    <a:pt x="6" y="15"/>
                    <a:pt x="7" y="17"/>
                    <a:pt x="10" y="17"/>
                  </a:cubicBezTo>
                  <a:cubicBezTo>
                    <a:pt x="15" y="16"/>
                    <a:pt x="16" y="10"/>
                    <a:pt x="15"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101"/>
            <p:cNvSpPr>
              <a:spLocks/>
            </p:cNvSpPr>
            <p:nvPr/>
          </p:nvSpPr>
          <p:spPr bwMode="auto">
            <a:xfrm>
              <a:off x="5762211" y="937945"/>
              <a:ext cx="36026" cy="36026"/>
            </a:xfrm>
            <a:custGeom>
              <a:avLst/>
              <a:gdLst>
                <a:gd name="T0" fmla="*/ 0 w 4"/>
                <a:gd name="T1" fmla="*/ 2 h 4"/>
                <a:gd name="T2" fmla="*/ 4 w 4"/>
                <a:gd name="T3" fmla="*/ 2 h 4"/>
                <a:gd name="T4" fmla="*/ 0 w 4"/>
                <a:gd name="T5" fmla="*/ 2 h 4"/>
              </a:gdLst>
              <a:ahLst/>
              <a:cxnLst>
                <a:cxn ang="0">
                  <a:pos x="T0" y="T1"/>
                </a:cxn>
                <a:cxn ang="0">
                  <a:pos x="T2" y="T3"/>
                </a:cxn>
                <a:cxn ang="0">
                  <a:pos x="T4" y="T5"/>
                </a:cxn>
              </a:cxnLst>
              <a:rect l="0" t="0" r="r" b="b"/>
              <a:pathLst>
                <a:path w="4" h="4">
                  <a:moveTo>
                    <a:pt x="0" y="2"/>
                  </a:moveTo>
                  <a:cubicBezTo>
                    <a:pt x="0" y="1"/>
                    <a:pt x="4" y="0"/>
                    <a:pt x="4" y="2"/>
                  </a:cubicBezTo>
                  <a:cubicBezTo>
                    <a:pt x="3" y="4"/>
                    <a:pt x="1" y="4"/>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102"/>
            <p:cNvSpPr>
              <a:spLocks/>
            </p:cNvSpPr>
            <p:nvPr/>
          </p:nvSpPr>
          <p:spPr bwMode="auto">
            <a:xfrm>
              <a:off x="5391146" y="887509"/>
              <a:ext cx="165718" cy="162114"/>
            </a:xfrm>
            <a:custGeom>
              <a:avLst/>
              <a:gdLst>
                <a:gd name="T0" fmla="*/ 11 w 19"/>
                <a:gd name="T1" fmla="*/ 18 h 19"/>
                <a:gd name="T2" fmla="*/ 18 w 19"/>
                <a:gd name="T3" fmla="*/ 9 h 19"/>
                <a:gd name="T4" fmla="*/ 7 w 19"/>
                <a:gd name="T5" fmla="*/ 2 h 19"/>
                <a:gd name="T6" fmla="*/ 2 w 19"/>
                <a:gd name="T7" fmla="*/ 15 h 19"/>
                <a:gd name="T8" fmla="*/ 11 w 19"/>
                <a:gd name="T9" fmla="*/ 18 h 19"/>
              </a:gdLst>
              <a:ahLst/>
              <a:cxnLst>
                <a:cxn ang="0">
                  <a:pos x="T0" y="T1"/>
                </a:cxn>
                <a:cxn ang="0">
                  <a:pos x="T2" y="T3"/>
                </a:cxn>
                <a:cxn ang="0">
                  <a:pos x="T4" y="T5"/>
                </a:cxn>
                <a:cxn ang="0">
                  <a:pos x="T6" y="T7"/>
                </a:cxn>
                <a:cxn ang="0">
                  <a:pos x="T8" y="T9"/>
                </a:cxn>
              </a:cxnLst>
              <a:rect l="0" t="0" r="r" b="b"/>
              <a:pathLst>
                <a:path w="19" h="19">
                  <a:moveTo>
                    <a:pt x="11" y="18"/>
                  </a:moveTo>
                  <a:cubicBezTo>
                    <a:pt x="14" y="18"/>
                    <a:pt x="19" y="13"/>
                    <a:pt x="18" y="9"/>
                  </a:cubicBezTo>
                  <a:cubicBezTo>
                    <a:pt x="18" y="4"/>
                    <a:pt x="12" y="0"/>
                    <a:pt x="7" y="2"/>
                  </a:cubicBezTo>
                  <a:cubicBezTo>
                    <a:pt x="4" y="3"/>
                    <a:pt x="0" y="10"/>
                    <a:pt x="2" y="15"/>
                  </a:cubicBezTo>
                  <a:cubicBezTo>
                    <a:pt x="3" y="17"/>
                    <a:pt x="8" y="19"/>
                    <a:pt x="11" y="1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9" name="Freeform 103"/>
            <p:cNvSpPr>
              <a:spLocks/>
            </p:cNvSpPr>
            <p:nvPr/>
          </p:nvSpPr>
          <p:spPr bwMode="auto">
            <a:xfrm>
              <a:off x="5477607" y="981176"/>
              <a:ext cx="36026" cy="36026"/>
            </a:xfrm>
            <a:custGeom>
              <a:avLst/>
              <a:gdLst>
                <a:gd name="T0" fmla="*/ 3 w 4"/>
                <a:gd name="T1" fmla="*/ 0 h 4"/>
                <a:gd name="T2" fmla="*/ 0 w 4"/>
                <a:gd name="T3" fmla="*/ 3 h 4"/>
                <a:gd name="T4" fmla="*/ 0 w 4"/>
                <a:gd name="T5" fmla="*/ 1 h 4"/>
                <a:gd name="T6" fmla="*/ 3 w 4"/>
                <a:gd name="T7" fmla="*/ 0 h 4"/>
              </a:gdLst>
              <a:ahLst/>
              <a:cxnLst>
                <a:cxn ang="0">
                  <a:pos x="T0" y="T1"/>
                </a:cxn>
                <a:cxn ang="0">
                  <a:pos x="T2" y="T3"/>
                </a:cxn>
                <a:cxn ang="0">
                  <a:pos x="T4" y="T5"/>
                </a:cxn>
                <a:cxn ang="0">
                  <a:pos x="T6" y="T7"/>
                </a:cxn>
              </a:cxnLst>
              <a:rect l="0" t="0" r="r" b="b"/>
              <a:pathLst>
                <a:path w="4" h="4">
                  <a:moveTo>
                    <a:pt x="3" y="0"/>
                  </a:moveTo>
                  <a:cubicBezTo>
                    <a:pt x="4" y="1"/>
                    <a:pt x="2" y="4"/>
                    <a:pt x="0" y="3"/>
                  </a:cubicBezTo>
                  <a:cubicBezTo>
                    <a:pt x="0" y="3"/>
                    <a:pt x="0" y="2"/>
                    <a:pt x="0" y="1"/>
                  </a:cubicBezTo>
                  <a:cubicBezTo>
                    <a:pt x="1" y="1"/>
                    <a:pt x="2" y="1"/>
                    <a:pt x="3"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0" name="Freeform 104"/>
            <p:cNvSpPr>
              <a:spLocks/>
            </p:cNvSpPr>
            <p:nvPr/>
          </p:nvSpPr>
          <p:spPr bwMode="auto">
            <a:xfrm>
              <a:off x="5261456" y="912728"/>
              <a:ext cx="742128" cy="796165"/>
            </a:xfrm>
            <a:custGeom>
              <a:avLst/>
              <a:gdLst>
                <a:gd name="T0" fmla="*/ 11 w 86"/>
                <a:gd name="T1" fmla="*/ 72 h 92"/>
                <a:gd name="T2" fmla="*/ 21 w 86"/>
                <a:gd name="T3" fmla="*/ 78 h 92"/>
                <a:gd name="T4" fmla="*/ 41 w 86"/>
                <a:gd name="T5" fmla="*/ 88 h 92"/>
                <a:gd name="T6" fmla="*/ 28 w 86"/>
                <a:gd name="T7" fmla="*/ 75 h 92"/>
                <a:gd name="T8" fmla="*/ 35 w 86"/>
                <a:gd name="T9" fmla="*/ 79 h 92"/>
                <a:gd name="T10" fmla="*/ 35 w 86"/>
                <a:gd name="T11" fmla="*/ 76 h 92"/>
                <a:gd name="T12" fmla="*/ 40 w 86"/>
                <a:gd name="T13" fmla="*/ 79 h 92"/>
                <a:gd name="T14" fmla="*/ 43 w 86"/>
                <a:gd name="T15" fmla="*/ 77 h 92"/>
                <a:gd name="T16" fmla="*/ 45 w 86"/>
                <a:gd name="T17" fmla="*/ 84 h 92"/>
                <a:gd name="T18" fmla="*/ 63 w 86"/>
                <a:gd name="T19" fmla="*/ 79 h 92"/>
                <a:gd name="T20" fmla="*/ 67 w 86"/>
                <a:gd name="T21" fmla="*/ 80 h 92"/>
                <a:gd name="T22" fmla="*/ 78 w 86"/>
                <a:gd name="T23" fmla="*/ 81 h 92"/>
                <a:gd name="T24" fmla="*/ 86 w 86"/>
                <a:gd name="T25" fmla="*/ 79 h 92"/>
                <a:gd name="T26" fmla="*/ 78 w 86"/>
                <a:gd name="T27" fmla="*/ 78 h 92"/>
                <a:gd name="T28" fmla="*/ 66 w 86"/>
                <a:gd name="T29" fmla="*/ 73 h 92"/>
                <a:gd name="T30" fmla="*/ 63 w 86"/>
                <a:gd name="T31" fmla="*/ 74 h 92"/>
                <a:gd name="T32" fmla="*/ 59 w 86"/>
                <a:gd name="T33" fmla="*/ 75 h 92"/>
                <a:gd name="T34" fmla="*/ 54 w 86"/>
                <a:gd name="T35" fmla="*/ 80 h 92"/>
                <a:gd name="T36" fmla="*/ 48 w 86"/>
                <a:gd name="T37" fmla="*/ 84 h 92"/>
                <a:gd name="T38" fmla="*/ 46 w 86"/>
                <a:gd name="T39" fmla="*/ 70 h 92"/>
                <a:gd name="T40" fmla="*/ 37 w 86"/>
                <a:gd name="T41" fmla="*/ 71 h 92"/>
                <a:gd name="T42" fmla="*/ 34 w 86"/>
                <a:gd name="T43" fmla="*/ 68 h 92"/>
                <a:gd name="T44" fmla="*/ 32 w 86"/>
                <a:gd name="T45" fmla="*/ 57 h 92"/>
                <a:gd name="T46" fmla="*/ 32 w 86"/>
                <a:gd name="T47" fmla="*/ 45 h 92"/>
                <a:gd name="T48" fmla="*/ 32 w 86"/>
                <a:gd name="T49" fmla="*/ 38 h 92"/>
                <a:gd name="T50" fmla="*/ 32 w 86"/>
                <a:gd name="T51" fmla="*/ 32 h 92"/>
                <a:gd name="T52" fmla="*/ 35 w 86"/>
                <a:gd name="T53" fmla="*/ 21 h 92"/>
                <a:gd name="T54" fmla="*/ 48 w 86"/>
                <a:gd name="T55" fmla="*/ 5 h 92"/>
                <a:gd name="T56" fmla="*/ 48 w 86"/>
                <a:gd name="T57" fmla="*/ 1 h 92"/>
                <a:gd name="T58" fmla="*/ 45 w 86"/>
                <a:gd name="T59" fmla="*/ 0 h 92"/>
                <a:gd name="T60" fmla="*/ 31 w 86"/>
                <a:gd name="T61" fmla="*/ 17 h 92"/>
                <a:gd name="T62" fmla="*/ 27 w 86"/>
                <a:gd name="T63" fmla="*/ 26 h 92"/>
                <a:gd name="T64" fmla="*/ 26 w 86"/>
                <a:gd name="T65" fmla="*/ 37 h 92"/>
                <a:gd name="T66" fmla="*/ 28 w 86"/>
                <a:gd name="T67" fmla="*/ 57 h 92"/>
                <a:gd name="T68" fmla="*/ 23 w 86"/>
                <a:gd name="T69" fmla="*/ 68 h 92"/>
                <a:gd name="T70" fmla="*/ 18 w 86"/>
                <a:gd name="T71" fmla="*/ 66 h 92"/>
                <a:gd name="T72" fmla="*/ 21 w 86"/>
                <a:gd name="T73" fmla="*/ 51 h 92"/>
                <a:gd name="T74" fmla="*/ 15 w 86"/>
                <a:gd name="T75" fmla="*/ 50 h 92"/>
                <a:gd name="T76" fmla="*/ 12 w 86"/>
                <a:gd name="T77" fmla="*/ 66 h 92"/>
                <a:gd name="T78" fmla="*/ 2 w 86"/>
                <a:gd name="T79" fmla="*/ 66 h 92"/>
                <a:gd name="T80" fmla="*/ 3 w 86"/>
                <a:gd name="T81" fmla="*/ 71 h 92"/>
                <a:gd name="T82" fmla="*/ 11 w 86"/>
                <a:gd name="T83" fmla="*/ 7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6" h="92">
                  <a:moveTo>
                    <a:pt x="11" y="72"/>
                  </a:moveTo>
                  <a:cubicBezTo>
                    <a:pt x="14" y="74"/>
                    <a:pt x="19" y="75"/>
                    <a:pt x="21" y="78"/>
                  </a:cubicBezTo>
                  <a:cubicBezTo>
                    <a:pt x="28" y="80"/>
                    <a:pt x="34" y="89"/>
                    <a:pt x="41" y="88"/>
                  </a:cubicBezTo>
                  <a:cubicBezTo>
                    <a:pt x="39" y="82"/>
                    <a:pt x="31" y="80"/>
                    <a:pt x="28" y="75"/>
                  </a:cubicBezTo>
                  <a:cubicBezTo>
                    <a:pt x="30" y="76"/>
                    <a:pt x="32" y="78"/>
                    <a:pt x="35" y="79"/>
                  </a:cubicBezTo>
                  <a:cubicBezTo>
                    <a:pt x="36" y="77"/>
                    <a:pt x="34" y="76"/>
                    <a:pt x="35" y="76"/>
                  </a:cubicBezTo>
                  <a:cubicBezTo>
                    <a:pt x="37" y="76"/>
                    <a:pt x="38" y="78"/>
                    <a:pt x="40" y="79"/>
                  </a:cubicBezTo>
                  <a:cubicBezTo>
                    <a:pt x="41" y="79"/>
                    <a:pt x="41" y="76"/>
                    <a:pt x="43" y="77"/>
                  </a:cubicBezTo>
                  <a:cubicBezTo>
                    <a:pt x="45" y="80"/>
                    <a:pt x="43" y="82"/>
                    <a:pt x="45" y="84"/>
                  </a:cubicBezTo>
                  <a:cubicBezTo>
                    <a:pt x="50" y="92"/>
                    <a:pt x="59" y="80"/>
                    <a:pt x="63" y="79"/>
                  </a:cubicBezTo>
                  <a:cubicBezTo>
                    <a:pt x="64" y="79"/>
                    <a:pt x="65" y="80"/>
                    <a:pt x="67" y="80"/>
                  </a:cubicBezTo>
                  <a:cubicBezTo>
                    <a:pt x="70" y="81"/>
                    <a:pt x="75" y="82"/>
                    <a:pt x="78" y="81"/>
                  </a:cubicBezTo>
                  <a:cubicBezTo>
                    <a:pt x="80" y="81"/>
                    <a:pt x="83" y="81"/>
                    <a:pt x="86" y="79"/>
                  </a:cubicBezTo>
                  <a:cubicBezTo>
                    <a:pt x="83" y="77"/>
                    <a:pt x="81" y="78"/>
                    <a:pt x="78" y="78"/>
                  </a:cubicBezTo>
                  <a:cubicBezTo>
                    <a:pt x="73" y="77"/>
                    <a:pt x="69" y="74"/>
                    <a:pt x="66" y="73"/>
                  </a:cubicBezTo>
                  <a:cubicBezTo>
                    <a:pt x="64" y="73"/>
                    <a:pt x="64" y="74"/>
                    <a:pt x="63" y="74"/>
                  </a:cubicBezTo>
                  <a:cubicBezTo>
                    <a:pt x="62" y="75"/>
                    <a:pt x="60" y="74"/>
                    <a:pt x="59" y="75"/>
                  </a:cubicBezTo>
                  <a:cubicBezTo>
                    <a:pt x="57" y="75"/>
                    <a:pt x="56" y="78"/>
                    <a:pt x="54" y="80"/>
                  </a:cubicBezTo>
                  <a:cubicBezTo>
                    <a:pt x="52" y="82"/>
                    <a:pt x="51" y="84"/>
                    <a:pt x="48" y="84"/>
                  </a:cubicBezTo>
                  <a:cubicBezTo>
                    <a:pt x="48" y="79"/>
                    <a:pt x="50" y="73"/>
                    <a:pt x="46" y="70"/>
                  </a:cubicBezTo>
                  <a:cubicBezTo>
                    <a:pt x="43" y="69"/>
                    <a:pt x="40" y="70"/>
                    <a:pt x="37" y="71"/>
                  </a:cubicBezTo>
                  <a:cubicBezTo>
                    <a:pt x="36" y="70"/>
                    <a:pt x="35" y="69"/>
                    <a:pt x="34" y="68"/>
                  </a:cubicBezTo>
                  <a:cubicBezTo>
                    <a:pt x="35" y="64"/>
                    <a:pt x="33" y="61"/>
                    <a:pt x="32" y="57"/>
                  </a:cubicBezTo>
                  <a:cubicBezTo>
                    <a:pt x="35" y="53"/>
                    <a:pt x="32" y="49"/>
                    <a:pt x="32" y="45"/>
                  </a:cubicBezTo>
                  <a:cubicBezTo>
                    <a:pt x="31" y="43"/>
                    <a:pt x="32" y="41"/>
                    <a:pt x="32" y="38"/>
                  </a:cubicBezTo>
                  <a:cubicBezTo>
                    <a:pt x="32" y="36"/>
                    <a:pt x="32" y="34"/>
                    <a:pt x="32" y="32"/>
                  </a:cubicBezTo>
                  <a:cubicBezTo>
                    <a:pt x="33" y="29"/>
                    <a:pt x="34" y="24"/>
                    <a:pt x="35" y="21"/>
                  </a:cubicBezTo>
                  <a:cubicBezTo>
                    <a:pt x="38" y="16"/>
                    <a:pt x="43" y="9"/>
                    <a:pt x="48" y="5"/>
                  </a:cubicBezTo>
                  <a:cubicBezTo>
                    <a:pt x="48" y="4"/>
                    <a:pt x="48" y="3"/>
                    <a:pt x="48" y="1"/>
                  </a:cubicBezTo>
                  <a:cubicBezTo>
                    <a:pt x="48" y="0"/>
                    <a:pt x="46" y="1"/>
                    <a:pt x="45" y="0"/>
                  </a:cubicBezTo>
                  <a:cubicBezTo>
                    <a:pt x="39" y="5"/>
                    <a:pt x="35" y="11"/>
                    <a:pt x="31" y="17"/>
                  </a:cubicBezTo>
                  <a:cubicBezTo>
                    <a:pt x="31" y="20"/>
                    <a:pt x="27" y="23"/>
                    <a:pt x="27" y="26"/>
                  </a:cubicBezTo>
                  <a:cubicBezTo>
                    <a:pt x="26" y="28"/>
                    <a:pt x="27" y="33"/>
                    <a:pt x="26" y="37"/>
                  </a:cubicBezTo>
                  <a:cubicBezTo>
                    <a:pt x="25" y="42"/>
                    <a:pt x="26" y="52"/>
                    <a:pt x="28" y="57"/>
                  </a:cubicBezTo>
                  <a:cubicBezTo>
                    <a:pt x="25" y="60"/>
                    <a:pt x="24" y="64"/>
                    <a:pt x="23" y="68"/>
                  </a:cubicBezTo>
                  <a:cubicBezTo>
                    <a:pt x="20" y="68"/>
                    <a:pt x="19" y="67"/>
                    <a:pt x="18" y="66"/>
                  </a:cubicBezTo>
                  <a:cubicBezTo>
                    <a:pt x="23" y="64"/>
                    <a:pt x="25" y="56"/>
                    <a:pt x="21" y="51"/>
                  </a:cubicBezTo>
                  <a:cubicBezTo>
                    <a:pt x="18" y="51"/>
                    <a:pt x="17" y="50"/>
                    <a:pt x="15" y="50"/>
                  </a:cubicBezTo>
                  <a:cubicBezTo>
                    <a:pt x="6" y="50"/>
                    <a:pt x="5" y="62"/>
                    <a:pt x="12" y="66"/>
                  </a:cubicBezTo>
                  <a:cubicBezTo>
                    <a:pt x="9" y="67"/>
                    <a:pt x="5" y="65"/>
                    <a:pt x="2" y="66"/>
                  </a:cubicBezTo>
                  <a:cubicBezTo>
                    <a:pt x="0" y="68"/>
                    <a:pt x="1" y="70"/>
                    <a:pt x="3" y="71"/>
                  </a:cubicBezTo>
                  <a:cubicBezTo>
                    <a:pt x="6" y="71"/>
                    <a:pt x="8" y="73"/>
                    <a:pt x="11" y="7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1" name="Freeform 105"/>
            <p:cNvSpPr>
              <a:spLocks/>
            </p:cNvSpPr>
            <p:nvPr/>
          </p:nvSpPr>
          <p:spPr bwMode="auto">
            <a:xfrm>
              <a:off x="5383941" y="1413483"/>
              <a:ext cx="50436" cy="43231"/>
            </a:xfrm>
            <a:custGeom>
              <a:avLst/>
              <a:gdLst>
                <a:gd name="T0" fmla="*/ 6 w 6"/>
                <a:gd name="T1" fmla="*/ 0 h 5"/>
                <a:gd name="T2" fmla="*/ 0 w 6"/>
                <a:gd name="T3" fmla="*/ 2 h 5"/>
                <a:gd name="T4" fmla="*/ 6 w 6"/>
                <a:gd name="T5" fmla="*/ 0 h 5"/>
              </a:gdLst>
              <a:ahLst/>
              <a:cxnLst>
                <a:cxn ang="0">
                  <a:pos x="T0" y="T1"/>
                </a:cxn>
                <a:cxn ang="0">
                  <a:pos x="T2" y="T3"/>
                </a:cxn>
                <a:cxn ang="0">
                  <a:pos x="T4" y="T5"/>
                </a:cxn>
              </a:cxnLst>
              <a:rect l="0" t="0" r="r" b="b"/>
              <a:pathLst>
                <a:path w="6" h="5">
                  <a:moveTo>
                    <a:pt x="6" y="0"/>
                  </a:moveTo>
                  <a:cubicBezTo>
                    <a:pt x="6" y="3"/>
                    <a:pt x="1" y="5"/>
                    <a:pt x="0" y="2"/>
                  </a:cubicBezTo>
                  <a:cubicBezTo>
                    <a:pt x="2" y="2"/>
                    <a:pt x="4" y="1"/>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2" name="Freeform 106"/>
            <p:cNvSpPr>
              <a:spLocks/>
            </p:cNvSpPr>
            <p:nvPr/>
          </p:nvSpPr>
          <p:spPr bwMode="auto">
            <a:xfrm>
              <a:off x="5546057" y="937945"/>
              <a:ext cx="25217" cy="18012"/>
            </a:xfrm>
            <a:custGeom>
              <a:avLst/>
              <a:gdLst>
                <a:gd name="T0" fmla="*/ 0 w 3"/>
                <a:gd name="T1" fmla="*/ 1 h 2"/>
                <a:gd name="T2" fmla="*/ 2 w 3"/>
                <a:gd name="T3" fmla="*/ 2 h 2"/>
                <a:gd name="T4" fmla="*/ 1 w 3"/>
                <a:gd name="T5" fmla="*/ 0 h 2"/>
                <a:gd name="T6" fmla="*/ 0 w 3"/>
                <a:gd name="T7" fmla="*/ 1 h 2"/>
              </a:gdLst>
              <a:ahLst/>
              <a:cxnLst>
                <a:cxn ang="0">
                  <a:pos x="T0" y="T1"/>
                </a:cxn>
                <a:cxn ang="0">
                  <a:pos x="T2" y="T3"/>
                </a:cxn>
                <a:cxn ang="0">
                  <a:pos x="T4" y="T5"/>
                </a:cxn>
                <a:cxn ang="0">
                  <a:pos x="T6" y="T7"/>
                </a:cxn>
              </a:cxnLst>
              <a:rect l="0" t="0" r="r" b="b"/>
              <a:pathLst>
                <a:path w="3" h="2">
                  <a:moveTo>
                    <a:pt x="0" y="1"/>
                  </a:moveTo>
                  <a:cubicBezTo>
                    <a:pt x="1" y="1"/>
                    <a:pt x="1" y="2"/>
                    <a:pt x="2" y="2"/>
                  </a:cubicBezTo>
                  <a:cubicBezTo>
                    <a:pt x="3" y="1"/>
                    <a:pt x="2" y="0"/>
                    <a:pt x="1" y="0"/>
                  </a:cubicBezTo>
                  <a:cubicBezTo>
                    <a:pt x="1" y="0"/>
                    <a:pt x="1" y="1"/>
                    <a:pt x="0"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3" name="Freeform 107"/>
            <p:cNvSpPr>
              <a:spLocks/>
            </p:cNvSpPr>
            <p:nvPr/>
          </p:nvSpPr>
          <p:spPr bwMode="auto">
            <a:xfrm>
              <a:off x="6497134" y="912728"/>
              <a:ext cx="180128" cy="172923"/>
            </a:xfrm>
            <a:custGeom>
              <a:avLst/>
              <a:gdLst>
                <a:gd name="T0" fmla="*/ 5 w 21"/>
                <a:gd name="T1" fmla="*/ 6 h 20"/>
                <a:gd name="T2" fmla="*/ 13 w 21"/>
                <a:gd name="T3" fmla="*/ 19 h 20"/>
                <a:gd name="T4" fmla="*/ 18 w 21"/>
                <a:gd name="T5" fmla="*/ 15 h 20"/>
                <a:gd name="T6" fmla="*/ 5 w 21"/>
                <a:gd name="T7" fmla="*/ 6 h 20"/>
              </a:gdLst>
              <a:ahLst/>
              <a:cxnLst>
                <a:cxn ang="0">
                  <a:pos x="T0" y="T1"/>
                </a:cxn>
                <a:cxn ang="0">
                  <a:pos x="T2" y="T3"/>
                </a:cxn>
                <a:cxn ang="0">
                  <a:pos x="T4" y="T5"/>
                </a:cxn>
                <a:cxn ang="0">
                  <a:pos x="T6" y="T7"/>
                </a:cxn>
              </a:cxnLst>
              <a:rect l="0" t="0" r="r" b="b"/>
              <a:pathLst>
                <a:path w="21" h="20">
                  <a:moveTo>
                    <a:pt x="5" y="6"/>
                  </a:moveTo>
                  <a:cubicBezTo>
                    <a:pt x="0" y="11"/>
                    <a:pt x="5" y="20"/>
                    <a:pt x="13" y="19"/>
                  </a:cubicBezTo>
                  <a:cubicBezTo>
                    <a:pt x="15" y="17"/>
                    <a:pt x="17" y="17"/>
                    <a:pt x="18" y="15"/>
                  </a:cubicBezTo>
                  <a:cubicBezTo>
                    <a:pt x="21" y="7"/>
                    <a:pt x="10" y="0"/>
                    <a:pt x="5"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4" name="Freeform 108"/>
            <p:cNvSpPr>
              <a:spLocks/>
            </p:cNvSpPr>
            <p:nvPr/>
          </p:nvSpPr>
          <p:spPr bwMode="auto">
            <a:xfrm>
              <a:off x="6572786" y="999189"/>
              <a:ext cx="36026" cy="32422"/>
            </a:xfrm>
            <a:custGeom>
              <a:avLst/>
              <a:gdLst>
                <a:gd name="T0" fmla="*/ 4 w 4"/>
                <a:gd name="T1" fmla="*/ 2 h 4"/>
                <a:gd name="T2" fmla="*/ 1 w 4"/>
                <a:gd name="T3" fmla="*/ 4 h 4"/>
                <a:gd name="T4" fmla="*/ 4 w 4"/>
                <a:gd name="T5" fmla="*/ 2 h 4"/>
              </a:gdLst>
              <a:ahLst/>
              <a:cxnLst>
                <a:cxn ang="0">
                  <a:pos x="T0" y="T1"/>
                </a:cxn>
                <a:cxn ang="0">
                  <a:pos x="T2" y="T3"/>
                </a:cxn>
                <a:cxn ang="0">
                  <a:pos x="T4" y="T5"/>
                </a:cxn>
              </a:cxnLst>
              <a:rect l="0" t="0" r="r" b="b"/>
              <a:pathLst>
                <a:path w="4" h="4">
                  <a:moveTo>
                    <a:pt x="4" y="2"/>
                  </a:moveTo>
                  <a:cubicBezTo>
                    <a:pt x="3" y="3"/>
                    <a:pt x="2" y="4"/>
                    <a:pt x="1" y="4"/>
                  </a:cubicBezTo>
                  <a:cubicBezTo>
                    <a:pt x="0" y="2"/>
                    <a:pt x="3" y="0"/>
                    <a:pt x="4"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09"/>
            <p:cNvSpPr>
              <a:spLocks/>
            </p:cNvSpPr>
            <p:nvPr/>
          </p:nvSpPr>
          <p:spPr bwMode="auto">
            <a:xfrm>
              <a:off x="6072031" y="955959"/>
              <a:ext cx="201743" cy="172923"/>
            </a:xfrm>
            <a:custGeom>
              <a:avLst/>
              <a:gdLst>
                <a:gd name="T0" fmla="*/ 20 w 23"/>
                <a:gd name="T1" fmla="*/ 2 h 20"/>
                <a:gd name="T2" fmla="*/ 9 w 23"/>
                <a:gd name="T3" fmla="*/ 1 h 20"/>
                <a:gd name="T4" fmla="*/ 18 w 23"/>
                <a:gd name="T5" fmla="*/ 15 h 20"/>
                <a:gd name="T6" fmla="*/ 20 w 23"/>
                <a:gd name="T7" fmla="*/ 2 h 20"/>
              </a:gdLst>
              <a:ahLst/>
              <a:cxnLst>
                <a:cxn ang="0">
                  <a:pos x="T0" y="T1"/>
                </a:cxn>
                <a:cxn ang="0">
                  <a:pos x="T2" y="T3"/>
                </a:cxn>
                <a:cxn ang="0">
                  <a:pos x="T4" y="T5"/>
                </a:cxn>
                <a:cxn ang="0">
                  <a:pos x="T6" y="T7"/>
                </a:cxn>
              </a:cxnLst>
              <a:rect l="0" t="0" r="r" b="b"/>
              <a:pathLst>
                <a:path w="23" h="20">
                  <a:moveTo>
                    <a:pt x="20" y="2"/>
                  </a:moveTo>
                  <a:cubicBezTo>
                    <a:pt x="17" y="0"/>
                    <a:pt x="13" y="2"/>
                    <a:pt x="9" y="1"/>
                  </a:cubicBezTo>
                  <a:cubicBezTo>
                    <a:pt x="0" y="7"/>
                    <a:pt x="7" y="20"/>
                    <a:pt x="18" y="15"/>
                  </a:cubicBezTo>
                  <a:cubicBezTo>
                    <a:pt x="22" y="13"/>
                    <a:pt x="23" y="6"/>
                    <a:pt x="2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10"/>
            <p:cNvSpPr>
              <a:spLocks/>
            </p:cNvSpPr>
            <p:nvPr/>
          </p:nvSpPr>
          <p:spPr bwMode="auto">
            <a:xfrm>
              <a:off x="6144083" y="1024406"/>
              <a:ext cx="86461" cy="43231"/>
            </a:xfrm>
            <a:custGeom>
              <a:avLst/>
              <a:gdLst>
                <a:gd name="T0" fmla="*/ 1 w 10"/>
                <a:gd name="T1" fmla="*/ 1 h 5"/>
                <a:gd name="T2" fmla="*/ 8 w 10"/>
                <a:gd name="T3" fmla="*/ 0 h 5"/>
                <a:gd name="T4" fmla="*/ 1 w 10"/>
                <a:gd name="T5" fmla="*/ 1 h 5"/>
              </a:gdLst>
              <a:ahLst/>
              <a:cxnLst>
                <a:cxn ang="0">
                  <a:pos x="T0" y="T1"/>
                </a:cxn>
                <a:cxn ang="0">
                  <a:pos x="T2" y="T3"/>
                </a:cxn>
                <a:cxn ang="0">
                  <a:pos x="T4" y="T5"/>
                </a:cxn>
              </a:cxnLst>
              <a:rect l="0" t="0" r="r" b="b"/>
              <a:pathLst>
                <a:path w="10" h="5">
                  <a:moveTo>
                    <a:pt x="1" y="1"/>
                  </a:moveTo>
                  <a:cubicBezTo>
                    <a:pt x="3" y="0"/>
                    <a:pt x="6" y="1"/>
                    <a:pt x="8" y="0"/>
                  </a:cubicBezTo>
                  <a:cubicBezTo>
                    <a:pt x="10" y="5"/>
                    <a:pt x="0" y="3"/>
                    <a:pt x="1"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111"/>
            <p:cNvSpPr>
              <a:spLocks/>
            </p:cNvSpPr>
            <p:nvPr/>
          </p:nvSpPr>
          <p:spPr bwMode="auto">
            <a:xfrm>
              <a:off x="5614505" y="1006395"/>
              <a:ext cx="140499" cy="140499"/>
            </a:xfrm>
            <a:custGeom>
              <a:avLst/>
              <a:gdLst>
                <a:gd name="T0" fmla="*/ 6 w 16"/>
                <a:gd name="T1" fmla="*/ 1 h 16"/>
                <a:gd name="T2" fmla="*/ 2 w 16"/>
                <a:gd name="T3" fmla="*/ 12 h 16"/>
                <a:gd name="T4" fmla="*/ 10 w 16"/>
                <a:gd name="T5" fmla="*/ 15 h 16"/>
                <a:gd name="T6" fmla="*/ 15 w 16"/>
                <a:gd name="T7" fmla="*/ 7 h 16"/>
                <a:gd name="T8" fmla="*/ 6 w 16"/>
                <a:gd name="T9" fmla="*/ 1 h 16"/>
              </a:gdLst>
              <a:ahLst/>
              <a:cxnLst>
                <a:cxn ang="0">
                  <a:pos x="T0" y="T1"/>
                </a:cxn>
                <a:cxn ang="0">
                  <a:pos x="T2" y="T3"/>
                </a:cxn>
                <a:cxn ang="0">
                  <a:pos x="T4" y="T5"/>
                </a:cxn>
                <a:cxn ang="0">
                  <a:pos x="T6" y="T7"/>
                </a:cxn>
                <a:cxn ang="0">
                  <a:pos x="T8" y="T9"/>
                </a:cxn>
              </a:cxnLst>
              <a:rect l="0" t="0" r="r" b="b"/>
              <a:pathLst>
                <a:path w="16" h="16">
                  <a:moveTo>
                    <a:pt x="6" y="1"/>
                  </a:moveTo>
                  <a:cubicBezTo>
                    <a:pt x="3" y="2"/>
                    <a:pt x="0" y="9"/>
                    <a:pt x="2" y="12"/>
                  </a:cubicBezTo>
                  <a:cubicBezTo>
                    <a:pt x="4" y="13"/>
                    <a:pt x="6" y="16"/>
                    <a:pt x="10" y="15"/>
                  </a:cubicBezTo>
                  <a:cubicBezTo>
                    <a:pt x="14" y="15"/>
                    <a:pt x="16" y="10"/>
                    <a:pt x="15" y="7"/>
                  </a:cubicBezTo>
                  <a:cubicBezTo>
                    <a:pt x="15" y="3"/>
                    <a:pt x="10" y="0"/>
                    <a:pt x="6"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8" name="Freeform 112"/>
            <p:cNvSpPr>
              <a:spLocks/>
            </p:cNvSpPr>
            <p:nvPr/>
          </p:nvSpPr>
          <p:spPr bwMode="auto">
            <a:xfrm>
              <a:off x="5668544" y="1074842"/>
              <a:ext cx="43231" cy="28820"/>
            </a:xfrm>
            <a:custGeom>
              <a:avLst/>
              <a:gdLst>
                <a:gd name="T0" fmla="*/ 5 w 5"/>
                <a:gd name="T1" fmla="*/ 1 h 3"/>
                <a:gd name="T2" fmla="*/ 0 w 5"/>
                <a:gd name="T3" fmla="*/ 1 h 3"/>
                <a:gd name="T4" fmla="*/ 5 w 5"/>
                <a:gd name="T5" fmla="*/ 1 h 3"/>
              </a:gdLst>
              <a:ahLst/>
              <a:cxnLst>
                <a:cxn ang="0">
                  <a:pos x="T0" y="T1"/>
                </a:cxn>
                <a:cxn ang="0">
                  <a:pos x="T2" y="T3"/>
                </a:cxn>
                <a:cxn ang="0">
                  <a:pos x="T4" y="T5"/>
                </a:cxn>
              </a:cxnLst>
              <a:rect l="0" t="0" r="r" b="b"/>
              <a:pathLst>
                <a:path w="5" h="3">
                  <a:moveTo>
                    <a:pt x="5" y="1"/>
                  </a:moveTo>
                  <a:cubicBezTo>
                    <a:pt x="4" y="3"/>
                    <a:pt x="2" y="2"/>
                    <a:pt x="0" y="1"/>
                  </a:cubicBezTo>
                  <a:cubicBezTo>
                    <a:pt x="1" y="0"/>
                    <a:pt x="3" y="1"/>
                    <a:pt x="5"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9" name="Freeform 113"/>
            <p:cNvSpPr>
              <a:spLocks/>
            </p:cNvSpPr>
            <p:nvPr/>
          </p:nvSpPr>
          <p:spPr bwMode="auto">
            <a:xfrm>
              <a:off x="6039607" y="1017201"/>
              <a:ext cx="25217" cy="43231"/>
            </a:xfrm>
            <a:custGeom>
              <a:avLst/>
              <a:gdLst>
                <a:gd name="T0" fmla="*/ 0 w 3"/>
                <a:gd name="T1" fmla="*/ 3 h 5"/>
                <a:gd name="T2" fmla="*/ 3 w 3"/>
                <a:gd name="T3" fmla="*/ 4 h 5"/>
                <a:gd name="T4" fmla="*/ 1 w 3"/>
                <a:gd name="T5" fmla="*/ 0 h 5"/>
                <a:gd name="T6" fmla="*/ 0 w 3"/>
                <a:gd name="T7" fmla="*/ 3 h 5"/>
              </a:gdLst>
              <a:ahLst/>
              <a:cxnLst>
                <a:cxn ang="0">
                  <a:pos x="T0" y="T1"/>
                </a:cxn>
                <a:cxn ang="0">
                  <a:pos x="T2" y="T3"/>
                </a:cxn>
                <a:cxn ang="0">
                  <a:pos x="T4" y="T5"/>
                </a:cxn>
                <a:cxn ang="0">
                  <a:pos x="T6" y="T7"/>
                </a:cxn>
              </a:cxnLst>
              <a:rect l="0" t="0" r="r" b="b"/>
              <a:pathLst>
                <a:path w="3" h="5">
                  <a:moveTo>
                    <a:pt x="0" y="3"/>
                  </a:moveTo>
                  <a:cubicBezTo>
                    <a:pt x="1" y="3"/>
                    <a:pt x="1" y="5"/>
                    <a:pt x="3" y="4"/>
                  </a:cubicBezTo>
                  <a:cubicBezTo>
                    <a:pt x="3" y="3"/>
                    <a:pt x="2" y="1"/>
                    <a:pt x="1" y="0"/>
                  </a:cubicBezTo>
                  <a:cubicBezTo>
                    <a:pt x="0" y="1"/>
                    <a:pt x="0" y="2"/>
                    <a:pt x="0"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0" name="Freeform 114"/>
            <p:cNvSpPr>
              <a:spLocks/>
            </p:cNvSpPr>
            <p:nvPr/>
          </p:nvSpPr>
          <p:spPr bwMode="auto">
            <a:xfrm>
              <a:off x="5322698" y="1017201"/>
              <a:ext cx="154909" cy="162114"/>
            </a:xfrm>
            <a:custGeom>
              <a:avLst/>
              <a:gdLst>
                <a:gd name="T0" fmla="*/ 10 w 18"/>
                <a:gd name="T1" fmla="*/ 19 h 19"/>
                <a:gd name="T2" fmla="*/ 17 w 18"/>
                <a:gd name="T3" fmla="*/ 7 h 19"/>
                <a:gd name="T4" fmla="*/ 2 w 18"/>
                <a:gd name="T5" fmla="*/ 7 h 19"/>
                <a:gd name="T6" fmla="*/ 10 w 18"/>
                <a:gd name="T7" fmla="*/ 19 h 19"/>
              </a:gdLst>
              <a:ahLst/>
              <a:cxnLst>
                <a:cxn ang="0">
                  <a:pos x="T0" y="T1"/>
                </a:cxn>
                <a:cxn ang="0">
                  <a:pos x="T2" y="T3"/>
                </a:cxn>
                <a:cxn ang="0">
                  <a:pos x="T4" y="T5"/>
                </a:cxn>
                <a:cxn ang="0">
                  <a:pos x="T6" y="T7"/>
                </a:cxn>
              </a:cxnLst>
              <a:rect l="0" t="0" r="r" b="b"/>
              <a:pathLst>
                <a:path w="18" h="19">
                  <a:moveTo>
                    <a:pt x="10" y="19"/>
                  </a:moveTo>
                  <a:cubicBezTo>
                    <a:pt x="16" y="19"/>
                    <a:pt x="18" y="14"/>
                    <a:pt x="17" y="7"/>
                  </a:cubicBezTo>
                  <a:cubicBezTo>
                    <a:pt x="14" y="1"/>
                    <a:pt x="4" y="0"/>
                    <a:pt x="2" y="7"/>
                  </a:cubicBezTo>
                  <a:cubicBezTo>
                    <a:pt x="0" y="13"/>
                    <a:pt x="4" y="19"/>
                    <a:pt x="10"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1" name="Freeform 115"/>
            <p:cNvSpPr>
              <a:spLocks/>
            </p:cNvSpPr>
            <p:nvPr/>
          </p:nvSpPr>
          <p:spPr bwMode="auto">
            <a:xfrm>
              <a:off x="5391146" y="1110868"/>
              <a:ext cx="50436" cy="36026"/>
            </a:xfrm>
            <a:custGeom>
              <a:avLst/>
              <a:gdLst>
                <a:gd name="T0" fmla="*/ 5 w 6"/>
                <a:gd name="T1" fmla="*/ 0 h 4"/>
                <a:gd name="T2" fmla="*/ 0 w 6"/>
                <a:gd name="T3" fmla="*/ 2 h 4"/>
                <a:gd name="T4" fmla="*/ 5 w 6"/>
                <a:gd name="T5" fmla="*/ 0 h 4"/>
              </a:gdLst>
              <a:ahLst/>
              <a:cxnLst>
                <a:cxn ang="0">
                  <a:pos x="T0" y="T1"/>
                </a:cxn>
                <a:cxn ang="0">
                  <a:pos x="T2" y="T3"/>
                </a:cxn>
                <a:cxn ang="0">
                  <a:pos x="T4" y="T5"/>
                </a:cxn>
              </a:cxnLst>
              <a:rect l="0" t="0" r="r" b="b"/>
              <a:pathLst>
                <a:path w="6" h="4">
                  <a:moveTo>
                    <a:pt x="5" y="0"/>
                  </a:moveTo>
                  <a:cubicBezTo>
                    <a:pt x="6" y="4"/>
                    <a:pt x="1" y="4"/>
                    <a:pt x="0" y="2"/>
                  </a:cubicBezTo>
                  <a:cubicBezTo>
                    <a:pt x="0" y="0"/>
                    <a:pt x="3" y="0"/>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2" name="Freeform 116"/>
            <p:cNvSpPr>
              <a:spLocks/>
            </p:cNvSpPr>
            <p:nvPr/>
          </p:nvSpPr>
          <p:spPr bwMode="auto">
            <a:xfrm>
              <a:off x="5729787" y="1067637"/>
              <a:ext cx="68448" cy="327832"/>
            </a:xfrm>
            <a:custGeom>
              <a:avLst/>
              <a:gdLst>
                <a:gd name="T0" fmla="*/ 6 w 8"/>
                <a:gd name="T1" fmla="*/ 0 h 38"/>
                <a:gd name="T2" fmla="*/ 6 w 8"/>
                <a:gd name="T3" fmla="*/ 0 h 38"/>
                <a:gd name="T4" fmla="*/ 5 w 8"/>
                <a:gd name="T5" fmla="*/ 1 h 38"/>
                <a:gd name="T6" fmla="*/ 2 w 8"/>
                <a:gd name="T7" fmla="*/ 33 h 38"/>
                <a:gd name="T8" fmla="*/ 3 w 8"/>
                <a:gd name="T9" fmla="*/ 38 h 38"/>
                <a:gd name="T10" fmla="*/ 5 w 8"/>
                <a:gd name="T11" fmla="*/ 26 h 38"/>
                <a:gd name="T12" fmla="*/ 8 w 8"/>
                <a:gd name="T13" fmla="*/ 5 h 38"/>
                <a:gd name="T14" fmla="*/ 6 w 8"/>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38">
                  <a:moveTo>
                    <a:pt x="6" y="0"/>
                  </a:moveTo>
                  <a:cubicBezTo>
                    <a:pt x="6" y="0"/>
                    <a:pt x="6" y="0"/>
                    <a:pt x="6" y="0"/>
                  </a:cubicBezTo>
                  <a:cubicBezTo>
                    <a:pt x="5" y="1"/>
                    <a:pt x="5" y="1"/>
                    <a:pt x="5" y="1"/>
                  </a:cubicBezTo>
                  <a:cubicBezTo>
                    <a:pt x="1" y="10"/>
                    <a:pt x="0" y="22"/>
                    <a:pt x="2" y="33"/>
                  </a:cubicBezTo>
                  <a:cubicBezTo>
                    <a:pt x="2" y="35"/>
                    <a:pt x="1" y="38"/>
                    <a:pt x="3" y="38"/>
                  </a:cubicBezTo>
                  <a:cubicBezTo>
                    <a:pt x="8" y="37"/>
                    <a:pt x="5" y="30"/>
                    <a:pt x="5" y="26"/>
                  </a:cubicBezTo>
                  <a:cubicBezTo>
                    <a:pt x="5" y="19"/>
                    <a:pt x="7" y="12"/>
                    <a:pt x="8" y="5"/>
                  </a:cubicBezTo>
                  <a:cubicBezTo>
                    <a:pt x="8" y="4"/>
                    <a:pt x="8" y="1"/>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3" name="Freeform 117"/>
            <p:cNvSpPr>
              <a:spLocks/>
            </p:cNvSpPr>
            <p:nvPr/>
          </p:nvSpPr>
          <p:spPr bwMode="auto">
            <a:xfrm>
              <a:off x="6583595" y="1103663"/>
              <a:ext cx="147704" cy="136897"/>
            </a:xfrm>
            <a:custGeom>
              <a:avLst/>
              <a:gdLst>
                <a:gd name="T0" fmla="*/ 10 w 17"/>
                <a:gd name="T1" fmla="*/ 15 h 16"/>
                <a:gd name="T2" fmla="*/ 15 w 17"/>
                <a:gd name="T3" fmla="*/ 14 h 16"/>
                <a:gd name="T4" fmla="*/ 14 w 17"/>
                <a:gd name="T5" fmla="*/ 2 h 16"/>
                <a:gd name="T6" fmla="*/ 3 w 17"/>
                <a:gd name="T7" fmla="*/ 4 h 16"/>
                <a:gd name="T8" fmla="*/ 10 w 17"/>
                <a:gd name="T9" fmla="*/ 15 h 16"/>
              </a:gdLst>
              <a:ahLst/>
              <a:cxnLst>
                <a:cxn ang="0">
                  <a:pos x="T0" y="T1"/>
                </a:cxn>
                <a:cxn ang="0">
                  <a:pos x="T2" y="T3"/>
                </a:cxn>
                <a:cxn ang="0">
                  <a:pos x="T4" y="T5"/>
                </a:cxn>
                <a:cxn ang="0">
                  <a:pos x="T6" y="T7"/>
                </a:cxn>
                <a:cxn ang="0">
                  <a:pos x="T8" y="T9"/>
                </a:cxn>
              </a:cxnLst>
              <a:rect l="0" t="0" r="r" b="b"/>
              <a:pathLst>
                <a:path w="17" h="16">
                  <a:moveTo>
                    <a:pt x="10" y="15"/>
                  </a:moveTo>
                  <a:cubicBezTo>
                    <a:pt x="12" y="15"/>
                    <a:pt x="12" y="14"/>
                    <a:pt x="15" y="14"/>
                  </a:cubicBezTo>
                  <a:cubicBezTo>
                    <a:pt x="17" y="11"/>
                    <a:pt x="17" y="4"/>
                    <a:pt x="14" y="2"/>
                  </a:cubicBezTo>
                  <a:cubicBezTo>
                    <a:pt x="11" y="0"/>
                    <a:pt x="5" y="1"/>
                    <a:pt x="3" y="4"/>
                  </a:cubicBezTo>
                  <a:cubicBezTo>
                    <a:pt x="0" y="9"/>
                    <a:pt x="4" y="16"/>
                    <a:pt x="10"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4" name="Freeform 118"/>
            <p:cNvSpPr>
              <a:spLocks/>
            </p:cNvSpPr>
            <p:nvPr/>
          </p:nvSpPr>
          <p:spPr bwMode="auto">
            <a:xfrm>
              <a:off x="6634031" y="1172112"/>
              <a:ext cx="43231" cy="25217"/>
            </a:xfrm>
            <a:custGeom>
              <a:avLst/>
              <a:gdLst>
                <a:gd name="T0" fmla="*/ 5 w 5"/>
                <a:gd name="T1" fmla="*/ 0 h 3"/>
                <a:gd name="T2" fmla="*/ 0 w 5"/>
                <a:gd name="T3" fmla="*/ 1 h 3"/>
                <a:gd name="T4" fmla="*/ 5 w 5"/>
                <a:gd name="T5" fmla="*/ 0 h 3"/>
              </a:gdLst>
              <a:ahLst/>
              <a:cxnLst>
                <a:cxn ang="0">
                  <a:pos x="T0" y="T1"/>
                </a:cxn>
                <a:cxn ang="0">
                  <a:pos x="T2" y="T3"/>
                </a:cxn>
                <a:cxn ang="0">
                  <a:pos x="T4" y="T5"/>
                </a:cxn>
              </a:cxnLst>
              <a:rect l="0" t="0" r="r" b="b"/>
              <a:pathLst>
                <a:path w="5" h="3">
                  <a:moveTo>
                    <a:pt x="5" y="0"/>
                  </a:moveTo>
                  <a:cubicBezTo>
                    <a:pt x="5" y="2"/>
                    <a:pt x="1" y="3"/>
                    <a:pt x="0" y="1"/>
                  </a:cubicBezTo>
                  <a:cubicBezTo>
                    <a:pt x="2" y="1"/>
                    <a:pt x="3" y="1"/>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5" name="Freeform 119"/>
            <p:cNvSpPr>
              <a:spLocks/>
            </p:cNvSpPr>
            <p:nvPr/>
          </p:nvSpPr>
          <p:spPr bwMode="auto">
            <a:xfrm>
              <a:off x="6100852" y="1092856"/>
              <a:ext cx="162114" cy="154909"/>
            </a:xfrm>
            <a:custGeom>
              <a:avLst/>
              <a:gdLst>
                <a:gd name="T0" fmla="*/ 7 w 19"/>
                <a:gd name="T1" fmla="*/ 4 h 18"/>
                <a:gd name="T2" fmla="*/ 8 w 19"/>
                <a:gd name="T3" fmla="*/ 17 h 18"/>
                <a:gd name="T4" fmla="*/ 7 w 19"/>
                <a:gd name="T5" fmla="*/ 4 h 18"/>
              </a:gdLst>
              <a:ahLst/>
              <a:cxnLst>
                <a:cxn ang="0">
                  <a:pos x="T0" y="T1"/>
                </a:cxn>
                <a:cxn ang="0">
                  <a:pos x="T2" y="T3"/>
                </a:cxn>
                <a:cxn ang="0">
                  <a:pos x="T4" y="T5"/>
                </a:cxn>
              </a:cxnLst>
              <a:rect l="0" t="0" r="r" b="b"/>
              <a:pathLst>
                <a:path w="19" h="18">
                  <a:moveTo>
                    <a:pt x="7" y="4"/>
                  </a:moveTo>
                  <a:cubicBezTo>
                    <a:pt x="0" y="6"/>
                    <a:pt x="2" y="16"/>
                    <a:pt x="8" y="17"/>
                  </a:cubicBezTo>
                  <a:cubicBezTo>
                    <a:pt x="19" y="18"/>
                    <a:pt x="19" y="0"/>
                    <a:pt x="7"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6" name="Freeform 120"/>
            <p:cNvSpPr>
              <a:spLocks/>
            </p:cNvSpPr>
            <p:nvPr/>
          </p:nvSpPr>
          <p:spPr bwMode="auto">
            <a:xfrm>
              <a:off x="6158493" y="1179318"/>
              <a:ext cx="43231" cy="36026"/>
            </a:xfrm>
            <a:custGeom>
              <a:avLst/>
              <a:gdLst>
                <a:gd name="T0" fmla="*/ 0 w 5"/>
                <a:gd name="T1" fmla="*/ 2 h 4"/>
                <a:gd name="T2" fmla="*/ 0 w 5"/>
                <a:gd name="T3" fmla="*/ 1 h 4"/>
                <a:gd name="T4" fmla="*/ 5 w 5"/>
                <a:gd name="T5" fmla="*/ 1 h 4"/>
                <a:gd name="T6" fmla="*/ 0 w 5"/>
                <a:gd name="T7" fmla="*/ 2 h 4"/>
              </a:gdLst>
              <a:ahLst/>
              <a:cxnLst>
                <a:cxn ang="0">
                  <a:pos x="T0" y="T1"/>
                </a:cxn>
                <a:cxn ang="0">
                  <a:pos x="T2" y="T3"/>
                </a:cxn>
                <a:cxn ang="0">
                  <a:pos x="T4" y="T5"/>
                </a:cxn>
                <a:cxn ang="0">
                  <a:pos x="T6" y="T7"/>
                </a:cxn>
              </a:cxnLst>
              <a:rect l="0" t="0" r="r" b="b"/>
              <a:pathLst>
                <a:path w="5" h="4">
                  <a:moveTo>
                    <a:pt x="0" y="2"/>
                  </a:moveTo>
                  <a:cubicBezTo>
                    <a:pt x="0" y="2"/>
                    <a:pt x="0" y="1"/>
                    <a:pt x="0" y="1"/>
                  </a:cubicBezTo>
                  <a:cubicBezTo>
                    <a:pt x="1" y="1"/>
                    <a:pt x="3" y="0"/>
                    <a:pt x="5" y="1"/>
                  </a:cubicBezTo>
                  <a:cubicBezTo>
                    <a:pt x="5" y="3"/>
                    <a:pt x="0" y="4"/>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7" name="Freeform 121"/>
            <p:cNvSpPr>
              <a:spLocks/>
            </p:cNvSpPr>
            <p:nvPr/>
          </p:nvSpPr>
          <p:spPr bwMode="auto">
            <a:xfrm>
              <a:off x="6860991" y="1154098"/>
              <a:ext cx="198140" cy="165718"/>
            </a:xfrm>
            <a:custGeom>
              <a:avLst/>
              <a:gdLst>
                <a:gd name="T0" fmla="*/ 18 w 23"/>
                <a:gd name="T1" fmla="*/ 3 h 19"/>
                <a:gd name="T2" fmla="*/ 11 w 23"/>
                <a:gd name="T3" fmla="*/ 0 h 19"/>
                <a:gd name="T4" fmla="*/ 8 w 23"/>
                <a:gd name="T5" fmla="*/ 15 h 19"/>
                <a:gd name="T6" fmla="*/ 18 w 23"/>
                <a:gd name="T7" fmla="*/ 3 h 19"/>
              </a:gdLst>
              <a:ahLst/>
              <a:cxnLst>
                <a:cxn ang="0">
                  <a:pos x="T0" y="T1"/>
                </a:cxn>
                <a:cxn ang="0">
                  <a:pos x="T2" y="T3"/>
                </a:cxn>
                <a:cxn ang="0">
                  <a:pos x="T4" y="T5"/>
                </a:cxn>
                <a:cxn ang="0">
                  <a:pos x="T6" y="T7"/>
                </a:cxn>
              </a:cxnLst>
              <a:rect l="0" t="0" r="r" b="b"/>
              <a:pathLst>
                <a:path w="23" h="19">
                  <a:moveTo>
                    <a:pt x="18" y="3"/>
                  </a:moveTo>
                  <a:cubicBezTo>
                    <a:pt x="17" y="1"/>
                    <a:pt x="13" y="0"/>
                    <a:pt x="11" y="0"/>
                  </a:cubicBezTo>
                  <a:cubicBezTo>
                    <a:pt x="2" y="1"/>
                    <a:pt x="0" y="13"/>
                    <a:pt x="8" y="15"/>
                  </a:cubicBezTo>
                  <a:cubicBezTo>
                    <a:pt x="17" y="19"/>
                    <a:pt x="23" y="10"/>
                    <a:pt x="18"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8" name="Freeform 122"/>
            <p:cNvSpPr>
              <a:spLocks/>
            </p:cNvSpPr>
            <p:nvPr/>
          </p:nvSpPr>
          <p:spPr bwMode="auto">
            <a:xfrm>
              <a:off x="6961863" y="1233355"/>
              <a:ext cx="25217" cy="25217"/>
            </a:xfrm>
            <a:custGeom>
              <a:avLst/>
              <a:gdLst>
                <a:gd name="T0" fmla="*/ 0 w 3"/>
                <a:gd name="T1" fmla="*/ 1 h 3"/>
                <a:gd name="T2" fmla="*/ 3 w 3"/>
                <a:gd name="T3" fmla="*/ 0 h 3"/>
                <a:gd name="T4" fmla="*/ 0 w 3"/>
                <a:gd name="T5" fmla="*/ 1 h 3"/>
              </a:gdLst>
              <a:ahLst/>
              <a:cxnLst>
                <a:cxn ang="0">
                  <a:pos x="T0" y="T1"/>
                </a:cxn>
                <a:cxn ang="0">
                  <a:pos x="T2" y="T3"/>
                </a:cxn>
                <a:cxn ang="0">
                  <a:pos x="T4" y="T5"/>
                </a:cxn>
              </a:cxnLst>
              <a:rect l="0" t="0" r="r" b="b"/>
              <a:pathLst>
                <a:path w="3" h="3">
                  <a:moveTo>
                    <a:pt x="0" y="1"/>
                  </a:moveTo>
                  <a:cubicBezTo>
                    <a:pt x="1" y="1"/>
                    <a:pt x="1" y="0"/>
                    <a:pt x="3" y="0"/>
                  </a:cubicBezTo>
                  <a:cubicBezTo>
                    <a:pt x="3" y="2"/>
                    <a:pt x="0" y="3"/>
                    <a:pt x="0"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9" name="Freeform 123"/>
            <p:cNvSpPr>
              <a:spLocks/>
            </p:cNvSpPr>
            <p:nvPr/>
          </p:nvSpPr>
          <p:spPr bwMode="auto">
            <a:xfrm>
              <a:off x="5571274" y="1146893"/>
              <a:ext cx="129692" cy="136897"/>
            </a:xfrm>
            <a:custGeom>
              <a:avLst/>
              <a:gdLst>
                <a:gd name="T0" fmla="*/ 4 w 15"/>
                <a:gd name="T1" fmla="*/ 15 h 16"/>
                <a:gd name="T2" fmla="*/ 14 w 15"/>
                <a:gd name="T3" fmla="*/ 7 h 16"/>
                <a:gd name="T4" fmla="*/ 4 w 15"/>
                <a:gd name="T5" fmla="*/ 3 h 16"/>
                <a:gd name="T6" fmla="*/ 4 w 15"/>
                <a:gd name="T7" fmla="*/ 15 h 16"/>
              </a:gdLst>
              <a:ahLst/>
              <a:cxnLst>
                <a:cxn ang="0">
                  <a:pos x="T0" y="T1"/>
                </a:cxn>
                <a:cxn ang="0">
                  <a:pos x="T2" y="T3"/>
                </a:cxn>
                <a:cxn ang="0">
                  <a:pos x="T4" y="T5"/>
                </a:cxn>
                <a:cxn ang="0">
                  <a:pos x="T6" y="T7"/>
                </a:cxn>
              </a:cxnLst>
              <a:rect l="0" t="0" r="r" b="b"/>
              <a:pathLst>
                <a:path w="15" h="16">
                  <a:moveTo>
                    <a:pt x="4" y="15"/>
                  </a:moveTo>
                  <a:cubicBezTo>
                    <a:pt x="11" y="16"/>
                    <a:pt x="15" y="13"/>
                    <a:pt x="14" y="7"/>
                  </a:cubicBezTo>
                  <a:cubicBezTo>
                    <a:pt x="14" y="2"/>
                    <a:pt x="8" y="0"/>
                    <a:pt x="4" y="3"/>
                  </a:cubicBezTo>
                  <a:cubicBezTo>
                    <a:pt x="0" y="6"/>
                    <a:pt x="1" y="12"/>
                    <a:pt x="4"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124"/>
            <p:cNvSpPr>
              <a:spLocks/>
            </p:cNvSpPr>
            <p:nvPr/>
          </p:nvSpPr>
          <p:spPr bwMode="auto">
            <a:xfrm>
              <a:off x="5625314" y="1222548"/>
              <a:ext cx="25217" cy="18012"/>
            </a:xfrm>
            <a:custGeom>
              <a:avLst/>
              <a:gdLst>
                <a:gd name="T0" fmla="*/ 2 w 3"/>
                <a:gd name="T1" fmla="*/ 0 h 2"/>
                <a:gd name="T2" fmla="*/ 3 w 3"/>
                <a:gd name="T3" fmla="*/ 1 h 2"/>
                <a:gd name="T4" fmla="*/ 1 w 3"/>
                <a:gd name="T5" fmla="*/ 2 h 2"/>
                <a:gd name="T6" fmla="*/ 0 w 3"/>
                <a:gd name="T7" fmla="*/ 1 h 2"/>
                <a:gd name="T8" fmla="*/ 2 w 3"/>
                <a:gd name="T9" fmla="*/ 0 h 2"/>
              </a:gdLst>
              <a:ahLst/>
              <a:cxnLst>
                <a:cxn ang="0">
                  <a:pos x="T0" y="T1"/>
                </a:cxn>
                <a:cxn ang="0">
                  <a:pos x="T2" y="T3"/>
                </a:cxn>
                <a:cxn ang="0">
                  <a:pos x="T4" y="T5"/>
                </a:cxn>
                <a:cxn ang="0">
                  <a:pos x="T6" y="T7"/>
                </a:cxn>
                <a:cxn ang="0">
                  <a:pos x="T8" y="T9"/>
                </a:cxn>
              </a:cxnLst>
              <a:rect l="0" t="0" r="r" b="b"/>
              <a:pathLst>
                <a:path w="3" h="2">
                  <a:moveTo>
                    <a:pt x="2" y="0"/>
                  </a:moveTo>
                  <a:cubicBezTo>
                    <a:pt x="2" y="0"/>
                    <a:pt x="3" y="0"/>
                    <a:pt x="3" y="1"/>
                  </a:cubicBezTo>
                  <a:cubicBezTo>
                    <a:pt x="3" y="2"/>
                    <a:pt x="2" y="2"/>
                    <a:pt x="1" y="2"/>
                  </a:cubicBezTo>
                  <a:cubicBezTo>
                    <a:pt x="1" y="2"/>
                    <a:pt x="0" y="2"/>
                    <a:pt x="0" y="1"/>
                  </a:cubicBezTo>
                  <a:cubicBezTo>
                    <a:pt x="1" y="1"/>
                    <a:pt x="2" y="2"/>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1" name="Freeform 125"/>
            <p:cNvSpPr>
              <a:spLocks/>
            </p:cNvSpPr>
            <p:nvPr/>
          </p:nvSpPr>
          <p:spPr bwMode="auto">
            <a:xfrm>
              <a:off x="5322698" y="1172112"/>
              <a:ext cx="147704" cy="172923"/>
            </a:xfrm>
            <a:custGeom>
              <a:avLst/>
              <a:gdLst>
                <a:gd name="T0" fmla="*/ 13 w 17"/>
                <a:gd name="T1" fmla="*/ 17 h 20"/>
                <a:gd name="T2" fmla="*/ 15 w 17"/>
                <a:gd name="T3" fmla="*/ 4 h 20"/>
                <a:gd name="T4" fmla="*/ 2 w 17"/>
                <a:gd name="T5" fmla="*/ 8 h 20"/>
                <a:gd name="T6" fmla="*/ 13 w 17"/>
                <a:gd name="T7" fmla="*/ 17 h 20"/>
              </a:gdLst>
              <a:ahLst/>
              <a:cxnLst>
                <a:cxn ang="0">
                  <a:pos x="T0" y="T1"/>
                </a:cxn>
                <a:cxn ang="0">
                  <a:pos x="T2" y="T3"/>
                </a:cxn>
                <a:cxn ang="0">
                  <a:pos x="T4" y="T5"/>
                </a:cxn>
                <a:cxn ang="0">
                  <a:pos x="T6" y="T7"/>
                </a:cxn>
              </a:cxnLst>
              <a:rect l="0" t="0" r="r" b="b"/>
              <a:pathLst>
                <a:path w="17" h="20">
                  <a:moveTo>
                    <a:pt x="13" y="17"/>
                  </a:moveTo>
                  <a:cubicBezTo>
                    <a:pt x="17" y="15"/>
                    <a:pt x="17" y="8"/>
                    <a:pt x="15" y="4"/>
                  </a:cubicBezTo>
                  <a:cubicBezTo>
                    <a:pt x="11" y="0"/>
                    <a:pt x="3" y="2"/>
                    <a:pt x="2" y="8"/>
                  </a:cubicBezTo>
                  <a:cubicBezTo>
                    <a:pt x="0" y="14"/>
                    <a:pt x="6" y="20"/>
                    <a:pt x="13"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2" name="Freeform 126"/>
            <p:cNvSpPr>
              <a:spLocks/>
            </p:cNvSpPr>
            <p:nvPr/>
          </p:nvSpPr>
          <p:spPr bwMode="auto">
            <a:xfrm>
              <a:off x="5391146" y="1265779"/>
              <a:ext cx="50436" cy="25217"/>
            </a:xfrm>
            <a:custGeom>
              <a:avLst/>
              <a:gdLst>
                <a:gd name="T0" fmla="*/ 5 w 6"/>
                <a:gd name="T1" fmla="*/ 0 h 3"/>
                <a:gd name="T2" fmla="*/ 0 w 6"/>
                <a:gd name="T3" fmla="*/ 0 h 3"/>
                <a:gd name="T4" fmla="*/ 5 w 6"/>
                <a:gd name="T5" fmla="*/ 0 h 3"/>
              </a:gdLst>
              <a:ahLst/>
              <a:cxnLst>
                <a:cxn ang="0">
                  <a:pos x="T0" y="T1"/>
                </a:cxn>
                <a:cxn ang="0">
                  <a:pos x="T2" y="T3"/>
                </a:cxn>
                <a:cxn ang="0">
                  <a:pos x="T4" y="T5"/>
                </a:cxn>
              </a:cxnLst>
              <a:rect l="0" t="0" r="r" b="b"/>
              <a:pathLst>
                <a:path w="6" h="3">
                  <a:moveTo>
                    <a:pt x="5" y="0"/>
                  </a:moveTo>
                  <a:cubicBezTo>
                    <a:pt x="6" y="3"/>
                    <a:pt x="0" y="3"/>
                    <a:pt x="0" y="0"/>
                  </a:cubicBezTo>
                  <a:cubicBezTo>
                    <a:pt x="1" y="0"/>
                    <a:pt x="3" y="0"/>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3" name="Freeform 127"/>
            <p:cNvSpPr>
              <a:spLocks/>
            </p:cNvSpPr>
            <p:nvPr/>
          </p:nvSpPr>
          <p:spPr bwMode="auto">
            <a:xfrm>
              <a:off x="6572786" y="1240560"/>
              <a:ext cx="147704" cy="165718"/>
            </a:xfrm>
            <a:custGeom>
              <a:avLst/>
              <a:gdLst>
                <a:gd name="T0" fmla="*/ 10 w 17"/>
                <a:gd name="T1" fmla="*/ 17 h 19"/>
                <a:gd name="T2" fmla="*/ 13 w 17"/>
                <a:gd name="T3" fmla="*/ 4 h 19"/>
                <a:gd name="T4" fmla="*/ 0 w 17"/>
                <a:gd name="T5" fmla="*/ 10 h 19"/>
                <a:gd name="T6" fmla="*/ 10 w 17"/>
                <a:gd name="T7" fmla="*/ 17 h 19"/>
              </a:gdLst>
              <a:ahLst/>
              <a:cxnLst>
                <a:cxn ang="0">
                  <a:pos x="T0" y="T1"/>
                </a:cxn>
                <a:cxn ang="0">
                  <a:pos x="T2" y="T3"/>
                </a:cxn>
                <a:cxn ang="0">
                  <a:pos x="T4" y="T5"/>
                </a:cxn>
                <a:cxn ang="0">
                  <a:pos x="T6" y="T7"/>
                </a:cxn>
              </a:cxnLst>
              <a:rect l="0" t="0" r="r" b="b"/>
              <a:pathLst>
                <a:path w="17" h="19">
                  <a:moveTo>
                    <a:pt x="10" y="17"/>
                  </a:moveTo>
                  <a:cubicBezTo>
                    <a:pt x="16" y="16"/>
                    <a:pt x="17" y="8"/>
                    <a:pt x="13" y="4"/>
                  </a:cubicBezTo>
                  <a:cubicBezTo>
                    <a:pt x="8" y="0"/>
                    <a:pt x="0" y="3"/>
                    <a:pt x="0" y="10"/>
                  </a:cubicBezTo>
                  <a:cubicBezTo>
                    <a:pt x="1" y="15"/>
                    <a:pt x="5" y="19"/>
                    <a:pt x="10"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4" name="Freeform 128"/>
            <p:cNvSpPr>
              <a:spLocks/>
            </p:cNvSpPr>
            <p:nvPr/>
          </p:nvSpPr>
          <p:spPr bwMode="auto">
            <a:xfrm>
              <a:off x="6626826" y="1319816"/>
              <a:ext cx="43231" cy="43231"/>
            </a:xfrm>
            <a:custGeom>
              <a:avLst/>
              <a:gdLst>
                <a:gd name="T0" fmla="*/ 4 w 5"/>
                <a:gd name="T1" fmla="*/ 0 h 5"/>
                <a:gd name="T2" fmla="*/ 5 w 5"/>
                <a:gd name="T3" fmla="*/ 2 h 5"/>
                <a:gd name="T4" fmla="*/ 0 w 5"/>
                <a:gd name="T5" fmla="*/ 3 h 5"/>
                <a:gd name="T6" fmla="*/ 4 w 5"/>
                <a:gd name="T7" fmla="*/ 0 h 5"/>
              </a:gdLst>
              <a:ahLst/>
              <a:cxnLst>
                <a:cxn ang="0">
                  <a:pos x="T0" y="T1"/>
                </a:cxn>
                <a:cxn ang="0">
                  <a:pos x="T2" y="T3"/>
                </a:cxn>
                <a:cxn ang="0">
                  <a:pos x="T4" y="T5"/>
                </a:cxn>
                <a:cxn ang="0">
                  <a:pos x="T6" y="T7"/>
                </a:cxn>
              </a:cxnLst>
              <a:rect l="0" t="0" r="r" b="b"/>
              <a:pathLst>
                <a:path w="5" h="5">
                  <a:moveTo>
                    <a:pt x="4" y="0"/>
                  </a:moveTo>
                  <a:cubicBezTo>
                    <a:pt x="5" y="1"/>
                    <a:pt x="5" y="1"/>
                    <a:pt x="5" y="2"/>
                  </a:cubicBezTo>
                  <a:cubicBezTo>
                    <a:pt x="5" y="3"/>
                    <a:pt x="1" y="5"/>
                    <a:pt x="0" y="3"/>
                  </a:cubicBezTo>
                  <a:cubicBezTo>
                    <a:pt x="1" y="2"/>
                    <a:pt x="4" y="2"/>
                    <a:pt x="4"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5" name="Freeform 129"/>
            <p:cNvSpPr>
              <a:spLocks/>
            </p:cNvSpPr>
            <p:nvPr/>
          </p:nvSpPr>
          <p:spPr bwMode="auto">
            <a:xfrm>
              <a:off x="6133274" y="1276586"/>
              <a:ext cx="104473" cy="57641"/>
            </a:xfrm>
            <a:custGeom>
              <a:avLst/>
              <a:gdLst>
                <a:gd name="T0" fmla="*/ 2 w 12"/>
                <a:gd name="T1" fmla="*/ 1 h 7"/>
                <a:gd name="T2" fmla="*/ 1 w 12"/>
                <a:gd name="T3" fmla="*/ 6 h 7"/>
                <a:gd name="T4" fmla="*/ 11 w 12"/>
                <a:gd name="T5" fmla="*/ 7 h 7"/>
                <a:gd name="T6" fmla="*/ 9 w 12"/>
                <a:gd name="T7" fmla="*/ 1 h 7"/>
                <a:gd name="T8" fmla="*/ 2 w 12"/>
                <a:gd name="T9" fmla="*/ 1 h 7"/>
              </a:gdLst>
              <a:ahLst/>
              <a:cxnLst>
                <a:cxn ang="0">
                  <a:pos x="T0" y="T1"/>
                </a:cxn>
                <a:cxn ang="0">
                  <a:pos x="T2" y="T3"/>
                </a:cxn>
                <a:cxn ang="0">
                  <a:pos x="T4" y="T5"/>
                </a:cxn>
                <a:cxn ang="0">
                  <a:pos x="T6" y="T7"/>
                </a:cxn>
                <a:cxn ang="0">
                  <a:pos x="T8" y="T9"/>
                </a:cxn>
              </a:cxnLst>
              <a:rect l="0" t="0" r="r" b="b"/>
              <a:pathLst>
                <a:path w="12" h="7">
                  <a:moveTo>
                    <a:pt x="2" y="1"/>
                  </a:moveTo>
                  <a:cubicBezTo>
                    <a:pt x="1" y="3"/>
                    <a:pt x="0" y="4"/>
                    <a:pt x="1" y="6"/>
                  </a:cubicBezTo>
                  <a:cubicBezTo>
                    <a:pt x="5" y="5"/>
                    <a:pt x="7" y="6"/>
                    <a:pt x="11" y="7"/>
                  </a:cubicBezTo>
                  <a:cubicBezTo>
                    <a:pt x="12" y="5"/>
                    <a:pt x="11" y="2"/>
                    <a:pt x="9" y="1"/>
                  </a:cubicBezTo>
                  <a:cubicBezTo>
                    <a:pt x="6" y="1"/>
                    <a:pt x="4" y="0"/>
                    <a:pt x="2"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6" name="Freeform 130"/>
            <p:cNvSpPr>
              <a:spLocks/>
            </p:cNvSpPr>
            <p:nvPr/>
          </p:nvSpPr>
          <p:spPr bwMode="auto">
            <a:xfrm>
              <a:off x="5582083" y="1290996"/>
              <a:ext cx="154909" cy="165718"/>
            </a:xfrm>
            <a:custGeom>
              <a:avLst/>
              <a:gdLst>
                <a:gd name="T0" fmla="*/ 16 w 18"/>
                <a:gd name="T1" fmla="*/ 6 h 19"/>
                <a:gd name="T2" fmla="*/ 3 w 18"/>
                <a:gd name="T3" fmla="*/ 3 h 19"/>
                <a:gd name="T4" fmla="*/ 1 w 18"/>
                <a:gd name="T5" fmla="*/ 10 h 19"/>
                <a:gd name="T6" fmla="*/ 16 w 18"/>
                <a:gd name="T7" fmla="*/ 6 h 19"/>
              </a:gdLst>
              <a:ahLst/>
              <a:cxnLst>
                <a:cxn ang="0">
                  <a:pos x="T0" y="T1"/>
                </a:cxn>
                <a:cxn ang="0">
                  <a:pos x="T2" y="T3"/>
                </a:cxn>
                <a:cxn ang="0">
                  <a:pos x="T4" y="T5"/>
                </a:cxn>
                <a:cxn ang="0">
                  <a:pos x="T6" y="T7"/>
                </a:cxn>
              </a:cxnLst>
              <a:rect l="0" t="0" r="r" b="b"/>
              <a:pathLst>
                <a:path w="18" h="19">
                  <a:moveTo>
                    <a:pt x="16" y="6"/>
                  </a:moveTo>
                  <a:cubicBezTo>
                    <a:pt x="13" y="2"/>
                    <a:pt x="9" y="0"/>
                    <a:pt x="3" y="3"/>
                  </a:cubicBezTo>
                  <a:cubicBezTo>
                    <a:pt x="2" y="6"/>
                    <a:pt x="0" y="6"/>
                    <a:pt x="1" y="10"/>
                  </a:cubicBezTo>
                  <a:cubicBezTo>
                    <a:pt x="2" y="19"/>
                    <a:pt x="18" y="18"/>
                    <a:pt x="16"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131"/>
            <p:cNvSpPr>
              <a:spLocks/>
            </p:cNvSpPr>
            <p:nvPr/>
          </p:nvSpPr>
          <p:spPr bwMode="auto">
            <a:xfrm>
              <a:off x="5632519" y="1352240"/>
              <a:ext cx="79256" cy="54037"/>
            </a:xfrm>
            <a:custGeom>
              <a:avLst/>
              <a:gdLst>
                <a:gd name="T0" fmla="*/ 6 w 9"/>
                <a:gd name="T1" fmla="*/ 0 h 6"/>
                <a:gd name="T2" fmla="*/ 0 w 9"/>
                <a:gd name="T3" fmla="*/ 3 h 6"/>
                <a:gd name="T4" fmla="*/ 6 w 9"/>
                <a:gd name="T5" fmla="*/ 0 h 6"/>
              </a:gdLst>
              <a:ahLst/>
              <a:cxnLst>
                <a:cxn ang="0">
                  <a:pos x="T0" y="T1"/>
                </a:cxn>
                <a:cxn ang="0">
                  <a:pos x="T2" y="T3"/>
                </a:cxn>
                <a:cxn ang="0">
                  <a:pos x="T4" y="T5"/>
                </a:cxn>
              </a:cxnLst>
              <a:rect l="0" t="0" r="r" b="b"/>
              <a:pathLst>
                <a:path w="9" h="6">
                  <a:moveTo>
                    <a:pt x="6" y="0"/>
                  </a:moveTo>
                  <a:cubicBezTo>
                    <a:pt x="9" y="4"/>
                    <a:pt x="1" y="6"/>
                    <a:pt x="0" y="3"/>
                  </a:cubicBezTo>
                  <a:cubicBezTo>
                    <a:pt x="1" y="0"/>
                    <a:pt x="4" y="2"/>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8" name="Freeform 132"/>
            <p:cNvSpPr>
              <a:spLocks/>
            </p:cNvSpPr>
            <p:nvPr/>
          </p:nvSpPr>
          <p:spPr bwMode="auto">
            <a:xfrm>
              <a:off x="6850185" y="1319816"/>
              <a:ext cx="180128" cy="136897"/>
            </a:xfrm>
            <a:custGeom>
              <a:avLst/>
              <a:gdLst>
                <a:gd name="T0" fmla="*/ 9 w 21"/>
                <a:gd name="T1" fmla="*/ 16 h 16"/>
                <a:gd name="T2" fmla="*/ 10 w 21"/>
                <a:gd name="T3" fmla="*/ 0 h 16"/>
                <a:gd name="T4" fmla="*/ 1 w 21"/>
                <a:gd name="T5" fmla="*/ 10 h 16"/>
                <a:gd name="T6" fmla="*/ 9 w 21"/>
                <a:gd name="T7" fmla="*/ 16 h 16"/>
              </a:gdLst>
              <a:ahLst/>
              <a:cxnLst>
                <a:cxn ang="0">
                  <a:pos x="T0" y="T1"/>
                </a:cxn>
                <a:cxn ang="0">
                  <a:pos x="T2" y="T3"/>
                </a:cxn>
                <a:cxn ang="0">
                  <a:pos x="T4" y="T5"/>
                </a:cxn>
                <a:cxn ang="0">
                  <a:pos x="T6" y="T7"/>
                </a:cxn>
              </a:cxnLst>
              <a:rect l="0" t="0" r="r" b="b"/>
              <a:pathLst>
                <a:path w="21" h="16">
                  <a:moveTo>
                    <a:pt x="9" y="16"/>
                  </a:moveTo>
                  <a:cubicBezTo>
                    <a:pt x="20" y="16"/>
                    <a:pt x="21" y="0"/>
                    <a:pt x="10" y="0"/>
                  </a:cubicBezTo>
                  <a:cubicBezTo>
                    <a:pt x="5" y="0"/>
                    <a:pt x="0" y="4"/>
                    <a:pt x="1" y="10"/>
                  </a:cubicBezTo>
                  <a:cubicBezTo>
                    <a:pt x="2" y="13"/>
                    <a:pt x="6" y="16"/>
                    <a:pt x="9"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133"/>
            <p:cNvSpPr>
              <a:spLocks/>
            </p:cNvSpPr>
            <p:nvPr/>
          </p:nvSpPr>
          <p:spPr bwMode="auto">
            <a:xfrm>
              <a:off x="6918632" y="1395471"/>
              <a:ext cx="18012" cy="25217"/>
            </a:xfrm>
            <a:custGeom>
              <a:avLst/>
              <a:gdLst>
                <a:gd name="T0" fmla="*/ 2 w 2"/>
                <a:gd name="T1" fmla="*/ 1 h 3"/>
                <a:gd name="T2" fmla="*/ 0 w 2"/>
                <a:gd name="T3" fmla="*/ 2 h 3"/>
                <a:gd name="T4" fmla="*/ 2 w 2"/>
                <a:gd name="T5" fmla="*/ 1 h 3"/>
              </a:gdLst>
              <a:ahLst/>
              <a:cxnLst>
                <a:cxn ang="0">
                  <a:pos x="T0" y="T1"/>
                </a:cxn>
                <a:cxn ang="0">
                  <a:pos x="T2" y="T3"/>
                </a:cxn>
                <a:cxn ang="0">
                  <a:pos x="T4" y="T5"/>
                </a:cxn>
              </a:cxnLst>
              <a:rect l="0" t="0" r="r" b="b"/>
              <a:pathLst>
                <a:path w="2" h="3">
                  <a:moveTo>
                    <a:pt x="2" y="1"/>
                  </a:moveTo>
                  <a:cubicBezTo>
                    <a:pt x="2" y="3"/>
                    <a:pt x="0" y="2"/>
                    <a:pt x="0" y="2"/>
                  </a:cubicBezTo>
                  <a:cubicBezTo>
                    <a:pt x="0" y="1"/>
                    <a:pt x="2" y="0"/>
                    <a:pt x="2"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0" name="Freeform 134"/>
            <p:cNvSpPr>
              <a:spLocks/>
            </p:cNvSpPr>
            <p:nvPr/>
          </p:nvSpPr>
          <p:spPr bwMode="auto">
            <a:xfrm>
              <a:off x="5693761" y="1363047"/>
              <a:ext cx="216154" cy="187333"/>
            </a:xfrm>
            <a:custGeom>
              <a:avLst/>
              <a:gdLst>
                <a:gd name="T0" fmla="*/ 16 w 25"/>
                <a:gd name="T1" fmla="*/ 19 h 22"/>
                <a:gd name="T2" fmla="*/ 1 w 25"/>
                <a:gd name="T3" fmla="*/ 14 h 22"/>
                <a:gd name="T4" fmla="*/ 12 w 25"/>
                <a:gd name="T5" fmla="*/ 21 h 22"/>
                <a:gd name="T6" fmla="*/ 12 w 25"/>
                <a:gd name="T7" fmla="*/ 19 h 22"/>
                <a:gd name="T8" fmla="*/ 16 w 25"/>
                <a:gd name="T9" fmla="*/ 19 h 22"/>
              </a:gdLst>
              <a:ahLst/>
              <a:cxnLst>
                <a:cxn ang="0">
                  <a:pos x="T0" y="T1"/>
                </a:cxn>
                <a:cxn ang="0">
                  <a:pos x="T2" y="T3"/>
                </a:cxn>
                <a:cxn ang="0">
                  <a:pos x="T4" y="T5"/>
                </a:cxn>
                <a:cxn ang="0">
                  <a:pos x="T6" y="T7"/>
                </a:cxn>
                <a:cxn ang="0">
                  <a:pos x="T8" y="T9"/>
                </a:cxn>
              </a:cxnLst>
              <a:rect l="0" t="0" r="r" b="b"/>
              <a:pathLst>
                <a:path w="25" h="22">
                  <a:moveTo>
                    <a:pt x="16" y="19"/>
                  </a:moveTo>
                  <a:cubicBezTo>
                    <a:pt x="25" y="6"/>
                    <a:pt x="0" y="0"/>
                    <a:pt x="1" y="14"/>
                  </a:cubicBezTo>
                  <a:cubicBezTo>
                    <a:pt x="2" y="19"/>
                    <a:pt x="5" y="22"/>
                    <a:pt x="12" y="21"/>
                  </a:cubicBezTo>
                  <a:cubicBezTo>
                    <a:pt x="12" y="20"/>
                    <a:pt x="11" y="20"/>
                    <a:pt x="12" y="19"/>
                  </a:cubicBezTo>
                  <a:cubicBezTo>
                    <a:pt x="13" y="19"/>
                    <a:pt x="15" y="19"/>
                    <a:pt x="16"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1" name="Freeform 135"/>
            <p:cNvSpPr>
              <a:spLocks/>
            </p:cNvSpPr>
            <p:nvPr/>
          </p:nvSpPr>
          <p:spPr bwMode="auto">
            <a:xfrm>
              <a:off x="5755006" y="1449508"/>
              <a:ext cx="75653" cy="57641"/>
            </a:xfrm>
            <a:custGeom>
              <a:avLst/>
              <a:gdLst>
                <a:gd name="T0" fmla="*/ 3 w 9"/>
                <a:gd name="T1" fmla="*/ 7 h 7"/>
                <a:gd name="T2" fmla="*/ 0 w 9"/>
                <a:gd name="T3" fmla="*/ 6 h 7"/>
                <a:gd name="T4" fmla="*/ 1 w 9"/>
                <a:gd name="T5" fmla="*/ 6 h 7"/>
                <a:gd name="T6" fmla="*/ 5 w 9"/>
                <a:gd name="T7" fmla="*/ 0 h 7"/>
                <a:gd name="T8" fmla="*/ 3 w 9"/>
                <a:gd name="T9" fmla="*/ 7 h 7"/>
              </a:gdLst>
              <a:ahLst/>
              <a:cxnLst>
                <a:cxn ang="0">
                  <a:pos x="T0" y="T1"/>
                </a:cxn>
                <a:cxn ang="0">
                  <a:pos x="T2" y="T3"/>
                </a:cxn>
                <a:cxn ang="0">
                  <a:pos x="T4" y="T5"/>
                </a:cxn>
                <a:cxn ang="0">
                  <a:pos x="T6" y="T7"/>
                </a:cxn>
                <a:cxn ang="0">
                  <a:pos x="T8" y="T9"/>
                </a:cxn>
              </a:cxnLst>
              <a:rect l="0" t="0" r="r" b="b"/>
              <a:pathLst>
                <a:path w="9" h="7">
                  <a:moveTo>
                    <a:pt x="3" y="7"/>
                  </a:moveTo>
                  <a:cubicBezTo>
                    <a:pt x="2" y="7"/>
                    <a:pt x="1" y="7"/>
                    <a:pt x="0" y="6"/>
                  </a:cubicBezTo>
                  <a:cubicBezTo>
                    <a:pt x="0" y="6"/>
                    <a:pt x="1" y="6"/>
                    <a:pt x="1" y="6"/>
                  </a:cubicBezTo>
                  <a:cubicBezTo>
                    <a:pt x="3" y="4"/>
                    <a:pt x="5" y="3"/>
                    <a:pt x="5" y="0"/>
                  </a:cubicBezTo>
                  <a:cubicBezTo>
                    <a:pt x="9" y="2"/>
                    <a:pt x="5" y="6"/>
                    <a:pt x="3"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2" name="Freeform 136"/>
            <p:cNvSpPr>
              <a:spLocks/>
            </p:cNvSpPr>
            <p:nvPr/>
          </p:nvSpPr>
          <p:spPr bwMode="auto">
            <a:xfrm>
              <a:off x="6677262" y="1449508"/>
              <a:ext cx="345846" cy="241370"/>
            </a:xfrm>
            <a:custGeom>
              <a:avLst/>
              <a:gdLst>
                <a:gd name="T0" fmla="*/ 11 w 40"/>
                <a:gd name="T1" fmla="*/ 28 h 28"/>
                <a:gd name="T2" fmla="*/ 38 w 40"/>
                <a:gd name="T3" fmla="*/ 7 h 28"/>
                <a:gd name="T4" fmla="*/ 40 w 40"/>
                <a:gd name="T5" fmla="*/ 4 h 28"/>
                <a:gd name="T6" fmla="*/ 25 w 40"/>
                <a:gd name="T7" fmla="*/ 5 h 28"/>
                <a:gd name="T8" fmla="*/ 19 w 40"/>
                <a:gd name="T9" fmla="*/ 1 h 28"/>
                <a:gd name="T10" fmla="*/ 12 w 40"/>
                <a:gd name="T11" fmla="*/ 11 h 28"/>
                <a:gd name="T12" fmla="*/ 2 w 40"/>
                <a:gd name="T13" fmla="*/ 22 h 28"/>
                <a:gd name="T14" fmla="*/ 5 w 40"/>
                <a:gd name="T15" fmla="*/ 20 h 28"/>
                <a:gd name="T16" fmla="*/ 7 w 40"/>
                <a:gd name="T17" fmla="*/ 23 h 28"/>
                <a:gd name="T18" fmla="*/ 10 w 40"/>
                <a:gd name="T19" fmla="*/ 20 h 28"/>
                <a:gd name="T20" fmla="*/ 10 w 40"/>
                <a:gd name="T21" fmla="*/ 23 h 28"/>
                <a:gd name="T22" fmla="*/ 14 w 40"/>
                <a:gd name="T23" fmla="*/ 22 h 28"/>
                <a:gd name="T24" fmla="*/ 11 w 40"/>
                <a:gd name="T2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28">
                  <a:moveTo>
                    <a:pt x="11" y="28"/>
                  </a:moveTo>
                  <a:cubicBezTo>
                    <a:pt x="23" y="24"/>
                    <a:pt x="25" y="10"/>
                    <a:pt x="38" y="7"/>
                  </a:cubicBezTo>
                  <a:cubicBezTo>
                    <a:pt x="39" y="6"/>
                    <a:pt x="40" y="6"/>
                    <a:pt x="40" y="4"/>
                  </a:cubicBezTo>
                  <a:cubicBezTo>
                    <a:pt x="36" y="1"/>
                    <a:pt x="29" y="4"/>
                    <a:pt x="25" y="5"/>
                  </a:cubicBezTo>
                  <a:cubicBezTo>
                    <a:pt x="23" y="4"/>
                    <a:pt x="23" y="0"/>
                    <a:pt x="19" y="1"/>
                  </a:cubicBezTo>
                  <a:cubicBezTo>
                    <a:pt x="16" y="4"/>
                    <a:pt x="14" y="8"/>
                    <a:pt x="12" y="11"/>
                  </a:cubicBezTo>
                  <a:cubicBezTo>
                    <a:pt x="7" y="7"/>
                    <a:pt x="0" y="16"/>
                    <a:pt x="2" y="22"/>
                  </a:cubicBezTo>
                  <a:cubicBezTo>
                    <a:pt x="4" y="22"/>
                    <a:pt x="4" y="20"/>
                    <a:pt x="5" y="20"/>
                  </a:cubicBezTo>
                  <a:cubicBezTo>
                    <a:pt x="5" y="21"/>
                    <a:pt x="5" y="23"/>
                    <a:pt x="7" y="23"/>
                  </a:cubicBezTo>
                  <a:cubicBezTo>
                    <a:pt x="8" y="22"/>
                    <a:pt x="9" y="21"/>
                    <a:pt x="10" y="20"/>
                  </a:cubicBezTo>
                  <a:cubicBezTo>
                    <a:pt x="11" y="21"/>
                    <a:pt x="10" y="21"/>
                    <a:pt x="10" y="23"/>
                  </a:cubicBezTo>
                  <a:cubicBezTo>
                    <a:pt x="12" y="24"/>
                    <a:pt x="13" y="22"/>
                    <a:pt x="14" y="22"/>
                  </a:cubicBezTo>
                  <a:cubicBezTo>
                    <a:pt x="13" y="24"/>
                    <a:pt x="9" y="26"/>
                    <a:pt x="11" y="2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3" name="Freeform 137"/>
            <p:cNvSpPr>
              <a:spLocks/>
            </p:cNvSpPr>
            <p:nvPr/>
          </p:nvSpPr>
          <p:spPr bwMode="auto">
            <a:xfrm>
              <a:off x="6788940" y="1611625"/>
              <a:ext cx="28820" cy="25217"/>
            </a:xfrm>
            <a:custGeom>
              <a:avLst/>
              <a:gdLst>
                <a:gd name="T0" fmla="*/ 3 w 3"/>
                <a:gd name="T1" fmla="*/ 1 h 3"/>
                <a:gd name="T2" fmla="*/ 2 w 3"/>
                <a:gd name="T3" fmla="*/ 3 h 3"/>
                <a:gd name="T4" fmla="*/ 3 w 3"/>
                <a:gd name="T5" fmla="*/ 1 h 3"/>
              </a:gdLst>
              <a:ahLst/>
              <a:cxnLst>
                <a:cxn ang="0">
                  <a:pos x="T0" y="T1"/>
                </a:cxn>
                <a:cxn ang="0">
                  <a:pos x="T2" y="T3"/>
                </a:cxn>
                <a:cxn ang="0">
                  <a:pos x="T4" y="T5"/>
                </a:cxn>
              </a:cxnLst>
              <a:rect l="0" t="0" r="r" b="b"/>
              <a:pathLst>
                <a:path w="3" h="3">
                  <a:moveTo>
                    <a:pt x="3" y="1"/>
                  </a:moveTo>
                  <a:cubicBezTo>
                    <a:pt x="3" y="2"/>
                    <a:pt x="2" y="1"/>
                    <a:pt x="2" y="3"/>
                  </a:cubicBezTo>
                  <a:cubicBezTo>
                    <a:pt x="0" y="2"/>
                    <a:pt x="1" y="0"/>
                    <a:pt x="3"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4" name="Freeform 138"/>
            <p:cNvSpPr>
              <a:spLocks/>
            </p:cNvSpPr>
            <p:nvPr/>
          </p:nvSpPr>
          <p:spPr bwMode="auto">
            <a:xfrm>
              <a:off x="6349427" y="1550380"/>
              <a:ext cx="320627" cy="122487"/>
            </a:xfrm>
            <a:custGeom>
              <a:avLst/>
              <a:gdLst>
                <a:gd name="T0" fmla="*/ 12 w 37"/>
                <a:gd name="T1" fmla="*/ 2 h 14"/>
                <a:gd name="T2" fmla="*/ 2 w 37"/>
                <a:gd name="T3" fmla="*/ 2 h 14"/>
                <a:gd name="T4" fmla="*/ 1 w 37"/>
                <a:gd name="T5" fmla="*/ 6 h 14"/>
                <a:gd name="T6" fmla="*/ 28 w 37"/>
                <a:gd name="T7" fmla="*/ 6 h 14"/>
                <a:gd name="T8" fmla="*/ 37 w 37"/>
                <a:gd name="T9" fmla="*/ 12 h 14"/>
                <a:gd name="T10" fmla="*/ 31 w 37"/>
                <a:gd name="T11" fmla="*/ 0 h 14"/>
                <a:gd name="T12" fmla="*/ 12 w 37"/>
                <a:gd name="T13" fmla="*/ 2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12" y="2"/>
                  </a:moveTo>
                  <a:cubicBezTo>
                    <a:pt x="9" y="3"/>
                    <a:pt x="6" y="3"/>
                    <a:pt x="2" y="2"/>
                  </a:cubicBezTo>
                  <a:cubicBezTo>
                    <a:pt x="1" y="3"/>
                    <a:pt x="0" y="4"/>
                    <a:pt x="1" y="6"/>
                  </a:cubicBezTo>
                  <a:cubicBezTo>
                    <a:pt x="7" y="10"/>
                    <a:pt x="20" y="6"/>
                    <a:pt x="28" y="6"/>
                  </a:cubicBezTo>
                  <a:cubicBezTo>
                    <a:pt x="29" y="10"/>
                    <a:pt x="32" y="14"/>
                    <a:pt x="37" y="12"/>
                  </a:cubicBezTo>
                  <a:cubicBezTo>
                    <a:pt x="35" y="8"/>
                    <a:pt x="34" y="4"/>
                    <a:pt x="31" y="0"/>
                  </a:cubicBezTo>
                  <a:cubicBezTo>
                    <a:pt x="25" y="0"/>
                    <a:pt x="18" y="2"/>
                    <a:pt x="1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5" name="Freeform 139"/>
            <p:cNvSpPr>
              <a:spLocks/>
            </p:cNvSpPr>
            <p:nvPr/>
          </p:nvSpPr>
          <p:spPr bwMode="auto">
            <a:xfrm>
              <a:off x="5607300" y="1622431"/>
              <a:ext cx="1149216" cy="144102"/>
            </a:xfrm>
            <a:custGeom>
              <a:avLst/>
              <a:gdLst>
                <a:gd name="T0" fmla="*/ 133 w 133"/>
                <a:gd name="T1" fmla="*/ 12 h 17"/>
                <a:gd name="T2" fmla="*/ 128 w 133"/>
                <a:gd name="T3" fmla="*/ 9 h 17"/>
                <a:gd name="T4" fmla="*/ 119 w 133"/>
                <a:gd name="T5" fmla="*/ 7 h 17"/>
                <a:gd name="T6" fmla="*/ 95 w 133"/>
                <a:gd name="T7" fmla="*/ 4 h 17"/>
                <a:gd name="T8" fmla="*/ 63 w 133"/>
                <a:gd name="T9" fmla="*/ 1 h 17"/>
                <a:gd name="T10" fmla="*/ 41 w 133"/>
                <a:gd name="T11" fmla="*/ 4 h 17"/>
                <a:gd name="T12" fmla="*/ 38 w 133"/>
                <a:gd name="T13" fmla="*/ 3 h 17"/>
                <a:gd name="T14" fmla="*/ 0 w 133"/>
                <a:gd name="T15" fmla="*/ 9 h 17"/>
                <a:gd name="T16" fmla="*/ 8 w 133"/>
                <a:gd name="T17" fmla="*/ 12 h 17"/>
                <a:gd name="T18" fmla="*/ 11 w 133"/>
                <a:gd name="T19" fmla="*/ 12 h 17"/>
                <a:gd name="T20" fmla="*/ 21 w 133"/>
                <a:gd name="T21" fmla="*/ 10 h 17"/>
                <a:gd name="T22" fmla="*/ 46 w 133"/>
                <a:gd name="T23" fmla="*/ 8 h 17"/>
                <a:gd name="T24" fmla="*/ 65 w 133"/>
                <a:gd name="T25" fmla="*/ 6 h 17"/>
                <a:gd name="T26" fmla="*/ 69 w 133"/>
                <a:gd name="T27" fmla="*/ 7 h 17"/>
                <a:gd name="T28" fmla="*/ 85 w 133"/>
                <a:gd name="T29" fmla="*/ 7 h 17"/>
                <a:gd name="T30" fmla="*/ 90 w 133"/>
                <a:gd name="T31" fmla="*/ 8 h 17"/>
                <a:gd name="T32" fmla="*/ 112 w 133"/>
                <a:gd name="T33" fmla="*/ 12 h 17"/>
                <a:gd name="T34" fmla="*/ 115 w 133"/>
                <a:gd name="T35" fmla="*/ 11 h 17"/>
                <a:gd name="T36" fmla="*/ 124 w 133"/>
                <a:gd name="T37" fmla="*/ 14 h 17"/>
                <a:gd name="T38" fmla="*/ 133 w 133"/>
                <a:gd name="T3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 h="17">
                  <a:moveTo>
                    <a:pt x="133" y="12"/>
                  </a:moveTo>
                  <a:cubicBezTo>
                    <a:pt x="133" y="11"/>
                    <a:pt x="130" y="10"/>
                    <a:pt x="128" y="9"/>
                  </a:cubicBezTo>
                  <a:cubicBezTo>
                    <a:pt x="124" y="8"/>
                    <a:pt x="122" y="8"/>
                    <a:pt x="119" y="7"/>
                  </a:cubicBezTo>
                  <a:cubicBezTo>
                    <a:pt x="111" y="7"/>
                    <a:pt x="102" y="2"/>
                    <a:pt x="95" y="4"/>
                  </a:cubicBezTo>
                  <a:cubicBezTo>
                    <a:pt x="86" y="1"/>
                    <a:pt x="73" y="3"/>
                    <a:pt x="63" y="1"/>
                  </a:cubicBezTo>
                  <a:cubicBezTo>
                    <a:pt x="57" y="3"/>
                    <a:pt x="46" y="0"/>
                    <a:pt x="41" y="4"/>
                  </a:cubicBezTo>
                  <a:cubicBezTo>
                    <a:pt x="40" y="4"/>
                    <a:pt x="40" y="3"/>
                    <a:pt x="38" y="3"/>
                  </a:cubicBezTo>
                  <a:cubicBezTo>
                    <a:pt x="26" y="5"/>
                    <a:pt x="12" y="6"/>
                    <a:pt x="0" y="9"/>
                  </a:cubicBezTo>
                  <a:cubicBezTo>
                    <a:pt x="0" y="17"/>
                    <a:pt x="5" y="13"/>
                    <a:pt x="8" y="12"/>
                  </a:cubicBezTo>
                  <a:cubicBezTo>
                    <a:pt x="9" y="12"/>
                    <a:pt x="10" y="13"/>
                    <a:pt x="11" y="12"/>
                  </a:cubicBezTo>
                  <a:cubicBezTo>
                    <a:pt x="14" y="12"/>
                    <a:pt x="17" y="10"/>
                    <a:pt x="21" y="10"/>
                  </a:cubicBezTo>
                  <a:cubicBezTo>
                    <a:pt x="28" y="9"/>
                    <a:pt x="38" y="8"/>
                    <a:pt x="46" y="8"/>
                  </a:cubicBezTo>
                  <a:cubicBezTo>
                    <a:pt x="52" y="8"/>
                    <a:pt x="59" y="6"/>
                    <a:pt x="65" y="6"/>
                  </a:cubicBezTo>
                  <a:cubicBezTo>
                    <a:pt x="66" y="6"/>
                    <a:pt x="68" y="7"/>
                    <a:pt x="69" y="7"/>
                  </a:cubicBezTo>
                  <a:cubicBezTo>
                    <a:pt x="74" y="8"/>
                    <a:pt x="80" y="6"/>
                    <a:pt x="85" y="7"/>
                  </a:cubicBezTo>
                  <a:cubicBezTo>
                    <a:pt x="87" y="7"/>
                    <a:pt x="88" y="8"/>
                    <a:pt x="90" y="8"/>
                  </a:cubicBezTo>
                  <a:cubicBezTo>
                    <a:pt x="97" y="9"/>
                    <a:pt x="105" y="8"/>
                    <a:pt x="112" y="12"/>
                  </a:cubicBezTo>
                  <a:cubicBezTo>
                    <a:pt x="113" y="12"/>
                    <a:pt x="114" y="11"/>
                    <a:pt x="115" y="11"/>
                  </a:cubicBezTo>
                  <a:cubicBezTo>
                    <a:pt x="117" y="13"/>
                    <a:pt x="120" y="13"/>
                    <a:pt x="124" y="14"/>
                  </a:cubicBezTo>
                  <a:cubicBezTo>
                    <a:pt x="127" y="14"/>
                    <a:pt x="133" y="16"/>
                    <a:pt x="133" y="1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6" name="Freeform 140"/>
            <p:cNvSpPr>
              <a:spLocks/>
            </p:cNvSpPr>
            <p:nvPr/>
          </p:nvSpPr>
          <p:spPr bwMode="auto">
            <a:xfrm>
              <a:off x="6072031" y="1680072"/>
              <a:ext cx="165718" cy="158513"/>
            </a:xfrm>
            <a:custGeom>
              <a:avLst/>
              <a:gdLst>
                <a:gd name="T0" fmla="*/ 13 w 19"/>
                <a:gd name="T1" fmla="*/ 17 h 18"/>
                <a:gd name="T2" fmla="*/ 18 w 19"/>
                <a:gd name="T3" fmla="*/ 8 h 18"/>
                <a:gd name="T4" fmla="*/ 4 w 19"/>
                <a:gd name="T5" fmla="*/ 5 h 18"/>
                <a:gd name="T6" fmla="*/ 13 w 19"/>
                <a:gd name="T7" fmla="*/ 17 h 18"/>
              </a:gdLst>
              <a:ahLst/>
              <a:cxnLst>
                <a:cxn ang="0">
                  <a:pos x="T0" y="T1"/>
                </a:cxn>
                <a:cxn ang="0">
                  <a:pos x="T2" y="T3"/>
                </a:cxn>
                <a:cxn ang="0">
                  <a:pos x="T4" y="T5"/>
                </a:cxn>
                <a:cxn ang="0">
                  <a:pos x="T6" y="T7"/>
                </a:cxn>
              </a:cxnLst>
              <a:rect l="0" t="0" r="r" b="b"/>
              <a:pathLst>
                <a:path w="19" h="18">
                  <a:moveTo>
                    <a:pt x="13" y="17"/>
                  </a:moveTo>
                  <a:cubicBezTo>
                    <a:pt x="15" y="15"/>
                    <a:pt x="19" y="13"/>
                    <a:pt x="18" y="8"/>
                  </a:cubicBezTo>
                  <a:cubicBezTo>
                    <a:pt x="17" y="2"/>
                    <a:pt x="7" y="0"/>
                    <a:pt x="4" y="5"/>
                  </a:cubicBezTo>
                  <a:cubicBezTo>
                    <a:pt x="0" y="11"/>
                    <a:pt x="5" y="18"/>
                    <a:pt x="13"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7" name="Freeform 141"/>
            <p:cNvSpPr>
              <a:spLocks/>
            </p:cNvSpPr>
            <p:nvPr/>
          </p:nvSpPr>
          <p:spPr bwMode="auto">
            <a:xfrm>
              <a:off x="6144083" y="1734112"/>
              <a:ext cx="75653" cy="68448"/>
            </a:xfrm>
            <a:custGeom>
              <a:avLst/>
              <a:gdLst>
                <a:gd name="T0" fmla="*/ 4 w 9"/>
                <a:gd name="T1" fmla="*/ 0 h 8"/>
                <a:gd name="T2" fmla="*/ 0 w 9"/>
                <a:gd name="T3" fmla="*/ 8 h 8"/>
                <a:gd name="T4" fmla="*/ 4 w 9"/>
                <a:gd name="T5" fmla="*/ 0 h 8"/>
              </a:gdLst>
              <a:ahLst/>
              <a:cxnLst>
                <a:cxn ang="0">
                  <a:pos x="T0" y="T1"/>
                </a:cxn>
                <a:cxn ang="0">
                  <a:pos x="T2" y="T3"/>
                </a:cxn>
                <a:cxn ang="0">
                  <a:pos x="T4" y="T5"/>
                </a:cxn>
              </a:cxnLst>
              <a:rect l="0" t="0" r="r" b="b"/>
              <a:pathLst>
                <a:path w="9" h="8">
                  <a:moveTo>
                    <a:pt x="4" y="0"/>
                  </a:moveTo>
                  <a:cubicBezTo>
                    <a:pt x="9" y="3"/>
                    <a:pt x="5" y="8"/>
                    <a:pt x="0" y="8"/>
                  </a:cubicBezTo>
                  <a:cubicBezTo>
                    <a:pt x="0" y="6"/>
                    <a:pt x="5" y="4"/>
                    <a:pt x="4"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8" name="Freeform 142"/>
            <p:cNvSpPr>
              <a:spLocks/>
            </p:cNvSpPr>
            <p:nvPr/>
          </p:nvSpPr>
          <p:spPr bwMode="auto">
            <a:xfrm>
              <a:off x="6298992" y="1708893"/>
              <a:ext cx="75653" cy="136897"/>
            </a:xfrm>
            <a:custGeom>
              <a:avLst/>
              <a:gdLst>
                <a:gd name="T0" fmla="*/ 6 w 9"/>
                <a:gd name="T1" fmla="*/ 0 h 16"/>
                <a:gd name="T2" fmla="*/ 1 w 9"/>
                <a:gd name="T3" fmla="*/ 1 h 16"/>
                <a:gd name="T4" fmla="*/ 0 w 9"/>
                <a:gd name="T5" fmla="*/ 14 h 16"/>
                <a:gd name="T6" fmla="*/ 7 w 9"/>
                <a:gd name="T7" fmla="*/ 14 h 16"/>
                <a:gd name="T8" fmla="*/ 6 w 9"/>
                <a:gd name="T9" fmla="*/ 0 h 16"/>
              </a:gdLst>
              <a:ahLst/>
              <a:cxnLst>
                <a:cxn ang="0">
                  <a:pos x="T0" y="T1"/>
                </a:cxn>
                <a:cxn ang="0">
                  <a:pos x="T2" y="T3"/>
                </a:cxn>
                <a:cxn ang="0">
                  <a:pos x="T4" y="T5"/>
                </a:cxn>
                <a:cxn ang="0">
                  <a:pos x="T6" y="T7"/>
                </a:cxn>
                <a:cxn ang="0">
                  <a:pos x="T8" y="T9"/>
                </a:cxn>
              </a:cxnLst>
              <a:rect l="0" t="0" r="r" b="b"/>
              <a:pathLst>
                <a:path w="9" h="16">
                  <a:moveTo>
                    <a:pt x="6" y="0"/>
                  </a:moveTo>
                  <a:cubicBezTo>
                    <a:pt x="5" y="1"/>
                    <a:pt x="2" y="0"/>
                    <a:pt x="1" y="1"/>
                  </a:cubicBezTo>
                  <a:cubicBezTo>
                    <a:pt x="1" y="5"/>
                    <a:pt x="0" y="10"/>
                    <a:pt x="0" y="14"/>
                  </a:cubicBezTo>
                  <a:cubicBezTo>
                    <a:pt x="2" y="15"/>
                    <a:pt x="5" y="16"/>
                    <a:pt x="7" y="14"/>
                  </a:cubicBezTo>
                  <a:cubicBezTo>
                    <a:pt x="8" y="11"/>
                    <a:pt x="9" y="3"/>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9" name="Freeform 143"/>
            <p:cNvSpPr>
              <a:spLocks/>
            </p:cNvSpPr>
            <p:nvPr/>
          </p:nvSpPr>
          <p:spPr bwMode="auto">
            <a:xfrm>
              <a:off x="5996376" y="1690881"/>
              <a:ext cx="86461" cy="154909"/>
            </a:xfrm>
            <a:custGeom>
              <a:avLst/>
              <a:gdLst>
                <a:gd name="T0" fmla="*/ 10 w 10"/>
                <a:gd name="T1" fmla="*/ 16 h 18"/>
                <a:gd name="T2" fmla="*/ 1 w 10"/>
                <a:gd name="T3" fmla="*/ 4 h 18"/>
                <a:gd name="T4" fmla="*/ 2 w 10"/>
                <a:gd name="T5" fmla="*/ 16 h 18"/>
                <a:gd name="T6" fmla="*/ 10 w 10"/>
                <a:gd name="T7" fmla="*/ 16 h 18"/>
              </a:gdLst>
              <a:ahLst/>
              <a:cxnLst>
                <a:cxn ang="0">
                  <a:pos x="T0" y="T1"/>
                </a:cxn>
                <a:cxn ang="0">
                  <a:pos x="T2" y="T3"/>
                </a:cxn>
                <a:cxn ang="0">
                  <a:pos x="T4" y="T5"/>
                </a:cxn>
                <a:cxn ang="0">
                  <a:pos x="T6" y="T7"/>
                </a:cxn>
              </a:cxnLst>
              <a:rect l="0" t="0" r="r" b="b"/>
              <a:pathLst>
                <a:path w="10" h="18">
                  <a:moveTo>
                    <a:pt x="10" y="16"/>
                  </a:moveTo>
                  <a:cubicBezTo>
                    <a:pt x="10" y="10"/>
                    <a:pt x="10" y="0"/>
                    <a:pt x="1" y="4"/>
                  </a:cubicBezTo>
                  <a:cubicBezTo>
                    <a:pt x="0" y="6"/>
                    <a:pt x="1" y="12"/>
                    <a:pt x="2" y="16"/>
                  </a:cubicBezTo>
                  <a:cubicBezTo>
                    <a:pt x="4" y="17"/>
                    <a:pt x="8" y="18"/>
                    <a:pt x="10"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0" name="Freeform 144"/>
            <p:cNvSpPr>
              <a:spLocks/>
            </p:cNvSpPr>
            <p:nvPr/>
          </p:nvSpPr>
          <p:spPr bwMode="auto">
            <a:xfrm>
              <a:off x="6367441" y="1690881"/>
              <a:ext cx="172923" cy="172923"/>
            </a:xfrm>
            <a:custGeom>
              <a:avLst/>
              <a:gdLst>
                <a:gd name="T0" fmla="*/ 15 w 20"/>
                <a:gd name="T1" fmla="*/ 5 h 20"/>
                <a:gd name="T2" fmla="*/ 8 w 20"/>
                <a:gd name="T3" fmla="*/ 18 h 20"/>
                <a:gd name="T4" fmla="*/ 15 w 20"/>
                <a:gd name="T5" fmla="*/ 5 h 20"/>
              </a:gdLst>
              <a:ahLst/>
              <a:cxnLst>
                <a:cxn ang="0">
                  <a:pos x="T0" y="T1"/>
                </a:cxn>
                <a:cxn ang="0">
                  <a:pos x="T2" y="T3"/>
                </a:cxn>
                <a:cxn ang="0">
                  <a:pos x="T4" y="T5"/>
                </a:cxn>
              </a:cxnLst>
              <a:rect l="0" t="0" r="r" b="b"/>
              <a:pathLst>
                <a:path w="20" h="20">
                  <a:moveTo>
                    <a:pt x="15" y="5"/>
                  </a:moveTo>
                  <a:cubicBezTo>
                    <a:pt x="5" y="0"/>
                    <a:pt x="0" y="15"/>
                    <a:pt x="8" y="18"/>
                  </a:cubicBezTo>
                  <a:cubicBezTo>
                    <a:pt x="19" y="20"/>
                    <a:pt x="20" y="8"/>
                    <a:pt x="15"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1" name="Freeform 145"/>
            <p:cNvSpPr>
              <a:spLocks/>
            </p:cNvSpPr>
            <p:nvPr/>
          </p:nvSpPr>
          <p:spPr bwMode="auto">
            <a:xfrm>
              <a:off x="6479120" y="1777343"/>
              <a:ext cx="18012" cy="25217"/>
            </a:xfrm>
            <a:custGeom>
              <a:avLst/>
              <a:gdLst>
                <a:gd name="T0" fmla="*/ 0 w 2"/>
                <a:gd name="T1" fmla="*/ 0 h 3"/>
                <a:gd name="T2" fmla="*/ 0 w 2"/>
                <a:gd name="T3" fmla="*/ 2 h 3"/>
                <a:gd name="T4" fmla="*/ 0 w 2"/>
                <a:gd name="T5" fmla="*/ 0 h 3"/>
              </a:gdLst>
              <a:ahLst/>
              <a:cxnLst>
                <a:cxn ang="0">
                  <a:pos x="T0" y="T1"/>
                </a:cxn>
                <a:cxn ang="0">
                  <a:pos x="T2" y="T3"/>
                </a:cxn>
                <a:cxn ang="0">
                  <a:pos x="T4" y="T5"/>
                </a:cxn>
              </a:cxnLst>
              <a:rect l="0" t="0" r="r" b="b"/>
              <a:pathLst>
                <a:path w="2" h="3">
                  <a:moveTo>
                    <a:pt x="0" y="0"/>
                  </a:moveTo>
                  <a:cubicBezTo>
                    <a:pt x="2" y="0"/>
                    <a:pt x="1" y="3"/>
                    <a:pt x="0" y="2"/>
                  </a:cubicBezTo>
                  <a:cubicBezTo>
                    <a:pt x="0" y="2"/>
                    <a:pt x="0" y="1"/>
                    <a:pt x="0"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2" name="Freeform 146"/>
            <p:cNvSpPr>
              <a:spLocks/>
            </p:cNvSpPr>
            <p:nvPr/>
          </p:nvSpPr>
          <p:spPr bwMode="auto">
            <a:xfrm>
              <a:off x="5830659" y="1723303"/>
              <a:ext cx="147704" cy="122487"/>
            </a:xfrm>
            <a:custGeom>
              <a:avLst/>
              <a:gdLst>
                <a:gd name="T0" fmla="*/ 12 w 17"/>
                <a:gd name="T1" fmla="*/ 13 h 14"/>
                <a:gd name="T2" fmla="*/ 13 w 17"/>
                <a:gd name="T3" fmla="*/ 2 h 14"/>
                <a:gd name="T4" fmla="*/ 5 w 17"/>
                <a:gd name="T5" fmla="*/ 2 h 14"/>
                <a:gd name="T6" fmla="*/ 6 w 17"/>
                <a:gd name="T7" fmla="*/ 13 h 14"/>
                <a:gd name="T8" fmla="*/ 12 w 17"/>
                <a:gd name="T9" fmla="*/ 13 h 14"/>
              </a:gdLst>
              <a:ahLst/>
              <a:cxnLst>
                <a:cxn ang="0">
                  <a:pos x="T0" y="T1"/>
                </a:cxn>
                <a:cxn ang="0">
                  <a:pos x="T2" y="T3"/>
                </a:cxn>
                <a:cxn ang="0">
                  <a:pos x="T4" y="T5"/>
                </a:cxn>
                <a:cxn ang="0">
                  <a:pos x="T6" y="T7"/>
                </a:cxn>
                <a:cxn ang="0">
                  <a:pos x="T8" y="T9"/>
                </a:cxn>
              </a:cxnLst>
              <a:rect l="0" t="0" r="r" b="b"/>
              <a:pathLst>
                <a:path w="17" h="14">
                  <a:moveTo>
                    <a:pt x="12" y="13"/>
                  </a:moveTo>
                  <a:cubicBezTo>
                    <a:pt x="16" y="12"/>
                    <a:pt x="17" y="4"/>
                    <a:pt x="13" y="2"/>
                  </a:cubicBezTo>
                  <a:cubicBezTo>
                    <a:pt x="11" y="0"/>
                    <a:pt x="8" y="1"/>
                    <a:pt x="5" y="2"/>
                  </a:cubicBezTo>
                  <a:cubicBezTo>
                    <a:pt x="0" y="4"/>
                    <a:pt x="1" y="12"/>
                    <a:pt x="6" y="13"/>
                  </a:cubicBezTo>
                  <a:cubicBezTo>
                    <a:pt x="9" y="13"/>
                    <a:pt x="10" y="14"/>
                    <a:pt x="12" y="1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3" name="Freeform 147"/>
            <p:cNvSpPr>
              <a:spLocks/>
            </p:cNvSpPr>
            <p:nvPr/>
          </p:nvSpPr>
          <p:spPr bwMode="auto">
            <a:xfrm>
              <a:off x="5899108" y="1759329"/>
              <a:ext cx="43231" cy="61242"/>
            </a:xfrm>
            <a:custGeom>
              <a:avLst/>
              <a:gdLst>
                <a:gd name="T0" fmla="*/ 2 w 5"/>
                <a:gd name="T1" fmla="*/ 0 h 7"/>
                <a:gd name="T2" fmla="*/ 4 w 5"/>
                <a:gd name="T3" fmla="*/ 2 h 7"/>
                <a:gd name="T4" fmla="*/ 0 w 5"/>
                <a:gd name="T5" fmla="*/ 5 h 7"/>
                <a:gd name="T6" fmla="*/ 2 w 5"/>
                <a:gd name="T7" fmla="*/ 0 h 7"/>
              </a:gdLst>
              <a:ahLst/>
              <a:cxnLst>
                <a:cxn ang="0">
                  <a:pos x="T0" y="T1"/>
                </a:cxn>
                <a:cxn ang="0">
                  <a:pos x="T2" y="T3"/>
                </a:cxn>
                <a:cxn ang="0">
                  <a:pos x="T4" y="T5"/>
                </a:cxn>
                <a:cxn ang="0">
                  <a:pos x="T6" y="T7"/>
                </a:cxn>
              </a:cxnLst>
              <a:rect l="0" t="0" r="r" b="b"/>
              <a:pathLst>
                <a:path w="5" h="7">
                  <a:moveTo>
                    <a:pt x="2" y="0"/>
                  </a:moveTo>
                  <a:cubicBezTo>
                    <a:pt x="3" y="0"/>
                    <a:pt x="3" y="1"/>
                    <a:pt x="4" y="2"/>
                  </a:cubicBezTo>
                  <a:cubicBezTo>
                    <a:pt x="5" y="5"/>
                    <a:pt x="3" y="7"/>
                    <a:pt x="0" y="5"/>
                  </a:cubicBezTo>
                  <a:cubicBezTo>
                    <a:pt x="0" y="4"/>
                    <a:pt x="2" y="3"/>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4" name="Freeform 148"/>
            <p:cNvSpPr>
              <a:spLocks/>
            </p:cNvSpPr>
            <p:nvPr/>
          </p:nvSpPr>
          <p:spPr bwMode="auto">
            <a:xfrm>
              <a:off x="6540364" y="1734112"/>
              <a:ext cx="75653" cy="136897"/>
            </a:xfrm>
            <a:custGeom>
              <a:avLst/>
              <a:gdLst>
                <a:gd name="T0" fmla="*/ 6 w 9"/>
                <a:gd name="T1" fmla="*/ 15 h 16"/>
                <a:gd name="T2" fmla="*/ 8 w 9"/>
                <a:gd name="T3" fmla="*/ 2 h 16"/>
                <a:gd name="T4" fmla="*/ 2 w 9"/>
                <a:gd name="T5" fmla="*/ 1 h 16"/>
                <a:gd name="T6" fmla="*/ 1 w 9"/>
                <a:gd name="T7" fmla="*/ 14 h 16"/>
                <a:gd name="T8" fmla="*/ 6 w 9"/>
                <a:gd name="T9" fmla="*/ 15 h 16"/>
              </a:gdLst>
              <a:ahLst/>
              <a:cxnLst>
                <a:cxn ang="0">
                  <a:pos x="T0" y="T1"/>
                </a:cxn>
                <a:cxn ang="0">
                  <a:pos x="T2" y="T3"/>
                </a:cxn>
                <a:cxn ang="0">
                  <a:pos x="T4" y="T5"/>
                </a:cxn>
                <a:cxn ang="0">
                  <a:pos x="T6" y="T7"/>
                </a:cxn>
                <a:cxn ang="0">
                  <a:pos x="T8" y="T9"/>
                </a:cxn>
              </a:cxnLst>
              <a:rect l="0" t="0" r="r" b="b"/>
              <a:pathLst>
                <a:path w="9" h="16">
                  <a:moveTo>
                    <a:pt x="6" y="15"/>
                  </a:moveTo>
                  <a:cubicBezTo>
                    <a:pt x="9" y="12"/>
                    <a:pt x="7" y="6"/>
                    <a:pt x="8" y="2"/>
                  </a:cubicBezTo>
                  <a:cubicBezTo>
                    <a:pt x="7" y="0"/>
                    <a:pt x="5" y="0"/>
                    <a:pt x="2" y="1"/>
                  </a:cubicBezTo>
                  <a:cubicBezTo>
                    <a:pt x="1" y="5"/>
                    <a:pt x="0" y="10"/>
                    <a:pt x="1" y="14"/>
                  </a:cubicBezTo>
                  <a:cubicBezTo>
                    <a:pt x="3" y="14"/>
                    <a:pt x="4" y="16"/>
                    <a:pt x="6"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5" name="Freeform 149"/>
            <p:cNvSpPr>
              <a:spLocks/>
            </p:cNvSpPr>
            <p:nvPr/>
          </p:nvSpPr>
          <p:spPr bwMode="auto">
            <a:xfrm>
              <a:off x="5736992" y="1741317"/>
              <a:ext cx="104473" cy="104473"/>
            </a:xfrm>
            <a:custGeom>
              <a:avLst/>
              <a:gdLst>
                <a:gd name="T0" fmla="*/ 8 w 12"/>
                <a:gd name="T1" fmla="*/ 0 h 12"/>
                <a:gd name="T2" fmla="*/ 6 w 12"/>
                <a:gd name="T3" fmla="*/ 12 h 12"/>
                <a:gd name="T4" fmla="*/ 8 w 12"/>
                <a:gd name="T5" fmla="*/ 0 h 12"/>
              </a:gdLst>
              <a:ahLst/>
              <a:cxnLst>
                <a:cxn ang="0">
                  <a:pos x="T0" y="T1"/>
                </a:cxn>
                <a:cxn ang="0">
                  <a:pos x="T2" y="T3"/>
                </a:cxn>
                <a:cxn ang="0">
                  <a:pos x="T4" y="T5"/>
                </a:cxn>
              </a:cxnLst>
              <a:rect l="0" t="0" r="r" b="b"/>
              <a:pathLst>
                <a:path w="12" h="12">
                  <a:moveTo>
                    <a:pt x="8" y="0"/>
                  </a:moveTo>
                  <a:cubicBezTo>
                    <a:pt x="0" y="0"/>
                    <a:pt x="5" y="9"/>
                    <a:pt x="6" y="12"/>
                  </a:cubicBezTo>
                  <a:cubicBezTo>
                    <a:pt x="12" y="12"/>
                    <a:pt x="9" y="3"/>
                    <a:pt x="8"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6" name="Freeform 150"/>
            <p:cNvSpPr>
              <a:spLocks/>
            </p:cNvSpPr>
            <p:nvPr/>
          </p:nvSpPr>
          <p:spPr bwMode="auto">
            <a:xfrm>
              <a:off x="5582083" y="1716098"/>
              <a:ext cx="180128" cy="154909"/>
            </a:xfrm>
            <a:custGeom>
              <a:avLst/>
              <a:gdLst>
                <a:gd name="T0" fmla="*/ 19 w 21"/>
                <a:gd name="T1" fmla="*/ 9 h 18"/>
                <a:gd name="T2" fmla="*/ 8 w 21"/>
                <a:gd name="T3" fmla="*/ 17 h 18"/>
                <a:gd name="T4" fmla="*/ 19 w 21"/>
                <a:gd name="T5" fmla="*/ 9 h 18"/>
              </a:gdLst>
              <a:ahLst/>
              <a:cxnLst>
                <a:cxn ang="0">
                  <a:pos x="T0" y="T1"/>
                </a:cxn>
                <a:cxn ang="0">
                  <a:pos x="T2" y="T3"/>
                </a:cxn>
                <a:cxn ang="0">
                  <a:pos x="T4" y="T5"/>
                </a:cxn>
              </a:cxnLst>
              <a:rect l="0" t="0" r="r" b="b"/>
              <a:pathLst>
                <a:path w="21" h="18">
                  <a:moveTo>
                    <a:pt x="19" y="9"/>
                  </a:moveTo>
                  <a:cubicBezTo>
                    <a:pt x="15" y="0"/>
                    <a:pt x="0" y="8"/>
                    <a:pt x="8" y="17"/>
                  </a:cubicBezTo>
                  <a:cubicBezTo>
                    <a:pt x="15" y="18"/>
                    <a:pt x="21" y="17"/>
                    <a:pt x="19"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7" name="Freeform 151"/>
            <p:cNvSpPr>
              <a:spLocks/>
            </p:cNvSpPr>
            <p:nvPr/>
          </p:nvSpPr>
          <p:spPr bwMode="auto">
            <a:xfrm>
              <a:off x="5675749" y="1795354"/>
              <a:ext cx="43231" cy="50436"/>
            </a:xfrm>
            <a:custGeom>
              <a:avLst/>
              <a:gdLst>
                <a:gd name="T0" fmla="*/ 0 w 5"/>
                <a:gd name="T1" fmla="*/ 5 h 6"/>
                <a:gd name="T2" fmla="*/ 2 w 5"/>
                <a:gd name="T3" fmla="*/ 0 h 6"/>
                <a:gd name="T4" fmla="*/ 5 w 5"/>
                <a:gd name="T5" fmla="*/ 4 h 6"/>
                <a:gd name="T6" fmla="*/ 0 w 5"/>
                <a:gd name="T7" fmla="*/ 5 h 6"/>
              </a:gdLst>
              <a:ahLst/>
              <a:cxnLst>
                <a:cxn ang="0">
                  <a:pos x="T0" y="T1"/>
                </a:cxn>
                <a:cxn ang="0">
                  <a:pos x="T2" y="T3"/>
                </a:cxn>
                <a:cxn ang="0">
                  <a:pos x="T4" y="T5"/>
                </a:cxn>
                <a:cxn ang="0">
                  <a:pos x="T6" y="T7"/>
                </a:cxn>
              </a:cxnLst>
              <a:rect l="0" t="0" r="r" b="b"/>
              <a:pathLst>
                <a:path w="5" h="6">
                  <a:moveTo>
                    <a:pt x="0" y="5"/>
                  </a:moveTo>
                  <a:cubicBezTo>
                    <a:pt x="1" y="4"/>
                    <a:pt x="2" y="2"/>
                    <a:pt x="2" y="0"/>
                  </a:cubicBezTo>
                  <a:cubicBezTo>
                    <a:pt x="4" y="0"/>
                    <a:pt x="4" y="2"/>
                    <a:pt x="5" y="4"/>
                  </a:cubicBezTo>
                  <a:cubicBezTo>
                    <a:pt x="3" y="5"/>
                    <a:pt x="1" y="6"/>
                    <a:pt x="0"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8" name="Freeform 152"/>
            <p:cNvSpPr>
              <a:spLocks/>
            </p:cNvSpPr>
            <p:nvPr/>
          </p:nvSpPr>
          <p:spPr bwMode="auto">
            <a:xfrm>
              <a:off x="6608812" y="1752124"/>
              <a:ext cx="136897" cy="154909"/>
            </a:xfrm>
            <a:custGeom>
              <a:avLst/>
              <a:gdLst>
                <a:gd name="T0" fmla="*/ 15 w 16"/>
                <a:gd name="T1" fmla="*/ 5 h 18"/>
                <a:gd name="T2" fmla="*/ 2 w 16"/>
                <a:gd name="T3" fmla="*/ 7 h 18"/>
                <a:gd name="T4" fmla="*/ 11 w 16"/>
                <a:gd name="T5" fmla="*/ 17 h 18"/>
                <a:gd name="T6" fmla="*/ 15 w 16"/>
                <a:gd name="T7" fmla="*/ 5 h 18"/>
              </a:gdLst>
              <a:ahLst/>
              <a:cxnLst>
                <a:cxn ang="0">
                  <a:pos x="T0" y="T1"/>
                </a:cxn>
                <a:cxn ang="0">
                  <a:pos x="T2" y="T3"/>
                </a:cxn>
                <a:cxn ang="0">
                  <a:pos x="T4" y="T5"/>
                </a:cxn>
                <a:cxn ang="0">
                  <a:pos x="T6" y="T7"/>
                </a:cxn>
              </a:cxnLst>
              <a:rect l="0" t="0" r="r" b="b"/>
              <a:pathLst>
                <a:path w="16" h="18">
                  <a:moveTo>
                    <a:pt x="15" y="5"/>
                  </a:moveTo>
                  <a:cubicBezTo>
                    <a:pt x="11" y="0"/>
                    <a:pt x="3" y="2"/>
                    <a:pt x="2" y="7"/>
                  </a:cubicBezTo>
                  <a:cubicBezTo>
                    <a:pt x="0" y="13"/>
                    <a:pt x="6" y="18"/>
                    <a:pt x="11" y="17"/>
                  </a:cubicBezTo>
                  <a:cubicBezTo>
                    <a:pt x="15" y="16"/>
                    <a:pt x="16" y="10"/>
                    <a:pt x="15"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9" name="Freeform 153"/>
            <p:cNvSpPr>
              <a:spLocks/>
            </p:cNvSpPr>
            <p:nvPr/>
          </p:nvSpPr>
          <p:spPr bwMode="auto">
            <a:xfrm>
              <a:off x="5600095" y="1845790"/>
              <a:ext cx="1120396" cy="104473"/>
            </a:xfrm>
            <a:custGeom>
              <a:avLst/>
              <a:gdLst>
                <a:gd name="T0" fmla="*/ 130 w 130"/>
                <a:gd name="T1" fmla="*/ 9 h 12"/>
                <a:gd name="T2" fmla="*/ 118 w 130"/>
                <a:gd name="T3" fmla="*/ 6 h 12"/>
                <a:gd name="T4" fmla="*/ 75 w 130"/>
                <a:gd name="T5" fmla="*/ 1 h 12"/>
                <a:gd name="T6" fmla="*/ 28 w 130"/>
                <a:gd name="T7" fmla="*/ 2 h 12"/>
                <a:gd name="T8" fmla="*/ 26 w 130"/>
                <a:gd name="T9" fmla="*/ 3 h 12"/>
                <a:gd name="T10" fmla="*/ 7 w 130"/>
                <a:gd name="T11" fmla="*/ 12 h 12"/>
                <a:gd name="T12" fmla="*/ 129 w 130"/>
                <a:gd name="T13" fmla="*/ 12 h 12"/>
                <a:gd name="T14" fmla="*/ 130 w 130"/>
                <a:gd name="T15" fmla="*/ 9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12">
                  <a:moveTo>
                    <a:pt x="130" y="9"/>
                  </a:moveTo>
                  <a:cubicBezTo>
                    <a:pt x="127" y="7"/>
                    <a:pt x="122" y="7"/>
                    <a:pt x="118" y="6"/>
                  </a:cubicBezTo>
                  <a:cubicBezTo>
                    <a:pt x="106" y="0"/>
                    <a:pt x="90" y="3"/>
                    <a:pt x="75" y="1"/>
                  </a:cubicBezTo>
                  <a:cubicBezTo>
                    <a:pt x="62" y="1"/>
                    <a:pt x="43" y="2"/>
                    <a:pt x="28" y="2"/>
                  </a:cubicBezTo>
                  <a:cubicBezTo>
                    <a:pt x="27" y="3"/>
                    <a:pt x="27" y="4"/>
                    <a:pt x="26" y="3"/>
                  </a:cubicBezTo>
                  <a:cubicBezTo>
                    <a:pt x="20" y="5"/>
                    <a:pt x="0" y="5"/>
                    <a:pt x="7" y="12"/>
                  </a:cubicBezTo>
                  <a:cubicBezTo>
                    <a:pt x="46" y="2"/>
                    <a:pt x="91" y="5"/>
                    <a:pt x="129" y="12"/>
                  </a:cubicBezTo>
                  <a:cubicBezTo>
                    <a:pt x="130" y="12"/>
                    <a:pt x="130" y="10"/>
                    <a:pt x="130"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0" name="Freeform 154"/>
            <p:cNvSpPr>
              <a:spLocks/>
            </p:cNvSpPr>
            <p:nvPr/>
          </p:nvSpPr>
          <p:spPr bwMode="auto">
            <a:xfrm>
              <a:off x="6115262" y="1914240"/>
              <a:ext cx="79256" cy="79256"/>
            </a:xfrm>
            <a:custGeom>
              <a:avLst/>
              <a:gdLst>
                <a:gd name="T0" fmla="*/ 2 w 9"/>
                <a:gd name="T1" fmla="*/ 2 h 9"/>
                <a:gd name="T2" fmla="*/ 8 w 9"/>
                <a:gd name="T3" fmla="*/ 6 h 9"/>
                <a:gd name="T4" fmla="*/ 2 w 9"/>
                <a:gd name="T5" fmla="*/ 2 h 9"/>
              </a:gdLst>
              <a:ahLst/>
              <a:cxnLst>
                <a:cxn ang="0">
                  <a:pos x="T0" y="T1"/>
                </a:cxn>
                <a:cxn ang="0">
                  <a:pos x="T2" y="T3"/>
                </a:cxn>
                <a:cxn ang="0">
                  <a:pos x="T4" y="T5"/>
                </a:cxn>
              </a:cxnLst>
              <a:rect l="0" t="0" r="r" b="b"/>
              <a:pathLst>
                <a:path w="9" h="9">
                  <a:moveTo>
                    <a:pt x="2" y="2"/>
                  </a:moveTo>
                  <a:cubicBezTo>
                    <a:pt x="0" y="5"/>
                    <a:pt x="4" y="9"/>
                    <a:pt x="8" y="6"/>
                  </a:cubicBezTo>
                  <a:cubicBezTo>
                    <a:pt x="9" y="1"/>
                    <a:pt x="5" y="0"/>
                    <a:pt x="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1" name="Freeform 155"/>
            <p:cNvSpPr>
              <a:spLocks/>
            </p:cNvSpPr>
            <p:nvPr/>
          </p:nvSpPr>
          <p:spPr bwMode="auto">
            <a:xfrm>
              <a:off x="6237749" y="1896226"/>
              <a:ext cx="104473" cy="86461"/>
            </a:xfrm>
            <a:custGeom>
              <a:avLst/>
              <a:gdLst>
                <a:gd name="T0" fmla="*/ 2 w 12"/>
                <a:gd name="T1" fmla="*/ 8 h 10"/>
                <a:gd name="T2" fmla="*/ 9 w 12"/>
                <a:gd name="T3" fmla="*/ 9 h 10"/>
                <a:gd name="T4" fmla="*/ 2 w 12"/>
                <a:gd name="T5" fmla="*/ 8 h 10"/>
              </a:gdLst>
              <a:ahLst/>
              <a:cxnLst>
                <a:cxn ang="0">
                  <a:pos x="T0" y="T1"/>
                </a:cxn>
                <a:cxn ang="0">
                  <a:pos x="T2" y="T3"/>
                </a:cxn>
                <a:cxn ang="0">
                  <a:pos x="T4" y="T5"/>
                </a:cxn>
              </a:cxnLst>
              <a:rect l="0" t="0" r="r" b="b"/>
              <a:pathLst>
                <a:path w="12" h="10">
                  <a:moveTo>
                    <a:pt x="2" y="8"/>
                  </a:moveTo>
                  <a:cubicBezTo>
                    <a:pt x="3" y="10"/>
                    <a:pt x="7" y="9"/>
                    <a:pt x="9" y="9"/>
                  </a:cubicBezTo>
                  <a:cubicBezTo>
                    <a:pt x="12" y="3"/>
                    <a:pt x="0" y="0"/>
                    <a:pt x="2" y="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2" name="Freeform 156"/>
            <p:cNvSpPr>
              <a:spLocks/>
            </p:cNvSpPr>
            <p:nvPr/>
          </p:nvSpPr>
          <p:spPr bwMode="auto">
            <a:xfrm>
              <a:off x="6072031" y="1914240"/>
              <a:ext cx="54037" cy="61242"/>
            </a:xfrm>
            <a:custGeom>
              <a:avLst/>
              <a:gdLst>
                <a:gd name="T0" fmla="*/ 1 w 6"/>
                <a:gd name="T1" fmla="*/ 6 h 7"/>
                <a:gd name="T2" fmla="*/ 5 w 6"/>
                <a:gd name="T3" fmla="*/ 6 h 7"/>
                <a:gd name="T4" fmla="*/ 1 w 6"/>
                <a:gd name="T5" fmla="*/ 6 h 7"/>
              </a:gdLst>
              <a:ahLst/>
              <a:cxnLst>
                <a:cxn ang="0">
                  <a:pos x="T0" y="T1"/>
                </a:cxn>
                <a:cxn ang="0">
                  <a:pos x="T2" y="T3"/>
                </a:cxn>
                <a:cxn ang="0">
                  <a:pos x="T4" y="T5"/>
                </a:cxn>
              </a:cxnLst>
              <a:rect l="0" t="0" r="r" b="b"/>
              <a:pathLst>
                <a:path w="6" h="7">
                  <a:moveTo>
                    <a:pt x="1" y="6"/>
                  </a:moveTo>
                  <a:cubicBezTo>
                    <a:pt x="1" y="7"/>
                    <a:pt x="4" y="7"/>
                    <a:pt x="5" y="6"/>
                  </a:cubicBezTo>
                  <a:cubicBezTo>
                    <a:pt x="6" y="0"/>
                    <a:pt x="0" y="0"/>
                    <a:pt x="1"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3" name="Freeform 157"/>
            <p:cNvSpPr>
              <a:spLocks/>
            </p:cNvSpPr>
            <p:nvPr/>
          </p:nvSpPr>
          <p:spPr bwMode="auto">
            <a:xfrm>
              <a:off x="6187313" y="1914240"/>
              <a:ext cx="57641" cy="61242"/>
            </a:xfrm>
            <a:custGeom>
              <a:avLst/>
              <a:gdLst>
                <a:gd name="T0" fmla="*/ 2 w 7"/>
                <a:gd name="T1" fmla="*/ 7 h 7"/>
                <a:gd name="T2" fmla="*/ 6 w 7"/>
                <a:gd name="T3" fmla="*/ 7 h 7"/>
                <a:gd name="T4" fmla="*/ 6 w 7"/>
                <a:gd name="T5" fmla="*/ 1 h 7"/>
                <a:gd name="T6" fmla="*/ 2 w 7"/>
                <a:gd name="T7" fmla="*/ 7 h 7"/>
              </a:gdLst>
              <a:ahLst/>
              <a:cxnLst>
                <a:cxn ang="0">
                  <a:pos x="T0" y="T1"/>
                </a:cxn>
                <a:cxn ang="0">
                  <a:pos x="T2" y="T3"/>
                </a:cxn>
                <a:cxn ang="0">
                  <a:pos x="T4" y="T5"/>
                </a:cxn>
                <a:cxn ang="0">
                  <a:pos x="T6" y="T7"/>
                </a:cxn>
              </a:cxnLst>
              <a:rect l="0" t="0" r="r" b="b"/>
              <a:pathLst>
                <a:path w="7" h="7">
                  <a:moveTo>
                    <a:pt x="2" y="7"/>
                  </a:moveTo>
                  <a:cubicBezTo>
                    <a:pt x="3" y="7"/>
                    <a:pt x="5" y="7"/>
                    <a:pt x="6" y="7"/>
                  </a:cubicBezTo>
                  <a:cubicBezTo>
                    <a:pt x="7" y="5"/>
                    <a:pt x="7" y="3"/>
                    <a:pt x="6" y="1"/>
                  </a:cubicBezTo>
                  <a:cubicBezTo>
                    <a:pt x="1" y="0"/>
                    <a:pt x="0" y="4"/>
                    <a:pt x="2"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4" name="Freeform 158"/>
            <p:cNvSpPr>
              <a:spLocks/>
            </p:cNvSpPr>
            <p:nvPr/>
          </p:nvSpPr>
          <p:spPr bwMode="auto">
            <a:xfrm>
              <a:off x="6014390" y="1925047"/>
              <a:ext cx="68448" cy="57641"/>
            </a:xfrm>
            <a:custGeom>
              <a:avLst/>
              <a:gdLst>
                <a:gd name="T0" fmla="*/ 1 w 8"/>
                <a:gd name="T1" fmla="*/ 1 h 7"/>
                <a:gd name="T2" fmla="*/ 6 w 8"/>
                <a:gd name="T3" fmla="*/ 5 h 7"/>
                <a:gd name="T4" fmla="*/ 1 w 8"/>
                <a:gd name="T5" fmla="*/ 1 h 7"/>
              </a:gdLst>
              <a:ahLst/>
              <a:cxnLst>
                <a:cxn ang="0">
                  <a:pos x="T0" y="T1"/>
                </a:cxn>
                <a:cxn ang="0">
                  <a:pos x="T2" y="T3"/>
                </a:cxn>
                <a:cxn ang="0">
                  <a:pos x="T4" y="T5"/>
                </a:cxn>
              </a:cxnLst>
              <a:rect l="0" t="0" r="r" b="b"/>
              <a:pathLst>
                <a:path w="8" h="7">
                  <a:moveTo>
                    <a:pt x="1" y="1"/>
                  </a:moveTo>
                  <a:cubicBezTo>
                    <a:pt x="0" y="4"/>
                    <a:pt x="3" y="7"/>
                    <a:pt x="6" y="5"/>
                  </a:cubicBezTo>
                  <a:cubicBezTo>
                    <a:pt x="8" y="1"/>
                    <a:pt x="4" y="0"/>
                    <a:pt x="1"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5" name="Freeform 159"/>
            <p:cNvSpPr>
              <a:spLocks/>
            </p:cNvSpPr>
            <p:nvPr/>
          </p:nvSpPr>
          <p:spPr bwMode="auto">
            <a:xfrm>
              <a:off x="5960351" y="1925047"/>
              <a:ext cx="43231" cy="50436"/>
            </a:xfrm>
            <a:custGeom>
              <a:avLst/>
              <a:gdLst>
                <a:gd name="T0" fmla="*/ 1 w 5"/>
                <a:gd name="T1" fmla="*/ 5 h 6"/>
                <a:gd name="T2" fmla="*/ 2 w 5"/>
                <a:gd name="T3" fmla="*/ 6 h 6"/>
                <a:gd name="T4" fmla="*/ 5 w 5"/>
                <a:gd name="T5" fmla="*/ 1 h 6"/>
                <a:gd name="T6" fmla="*/ 1 w 5"/>
                <a:gd name="T7" fmla="*/ 5 h 6"/>
              </a:gdLst>
              <a:ahLst/>
              <a:cxnLst>
                <a:cxn ang="0">
                  <a:pos x="T0" y="T1"/>
                </a:cxn>
                <a:cxn ang="0">
                  <a:pos x="T2" y="T3"/>
                </a:cxn>
                <a:cxn ang="0">
                  <a:pos x="T4" y="T5"/>
                </a:cxn>
                <a:cxn ang="0">
                  <a:pos x="T6" y="T7"/>
                </a:cxn>
              </a:cxnLst>
              <a:rect l="0" t="0" r="r" b="b"/>
              <a:pathLst>
                <a:path w="5" h="6">
                  <a:moveTo>
                    <a:pt x="1" y="5"/>
                  </a:moveTo>
                  <a:cubicBezTo>
                    <a:pt x="2" y="5"/>
                    <a:pt x="2" y="5"/>
                    <a:pt x="2" y="6"/>
                  </a:cubicBezTo>
                  <a:cubicBezTo>
                    <a:pt x="5" y="6"/>
                    <a:pt x="5" y="4"/>
                    <a:pt x="5" y="1"/>
                  </a:cubicBezTo>
                  <a:cubicBezTo>
                    <a:pt x="2" y="0"/>
                    <a:pt x="0" y="3"/>
                    <a:pt x="1"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6" name="Freeform 160"/>
            <p:cNvSpPr>
              <a:spLocks/>
            </p:cNvSpPr>
            <p:nvPr/>
          </p:nvSpPr>
          <p:spPr bwMode="auto">
            <a:xfrm>
              <a:off x="6331416" y="1932252"/>
              <a:ext cx="54037" cy="50436"/>
            </a:xfrm>
            <a:custGeom>
              <a:avLst/>
              <a:gdLst>
                <a:gd name="T0" fmla="*/ 1 w 6"/>
                <a:gd name="T1" fmla="*/ 6 h 6"/>
                <a:gd name="T2" fmla="*/ 3 w 6"/>
                <a:gd name="T3" fmla="*/ 0 h 6"/>
                <a:gd name="T4" fmla="*/ 0 w 6"/>
                <a:gd name="T5" fmla="*/ 1 h 6"/>
                <a:gd name="T6" fmla="*/ 1 w 6"/>
                <a:gd name="T7" fmla="*/ 6 h 6"/>
              </a:gdLst>
              <a:ahLst/>
              <a:cxnLst>
                <a:cxn ang="0">
                  <a:pos x="T0" y="T1"/>
                </a:cxn>
                <a:cxn ang="0">
                  <a:pos x="T2" y="T3"/>
                </a:cxn>
                <a:cxn ang="0">
                  <a:pos x="T4" y="T5"/>
                </a:cxn>
                <a:cxn ang="0">
                  <a:pos x="T6" y="T7"/>
                </a:cxn>
              </a:cxnLst>
              <a:rect l="0" t="0" r="r" b="b"/>
              <a:pathLst>
                <a:path w="6" h="6">
                  <a:moveTo>
                    <a:pt x="1" y="6"/>
                  </a:moveTo>
                  <a:cubicBezTo>
                    <a:pt x="4" y="6"/>
                    <a:pt x="6" y="2"/>
                    <a:pt x="3" y="0"/>
                  </a:cubicBezTo>
                  <a:cubicBezTo>
                    <a:pt x="2" y="0"/>
                    <a:pt x="1" y="0"/>
                    <a:pt x="0" y="1"/>
                  </a:cubicBezTo>
                  <a:cubicBezTo>
                    <a:pt x="0" y="3"/>
                    <a:pt x="0" y="5"/>
                    <a:pt x="1"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7" name="Freeform 161"/>
            <p:cNvSpPr>
              <a:spLocks/>
            </p:cNvSpPr>
            <p:nvPr/>
          </p:nvSpPr>
          <p:spPr bwMode="auto">
            <a:xfrm>
              <a:off x="6374647" y="1889021"/>
              <a:ext cx="104473" cy="93667"/>
            </a:xfrm>
            <a:custGeom>
              <a:avLst/>
              <a:gdLst>
                <a:gd name="T0" fmla="*/ 0 w 12"/>
                <a:gd name="T1" fmla="*/ 7 h 11"/>
                <a:gd name="T2" fmla="*/ 2 w 12"/>
                <a:gd name="T3" fmla="*/ 11 h 11"/>
                <a:gd name="T4" fmla="*/ 0 w 12"/>
                <a:gd name="T5" fmla="*/ 7 h 11"/>
              </a:gdLst>
              <a:ahLst/>
              <a:cxnLst>
                <a:cxn ang="0">
                  <a:pos x="T0" y="T1"/>
                </a:cxn>
                <a:cxn ang="0">
                  <a:pos x="T2" y="T3"/>
                </a:cxn>
                <a:cxn ang="0">
                  <a:pos x="T4" y="T5"/>
                </a:cxn>
              </a:cxnLst>
              <a:rect l="0" t="0" r="r" b="b"/>
              <a:pathLst>
                <a:path w="12" h="11">
                  <a:moveTo>
                    <a:pt x="0" y="7"/>
                  </a:moveTo>
                  <a:cubicBezTo>
                    <a:pt x="0" y="9"/>
                    <a:pt x="1" y="9"/>
                    <a:pt x="2" y="11"/>
                  </a:cubicBezTo>
                  <a:cubicBezTo>
                    <a:pt x="12" y="11"/>
                    <a:pt x="2" y="0"/>
                    <a:pt x="0"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8" name="Freeform 162"/>
            <p:cNvSpPr>
              <a:spLocks/>
            </p:cNvSpPr>
            <p:nvPr/>
          </p:nvSpPr>
          <p:spPr bwMode="auto">
            <a:xfrm>
              <a:off x="5891903" y="1932252"/>
              <a:ext cx="50436" cy="50436"/>
            </a:xfrm>
            <a:custGeom>
              <a:avLst/>
              <a:gdLst>
                <a:gd name="T0" fmla="*/ 1 w 6"/>
                <a:gd name="T1" fmla="*/ 4 h 6"/>
                <a:gd name="T2" fmla="*/ 6 w 6"/>
                <a:gd name="T3" fmla="*/ 2 h 6"/>
                <a:gd name="T4" fmla="*/ 1 w 6"/>
                <a:gd name="T5" fmla="*/ 4 h 6"/>
              </a:gdLst>
              <a:ahLst/>
              <a:cxnLst>
                <a:cxn ang="0">
                  <a:pos x="T0" y="T1"/>
                </a:cxn>
                <a:cxn ang="0">
                  <a:pos x="T2" y="T3"/>
                </a:cxn>
                <a:cxn ang="0">
                  <a:pos x="T4" y="T5"/>
                </a:cxn>
              </a:cxnLst>
              <a:rect l="0" t="0" r="r" b="b"/>
              <a:pathLst>
                <a:path w="6" h="6">
                  <a:moveTo>
                    <a:pt x="1" y="4"/>
                  </a:moveTo>
                  <a:cubicBezTo>
                    <a:pt x="2" y="6"/>
                    <a:pt x="6" y="5"/>
                    <a:pt x="6" y="2"/>
                  </a:cubicBezTo>
                  <a:cubicBezTo>
                    <a:pt x="6" y="0"/>
                    <a:pt x="0" y="0"/>
                    <a:pt x="1"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9" name="Freeform 163"/>
            <p:cNvSpPr>
              <a:spLocks/>
            </p:cNvSpPr>
            <p:nvPr/>
          </p:nvSpPr>
          <p:spPr bwMode="auto">
            <a:xfrm>
              <a:off x="6443094" y="1925047"/>
              <a:ext cx="54037" cy="86461"/>
            </a:xfrm>
            <a:custGeom>
              <a:avLst/>
              <a:gdLst>
                <a:gd name="T0" fmla="*/ 0 w 6"/>
                <a:gd name="T1" fmla="*/ 2 h 10"/>
                <a:gd name="T2" fmla="*/ 0 w 6"/>
                <a:gd name="T3" fmla="*/ 6 h 10"/>
                <a:gd name="T4" fmla="*/ 0 w 6"/>
                <a:gd name="T5" fmla="*/ 2 h 10"/>
              </a:gdLst>
              <a:ahLst/>
              <a:cxnLst>
                <a:cxn ang="0">
                  <a:pos x="T0" y="T1"/>
                </a:cxn>
                <a:cxn ang="0">
                  <a:pos x="T2" y="T3"/>
                </a:cxn>
                <a:cxn ang="0">
                  <a:pos x="T4" y="T5"/>
                </a:cxn>
              </a:cxnLst>
              <a:rect l="0" t="0" r="r" b="b"/>
              <a:pathLst>
                <a:path w="6" h="10">
                  <a:moveTo>
                    <a:pt x="0" y="2"/>
                  </a:moveTo>
                  <a:cubicBezTo>
                    <a:pt x="0" y="3"/>
                    <a:pt x="0" y="5"/>
                    <a:pt x="0" y="6"/>
                  </a:cubicBezTo>
                  <a:cubicBezTo>
                    <a:pt x="5" y="10"/>
                    <a:pt x="6" y="0"/>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0" name="Freeform 164"/>
            <p:cNvSpPr>
              <a:spLocks/>
            </p:cNvSpPr>
            <p:nvPr/>
          </p:nvSpPr>
          <p:spPr bwMode="auto">
            <a:xfrm>
              <a:off x="5823453" y="1932252"/>
              <a:ext cx="50436" cy="50436"/>
            </a:xfrm>
            <a:custGeom>
              <a:avLst/>
              <a:gdLst>
                <a:gd name="T0" fmla="*/ 1 w 6"/>
                <a:gd name="T1" fmla="*/ 2 h 6"/>
                <a:gd name="T2" fmla="*/ 1 w 6"/>
                <a:gd name="T3" fmla="*/ 5 h 6"/>
                <a:gd name="T4" fmla="*/ 6 w 6"/>
                <a:gd name="T5" fmla="*/ 4 h 6"/>
                <a:gd name="T6" fmla="*/ 1 w 6"/>
                <a:gd name="T7" fmla="*/ 2 h 6"/>
              </a:gdLst>
              <a:ahLst/>
              <a:cxnLst>
                <a:cxn ang="0">
                  <a:pos x="T0" y="T1"/>
                </a:cxn>
                <a:cxn ang="0">
                  <a:pos x="T2" y="T3"/>
                </a:cxn>
                <a:cxn ang="0">
                  <a:pos x="T4" y="T5"/>
                </a:cxn>
                <a:cxn ang="0">
                  <a:pos x="T6" y="T7"/>
                </a:cxn>
              </a:cxnLst>
              <a:rect l="0" t="0" r="r" b="b"/>
              <a:pathLst>
                <a:path w="6" h="6">
                  <a:moveTo>
                    <a:pt x="1" y="2"/>
                  </a:moveTo>
                  <a:cubicBezTo>
                    <a:pt x="0" y="4"/>
                    <a:pt x="1" y="4"/>
                    <a:pt x="1" y="5"/>
                  </a:cubicBezTo>
                  <a:cubicBezTo>
                    <a:pt x="3" y="6"/>
                    <a:pt x="4" y="5"/>
                    <a:pt x="6" y="4"/>
                  </a:cubicBezTo>
                  <a:cubicBezTo>
                    <a:pt x="6" y="0"/>
                    <a:pt x="3" y="2"/>
                    <a:pt x="1"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1" name="Freeform 165"/>
            <p:cNvSpPr>
              <a:spLocks/>
            </p:cNvSpPr>
            <p:nvPr/>
          </p:nvSpPr>
          <p:spPr bwMode="auto">
            <a:xfrm>
              <a:off x="6479120" y="1932252"/>
              <a:ext cx="61242" cy="61242"/>
            </a:xfrm>
            <a:custGeom>
              <a:avLst/>
              <a:gdLst>
                <a:gd name="T0" fmla="*/ 1 w 7"/>
                <a:gd name="T1" fmla="*/ 5 h 7"/>
                <a:gd name="T2" fmla="*/ 6 w 7"/>
                <a:gd name="T3" fmla="*/ 5 h 7"/>
                <a:gd name="T4" fmla="*/ 1 w 7"/>
                <a:gd name="T5" fmla="*/ 5 h 7"/>
              </a:gdLst>
              <a:ahLst/>
              <a:cxnLst>
                <a:cxn ang="0">
                  <a:pos x="T0" y="T1"/>
                </a:cxn>
                <a:cxn ang="0">
                  <a:pos x="T2" y="T3"/>
                </a:cxn>
                <a:cxn ang="0">
                  <a:pos x="T4" y="T5"/>
                </a:cxn>
              </a:cxnLst>
              <a:rect l="0" t="0" r="r" b="b"/>
              <a:pathLst>
                <a:path w="7" h="7">
                  <a:moveTo>
                    <a:pt x="1" y="5"/>
                  </a:moveTo>
                  <a:cubicBezTo>
                    <a:pt x="2" y="6"/>
                    <a:pt x="5" y="7"/>
                    <a:pt x="6" y="5"/>
                  </a:cubicBezTo>
                  <a:cubicBezTo>
                    <a:pt x="7" y="1"/>
                    <a:pt x="0" y="0"/>
                    <a:pt x="1"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2" name="Freeform 166"/>
            <p:cNvSpPr>
              <a:spLocks/>
            </p:cNvSpPr>
            <p:nvPr/>
          </p:nvSpPr>
          <p:spPr bwMode="auto">
            <a:xfrm>
              <a:off x="6529556" y="1939457"/>
              <a:ext cx="72051" cy="43231"/>
            </a:xfrm>
            <a:custGeom>
              <a:avLst/>
              <a:gdLst>
                <a:gd name="T0" fmla="*/ 1 w 8"/>
                <a:gd name="T1" fmla="*/ 4 h 5"/>
                <a:gd name="T2" fmla="*/ 8 w 8"/>
                <a:gd name="T3" fmla="*/ 4 h 5"/>
                <a:gd name="T4" fmla="*/ 1 w 8"/>
                <a:gd name="T5" fmla="*/ 4 h 5"/>
              </a:gdLst>
              <a:ahLst/>
              <a:cxnLst>
                <a:cxn ang="0">
                  <a:pos x="T0" y="T1"/>
                </a:cxn>
                <a:cxn ang="0">
                  <a:pos x="T2" y="T3"/>
                </a:cxn>
                <a:cxn ang="0">
                  <a:pos x="T4" y="T5"/>
                </a:cxn>
              </a:cxnLst>
              <a:rect l="0" t="0" r="r" b="b"/>
              <a:pathLst>
                <a:path w="8" h="5">
                  <a:moveTo>
                    <a:pt x="1" y="4"/>
                  </a:moveTo>
                  <a:cubicBezTo>
                    <a:pt x="3" y="5"/>
                    <a:pt x="5" y="5"/>
                    <a:pt x="8" y="4"/>
                  </a:cubicBezTo>
                  <a:cubicBezTo>
                    <a:pt x="8" y="1"/>
                    <a:pt x="0" y="0"/>
                    <a:pt x="1"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3" name="Freeform 167"/>
            <p:cNvSpPr>
              <a:spLocks/>
            </p:cNvSpPr>
            <p:nvPr/>
          </p:nvSpPr>
          <p:spPr bwMode="auto">
            <a:xfrm>
              <a:off x="5780223" y="1950266"/>
              <a:ext cx="32422" cy="32422"/>
            </a:xfrm>
            <a:custGeom>
              <a:avLst/>
              <a:gdLst>
                <a:gd name="T0" fmla="*/ 1 w 4"/>
                <a:gd name="T1" fmla="*/ 3 h 4"/>
                <a:gd name="T2" fmla="*/ 4 w 4"/>
                <a:gd name="T3" fmla="*/ 1 h 4"/>
                <a:gd name="T4" fmla="*/ 1 w 4"/>
                <a:gd name="T5" fmla="*/ 3 h 4"/>
              </a:gdLst>
              <a:ahLst/>
              <a:cxnLst>
                <a:cxn ang="0">
                  <a:pos x="T0" y="T1"/>
                </a:cxn>
                <a:cxn ang="0">
                  <a:pos x="T2" y="T3"/>
                </a:cxn>
                <a:cxn ang="0">
                  <a:pos x="T4" y="T5"/>
                </a:cxn>
              </a:cxnLst>
              <a:rect l="0" t="0" r="r" b="b"/>
              <a:pathLst>
                <a:path w="4" h="4">
                  <a:moveTo>
                    <a:pt x="1" y="3"/>
                  </a:moveTo>
                  <a:cubicBezTo>
                    <a:pt x="2" y="4"/>
                    <a:pt x="4" y="3"/>
                    <a:pt x="4" y="1"/>
                  </a:cubicBezTo>
                  <a:cubicBezTo>
                    <a:pt x="3" y="0"/>
                    <a:pt x="0" y="0"/>
                    <a:pt x="1"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4" name="Freeform 168"/>
            <p:cNvSpPr>
              <a:spLocks/>
            </p:cNvSpPr>
            <p:nvPr/>
          </p:nvSpPr>
          <p:spPr bwMode="auto">
            <a:xfrm>
              <a:off x="5718980" y="1957471"/>
              <a:ext cx="18012" cy="18012"/>
            </a:xfrm>
            <a:custGeom>
              <a:avLst/>
              <a:gdLst>
                <a:gd name="T0" fmla="*/ 2 w 2"/>
                <a:gd name="T1" fmla="*/ 2 h 2"/>
                <a:gd name="T2" fmla="*/ 1 w 2"/>
                <a:gd name="T3" fmla="*/ 0 h 2"/>
                <a:gd name="T4" fmla="*/ 2 w 2"/>
                <a:gd name="T5" fmla="*/ 2 h 2"/>
              </a:gdLst>
              <a:ahLst/>
              <a:cxnLst>
                <a:cxn ang="0">
                  <a:pos x="T0" y="T1"/>
                </a:cxn>
                <a:cxn ang="0">
                  <a:pos x="T2" y="T3"/>
                </a:cxn>
                <a:cxn ang="0">
                  <a:pos x="T4" y="T5"/>
                </a:cxn>
              </a:cxnLst>
              <a:rect l="0" t="0" r="r" b="b"/>
              <a:pathLst>
                <a:path w="2" h="2">
                  <a:moveTo>
                    <a:pt x="2" y="2"/>
                  </a:moveTo>
                  <a:cubicBezTo>
                    <a:pt x="2" y="2"/>
                    <a:pt x="2" y="0"/>
                    <a:pt x="1" y="0"/>
                  </a:cubicBezTo>
                  <a:cubicBezTo>
                    <a:pt x="0" y="1"/>
                    <a:pt x="0" y="2"/>
                    <a:pt x="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5" name="Freeform 169"/>
            <p:cNvSpPr>
              <a:spLocks/>
            </p:cNvSpPr>
            <p:nvPr/>
          </p:nvSpPr>
          <p:spPr bwMode="auto">
            <a:xfrm>
              <a:off x="6875401" y="981176"/>
              <a:ext cx="154909" cy="147704"/>
            </a:xfrm>
            <a:custGeom>
              <a:avLst/>
              <a:gdLst>
                <a:gd name="T0" fmla="*/ 1 w 18"/>
                <a:gd name="T1" fmla="*/ 11 h 17"/>
                <a:gd name="T2" fmla="*/ 7 w 18"/>
                <a:gd name="T3" fmla="*/ 17 h 17"/>
                <a:gd name="T4" fmla="*/ 15 w 18"/>
                <a:gd name="T5" fmla="*/ 15 h 17"/>
                <a:gd name="T6" fmla="*/ 16 w 18"/>
                <a:gd name="T7" fmla="*/ 4 h 17"/>
                <a:gd name="T8" fmla="*/ 3 w 18"/>
                <a:gd name="T9" fmla="*/ 4 h 17"/>
                <a:gd name="T10" fmla="*/ 1 w 18"/>
                <a:gd name="T11" fmla="*/ 11 h 17"/>
              </a:gdLst>
              <a:ahLst/>
              <a:cxnLst>
                <a:cxn ang="0">
                  <a:pos x="T0" y="T1"/>
                </a:cxn>
                <a:cxn ang="0">
                  <a:pos x="T2" y="T3"/>
                </a:cxn>
                <a:cxn ang="0">
                  <a:pos x="T4" y="T5"/>
                </a:cxn>
                <a:cxn ang="0">
                  <a:pos x="T6" y="T7"/>
                </a:cxn>
                <a:cxn ang="0">
                  <a:pos x="T8" y="T9"/>
                </a:cxn>
                <a:cxn ang="0">
                  <a:pos x="T10" y="T11"/>
                </a:cxn>
              </a:cxnLst>
              <a:rect l="0" t="0" r="r" b="b"/>
              <a:pathLst>
                <a:path w="18" h="17">
                  <a:moveTo>
                    <a:pt x="1" y="11"/>
                  </a:moveTo>
                  <a:cubicBezTo>
                    <a:pt x="2" y="14"/>
                    <a:pt x="6" y="15"/>
                    <a:pt x="7" y="17"/>
                  </a:cubicBezTo>
                  <a:cubicBezTo>
                    <a:pt x="9" y="16"/>
                    <a:pt x="11" y="15"/>
                    <a:pt x="15" y="15"/>
                  </a:cubicBezTo>
                  <a:cubicBezTo>
                    <a:pt x="18" y="12"/>
                    <a:pt x="18" y="6"/>
                    <a:pt x="16" y="4"/>
                  </a:cubicBezTo>
                  <a:cubicBezTo>
                    <a:pt x="13" y="0"/>
                    <a:pt x="6" y="1"/>
                    <a:pt x="3" y="4"/>
                  </a:cubicBezTo>
                  <a:cubicBezTo>
                    <a:pt x="1" y="5"/>
                    <a:pt x="0" y="8"/>
                    <a:pt x="1" y="1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6" name="Freeform 170"/>
            <p:cNvSpPr>
              <a:spLocks/>
            </p:cNvSpPr>
            <p:nvPr/>
          </p:nvSpPr>
          <p:spPr bwMode="auto">
            <a:xfrm>
              <a:off x="5953146" y="1334227"/>
              <a:ext cx="414293" cy="302615"/>
            </a:xfrm>
            <a:custGeom>
              <a:avLst/>
              <a:gdLst>
                <a:gd name="T0" fmla="*/ 0 w 48"/>
                <a:gd name="T1" fmla="*/ 17 h 35"/>
                <a:gd name="T2" fmla="*/ 6 w 48"/>
                <a:gd name="T3" fmla="*/ 27 h 35"/>
                <a:gd name="T4" fmla="*/ 12 w 48"/>
                <a:gd name="T5" fmla="*/ 30 h 35"/>
                <a:gd name="T6" fmla="*/ 10 w 48"/>
                <a:gd name="T7" fmla="*/ 23 h 35"/>
                <a:gd name="T8" fmla="*/ 18 w 48"/>
                <a:gd name="T9" fmla="*/ 29 h 35"/>
                <a:gd name="T10" fmla="*/ 19 w 48"/>
                <a:gd name="T11" fmla="*/ 28 h 35"/>
                <a:gd name="T12" fmla="*/ 19 w 48"/>
                <a:gd name="T13" fmla="*/ 22 h 35"/>
                <a:gd name="T14" fmla="*/ 21 w 48"/>
                <a:gd name="T15" fmla="*/ 23 h 35"/>
                <a:gd name="T16" fmla="*/ 22 w 48"/>
                <a:gd name="T17" fmla="*/ 20 h 35"/>
                <a:gd name="T18" fmla="*/ 24 w 48"/>
                <a:gd name="T19" fmla="*/ 21 h 35"/>
                <a:gd name="T20" fmla="*/ 25 w 48"/>
                <a:gd name="T21" fmla="*/ 18 h 35"/>
                <a:gd name="T22" fmla="*/ 26 w 48"/>
                <a:gd name="T23" fmla="*/ 20 h 35"/>
                <a:gd name="T24" fmla="*/ 28 w 48"/>
                <a:gd name="T25" fmla="*/ 19 h 35"/>
                <a:gd name="T26" fmla="*/ 29 w 48"/>
                <a:gd name="T27" fmla="*/ 25 h 35"/>
                <a:gd name="T28" fmla="*/ 31 w 48"/>
                <a:gd name="T29" fmla="*/ 22 h 35"/>
                <a:gd name="T30" fmla="*/ 33 w 48"/>
                <a:gd name="T31" fmla="*/ 31 h 35"/>
                <a:gd name="T32" fmla="*/ 39 w 48"/>
                <a:gd name="T33" fmla="*/ 28 h 35"/>
                <a:gd name="T34" fmla="*/ 39 w 48"/>
                <a:gd name="T35" fmla="*/ 31 h 35"/>
                <a:gd name="T36" fmla="*/ 46 w 48"/>
                <a:gd name="T37" fmla="*/ 15 h 35"/>
                <a:gd name="T38" fmla="*/ 36 w 48"/>
                <a:gd name="T39" fmla="*/ 20 h 35"/>
                <a:gd name="T40" fmla="*/ 33 w 48"/>
                <a:gd name="T41" fmla="*/ 9 h 35"/>
                <a:gd name="T42" fmla="*/ 31 w 48"/>
                <a:gd name="T43" fmla="*/ 9 h 35"/>
                <a:gd name="T44" fmla="*/ 26 w 48"/>
                <a:gd name="T45" fmla="*/ 0 h 35"/>
                <a:gd name="T46" fmla="*/ 21 w 48"/>
                <a:gd name="T47" fmla="*/ 9 h 35"/>
                <a:gd name="T48" fmla="*/ 17 w 48"/>
                <a:gd name="T49" fmla="*/ 5 h 35"/>
                <a:gd name="T50" fmla="*/ 13 w 48"/>
                <a:gd name="T51" fmla="*/ 19 h 35"/>
                <a:gd name="T52" fmla="*/ 0 w 48"/>
                <a:gd name="T5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35">
                  <a:moveTo>
                    <a:pt x="0" y="17"/>
                  </a:moveTo>
                  <a:cubicBezTo>
                    <a:pt x="0" y="20"/>
                    <a:pt x="3" y="24"/>
                    <a:pt x="6" y="27"/>
                  </a:cubicBezTo>
                  <a:cubicBezTo>
                    <a:pt x="8" y="29"/>
                    <a:pt x="10" y="31"/>
                    <a:pt x="12" y="30"/>
                  </a:cubicBezTo>
                  <a:cubicBezTo>
                    <a:pt x="15" y="27"/>
                    <a:pt x="9" y="25"/>
                    <a:pt x="10" y="23"/>
                  </a:cubicBezTo>
                  <a:cubicBezTo>
                    <a:pt x="13" y="24"/>
                    <a:pt x="15" y="28"/>
                    <a:pt x="18" y="29"/>
                  </a:cubicBezTo>
                  <a:cubicBezTo>
                    <a:pt x="18" y="29"/>
                    <a:pt x="18" y="28"/>
                    <a:pt x="19" y="28"/>
                  </a:cubicBezTo>
                  <a:cubicBezTo>
                    <a:pt x="21" y="26"/>
                    <a:pt x="17" y="23"/>
                    <a:pt x="19" y="22"/>
                  </a:cubicBezTo>
                  <a:cubicBezTo>
                    <a:pt x="20" y="22"/>
                    <a:pt x="20" y="24"/>
                    <a:pt x="21" y="23"/>
                  </a:cubicBezTo>
                  <a:cubicBezTo>
                    <a:pt x="22" y="23"/>
                    <a:pt x="21" y="21"/>
                    <a:pt x="22" y="20"/>
                  </a:cubicBezTo>
                  <a:cubicBezTo>
                    <a:pt x="23" y="20"/>
                    <a:pt x="23" y="21"/>
                    <a:pt x="24" y="21"/>
                  </a:cubicBezTo>
                  <a:cubicBezTo>
                    <a:pt x="24" y="20"/>
                    <a:pt x="23" y="18"/>
                    <a:pt x="25" y="18"/>
                  </a:cubicBezTo>
                  <a:cubicBezTo>
                    <a:pt x="25" y="19"/>
                    <a:pt x="24" y="21"/>
                    <a:pt x="26" y="20"/>
                  </a:cubicBezTo>
                  <a:cubicBezTo>
                    <a:pt x="27" y="22"/>
                    <a:pt x="26" y="18"/>
                    <a:pt x="28" y="19"/>
                  </a:cubicBezTo>
                  <a:cubicBezTo>
                    <a:pt x="29" y="21"/>
                    <a:pt x="27" y="23"/>
                    <a:pt x="29" y="25"/>
                  </a:cubicBezTo>
                  <a:cubicBezTo>
                    <a:pt x="31" y="24"/>
                    <a:pt x="29" y="22"/>
                    <a:pt x="31" y="22"/>
                  </a:cubicBezTo>
                  <a:cubicBezTo>
                    <a:pt x="31" y="25"/>
                    <a:pt x="29" y="30"/>
                    <a:pt x="33" y="31"/>
                  </a:cubicBezTo>
                  <a:cubicBezTo>
                    <a:pt x="35" y="30"/>
                    <a:pt x="36" y="28"/>
                    <a:pt x="39" y="28"/>
                  </a:cubicBezTo>
                  <a:cubicBezTo>
                    <a:pt x="39" y="31"/>
                    <a:pt x="39" y="31"/>
                    <a:pt x="39" y="31"/>
                  </a:cubicBezTo>
                  <a:cubicBezTo>
                    <a:pt x="48" y="35"/>
                    <a:pt x="48" y="19"/>
                    <a:pt x="46" y="15"/>
                  </a:cubicBezTo>
                  <a:cubicBezTo>
                    <a:pt x="42" y="16"/>
                    <a:pt x="40" y="19"/>
                    <a:pt x="36" y="20"/>
                  </a:cubicBezTo>
                  <a:cubicBezTo>
                    <a:pt x="35" y="16"/>
                    <a:pt x="35" y="12"/>
                    <a:pt x="33" y="9"/>
                  </a:cubicBezTo>
                  <a:cubicBezTo>
                    <a:pt x="33" y="9"/>
                    <a:pt x="31" y="9"/>
                    <a:pt x="31" y="9"/>
                  </a:cubicBezTo>
                  <a:cubicBezTo>
                    <a:pt x="31" y="4"/>
                    <a:pt x="29" y="1"/>
                    <a:pt x="26" y="0"/>
                  </a:cubicBezTo>
                  <a:cubicBezTo>
                    <a:pt x="24" y="2"/>
                    <a:pt x="23" y="6"/>
                    <a:pt x="21" y="9"/>
                  </a:cubicBezTo>
                  <a:cubicBezTo>
                    <a:pt x="19" y="8"/>
                    <a:pt x="20" y="5"/>
                    <a:pt x="17" y="5"/>
                  </a:cubicBezTo>
                  <a:cubicBezTo>
                    <a:pt x="14" y="8"/>
                    <a:pt x="15" y="15"/>
                    <a:pt x="13" y="19"/>
                  </a:cubicBezTo>
                  <a:cubicBezTo>
                    <a:pt x="9" y="18"/>
                    <a:pt x="6" y="16"/>
                    <a:pt x="0"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70543073"/>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style.rotation</p:attrName>
                                        </p:attrNameLst>
                                      </p:cBhvr>
                                      <p:tavLst>
                                        <p:tav tm="0">
                                          <p:val>
                                            <p:fltVal val="720"/>
                                          </p:val>
                                        </p:tav>
                                        <p:tav tm="100000">
                                          <p:val>
                                            <p:fltVal val="0"/>
                                          </p:val>
                                        </p:tav>
                                      </p:tavLst>
                                    </p:anim>
                                    <p:anim calcmode="lin" valueType="num">
                                      <p:cBhvr>
                                        <p:cTn id="9" dur="1000" fill="hold"/>
                                        <p:tgtEl>
                                          <p:spTgt spid="3"/>
                                        </p:tgtEl>
                                        <p:attrNameLst>
                                          <p:attrName>ppt_h</p:attrName>
                                        </p:attrNameLst>
                                      </p:cBhvr>
                                      <p:tavLst>
                                        <p:tav tm="0">
                                          <p:val>
                                            <p:fltVal val="0"/>
                                          </p:val>
                                        </p:tav>
                                        <p:tav tm="100000">
                                          <p:val>
                                            <p:strVal val="#ppt_h"/>
                                          </p:val>
                                        </p:tav>
                                      </p:tavLst>
                                    </p:anim>
                                    <p:anim calcmode="lin" valueType="num">
                                      <p:cBhvr>
                                        <p:cTn id="10" dur="1000" fill="hold"/>
                                        <p:tgtEl>
                                          <p:spTgt spid="3"/>
                                        </p:tgtEl>
                                        <p:attrNameLst>
                                          <p:attrName>ppt_w</p:attrName>
                                        </p:attrNameLst>
                                      </p:cBhvr>
                                      <p:tavLst>
                                        <p:tav tm="0">
                                          <p:val>
                                            <p:fltVal val="0"/>
                                          </p:val>
                                        </p:tav>
                                        <p:tav tm="100000">
                                          <p:val>
                                            <p:strVal val="#ppt_w"/>
                                          </p:val>
                                        </p:tav>
                                      </p:tavLst>
                                    </p:anim>
                                  </p:childTnLst>
                                </p:cTn>
                              </p:par>
                              <p:par>
                                <p:cTn id="11" presetID="35"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1000"/>
                                        <p:tgtEl>
                                          <p:spTgt spid="28"/>
                                        </p:tgtEl>
                                      </p:cBhvr>
                                    </p:animEffect>
                                    <p:anim calcmode="lin" valueType="num">
                                      <p:cBhvr>
                                        <p:cTn id="14" dur="1000" fill="hold"/>
                                        <p:tgtEl>
                                          <p:spTgt spid="28"/>
                                        </p:tgtEl>
                                        <p:attrNameLst>
                                          <p:attrName>style.rotation</p:attrName>
                                        </p:attrNameLst>
                                      </p:cBhvr>
                                      <p:tavLst>
                                        <p:tav tm="0">
                                          <p:val>
                                            <p:fltVal val="720"/>
                                          </p:val>
                                        </p:tav>
                                        <p:tav tm="100000">
                                          <p:val>
                                            <p:fltVal val="0"/>
                                          </p:val>
                                        </p:tav>
                                      </p:tavLst>
                                    </p:anim>
                                    <p:anim calcmode="lin" valueType="num">
                                      <p:cBhvr>
                                        <p:cTn id="15" dur="1000" fill="hold"/>
                                        <p:tgtEl>
                                          <p:spTgt spid="28"/>
                                        </p:tgtEl>
                                        <p:attrNameLst>
                                          <p:attrName>ppt_h</p:attrName>
                                        </p:attrNameLst>
                                      </p:cBhvr>
                                      <p:tavLst>
                                        <p:tav tm="0">
                                          <p:val>
                                            <p:fltVal val="0"/>
                                          </p:val>
                                        </p:tav>
                                        <p:tav tm="100000">
                                          <p:val>
                                            <p:strVal val="#ppt_h"/>
                                          </p:val>
                                        </p:tav>
                                      </p:tavLst>
                                    </p:anim>
                                    <p:anim calcmode="lin" valueType="num">
                                      <p:cBhvr>
                                        <p:cTn id="16" dur="1000" fill="hold"/>
                                        <p:tgtEl>
                                          <p:spTgt spid="28"/>
                                        </p:tgtEl>
                                        <p:attrNameLst>
                                          <p:attrName>ppt_w</p:attrName>
                                        </p:attrNameLst>
                                      </p:cBhvr>
                                      <p:tavLst>
                                        <p:tav tm="0">
                                          <p:val>
                                            <p:fltVal val="0"/>
                                          </p:val>
                                        </p:tav>
                                        <p:tav tm="100000">
                                          <p:val>
                                            <p:strVal val="#ppt_w"/>
                                          </p:val>
                                        </p:tav>
                                      </p:tavLst>
                                    </p:anim>
                                  </p:childTnLst>
                                </p:cTn>
                              </p:par>
                              <p:par>
                                <p:cTn id="17" presetID="35"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1000"/>
                                        <p:tgtEl>
                                          <p:spTgt spid="32"/>
                                        </p:tgtEl>
                                      </p:cBhvr>
                                    </p:animEffect>
                                    <p:anim calcmode="lin" valueType="num">
                                      <p:cBhvr>
                                        <p:cTn id="20" dur="1000" fill="hold"/>
                                        <p:tgtEl>
                                          <p:spTgt spid="32"/>
                                        </p:tgtEl>
                                        <p:attrNameLst>
                                          <p:attrName>style.rotation</p:attrName>
                                        </p:attrNameLst>
                                      </p:cBhvr>
                                      <p:tavLst>
                                        <p:tav tm="0">
                                          <p:val>
                                            <p:fltVal val="720"/>
                                          </p:val>
                                        </p:tav>
                                        <p:tav tm="100000">
                                          <p:val>
                                            <p:fltVal val="0"/>
                                          </p:val>
                                        </p:tav>
                                      </p:tavLst>
                                    </p:anim>
                                    <p:anim calcmode="lin" valueType="num">
                                      <p:cBhvr>
                                        <p:cTn id="21" dur="1000" fill="hold"/>
                                        <p:tgtEl>
                                          <p:spTgt spid="32"/>
                                        </p:tgtEl>
                                        <p:attrNameLst>
                                          <p:attrName>ppt_h</p:attrName>
                                        </p:attrNameLst>
                                      </p:cBhvr>
                                      <p:tavLst>
                                        <p:tav tm="0">
                                          <p:val>
                                            <p:fltVal val="0"/>
                                          </p:val>
                                        </p:tav>
                                        <p:tav tm="100000">
                                          <p:val>
                                            <p:strVal val="#ppt_h"/>
                                          </p:val>
                                        </p:tav>
                                      </p:tavLst>
                                    </p:anim>
                                    <p:anim calcmode="lin" valueType="num">
                                      <p:cBhvr>
                                        <p:cTn id="22" dur="1000" fill="hold"/>
                                        <p:tgtEl>
                                          <p:spTgt spid="32"/>
                                        </p:tgtEl>
                                        <p:attrNameLst>
                                          <p:attrName>ppt_w</p:attrName>
                                        </p:attrNameLst>
                                      </p:cBhvr>
                                      <p:tavLst>
                                        <p:tav tm="0">
                                          <p:val>
                                            <p:fltVal val="0"/>
                                          </p:val>
                                        </p:tav>
                                        <p:tav tm="100000">
                                          <p:val>
                                            <p:strVal val="#ppt_w"/>
                                          </p:val>
                                        </p:tav>
                                      </p:tavLst>
                                    </p:anim>
                                  </p:childTnLst>
                                </p:cTn>
                              </p:par>
                              <p:par>
                                <p:cTn id="23" presetID="35"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anim calcmode="lin" valueType="num">
                                      <p:cBhvr>
                                        <p:cTn id="26" dur="1000" fill="hold"/>
                                        <p:tgtEl>
                                          <p:spTgt spid="33"/>
                                        </p:tgtEl>
                                        <p:attrNameLst>
                                          <p:attrName>style.rotation</p:attrName>
                                        </p:attrNameLst>
                                      </p:cBhvr>
                                      <p:tavLst>
                                        <p:tav tm="0">
                                          <p:val>
                                            <p:fltVal val="720"/>
                                          </p:val>
                                        </p:tav>
                                        <p:tav tm="100000">
                                          <p:val>
                                            <p:fltVal val="0"/>
                                          </p:val>
                                        </p:tav>
                                      </p:tavLst>
                                    </p:anim>
                                    <p:anim calcmode="lin" valueType="num">
                                      <p:cBhvr>
                                        <p:cTn id="27" dur="1000" fill="hold"/>
                                        <p:tgtEl>
                                          <p:spTgt spid="33"/>
                                        </p:tgtEl>
                                        <p:attrNameLst>
                                          <p:attrName>ppt_h</p:attrName>
                                        </p:attrNameLst>
                                      </p:cBhvr>
                                      <p:tavLst>
                                        <p:tav tm="0">
                                          <p:val>
                                            <p:fltVal val="0"/>
                                          </p:val>
                                        </p:tav>
                                        <p:tav tm="100000">
                                          <p:val>
                                            <p:strVal val="#ppt_h"/>
                                          </p:val>
                                        </p:tav>
                                      </p:tavLst>
                                    </p:anim>
                                    <p:anim calcmode="lin" valueType="num">
                                      <p:cBhvr>
                                        <p:cTn id="28" dur="1000" fill="hold"/>
                                        <p:tgtEl>
                                          <p:spTgt spid="33"/>
                                        </p:tgtEl>
                                        <p:attrNameLst>
                                          <p:attrName>ppt_w</p:attrName>
                                        </p:attrNameLst>
                                      </p:cBhvr>
                                      <p:tavLst>
                                        <p:tav tm="0">
                                          <p:val>
                                            <p:fltVal val="0"/>
                                          </p:val>
                                        </p:tav>
                                        <p:tav tm="100000">
                                          <p:val>
                                            <p:strVal val="#ppt_w"/>
                                          </p:val>
                                        </p:tav>
                                      </p:tavLst>
                                    </p:anim>
                                  </p:childTnLst>
                                </p:cTn>
                              </p:par>
                              <p:par>
                                <p:cTn id="29" presetID="35"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1000"/>
                                        <p:tgtEl>
                                          <p:spTgt spid="35"/>
                                        </p:tgtEl>
                                      </p:cBhvr>
                                    </p:animEffect>
                                    <p:anim calcmode="lin" valueType="num">
                                      <p:cBhvr>
                                        <p:cTn id="32" dur="1000" fill="hold"/>
                                        <p:tgtEl>
                                          <p:spTgt spid="35"/>
                                        </p:tgtEl>
                                        <p:attrNameLst>
                                          <p:attrName>style.rotation</p:attrName>
                                        </p:attrNameLst>
                                      </p:cBhvr>
                                      <p:tavLst>
                                        <p:tav tm="0">
                                          <p:val>
                                            <p:fltVal val="720"/>
                                          </p:val>
                                        </p:tav>
                                        <p:tav tm="100000">
                                          <p:val>
                                            <p:fltVal val="0"/>
                                          </p:val>
                                        </p:tav>
                                      </p:tavLst>
                                    </p:anim>
                                    <p:anim calcmode="lin" valueType="num">
                                      <p:cBhvr>
                                        <p:cTn id="33" dur="1000" fill="hold"/>
                                        <p:tgtEl>
                                          <p:spTgt spid="35"/>
                                        </p:tgtEl>
                                        <p:attrNameLst>
                                          <p:attrName>ppt_h</p:attrName>
                                        </p:attrNameLst>
                                      </p:cBhvr>
                                      <p:tavLst>
                                        <p:tav tm="0">
                                          <p:val>
                                            <p:fltVal val="0"/>
                                          </p:val>
                                        </p:tav>
                                        <p:tav tm="100000">
                                          <p:val>
                                            <p:strVal val="#ppt_h"/>
                                          </p:val>
                                        </p:tav>
                                      </p:tavLst>
                                    </p:anim>
                                    <p:anim calcmode="lin" valueType="num">
                                      <p:cBhvr>
                                        <p:cTn id="34" dur="1000" fill="hold"/>
                                        <p:tgtEl>
                                          <p:spTgt spid="35"/>
                                        </p:tgtEl>
                                        <p:attrNameLst>
                                          <p:attrName>ppt_w</p:attrName>
                                        </p:attrNameLst>
                                      </p:cBhvr>
                                      <p:tavLst>
                                        <p:tav tm="0">
                                          <p:val>
                                            <p:fltVal val="0"/>
                                          </p:val>
                                        </p:tav>
                                        <p:tav tm="100000">
                                          <p:val>
                                            <p:strVal val="#ppt_w"/>
                                          </p:val>
                                        </p:tav>
                                      </p:tavLst>
                                    </p:anim>
                                  </p:childTnLst>
                                </p:cTn>
                              </p:par>
                              <p:par>
                                <p:cTn id="35" presetID="35"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style.rotation</p:attrName>
                                        </p:attrNameLst>
                                      </p:cBhvr>
                                      <p:tavLst>
                                        <p:tav tm="0">
                                          <p:val>
                                            <p:fltVal val="720"/>
                                          </p:val>
                                        </p:tav>
                                        <p:tav tm="100000">
                                          <p:val>
                                            <p:fltVal val="0"/>
                                          </p:val>
                                        </p:tav>
                                      </p:tavLst>
                                    </p:anim>
                                    <p:anim calcmode="lin" valueType="num">
                                      <p:cBhvr>
                                        <p:cTn id="39" dur="1000" fill="hold"/>
                                        <p:tgtEl>
                                          <p:spTgt spid="36"/>
                                        </p:tgtEl>
                                        <p:attrNameLst>
                                          <p:attrName>ppt_h</p:attrName>
                                        </p:attrNameLst>
                                      </p:cBhvr>
                                      <p:tavLst>
                                        <p:tav tm="0">
                                          <p:val>
                                            <p:fltVal val="0"/>
                                          </p:val>
                                        </p:tav>
                                        <p:tav tm="100000">
                                          <p:val>
                                            <p:strVal val="#ppt_h"/>
                                          </p:val>
                                        </p:tav>
                                      </p:tavLst>
                                    </p:anim>
                                    <p:anim calcmode="lin" valueType="num">
                                      <p:cBhvr>
                                        <p:cTn id="40" dur="1000" fill="hold"/>
                                        <p:tgtEl>
                                          <p:spTgt spid="36"/>
                                        </p:tgtEl>
                                        <p:attrNameLst>
                                          <p:attrName>ppt_w</p:attrName>
                                        </p:attrNameLst>
                                      </p:cBhvr>
                                      <p:tavLst>
                                        <p:tav tm="0">
                                          <p:val>
                                            <p:fltVal val="0"/>
                                          </p:val>
                                        </p:tav>
                                        <p:tav tm="100000">
                                          <p:val>
                                            <p:strVal val="#ppt_w"/>
                                          </p:val>
                                        </p:tav>
                                      </p:tavLst>
                                    </p:anim>
                                  </p:childTnLst>
                                </p:cTn>
                              </p:par>
                              <p:par>
                                <p:cTn id="41" presetID="35"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anim calcmode="lin" valueType="num">
                                      <p:cBhvr>
                                        <p:cTn id="44" dur="1000" fill="hold"/>
                                        <p:tgtEl>
                                          <p:spTgt spid="37"/>
                                        </p:tgtEl>
                                        <p:attrNameLst>
                                          <p:attrName>style.rotation</p:attrName>
                                        </p:attrNameLst>
                                      </p:cBhvr>
                                      <p:tavLst>
                                        <p:tav tm="0">
                                          <p:val>
                                            <p:fltVal val="720"/>
                                          </p:val>
                                        </p:tav>
                                        <p:tav tm="100000">
                                          <p:val>
                                            <p:fltVal val="0"/>
                                          </p:val>
                                        </p:tav>
                                      </p:tavLst>
                                    </p:anim>
                                    <p:anim calcmode="lin" valueType="num">
                                      <p:cBhvr>
                                        <p:cTn id="45" dur="1000" fill="hold"/>
                                        <p:tgtEl>
                                          <p:spTgt spid="37"/>
                                        </p:tgtEl>
                                        <p:attrNameLst>
                                          <p:attrName>ppt_h</p:attrName>
                                        </p:attrNameLst>
                                      </p:cBhvr>
                                      <p:tavLst>
                                        <p:tav tm="0">
                                          <p:val>
                                            <p:fltVal val="0"/>
                                          </p:val>
                                        </p:tav>
                                        <p:tav tm="100000">
                                          <p:val>
                                            <p:strVal val="#ppt_h"/>
                                          </p:val>
                                        </p:tav>
                                      </p:tavLst>
                                    </p:anim>
                                    <p:anim calcmode="lin" valueType="num">
                                      <p:cBhvr>
                                        <p:cTn id="46" dur="1000" fill="hold"/>
                                        <p:tgtEl>
                                          <p:spTgt spid="37"/>
                                        </p:tgtEl>
                                        <p:attrNameLst>
                                          <p:attrName>ppt_w</p:attrName>
                                        </p:attrNameLst>
                                      </p:cBhvr>
                                      <p:tavLst>
                                        <p:tav tm="0">
                                          <p:val>
                                            <p:fltVal val="0"/>
                                          </p:val>
                                        </p:tav>
                                        <p:tav tm="100000">
                                          <p:val>
                                            <p:strVal val="#ppt_w"/>
                                          </p:val>
                                        </p:tav>
                                      </p:tavLst>
                                    </p:anim>
                                  </p:childTnLst>
                                </p:cTn>
                              </p:par>
                              <p:par>
                                <p:cTn id="47" presetID="35"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style.rotation</p:attrName>
                                        </p:attrNameLst>
                                      </p:cBhvr>
                                      <p:tavLst>
                                        <p:tav tm="0">
                                          <p:val>
                                            <p:fltVal val="720"/>
                                          </p:val>
                                        </p:tav>
                                        <p:tav tm="100000">
                                          <p:val>
                                            <p:fltVal val="0"/>
                                          </p:val>
                                        </p:tav>
                                      </p:tavLst>
                                    </p:anim>
                                    <p:anim calcmode="lin" valueType="num">
                                      <p:cBhvr>
                                        <p:cTn id="51" dur="1000" fill="hold"/>
                                        <p:tgtEl>
                                          <p:spTgt spid="38"/>
                                        </p:tgtEl>
                                        <p:attrNameLst>
                                          <p:attrName>ppt_h</p:attrName>
                                        </p:attrNameLst>
                                      </p:cBhvr>
                                      <p:tavLst>
                                        <p:tav tm="0">
                                          <p:val>
                                            <p:fltVal val="0"/>
                                          </p:val>
                                        </p:tav>
                                        <p:tav tm="100000">
                                          <p:val>
                                            <p:strVal val="#ppt_h"/>
                                          </p:val>
                                        </p:tav>
                                      </p:tavLst>
                                    </p:anim>
                                    <p:anim calcmode="lin" valueType="num">
                                      <p:cBhvr>
                                        <p:cTn id="52" dur="1000" fill="hold"/>
                                        <p:tgtEl>
                                          <p:spTgt spid="38"/>
                                        </p:tgtEl>
                                        <p:attrNameLst>
                                          <p:attrName>ppt_w</p:attrName>
                                        </p:attrNameLst>
                                      </p:cBhvr>
                                      <p:tavLst>
                                        <p:tav tm="0">
                                          <p:val>
                                            <p:fltVal val="0"/>
                                          </p:val>
                                        </p:tav>
                                        <p:tav tm="100000">
                                          <p:val>
                                            <p:strVal val="#ppt_w"/>
                                          </p:val>
                                        </p:tav>
                                      </p:tavLst>
                                    </p:anim>
                                  </p:childTnLst>
                                </p:cTn>
                              </p:par>
                            </p:childTnLst>
                          </p:cTn>
                        </p:par>
                        <p:par>
                          <p:cTn id="53" fill="hold">
                            <p:stCondLst>
                              <p:cond delay="1000"/>
                            </p:stCondLst>
                            <p:childTnLst>
                              <p:par>
                                <p:cTn id="54" presetID="53" presetClass="entr" presetSubtype="16" fill="hold"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p:cTn id="56" dur="500" fill="hold"/>
                                        <p:tgtEl>
                                          <p:spTgt spid="2"/>
                                        </p:tgtEl>
                                        <p:attrNameLst>
                                          <p:attrName>ppt_w</p:attrName>
                                        </p:attrNameLst>
                                      </p:cBhvr>
                                      <p:tavLst>
                                        <p:tav tm="0">
                                          <p:val>
                                            <p:fltVal val="0"/>
                                          </p:val>
                                        </p:tav>
                                        <p:tav tm="100000">
                                          <p:val>
                                            <p:strVal val="#ppt_w"/>
                                          </p:val>
                                        </p:tav>
                                      </p:tavLst>
                                    </p:anim>
                                    <p:anim calcmode="lin" valueType="num">
                                      <p:cBhvr>
                                        <p:cTn id="57" dur="500" fill="hold"/>
                                        <p:tgtEl>
                                          <p:spTgt spid="2"/>
                                        </p:tgtEl>
                                        <p:attrNameLst>
                                          <p:attrName>ppt_h</p:attrName>
                                        </p:attrNameLst>
                                      </p:cBhvr>
                                      <p:tavLst>
                                        <p:tav tm="0">
                                          <p:val>
                                            <p:fltVal val="0"/>
                                          </p:val>
                                        </p:tav>
                                        <p:tav tm="100000">
                                          <p:val>
                                            <p:strVal val="#ppt_h"/>
                                          </p:val>
                                        </p:tav>
                                      </p:tavLst>
                                    </p:anim>
                                    <p:animEffect transition="in" filter="fade">
                                      <p:cBhvr>
                                        <p:cTn id="58" dur="500"/>
                                        <p:tgtEl>
                                          <p:spTgt spid="2"/>
                                        </p:tgtEl>
                                      </p:cBhvr>
                                    </p:animEffect>
                                  </p:childTnLst>
                                </p:cTn>
                              </p:par>
                            </p:childTnLst>
                          </p:cTn>
                        </p:par>
                        <p:par>
                          <p:cTn id="59" fill="hold">
                            <p:stCondLst>
                              <p:cond delay="1500"/>
                            </p:stCondLst>
                            <p:childTnLst>
                              <p:par>
                                <p:cTn id="60" presetID="41" presetClass="entr" presetSubtype="0" fill="hold" grpId="0" nodeType="afterEffect">
                                  <p:stCondLst>
                                    <p:cond delay="0"/>
                                  </p:stCondLst>
                                  <p:iterate type="lt">
                                    <p:tmPct val="10000"/>
                                  </p:iterate>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63" dur="500" fill="hold"/>
                                        <p:tgtEl>
                                          <p:spTgt spid="18"/>
                                        </p:tgtEl>
                                        <p:attrNameLst>
                                          <p:attrName>ppt_y</p:attrName>
                                        </p:attrNameLst>
                                      </p:cBhvr>
                                      <p:tavLst>
                                        <p:tav tm="0">
                                          <p:val>
                                            <p:strVal val="#ppt_y"/>
                                          </p:val>
                                        </p:tav>
                                        <p:tav tm="100000">
                                          <p:val>
                                            <p:strVal val="#ppt_y"/>
                                          </p:val>
                                        </p:tav>
                                      </p:tavLst>
                                    </p:anim>
                                    <p:anim calcmode="lin" valueType="num">
                                      <p:cBhvr>
                                        <p:cTn id="64"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65"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66" dur="500" tmFilter="0,0; .5, 1; 1, 1"/>
                                        <p:tgtEl>
                                          <p:spTgt spid="18"/>
                                        </p:tgtEl>
                                      </p:cBhvr>
                                    </p:animEffect>
                                  </p:childTnLst>
                                </p:cTn>
                              </p:par>
                            </p:childTnLst>
                          </p:cTn>
                        </p:par>
                        <p:par>
                          <p:cTn id="67" fill="hold">
                            <p:stCondLst>
                              <p:cond delay="2150"/>
                            </p:stCondLst>
                            <p:childTnLst>
                              <p:par>
                                <p:cTn id="68" presetID="26" presetClass="entr" presetSubtype="0" fill="hold" nodeType="afterEffect">
                                  <p:stCondLst>
                                    <p:cond delay="0"/>
                                  </p:stCondLst>
                                  <p:childTnLst>
                                    <p:set>
                                      <p:cBhvr>
                                        <p:cTn id="69" dur="1" fill="hold">
                                          <p:stCondLst>
                                            <p:cond delay="0"/>
                                          </p:stCondLst>
                                        </p:cTn>
                                        <p:tgtEl>
                                          <p:spTgt spid="173"/>
                                        </p:tgtEl>
                                        <p:attrNameLst>
                                          <p:attrName>style.visibility</p:attrName>
                                        </p:attrNameLst>
                                      </p:cBhvr>
                                      <p:to>
                                        <p:strVal val="visible"/>
                                      </p:to>
                                    </p:set>
                                    <p:animEffect transition="in" filter="wipe(down)">
                                      <p:cBhvr>
                                        <p:cTn id="70" dur="507">
                                          <p:stCondLst>
                                            <p:cond delay="0"/>
                                          </p:stCondLst>
                                        </p:cTn>
                                        <p:tgtEl>
                                          <p:spTgt spid="173"/>
                                        </p:tgtEl>
                                      </p:cBhvr>
                                    </p:animEffect>
                                    <p:anim calcmode="lin" valueType="num">
                                      <p:cBhvr>
                                        <p:cTn id="71" dur="1594" tmFilter="0,0; 0.14,0.36; 0.43,0.73; 0.71,0.91; 1.0,1.0">
                                          <p:stCondLst>
                                            <p:cond delay="0"/>
                                          </p:stCondLst>
                                        </p:cTn>
                                        <p:tgtEl>
                                          <p:spTgt spid="173"/>
                                        </p:tgtEl>
                                        <p:attrNameLst>
                                          <p:attrName>ppt_x</p:attrName>
                                        </p:attrNameLst>
                                      </p:cBhvr>
                                      <p:tavLst>
                                        <p:tav tm="0">
                                          <p:val>
                                            <p:strVal val="#ppt_x-0.25"/>
                                          </p:val>
                                        </p:tav>
                                        <p:tav tm="100000">
                                          <p:val>
                                            <p:strVal val="#ppt_x"/>
                                          </p:val>
                                        </p:tav>
                                      </p:tavLst>
                                    </p:anim>
                                    <p:anim calcmode="lin" valueType="num">
                                      <p:cBhvr>
                                        <p:cTn id="72" dur="581" tmFilter="0.0,0.0; 0.25,0.07; 0.50,0.2; 0.75,0.467; 1.0,1.0">
                                          <p:stCondLst>
                                            <p:cond delay="0"/>
                                          </p:stCondLst>
                                        </p:cTn>
                                        <p:tgtEl>
                                          <p:spTgt spid="173"/>
                                        </p:tgtEl>
                                        <p:attrNameLst>
                                          <p:attrName>ppt_y</p:attrName>
                                        </p:attrNameLst>
                                      </p:cBhvr>
                                      <p:tavLst>
                                        <p:tav tm="0" fmla="#ppt_y-sin(pi*$)/3">
                                          <p:val>
                                            <p:fltVal val="0.5"/>
                                          </p:val>
                                        </p:tav>
                                        <p:tav tm="100000">
                                          <p:val>
                                            <p:fltVal val="1"/>
                                          </p:val>
                                        </p:tav>
                                      </p:tavLst>
                                    </p:anim>
                                    <p:anim calcmode="lin" valueType="num">
                                      <p:cBhvr>
                                        <p:cTn id="73" dur="581" tmFilter="0, 0; 0.125,0.2665; 0.25,0.4; 0.375,0.465; 0.5,0.5;  0.625,0.535; 0.75,0.6; 0.875,0.7335; 1,1">
                                          <p:stCondLst>
                                            <p:cond delay="581"/>
                                          </p:stCondLst>
                                        </p:cTn>
                                        <p:tgtEl>
                                          <p:spTgt spid="173"/>
                                        </p:tgtEl>
                                        <p:attrNameLst>
                                          <p:attrName>ppt_y</p:attrName>
                                        </p:attrNameLst>
                                      </p:cBhvr>
                                      <p:tavLst>
                                        <p:tav tm="0" fmla="#ppt_y-sin(pi*$)/9">
                                          <p:val>
                                            <p:fltVal val="0"/>
                                          </p:val>
                                        </p:tav>
                                        <p:tav tm="100000">
                                          <p:val>
                                            <p:fltVal val="1"/>
                                          </p:val>
                                        </p:tav>
                                      </p:tavLst>
                                    </p:anim>
                                    <p:anim calcmode="lin" valueType="num">
                                      <p:cBhvr>
                                        <p:cTn id="74" dur="290" tmFilter="0, 0; 0.125,0.2665; 0.25,0.4; 0.375,0.465; 0.5,0.5;  0.625,0.535; 0.75,0.6; 0.875,0.7335; 1,1">
                                          <p:stCondLst>
                                            <p:cond delay="1159"/>
                                          </p:stCondLst>
                                        </p:cTn>
                                        <p:tgtEl>
                                          <p:spTgt spid="173"/>
                                        </p:tgtEl>
                                        <p:attrNameLst>
                                          <p:attrName>ppt_y</p:attrName>
                                        </p:attrNameLst>
                                      </p:cBhvr>
                                      <p:tavLst>
                                        <p:tav tm="0" fmla="#ppt_y-sin(pi*$)/27">
                                          <p:val>
                                            <p:fltVal val="0"/>
                                          </p:val>
                                        </p:tav>
                                        <p:tav tm="100000">
                                          <p:val>
                                            <p:fltVal val="1"/>
                                          </p:val>
                                        </p:tav>
                                      </p:tavLst>
                                    </p:anim>
                                    <p:anim calcmode="lin" valueType="num">
                                      <p:cBhvr>
                                        <p:cTn id="75" dur="144" tmFilter="0, 0; 0.125,0.2665; 0.25,0.4; 0.375,0.465; 0.5,0.5;  0.625,0.535; 0.75,0.6; 0.875,0.7335; 1,1">
                                          <p:stCondLst>
                                            <p:cond delay="1449"/>
                                          </p:stCondLst>
                                        </p:cTn>
                                        <p:tgtEl>
                                          <p:spTgt spid="173"/>
                                        </p:tgtEl>
                                        <p:attrNameLst>
                                          <p:attrName>ppt_y</p:attrName>
                                        </p:attrNameLst>
                                      </p:cBhvr>
                                      <p:tavLst>
                                        <p:tav tm="0" fmla="#ppt_y-sin(pi*$)/81">
                                          <p:val>
                                            <p:fltVal val="0"/>
                                          </p:val>
                                        </p:tav>
                                        <p:tav tm="100000">
                                          <p:val>
                                            <p:fltVal val="1"/>
                                          </p:val>
                                        </p:tav>
                                      </p:tavLst>
                                    </p:anim>
                                    <p:animScale>
                                      <p:cBhvr>
                                        <p:cTn id="76" dur="23">
                                          <p:stCondLst>
                                            <p:cond delay="569"/>
                                          </p:stCondLst>
                                        </p:cTn>
                                        <p:tgtEl>
                                          <p:spTgt spid="173"/>
                                        </p:tgtEl>
                                      </p:cBhvr>
                                      <p:to x="100000" y="60000"/>
                                    </p:animScale>
                                    <p:animScale>
                                      <p:cBhvr>
                                        <p:cTn id="77" dur="145" decel="50000">
                                          <p:stCondLst>
                                            <p:cond delay="592"/>
                                          </p:stCondLst>
                                        </p:cTn>
                                        <p:tgtEl>
                                          <p:spTgt spid="173"/>
                                        </p:tgtEl>
                                      </p:cBhvr>
                                      <p:to x="100000" y="100000"/>
                                    </p:animScale>
                                    <p:animScale>
                                      <p:cBhvr>
                                        <p:cTn id="78" dur="23">
                                          <p:stCondLst>
                                            <p:cond delay="1148"/>
                                          </p:stCondLst>
                                        </p:cTn>
                                        <p:tgtEl>
                                          <p:spTgt spid="173"/>
                                        </p:tgtEl>
                                      </p:cBhvr>
                                      <p:to x="100000" y="80000"/>
                                    </p:animScale>
                                    <p:animScale>
                                      <p:cBhvr>
                                        <p:cTn id="79" dur="145" decel="50000">
                                          <p:stCondLst>
                                            <p:cond delay="1171"/>
                                          </p:stCondLst>
                                        </p:cTn>
                                        <p:tgtEl>
                                          <p:spTgt spid="173"/>
                                        </p:tgtEl>
                                      </p:cBhvr>
                                      <p:to x="100000" y="100000"/>
                                    </p:animScale>
                                    <p:animScale>
                                      <p:cBhvr>
                                        <p:cTn id="80" dur="23">
                                          <p:stCondLst>
                                            <p:cond delay="1437"/>
                                          </p:stCondLst>
                                        </p:cTn>
                                        <p:tgtEl>
                                          <p:spTgt spid="173"/>
                                        </p:tgtEl>
                                      </p:cBhvr>
                                      <p:to x="100000" y="90000"/>
                                    </p:animScale>
                                    <p:animScale>
                                      <p:cBhvr>
                                        <p:cTn id="81" dur="145" decel="50000">
                                          <p:stCondLst>
                                            <p:cond delay="1459"/>
                                          </p:stCondLst>
                                        </p:cTn>
                                        <p:tgtEl>
                                          <p:spTgt spid="173"/>
                                        </p:tgtEl>
                                      </p:cBhvr>
                                      <p:to x="100000" y="100000"/>
                                    </p:animScale>
                                    <p:animScale>
                                      <p:cBhvr>
                                        <p:cTn id="82" dur="23">
                                          <p:stCondLst>
                                            <p:cond delay="1582"/>
                                          </p:stCondLst>
                                        </p:cTn>
                                        <p:tgtEl>
                                          <p:spTgt spid="173"/>
                                        </p:tgtEl>
                                      </p:cBhvr>
                                      <p:to x="100000" y="95000"/>
                                    </p:animScale>
                                    <p:animScale>
                                      <p:cBhvr>
                                        <p:cTn id="83" dur="145" decel="50000">
                                          <p:stCondLst>
                                            <p:cond delay="1605"/>
                                          </p:stCondLst>
                                        </p:cTn>
                                        <p:tgtEl>
                                          <p:spTgt spid="17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animBg="1"/>
      <p:bldP spid="28" grpId="0" animBg="1"/>
      <p:bldP spid="32" grpId="0" animBg="1"/>
      <p:bldP spid="33" grpId="0" animBg="1"/>
      <p:bldP spid="35" grpId="0" animBg="1"/>
      <p:bldP spid="36" grpId="0" animBg="1"/>
      <p:bldP spid="37" grpId="0" animBg="1"/>
      <p:bldP spid="3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p:cNvGrpSpPr/>
          <p:nvPr/>
        </p:nvGrpSpPr>
        <p:grpSpPr>
          <a:xfrm>
            <a:off x="8791903" y="1040775"/>
            <a:ext cx="3094626" cy="949075"/>
            <a:chOff x="8791903" y="968205"/>
            <a:chExt cx="3094626" cy="949075"/>
          </a:xfrm>
        </p:grpSpPr>
        <p:grpSp>
          <p:nvGrpSpPr>
            <p:cNvPr id="13" name="组合 12"/>
            <p:cNvGrpSpPr/>
            <p:nvPr/>
          </p:nvGrpSpPr>
          <p:grpSpPr>
            <a:xfrm>
              <a:off x="10922916" y="968205"/>
              <a:ext cx="963613" cy="869951"/>
              <a:chOff x="684213" y="1439862"/>
              <a:chExt cx="963613" cy="869951"/>
            </a:xfrm>
          </p:grpSpPr>
          <p:sp>
            <p:nvSpPr>
              <p:cNvPr id="11" name="Freeform 5"/>
              <p:cNvSpPr>
                <a:spLocks noEditPoints="1"/>
              </p:cNvSpPr>
              <p:nvPr/>
            </p:nvSpPr>
            <p:spPr bwMode="auto">
              <a:xfrm>
                <a:off x="684213" y="1439862"/>
                <a:ext cx="963613" cy="869951"/>
              </a:xfrm>
              <a:custGeom>
                <a:avLst/>
                <a:gdLst>
                  <a:gd name="T0" fmla="*/ 99 w 254"/>
                  <a:gd name="T1" fmla="*/ 219 h 229"/>
                  <a:gd name="T2" fmla="*/ 20 w 254"/>
                  <a:gd name="T3" fmla="*/ 81 h 229"/>
                  <a:gd name="T4" fmla="*/ 16 w 254"/>
                  <a:gd name="T5" fmla="*/ 98 h 229"/>
                  <a:gd name="T6" fmla="*/ 0 w 254"/>
                  <a:gd name="T7" fmla="*/ 95 h 229"/>
                  <a:gd name="T8" fmla="*/ 99 w 254"/>
                  <a:gd name="T9" fmla="*/ 219 h 229"/>
                  <a:gd name="T10" fmla="*/ 155 w 254"/>
                  <a:gd name="T11" fmla="*/ 219 h 229"/>
                  <a:gd name="T12" fmla="*/ 234 w 254"/>
                  <a:gd name="T13" fmla="*/ 81 h 229"/>
                  <a:gd name="T14" fmla="*/ 238 w 254"/>
                  <a:gd name="T15" fmla="*/ 98 h 229"/>
                  <a:gd name="T16" fmla="*/ 254 w 254"/>
                  <a:gd name="T17" fmla="*/ 95 h 229"/>
                  <a:gd name="T18" fmla="*/ 155 w 254"/>
                  <a:gd name="T19" fmla="*/ 219 h 229"/>
                  <a:gd name="T20" fmla="*/ 8 w 254"/>
                  <a:gd name="T21" fmla="*/ 99 h 229"/>
                  <a:gd name="T22" fmla="*/ 18 w 254"/>
                  <a:gd name="T23" fmla="*/ 101 h 229"/>
                  <a:gd name="T24" fmla="*/ 22 w 254"/>
                  <a:gd name="T25" fmla="*/ 87 h 229"/>
                  <a:gd name="T26" fmla="*/ 71 w 254"/>
                  <a:gd name="T27" fmla="*/ 208 h 229"/>
                  <a:gd name="T28" fmla="*/ 8 w 254"/>
                  <a:gd name="T29" fmla="*/ 99 h 229"/>
                  <a:gd name="T30" fmla="*/ 232 w 254"/>
                  <a:gd name="T31" fmla="*/ 87 h 229"/>
                  <a:gd name="T32" fmla="*/ 235 w 254"/>
                  <a:gd name="T33" fmla="*/ 101 h 229"/>
                  <a:gd name="T34" fmla="*/ 246 w 254"/>
                  <a:gd name="T35" fmla="*/ 99 h 229"/>
                  <a:gd name="T36" fmla="*/ 182 w 254"/>
                  <a:gd name="T37" fmla="*/ 208 h 229"/>
                  <a:gd name="T38" fmla="*/ 232 w 254"/>
                  <a:gd name="T39" fmla="*/ 87 h 229"/>
                  <a:gd name="T40" fmla="*/ 129 w 254"/>
                  <a:gd name="T41" fmla="*/ 221 h 229"/>
                  <a:gd name="T42" fmla="*/ 67 w 254"/>
                  <a:gd name="T43" fmla="*/ 154 h 229"/>
                  <a:gd name="T44" fmla="*/ 64 w 254"/>
                  <a:gd name="T45" fmla="*/ 88 h 229"/>
                  <a:gd name="T46" fmla="*/ 108 w 254"/>
                  <a:gd name="T47" fmla="*/ 83 h 229"/>
                  <a:gd name="T48" fmla="*/ 150 w 254"/>
                  <a:gd name="T49" fmla="*/ 83 h 229"/>
                  <a:gd name="T50" fmla="*/ 195 w 254"/>
                  <a:gd name="T51" fmla="*/ 88 h 229"/>
                  <a:gd name="T52" fmla="*/ 191 w 254"/>
                  <a:gd name="T53" fmla="*/ 154 h 229"/>
                  <a:gd name="T54" fmla="*/ 129 w 254"/>
                  <a:gd name="T55" fmla="*/ 221 h 229"/>
                  <a:gd name="T56" fmla="*/ 147 w 254"/>
                  <a:gd name="T57" fmla="*/ 27 h 229"/>
                  <a:gd name="T58" fmla="*/ 201 w 254"/>
                  <a:gd name="T59" fmla="*/ 47 h 229"/>
                  <a:gd name="T60" fmla="*/ 212 w 254"/>
                  <a:gd name="T61" fmla="*/ 79 h 229"/>
                  <a:gd name="T62" fmla="*/ 147 w 254"/>
                  <a:gd name="T63" fmla="*/ 76 h 229"/>
                  <a:gd name="T64" fmla="*/ 111 w 254"/>
                  <a:gd name="T65" fmla="*/ 76 h 229"/>
                  <a:gd name="T66" fmla="*/ 46 w 254"/>
                  <a:gd name="T67" fmla="*/ 79 h 229"/>
                  <a:gd name="T68" fmla="*/ 57 w 254"/>
                  <a:gd name="T69" fmla="*/ 47 h 229"/>
                  <a:gd name="T70" fmla="*/ 111 w 254"/>
                  <a:gd name="T71" fmla="*/ 27 h 229"/>
                  <a:gd name="T72" fmla="*/ 147 w 254"/>
                  <a:gd name="T73" fmla="*/ 27 h 229"/>
                  <a:gd name="T74" fmla="*/ 115 w 254"/>
                  <a:gd name="T75" fmla="*/ 10 h 229"/>
                  <a:gd name="T76" fmla="*/ 106 w 254"/>
                  <a:gd name="T77" fmla="*/ 23 h 229"/>
                  <a:gd name="T78" fmla="*/ 62 w 254"/>
                  <a:gd name="T79" fmla="*/ 39 h 229"/>
                  <a:gd name="T80" fmla="*/ 53 w 254"/>
                  <a:gd name="T81" fmla="*/ 34 h 229"/>
                  <a:gd name="T82" fmla="*/ 46 w 254"/>
                  <a:gd name="T83" fmla="*/ 42 h 229"/>
                  <a:gd name="T84" fmla="*/ 52 w 254"/>
                  <a:gd name="T85" fmla="*/ 48 h 229"/>
                  <a:gd name="T86" fmla="*/ 41 w 254"/>
                  <a:gd name="T87" fmla="*/ 79 h 229"/>
                  <a:gd name="T88" fmla="*/ 55 w 254"/>
                  <a:gd name="T89" fmla="*/ 85 h 229"/>
                  <a:gd name="T90" fmla="*/ 61 w 254"/>
                  <a:gd name="T91" fmla="*/ 156 h 229"/>
                  <a:gd name="T92" fmla="*/ 128 w 254"/>
                  <a:gd name="T93" fmla="*/ 229 h 229"/>
                  <a:gd name="T94" fmla="*/ 197 w 254"/>
                  <a:gd name="T95" fmla="*/ 156 h 229"/>
                  <a:gd name="T96" fmla="*/ 203 w 254"/>
                  <a:gd name="T97" fmla="*/ 85 h 229"/>
                  <a:gd name="T98" fmla="*/ 217 w 254"/>
                  <a:gd name="T99" fmla="*/ 79 h 229"/>
                  <a:gd name="T100" fmla="*/ 206 w 254"/>
                  <a:gd name="T101" fmla="*/ 48 h 229"/>
                  <a:gd name="T102" fmla="*/ 212 w 254"/>
                  <a:gd name="T103" fmla="*/ 42 h 229"/>
                  <a:gd name="T104" fmla="*/ 206 w 254"/>
                  <a:gd name="T105" fmla="*/ 34 h 229"/>
                  <a:gd name="T106" fmla="*/ 197 w 254"/>
                  <a:gd name="T107" fmla="*/ 39 h 229"/>
                  <a:gd name="T108" fmla="*/ 152 w 254"/>
                  <a:gd name="T109" fmla="*/ 23 h 229"/>
                  <a:gd name="T110" fmla="*/ 144 w 254"/>
                  <a:gd name="T111" fmla="*/ 10 h 229"/>
                  <a:gd name="T112" fmla="*/ 115 w 254"/>
                  <a:gd name="T113" fmla="*/ 1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4" h="229">
                    <a:moveTo>
                      <a:pt x="99" y="219"/>
                    </a:moveTo>
                    <a:cubicBezTo>
                      <a:pt x="14" y="187"/>
                      <a:pt x="65" y="122"/>
                      <a:pt x="20" y="81"/>
                    </a:cubicBezTo>
                    <a:cubicBezTo>
                      <a:pt x="16" y="98"/>
                      <a:pt x="16" y="98"/>
                      <a:pt x="16" y="98"/>
                    </a:cubicBezTo>
                    <a:cubicBezTo>
                      <a:pt x="0" y="95"/>
                      <a:pt x="0" y="95"/>
                      <a:pt x="0" y="95"/>
                    </a:cubicBezTo>
                    <a:cubicBezTo>
                      <a:pt x="36" y="127"/>
                      <a:pt x="8" y="205"/>
                      <a:pt x="99" y="219"/>
                    </a:cubicBezTo>
                    <a:close/>
                    <a:moveTo>
                      <a:pt x="155" y="219"/>
                    </a:moveTo>
                    <a:cubicBezTo>
                      <a:pt x="240" y="187"/>
                      <a:pt x="189" y="122"/>
                      <a:pt x="234" y="81"/>
                    </a:cubicBezTo>
                    <a:cubicBezTo>
                      <a:pt x="238" y="98"/>
                      <a:pt x="238" y="98"/>
                      <a:pt x="238" y="98"/>
                    </a:cubicBezTo>
                    <a:cubicBezTo>
                      <a:pt x="254" y="95"/>
                      <a:pt x="254" y="95"/>
                      <a:pt x="254" y="95"/>
                    </a:cubicBezTo>
                    <a:cubicBezTo>
                      <a:pt x="218" y="127"/>
                      <a:pt x="245" y="205"/>
                      <a:pt x="155" y="219"/>
                    </a:cubicBezTo>
                    <a:close/>
                    <a:moveTo>
                      <a:pt x="8" y="99"/>
                    </a:moveTo>
                    <a:cubicBezTo>
                      <a:pt x="18" y="101"/>
                      <a:pt x="18" y="101"/>
                      <a:pt x="18" y="101"/>
                    </a:cubicBezTo>
                    <a:cubicBezTo>
                      <a:pt x="22" y="87"/>
                      <a:pt x="22" y="87"/>
                      <a:pt x="22" y="87"/>
                    </a:cubicBezTo>
                    <a:cubicBezTo>
                      <a:pt x="52" y="123"/>
                      <a:pt x="28" y="175"/>
                      <a:pt x="71" y="208"/>
                    </a:cubicBezTo>
                    <a:cubicBezTo>
                      <a:pt x="24" y="185"/>
                      <a:pt x="34" y="136"/>
                      <a:pt x="8" y="99"/>
                    </a:cubicBezTo>
                    <a:close/>
                    <a:moveTo>
                      <a:pt x="232" y="87"/>
                    </a:moveTo>
                    <a:cubicBezTo>
                      <a:pt x="235" y="101"/>
                      <a:pt x="235" y="101"/>
                      <a:pt x="235" y="101"/>
                    </a:cubicBezTo>
                    <a:cubicBezTo>
                      <a:pt x="246" y="99"/>
                      <a:pt x="246" y="99"/>
                      <a:pt x="246" y="99"/>
                    </a:cubicBezTo>
                    <a:cubicBezTo>
                      <a:pt x="219" y="136"/>
                      <a:pt x="230" y="184"/>
                      <a:pt x="182" y="208"/>
                    </a:cubicBezTo>
                    <a:cubicBezTo>
                      <a:pt x="225" y="175"/>
                      <a:pt x="202" y="122"/>
                      <a:pt x="232" y="87"/>
                    </a:cubicBezTo>
                    <a:close/>
                    <a:moveTo>
                      <a:pt x="129" y="221"/>
                    </a:moveTo>
                    <a:cubicBezTo>
                      <a:pt x="101" y="216"/>
                      <a:pt x="64" y="168"/>
                      <a:pt x="67" y="154"/>
                    </a:cubicBezTo>
                    <a:cubicBezTo>
                      <a:pt x="69" y="141"/>
                      <a:pt x="64" y="88"/>
                      <a:pt x="64" y="88"/>
                    </a:cubicBezTo>
                    <a:cubicBezTo>
                      <a:pt x="75" y="91"/>
                      <a:pt x="108" y="83"/>
                      <a:pt x="108" y="83"/>
                    </a:cubicBezTo>
                    <a:cubicBezTo>
                      <a:pt x="115" y="93"/>
                      <a:pt x="142" y="93"/>
                      <a:pt x="150" y="83"/>
                    </a:cubicBezTo>
                    <a:cubicBezTo>
                      <a:pt x="150" y="83"/>
                      <a:pt x="177" y="91"/>
                      <a:pt x="195" y="88"/>
                    </a:cubicBezTo>
                    <a:cubicBezTo>
                      <a:pt x="195" y="88"/>
                      <a:pt x="188" y="141"/>
                      <a:pt x="191" y="154"/>
                    </a:cubicBezTo>
                    <a:cubicBezTo>
                      <a:pt x="193" y="168"/>
                      <a:pt x="156" y="216"/>
                      <a:pt x="129" y="221"/>
                    </a:cubicBezTo>
                    <a:close/>
                    <a:moveTo>
                      <a:pt x="147" y="27"/>
                    </a:moveTo>
                    <a:cubicBezTo>
                      <a:pt x="171" y="49"/>
                      <a:pt x="201" y="47"/>
                      <a:pt x="201" y="47"/>
                    </a:cubicBezTo>
                    <a:cubicBezTo>
                      <a:pt x="200" y="69"/>
                      <a:pt x="212" y="79"/>
                      <a:pt x="212" y="79"/>
                    </a:cubicBezTo>
                    <a:cubicBezTo>
                      <a:pt x="213" y="84"/>
                      <a:pt x="172" y="82"/>
                      <a:pt x="147" y="76"/>
                    </a:cubicBezTo>
                    <a:cubicBezTo>
                      <a:pt x="143" y="86"/>
                      <a:pt x="115" y="86"/>
                      <a:pt x="111" y="76"/>
                    </a:cubicBezTo>
                    <a:cubicBezTo>
                      <a:pt x="85" y="83"/>
                      <a:pt x="45" y="84"/>
                      <a:pt x="46" y="79"/>
                    </a:cubicBezTo>
                    <a:cubicBezTo>
                      <a:pt x="46" y="79"/>
                      <a:pt x="58" y="69"/>
                      <a:pt x="57" y="47"/>
                    </a:cubicBezTo>
                    <a:cubicBezTo>
                      <a:pt x="57" y="47"/>
                      <a:pt x="87" y="49"/>
                      <a:pt x="111" y="27"/>
                    </a:cubicBezTo>
                    <a:cubicBezTo>
                      <a:pt x="108" y="5"/>
                      <a:pt x="150" y="5"/>
                      <a:pt x="147" y="27"/>
                    </a:cubicBezTo>
                    <a:close/>
                    <a:moveTo>
                      <a:pt x="115" y="10"/>
                    </a:moveTo>
                    <a:cubicBezTo>
                      <a:pt x="115" y="10"/>
                      <a:pt x="99" y="8"/>
                      <a:pt x="106" y="23"/>
                    </a:cubicBezTo>
                    <a:cubicBezTo>
                      <a:pt x="106" y="23"/>
                      <a:pt x="81" y="48"/>
                      <a:pt x="62" y="39"/>
                    </a:cubicBezTo>
                    <a:cubicBezTo>
                      <a:pt x="62" y="39"/>
                      <a:pt x="62" y="29"/>
                      <a:pt x="53" y="34"/>
                    </a:cubicBezTo>
                    <a:cubicBezTo>
                      <a:pt x="53" y="34"/>
                      <a:pt x="42" y="33"/>
                      <a:pt x="46" y="42"/>
                    </a:cubicBezTo>
                    <a:cubicBezTo>
                      <a:pt x="46" y="42"/>
                      <a:pt x="43" y="49"/>
                      <a:pt x="52" y="48"/>
                    </a:cubicBezTo>
                    <a:cubicBezTo>
                      <a:pt x="52" y="48"/>
                      <a:pt x="52" y="69"/>
                      <a:pt x="41" y="79"/>
                    </a:cubicBezTo>
                    <a:cubicBezTo>
                      <a:pt x="41" y="79"/>
                      <a:pt x="40" y="89"/>
                      <a:pt x="55" y="85"/>
                    </a:cubicBezTo>
                    <a:cubicBezTo>
                      <a:pt x="55" y="85"/>
                      <a:pt x="64" y="135"/>
                      <a:pt x="61" y="156"/>
                    </a:cubicBezTo>
                    <a:cubicBezTo>
                      <a:pt x="58" y="177"/>
                      <a:pt x="103" y="223"/>
                      <a:pt x="128" y="229"/>
                    </a:cubicBezTo>
                    <a:cubicBezTo>
                      <a:pt x="153" y="223"/>
                      <a:pt x="200" y="177"/>
                      <a:pt x="197" y="156"/>
                    </a:cubicBezTo>
                    <a:cubicBezTo>
                      <a:pt x="194" y="135"/>
                      <a:pt x="203" y="85"/>
                      <a:pt x="203" y="85"/>
                    </a:cubicBezTo>
                    <a:cubicBezTo>
                      <a:pt x="218" y="89"/>
                      <a:pt x="217" y="79"/>
                      <a:pt x="217" y="79"/>
                    </a:cubicBezTo>
                    <a:cubicBezTo>
                      <a:pt x="206" y="69"/>
                      <a:pt x="206" y="48"/>
                      <a:pt x="206" y="48"/>
                    </a:cubicBezTo>
                    <a:cubicBezTo>
                      <a:pt x="215" y="49"/>
                      <a:pt x="212" y="42"/>
                      <a:pt x="212" y="42"/>
                    </a:cubicBezTo>
                    <a:cubicBezTo>
                      <a:pt x="216" y="33"/>
                      <a:pt x="206" y="34"/>
                      <a:pt x="206" y="34"/>
                    </a:cubicBezTo>
                    <a:cubicBezTo>
                      <a:pt x="196" y="29"/>
                      <a:pt x="197" y="39"/>
                      <a:pt x="197" y="39"/>
                    </a:cubicBezTo>
                    <a:cubicBezTo>
                      <a:pt x="177" y="48"/>
                      <a:pt x="152" y="23"/>
                      <a:pt x="152" y="23"/>
                    </a:cubicBezTo>
                    <a:cubicBezTo>
                      <a:pt x="159" y="8"/>
                      <a:pt x="144" y="10"/>
                      <a:pt x="144" y="10"/>
                    </a:cubicBezTo>
                    <a:cubicBezTo>
                      <a:pt x="144" y="0"/>
                      <a:pt x="115" y="0"/>
                      <a:pt x="115" y="1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p:cNvSpPr txBox="1"/>
              <p:nvPr/>
            </p:nvSpPr>
            <p:spPr>
              <a:xfrm>
                <a:off x="978719" y="1686401"/>
                <a:ext cx="420760" cy="584775"/>
              </a:xfrm>
              <a:prstGeom prst="rect">
                <a:avLst/>
              </a:prstGeom>
              <a:noFill/>
            </p:spPr>
            <p:txBody>
              <a:bodyPr wrap="square" rtlCol="0">
                <a:spAutoFit/>
              </a:bodyPr>
              <a:lstStyle/>
              <a:p>
                <a:r>
                  <a:rPr lang="en-US" altLang="zh-CN" sz="3200" dirty="0" smtClean="0">
                    <a:solidFill>
                      <a:srgbClr val="1E2B58"/>
                    </a:solidFill>
                  </a:rPr>
                  <a:t>1</a:t>
                </a:r>
                <a:endParaRPr lang="zh-CN" altLang="en-US" sz="3200" dirty="0">
                  <a:solidFill>
                    <a:srgbClr val="1E2B58"/>
                  </a:solidFill>
                </a:endParaRPr>
              </a:p>
            </p:txBody>
          </p:sp>
        </p:grpSp>
        <p:sp>
          <p:nvSpPr>
            <p:cNvPr id="15" name="文本框 14"/>
            <p:cNvSpPr txBox="1"/>
            <p:nvPr/>
          </p:nvSpPr>
          <p:spPr>
            <a:xfrm>
              <a:off x="8791903" y="1455615"/>
              <a:ext cx="2168197" cy="461665"/>
            </a:xfrm>
            <a:prstGeom prst="rect">
              <a:avLst/>
            </a:prstGeom>
            <a:noFill/>
          </p:spPr>
          <p:txBody>
            <a:bodyPr wrap="square" rtlCol="0">
              <a:spAutoFit/>
            </a:bodyPr>
            <a:lstStyle/>
            <a:p>
              <a:pPr algn="r"/>
              <a:r>
                <a:rPr lang="zh-CN" altLang="en-US" sz="2400" dirty="0" smtClean="0">
                  <a:solidFill>
                    <a:srgbClr val="1E2B58"/>
                  </a:solidFill>
                  <a:latin typeface="微软雅黑" panose="020B0503020204020204" pitchFamily="34" charset="-122"/>
                  <a:ea typeface="微软雅黑" panose="020B0503020204020204" pitchFamily="34" charset="-122"/>
                </a:rPr>
                <a:t>整体流程</a:t>
              </a:r>
              <a:endParaRPr lang="zh-CN" altLang="en-US" sz="2400" dirty="0">
                <a:solidFill>
                  <a:srgbClr val="1E2B58"/>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512151" y="161793"/>
            <a:ext cx="3208952" cy="1149311"/>
            <a:chOff x="713155" y="251546"/>
            <a:chExt cx="3208952" cy="1149311"/>
          </a:xfrm>
        </p:grpSpPr>
        <p:sp>
          <p:nvSpPr>
            <p:cNvPr id="51" name="文本框 50"/>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模块设计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713155" y="251546"/>
              <a:ext cx="863216" cy="1149311"/>
              <a:chOff x="959897" y="91888"/>
              <a:chExt cx="863216" cy="1149310"/>
            </a:xfrm>
          </p:grpSpPr>
          <p:sp>
            <p:nvSpPr>
              <p:cNvPr id="53"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4" name="文本框 53"/>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2</a:t>
                </a:r>
                <a:endParaRPr lang="zh-CN" altLang="en-US" sz="4000" dirty="0">
                  <a:solidFill>
                    <a:schemeClr val="bg1"/>
                  </a:solidFill>
                </a:endParaRPr>
              </a:p>
            </p:txBody>
          </p:sp>
        </p:grpSp>
      </p:grpSp>
      <p:sp>
        <p:nvSpPr>
          <p:cNvPr id="140" name="矩形 139"/>
          <p:cNvSpPr/>
          <p:nvPr/>
        </p:nvSpPr>
        <p:spPr>
          <a:xfrm>
            <a:off x="9269745" y="2414126"/>
            <a:ext cx="2294802" cy="602191"/>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p:cNvSpPr txBox="1"/>
          <p:nvPr/>
        </p:nvSpPr>
        <p:spPr>
          <a:xfrm>
            <a:off x="9432672" y="2486729"/>
            <a:ext cx="2294803" cy="523220"/>
          </a:xfrm>
          <a:prstGeom prst="rect">
            <a:avLst/>
          </a:prstGeom>
          <a:noFill/>
        </p:spPr>
        <p:txBody>
          <a:bodyPr wrap="square" rtlCol="0">
            <a:spAutoFit/>
          </a:bodyPr>
          <a:lstStyle/>
          <a:p>
            <a:pPr algn="ctr"/>
            <a:r>
              <a:rPr lang="zh-CN" altLang="en-US" sz="2800" dirty="0" smtClean="0">
                <a:solidFill>
                  <a:schemeClr val="bg1"/>
                </a:solidFill>
                <a:latin typeface="造字工房悦圆演示版常规体" pitchFamily="50" charset="-122"/>
                <a:ea typeface="造字工房悦圆演示版常规体" pitchFamily="50" charset="-122"/>
              </a:rPr>
              <a:t>解密</a:t>
            </a:r>
            <a:endParaRPr lang="zh-CN" altLang="en-US" sz="2800" dirty="0">
              <a:solidFill>
                <a:schemeClr val="bg1"/>
              </a:solidFill>
              <a:latin typeface="造字工房悦圆演示版常规体" pitchFamily="50" charset="-122"/>
              <a:ea typeface="造字工房悦圆演示版常规体" pitchFamily="50" charset="-122"/>
            </a:endParaRPr>
          </a:p>
        </p:txBody>
      </p:sp>
      <p:sp>
        <p:nvSpPr>
          <p:cNvPr id="142" name="等腰三角形 141"/>
          <p:cNvSpPr/>
          <p:nvPr/>
        </p:nvSpPr>
        <p:spPr>
          <a:xfrm rot="5400000">
            <a:off x="11418037" y="2556955"/>
            <a:ext cx="602192" cy="309173"/>
          </a:xfrm>
          <a:prstGeom prst="triangle">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p:nvSpPr>
        <p:spPr>
          <a:xfrm>
            <a:off x="6929793" y="2410446"/>
            <a:ext cx="2357022" cy="609600"/>
          </a:xfrm>
          <a:prstGeom prst="rect">
            <a:avLst/>
          </a:prstGeom>
          <a:solidFill>
            <a:srgbClr val="614E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文本框 143"/>
          <p:cNvSpPr txBox="1"/>
          <p:nvPr/>
        </p:nvSpPr>
        <p:spPr>
          <a:xfrm>
            <a:off x="7068345" y="2480370"/>
            <a:ext cx="2308513" cy="523220"/>
          </a:xfrm>
          <a:prstGeom prst="rect">
            <a:avLst/>
          </a:prstGeom>
          <a:noFill/>
        </p:spPr>
        <p:txBody>
          <a:bodyPr wrap="square" rtlCol="0">
            <a:spAutoFit/>
          </a:bodyPr>
          <a:lstStyle/>
          <a:p>
            <a:pPr algn="ctr"/>
            <a:r>
              <a:rPr lang="zh-CN" altLang="en-US" sz="2800" dirty="0" smtClean="0">
                <a:solidFill>
                  <a:schemeClr val="bg1"/>
                </a:solidFill>
                <a:latin typeface="造字工房悦圆演示版常规体" pitchFamily="50" charset="-122"/>
                <a:ea typeface="造字工房悦圆演示版常规体" pitchFamily="50" charset="-122"/>
              </a:rPr>
              <a:t>解映射</a:t>
            </a:r>
            <a:endParaRPr lang="zh-CN" altLang="en-US" sz="2800" dirty="0">
              <a:solidFill>
                <a:schemeClr val="bg1"/>
              </a:solidFill>
              <a:latin typeface="造字工房悦圆演示版常规体" pitchFamily="50" charset="-122"/>
              <a:ea typeface="造字工房悦圆演示版常规体" pitchFamily="50" charset="-122"/>
            </a:endParaRPr>
          </a:p>
        </p:txBody>
      </p:sp>
      <p:sp>
        <p:nvSpPr>
          <p:cNvPr id="145" name="等腰三角形 144"/>
          <p:cNvSpPr/>
          <p:nvPr/>
        </p:nvSpPr>
        <p:spPr>
          <a:xfrm rot="5400000">
            <a:off x="9116798" y="2567553"/>
            <a:ext cx="609601" cy="311021"/>
          </a:xfrm>
          <a:prstGeom prst="triangle">
            <a:avLst/>
          </a:prstGeom>
          <a:solidFill>
            <a:srgbClr val="614E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6" name="组合 145"/>
          <p:cNvGrpSpPr/>
          <p:nvPr/>
        </p:nvGrpSpPr>
        <p:grpSpPr>
          <a:xfrm>
            <a:off x="294150" y="3463956"/>
            <a:ext cx="11603700" cy="2624443"/>
            <a:chOff x="294150" y="2879756"/>
            <a:chExt cx="11603700" cy="2624443"/>
          </a:xfrm>
        </p:grpSpPr>
        <p:grpSp>
          <p:nvGrpSpPr>
            <p:cNvPr id="147" name="组合 146"/>
            <p:cNvGrpSpPr/>
            <p:nvPr/>
          </p:nvGrpSpPr>
          <p:grpSpPr>
            <a:xfrm>
              <a:off x="294150" y="2879756"/>
              <a:ext cx="11603700" cy="2624443"/>
              <a:chOff x="3463433" y="1969200"/>
              <a:chExt cx="2576700" cy="3943761"/>
            </a:xfrm>
          </p:grpSpPr>
          <p:sp>
            <p:nvSpPr>
              <p:cNvPr id="153" name="矩形 152"/>
              <p:cNvSpPr/>
              <p:nvPr/>
            </p:nvSpPr>
            <p:spPr>
              <a:xfrm>
                <a:off x="3463433" y="1969200"/>
                <a:ext cx="515340" cy="3943761"/>
              </a:xfrm>
              <a:prstGeom prst="rect">
                <a:avLst/>
              </a:prstGeom>
              <a:solidFill>
                <a:srgbClr val="EE4D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p:cNvSpPr/>
              <p:nvPr/>
            </p:nvSpPr>
            <p:spPr>
              <a:xfrm>
                <a:off x="3978773" y="1969200"/>
                <a:ext cx="515340" cy="3943761"/>
              </a:xfrm>
              <a:prstGeom prst="rect">
                <a:avLst/>
              </a:prstGeom>
              <a:solidFill>
                <a:srgbClr val="C94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4494113" y="1969201"/>
                <a:ext cx="515340" cy="3940935"/>
              </a:xfrm>
              <a:prstGeom prst="rect">
                <a:avLst/>
              </a:prstGeom>
              <a:solidFill>
                <a:srgbClr val="9F4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5009453" y="1969201"/>
                <a:ext cx="515340" cy="3940935"/>
              </a:xfrm>
              <a:prstGeom prst="rect">
                <a:avLst/>
              </a:prstGeom>
              <a:solidFill>
                <a:srgbClr val="614E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5524793" y="1969200"/>
                <a:ext cx="515340" cy="3940935"/>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8" name="文本框 147"/>
            <p:cNvSpPr txBox="1"/>
            <p:nvPr/>
          </p:nvSpPr>
          <p:spPr>
            <a:xfrm>
              <a:off x="318280" y="2992684"/>
              <a:ext cx="2272480" cy="1415772"/>
            </a:xfrm>
            <a:prstGeom prst="rect">
              <a:avLst/>
            </a:prstGeom>
            <a:noFill/>
          </p:spPr>
          <p:txBody>
            <a:bodyPr wrap="square" rtlCol="0">
              <a:spAutoFit/>
            </a:bodyPr>
            <a:lstStyle/>
            <a:p>
              <a:r>
                <a:rPr lang="en-US" altLang="zh-CN" sz="3200" dirty="0" smtClean="0">
                  <a:solidFill>
                    <a:schemeClr val="bg1"/>
                  </a:solidFill>
                  <a:latin typeface="Gill Sans MT" panose="020B0502020104020203" pitchFamily="34" charset="0"/>
                </a:rPr>
                <a:t>Step One</a:t>
              </a:r>
              <a:r>
                <a:rPr lang="zh-CN" altLang="en-US" sz="3200" dirty="0" smtClean="0">
                  <a:solidFill>
                    <a:schemeClr val="bg1"/>
                  </a:solidFill>
                  <a:latin typeface="Gill Sans MT" panose="020B0502020104020203" pitchFamily="34" charset="0"/>
                </a:rPr>
                <a:t>：</a:t>
              </a:r>
              <a:endParaRPr lang="en-US" altLang="zh-CN" sz="3200" dirty="0" smtClean="0">
                <a:solidFill>
                  <a:schemeClr val="bg1"/>
                </a:solidFill>
                <a:latin typeface="Gill Sans MT" panose="020B0502020104020203" pitchFamily="34" charset="0"/>
              </a:endParaRPr>
            </a:p>
            <a:p>
              <a:r>
                <a:rPr lang="en-US" altLang="zh-CN" sz="1400" dirty="0" smtClean="0">
                  <a:solidFill>
                    <a:schemeClr val="bg1"/>
                  </a:solidFill>
                  <a:latin typeface="微软雅黑" panose="020B0503020204020204" pitchFamily="34" charset="-122"/>
                  <a:ea typeface="微软雅黑" panose="020B0503020204020204" pitchFamily="34" charset="-122"/>
                </a:rPr>
                <a:t/>
              </a:r>
              <a:br>
                <a:rPr lang="en-US" altLang="zh-CN" sz="1400" dirty="0" smtClean="0">
                  <a:solidFill>
                    <a:schemeClr val="bg1"/>
                  </a:solidFill>
                  <a:latin typeface="微软雅黑" panose="020B0503020204020204" pitchFamily="34" charset="-122"/>
                  <a:ea typeface="微软雅黑" panose="020B0503020204020204" pitchFamily="34" charset="-122"/>
                </a:rPr>
              </a:br>
              <a:r>
                <a:rPr lang="zh-CN" altLang="en-US" sz="2000" dirty="0" smtClean="0">
                  <a:solidFill>
                    <a:schemeClr val="bg1"/>
                  </a:solidFill>
                  <a:latin typeface="微软雅黑" panose="020B0503020204020204" pitchFamily="34" charset="-122"/>
                  <a:ea typeface="微软雅黑" panose="020B0503020204020204" pitchFamily="34" charset="-122"/>
                </a:rPr>
                <a:t>采用</a:t>
              </a:r>
              <a:r>
                <a:rPr lang="en-US" altLang="zh-CN" sz="2000" dirty="0" smtClean="0">
                  <a:solidFill>
                    <a:schemeClr val="bg1"/>
                  </a:solidFill>
                  <a:latin typeface="微软雅黑" panose="020B0503020204020204" pitchFamily="34" charset="-122"/>
                  <a:ea typeface="微软雅黑" panose="020B0503020204020204" pitchFamily="34" charset="-122"/>
                </a:rPr>
                <a:t>DES</a:t>
              </a:r>
              <a:r>
                <a:rPr lang="zh-CN" altLang="en-US" sz="2000" dirty="0">
                  <a:solidFill>
                    <a:schemeClr val="bg1"/>
                  </a:solidFill>
                  <a:latin typeface="微软雅黑" panose="020B0503020204020204" pitchFamily="34" charset="-122"/>
                  <a:ea typeface="微软雅黑" panose="020B0503020204020204" pitchFamily="34" charset="-122"/>
                </a:rPr>
                <a:t>算法</a:t>
              </a:r>
              <a:r>
                <a:rPr lang="zh-CN" altLang="en-US" sz="2000" dirty="0" smtClean="0">
                  <a:solidFill>
                    <a:schemeClr val="bg1"/>
                  </a:solidFill>
                  <a:latin typeface="微软雅黑" panose="020B0503020204020204" pitchFamily="34" charset="-122"/>
                  <a:ea typeface="微软雅黑" panose="020B0503020204020204" pitchFamily="34" charset="-122"/>
                </a:rPr>
                <a:t>进行加密</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49" name="文本框 148"/>
            <p:cNvSpPr txBox="1"/>
            <p:nvPr/>
          </p:nvSpPr>
          <p:spPr>
            <a:xfrm>
              <a:off x="2639020" y="2992684"/>
              <a:ext cx="2272480" cy="1723549"/>
            </a:xfrm>
            <a:prstGeom prst="rect">
              <a:avLst/>
            </a:prstGeom>
            <a:noFill/>
          </p:spPr>
          <p:txBody>
            <a:bodyPr wrap="square" rtlCol="0">
              <a:spAutoFit/>
            </a:bodyPr>
            <a:lstStyle/>
            <a:p>
              <a:r>
                <a:rPr lang="en-US" altLang="zh-CN" sz="3200" dirty="0" smtClean="0">
                  <a:solidFill>
                    <a:schemeClr val="bg1"/>
                  </a:solidFill>
                  <a:latin typeface="Gill Sans MT" panose="020B0502020104020203" pitchFamily="34" charset="0"/>
                </a:rPr>
                <a:t>Step Two</a:t>
              </a:r>
              <a:r>
                <a:rPr lang="zh-CN" altLang="en-US" sz="3200" dirty="0" smtClean="0">
                  <a:solidFill>
                    <a:schemeClr val="bg1"/>
                  </a:solidFill>
                  <a:latin typeface="Gill Sans MT" panose="020B0502020104020203" pitchFamily="34" charset="0"/>
                </a:rPr>
                <a:t>：</a:t>
              </a:r>
              <a:endParaRPr lang="en-US" altLang="zh-CN" sz="3200" dirty="0" smtClean="0">
                <a:solidFill>
                  <a:schemeClr val="bg1"/>
                </a:solidFill>
                <a:latin typeface="Gill Sans MT" panose="020B0502020104020203" pitchFamily="34" charset="0"/>
              </a:endParaRPr>
            </a:p>
            <a:p>
              <a:pPr lvl="0"/>
              <a:r>
                <a:rPr lang="en-US" altLang="zh-CN" sz="1400" dirty="0" smtClean="0">
                  <a:solidFill>
                    <a:schemeClr val="bg1"/>
                  </a:solidFill>
                  <a:latin typeface="微软雅黑" panose="020B0503020204020204" pitchFamily="34" charset="-122"/>
                  <a:ea typeface="微软雅黑" panose="020B0503020204020204" pitchFamily="34" charset="-122"/>
                </a:rPr>
                <a:t/>
              </a:r>
              <a:br>
                <a:rPr lang="en-US" altLang="zh-CN" sz="1400" dirty="0" smtClean="0">
                  <a:solidFill>
                    <a:schemeClr val="bg1"/>
                  </a:solidFill>
                  <a:latin typeface="微软雅黑" panose="020B0503020204020204" pitchFamily="34" charset="-122"/>
                  <a:ea typeface="微软雅黑" panose="020B0503020204020204" pitchFamily="34" charset="-122"/>
                </a:rPr>
              </a:br>
              <a:r>
                <a:rPr lang="zh-CN" altLang="en-US" sz="2000" dirty="0">
                  <a:solidFill>
                    <a:prstClr val="white"/>
                  </a:solidFill>
                  <a:latin typeface="微软雅黑" panose="020B0503020204020204" pitchFamily="34" charset="-122"/>
                  <a:ea typeface="微软雅黑" panose="020B0503020204020204" pitchFamily="34" charset="-122"/>
                </a:rPr>
                <a:t>利用上次实验的接口，指定效率，将信号映射到复电</a:t>
              </a:r>
              <a:r>
                <a:rPr lang="zh-CN" altLang="en-US" sz="2000" dirty="0" smtClean="0">
                  <a:solidFill>
                    <a:prstClr val="white"/>
                  </a:solidFill>
                  <a:latin typeface="微软雅黑" panose="020B0503020204020204" pitchFamily="34" charset="-122"/>
                  <a:ea typeface="微软雅黑" panose="020B0503020204020204" pitchFamily="34" charset="-122"/>
                </a:rPr>
                <a:t>平</a:t>
              </a:r>
              <a:endParaRPr lang="zh-CN" altLang="en-US" sz="2000" dirty="0">
                <a:solidFill>
                  <a:prstClr val="white"/>
                </a:solidFill>
                <a:latin typeface="微软雅黑" panose="020B0503020204020204" pitchFamily="34" charset="-122"/>
                <a:ea typeface="微软雅黑" panose="020B0503020204020204" pitchFamily="34" charset="-122"/>
              </a:endParaRPr>
            </a:p>
          </p:txBody>
        </p:sp>
        <p:sp>
          <p:nvSpPr>
            <p:cNvPr id="150" name="文本框 149"/>
            <p:cNvSpPr txBox="1"/>
            <p:nvPr/>
          </p:nvSpPr>
          <p:spPr>
            <a:xfrm>
              <a:off x="4959760" y="2992684"/>
              <a:ext cx="2272480" cy="1723549"/>
            </a:xfrm>
            <a:prstGeom prst="rect">
              <a:avLst/>
            </a:prstGeom>
            <a:noFill/>
          </p:spPr>
          <p:txBody>
            <a:bodyPr wrap="square" rtlCol="0">
              <a:spAutoFit/>
            </a:bodyPr>
            <a:lstStyle/>
            <a:p>
              <a:r>
                <a:rPr lang="en-US" altLang="zh-CN" sz="3200" dirty="0" smtClean="0">
                  <a:solidFill>
                    <a:schemeClr val="bg1"/>
                  </a:solidFill>
                  <a:latin typeface="Gill Sans MT" panose="020B0502020104020203" pitchFamily="34" charset="0"/>
                </a:rPr>
                <a:t>Step Three</a:t>
              </a:r>
              <a:r>
                <a:rPr lang="zh-CN" altLang="en-US" sz="3200" dirty="0" smtClean="0">
                  <a:solidFill>
                    <a:schemeClr val="bg1"/>
                  </a:solidFill>
                  <a:latin typeface="Gill Sans MT" panose="020B0502020104020203" pitchFamily="34" charset="0"/>
                </a:rPr>
                <a:t>：</a:t>
              </a:r>
              <a:endParaRPr lang="en-US" altLang="zh-CN" sz="3200" dirty="0" smtClean="0">
                <a:solidFill>
                  <a:schemeClr val="bg1"/>
                </a:solidFill>
                <a:latin typeface="Gill Sans MT" panose="020B0502020104020203" pitchFamily="34" charset="0"/>
              </a:endParaRPr>
            </a:p>
            <a:p>
              <a:r>
                <a:rPr lang="en-US" altLang="zh-CN" sz="1400" dirty="0" smtClean="0">
                  <a:solidFill>
                    <a:schemeClr val="bg1"/>
                  </a:solidFill>
                  <a:latin typeface="微软雅黑" panose="020B0503020204020204" pitchFamily="34" charset="-122"/>
                  <a:ea typeface="微软雅黑" panose="020B0503020204020204" pitchFamily="34" charset="-122"/>
                </a:rPr>
                <a:t/>
              </a:r>
              <a:br>
                <a:rPr lang="en-US" altLang="zh-CN" sz="1400" dirty="0" smtClean="0">
                  <a:solidFill>
                    <a:schemeClr val="bg1"/>
                  </a:solidFill>
                  <a:latin typeface="微软雅黑" panose="020B0503020204020204" pitchFamily="34" charset="-122"/>
                  <a:ea typeface="微软雅黑" panose="020B0503020204020204" pitchFamily="34" charset="-122"/>
                </a:rPr>
              </a:br>
              <a:r>
                <a:rPr lang="zh-CN" altLang="en-US" sz="2000" dirty="0">
                  <a:solidFill>
                    <a:schemeClr val="bg1"/>
                  </a:solidFill>
                  <a:latin typeface="微软雅黑" panose="020B0503020204020204" pitchFamily="34" charset="-122"/>
                  <a:ea typeface="微软雅黑" panose="020B0503020204020204" pitchFamily="34" charset="-122"/>
                </a:rPr>
                <a:t>模拟 </a:t>
              </a:r>
              <a:r>
                <a:rPr lang="en-US" altLang="zh-CN" sz="2000" dirty="0">
                  <a:solidFill>
                    <a:schemeClr val="bg1"/>
                  </a:solidFill>
                  <a:latin typeface="微软雅黑" panose="020B0503020204020204" pitchFamily="34" charset="-122"/>
                  <a:ea typeface="微软雅黑" panose="020B0503020204020204" pitchFamily="34" charset="-122"/>
                </a:rPr>
                <a:t>AWGN </a:t>
              </a:r>
              <a:r>
                <a:rPr lang="zh-CN" altLang="en-US" sz="2000" dirty="0">
                  <a:solidFill>
                    <a:schemeClr val="bg1"/>
                  </a:solidFill>
                  <a:latin typeface="微软雅黑" panose="020B0503020204020204" pitchFamily="34" charset="-122"/>
                  <a:ea typeface="微软雅黑" panose="020B0503020204020204" pitchFamily="34" charset="-122"/>
                </a:rPr>
                <a:t>信道，按照给定的信噪比加</a:t>
              </a:r>
              <a:r>
                <a:rPr lang="zh-CN" altLang="en-US" sz="2000" dirty="0" smtClean="0">
                  <a:solidFill>
                    <a:schemeClr val="bg1"/>
                  </a:solidFill>
                  <a:latin typeface="微软雅黑" panose="020B0503020204020204" pitchFamily="34" charset="-122"/>
                  <a:ea typeface="微软雅黑" panose="020B0503020204020204" pitchFamily="34" charset="-122"/>
                </a:rPr>
                <a:t>噪声</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51" name="文本框 150"/>
            <p:cNvSpPr txBox="1"/>
            <p:nvPr/>
          </p:nvSpPr>
          <p:spPr>
            <a:xfrm>
              <a:off x="7280500" y="2992684"/>
              <a:ext cx="2272480" cy="1415772"/>
            </a:xfrm>
            <a:prstGeom prst="rect">
              <a:avLst/>
            </a:prstGeom>
            <a:noFill/>
          </p:spPr>
          <p:txBody>
            <a:bodyPr wrap="square" rtlCol="0">
              <a:spAutoFit/>
            </a:bodyPr>
            <a:lstStyle/>
            <a:p>
              <a:r>
                <a:rPr lang="en-US" altLang="zh-CN" sz="3200" dirty="0" smtClean="0">
                  <a:solidFill>
                    <a:schemeClr val="bg1"/>
                  </a:solidFill>
                  <a:latin typeface="Gill Sans MT" panose="020B0502020104020203" pitchFamily="34" charset="0"/>
                </a:rPr>
                <a:t>Step Four</a:t>
              </a:r>
              <a:r>
                <a:rPr lang="zh-CN" altLang="en-US" sz="3200" dirty="0" smtClean="0">
                  <a:solidFill>
                    <a:schemeClr val="bg1"/>
                  </a:solidFill>
                  <a:latin typeface="Gill Sans MT" panose="020B0502020104020203" pitchFamily="34" charset="0"/>
                </a:rPr>
                <a:t>：</a:t>
              </a:r>
              <a:endParaRPr lang="en-US" altLang="zh-CN" sz="3200" dirty="0" smtClean="0">
                <a:solidFill>
                  <a:schemeClr val="bg1"/>
                </a:solidFill>
                <a:latin typeface="Gill Sans MT" panose="020B0502020104020203" pitchFamily="34" charset="0"/>
              </a:endParaRPr>
            </a:p>
            <a:p>
              <a:r>
                <a:rPr lang="en-US" altLang="zh-CN" sz="1400" dirty="0" smtClean="0">
                  <a:solidFill>
                    <a:schemeClr val="bg1"/>
                  </a:solidFill>
                  <a:latin typeface="微软雅黑" panose="020B0503020204020204" pitchFamily="34" charset="-122"/>
                  <a:ea typeface="微软雅黑" panose="020B0503020204020204" pitchFamily="34" charset="-122"/>
                </a:rPr>
                <a:t/>
              </a:r>
              <a:br>
                <a:rPr lang="en-US" altLang="zh-CN" sz="1400" dirty="0" smtClean="0">
                  <a:solidFill>
                    <a:schemeClr val="bg1"/>
                  </a:solidFill>
                  <a:latin typeface="微软雅黑" panose="020B0503020204020204" pitchFamily="34" charset="-122"/>
                  <a:ea typeface="微软雅黑" panose="020B0503020204020204" pitchFamily="34" charset="-122"/>
                </a:rPr>
              </a:br>
              <a:r>
                <a:rPr lang="zh-CN" altLang="en-US" sz="2000" dirty="0">
                  <a:solidFill>
                    <a:schemeClr val="bg1"/>
                  </a:solidFill>
                  <a:latin typeface="微软雅黑" panose="020B0503020204020204" pitchFamily="34" charset="-122"/>
                  <a:ea typeface="微软雅黑" panose="020B0503020204020204" pitchFamily="34" charset="-122"/>
                </a:rPr>
                <a:t>根据欧式距离判决到最近的符号</a:t>
              </a:r>
            </a:p>
          </p:txBody>
        </p:sp>
        <p:sp>
          <p:nvSpPr>
            <p:cNvPr id="152" name="文本框 151"/>
            <p:cNvSpPr txBox="1"/>
            <p:nvPr/>
          </p:nvSpPr>
          <p:spPr>
            <a:xfrm>
              <a:off x="9601240" y="2992684"/>
              <a:ext cx="2272480" cy="1107996"/>
            </a:xfrm>
            <a:prstGeom prst="rect">
              <a:avLst/>
            </a:prstGeom>
            <a:noFill/>
          </p:spPr>
          <p:txBody>
            <a:bodyPr wrap="square" rtlCol="0">
              <a:spAutoFit/>
            </a:bodyPr>
            <a:lstStyle/>
            <a:p>
              <a:r>
                <a:rPr lang="en-US" altLang="zh-CN" sz="3200" dirty="0" smtClean="0">
                  <a:solidFill>
                    <a:schemeClr val="bg1"/>
                  </a:solidFill>
                  <a:latin typeface="Gill Sans MT" panose="020B0502020104020203" pitchFamily="34" charset="0"/>
                </a:rPr>
                <a:t>Step Five</a:t>
              </a:r>
              <a:r>
                <a:rPr lang="zh-CN" altLang="en-US" sz="3200" dirty="0" smtClean="0">
                  <a:solidFill>
                    <a:schemeClr val="bg1"/>
                  </a:solidFill>
                  <a:latin typeface="Gill Sans MT" panose="020B0502020104020203" pitchFamily="34" charset="0"/>
                </a:rPr>
                <a:t>：</a:t>
              </a:r>
              <a:endParaRPr lang="en-US" altLang="zh-CN" sz="3200" dirty="0" smtClean="0">
                <a:solidFill>
                  <a:schemeClr val="bg1"/>
                </a:solidFill>
                <a:latin typeface="Gill Sans MT" panose="020B0502020104020203" pitchFamily="34" charset="0"/>
              </a:endParaRPr>
            </a:p>
            <a:p>
              <a:r>
                <a:rPr lang="en-US" altLang="zh-CN" sz="1400" dirty="0" smtClean="0">
                  <a:solidFill>
                    <a:schemeClr val="bg1"/>
                  </a:solidFill>
                  <a:latin typeface="微软雅黑" panose="020B0503020204020204" pitchFamily="34" charset="-122"/>
                  <a:ea typeface="微软雅黑" panose="020B0503020204020204" pitchFamily="34" charset="-122"/>
                </a:rPr>
                <a:t/>
              </a:r>
              <a:br>
                <a:rPr lang="en-US" altLang="zh-CN" sz="1400" dirty="0" smtClean="0">
                  <a:solidFill>
                    <a:schemeClr val="bg1"/>
                  </a:solidFill>
                  <a:latin typeface="微软雅黑" panose="020B0503020204020204" pitchFamily="34" charset="-122"/>
                  <a:ea typeface="微软雅黑" panose="020B0503020204020204" pitchFamily="34" charset="-122"/>
                </a:rPr>
              </a:br>
              <a:r>
                <a:rPr lang="en-US" altLang="zh-CN" sz="2000" dirty="0">
                  <a:solidFill>
                    <a:schemeClr val="bg1"/>
                  </a:solidFill>
                  <a:latin typeface="微软雅黑" panose="020B0503020204020204" pitchFamily="34" charset="-122"/>
                  <a:ea typeface="微软雅黑" panose="020B0503020204020204" pitchFamily="34" charset="-122"/>
                </a:rPr>
                <a:t>DES</a:t>
              </a:r>
              <a:r>
                <a:rPr lang="zh-CN" altLang="en-US" sz="2000" dirty="0">
                  <a:solidFill>
                    <a:schemeClr val="bg1"/>
                  </a:solidFill>
                  <a:latin typeface="微软雅黑" panose="020B0503020204020204" pitchFamily="34" charset="-122"/>
                  <a:ea typeface="微软雅黑" panose="020B0503020204020204" pitchFamily="34" charset="-122"/>
                </a:rPr>
                <a:t>加密的逆过程</a:t>
              </a:r>
            </a:p>
          </p:txBody>
        </p:sp>
      </p:grpSp>
      <p:sp>
        <p:nvSpPr>
          <p:cNvPr id="158" name="矩形 157"/>
          <p:cNvSpPr/>
          <p:nvPr/>
        </p:nvSpPr>
        <p:spPr>
          <a:xfrm>
            <a:off x="4619065" y="2410447"/>
            <a:ext cx="2310729" cy="609600"/>
          </a:xfrm>
          <a:prstGeom prst="rect">
            <a:avLst/>
          </a:prstGeom>
          <a:solidFill>
            <a:srgbClr val="9F4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文本框 158"/>
          <p:cNvSpPr txBox="1"/>
          <p:nvPr/>
        </p:nvSpPr>
        <p:spPr>
          <a:xfrm>
            <a:off x="4801230" y="2480370"/>
            <a:ext cx="2286703" cy="523220"/>
          </a:xfrm>
          <a:prstGeom prst="rect">
            <a:avLst/>
          </a:prstGeom>
          <a:noFill/>
        </p:spPr>
        <p:txBody>
          <a:bodyPr wrap="square" rtlCol="0">
            <a:spAutoFit/>
          </a:bodyPr>
          <a:lstStyle/>
          <a:p>
            <a:pPr algn="ctr"/>
            <a:r>
              <a:rPr lang="zh-CN" altLang="en-US" sz="2800" dirty="0">
                <a:solidFill>
                  <a:schemeClr val="bg1"/>
                </a:solidFill>
                <a:latin typeface="造字工房悦圆演示版常规体" pitchFamily="50" charset="-122"/>
                <a:ea typeface="造字工房悦圆演示版常规体" pitchFamily="50" charset="-122"/>
              </a:rPr>
              <a:t>模拟</a:t>
            </a:r>
            <a:r>
              <a:rPr lang="zh-CN" altLang="en-US" sz="2800" dirty="0" smtClean="0">
                <a:solidFill>
                  <a:schemeClr val="bg1"/>
                </a:solidFill>
                <a:latin typeface="造字工房悦圆演示版常规体" pitchFamily="50" charset="-122"/>
                <a:ea typeface="造字工房悦圆演示版常规体" pitchFamily="50" charset="-122"/>
              </a:rPr>
              <a:t>信道</a:t>
            </a:r>
            <a:endParaRPr lang="zh-CN" altLang="en-US" sz="2800" dirty="0">
              <a:solidFill>
                <a:schemeClr val="bg1"/>
              </a:solidFill>
              <a:latin typeface="造字工房悦圆演示版常规体" pitchFamily="50" charset="-122"/>
              <a:ea typeface="造字工房悦圆演示版常规体" pitchFamily="50" charset="-122"/>
            </a:endParaRPr>
          </a:p>
        </p:txBody>
      </p:sp>
      <p:sp>
        <p:nvSpPr>
          <p:cNvPr id="160" name="等腰三角形 159"/>
          <p:cNvSpPr/>
          <p:nvPr/>
        </p:nvSpPr>
        <p:spPr>
          <a:xfrm rot="5400000">
            <a:off x="6773398" y="2561205"/>
            <a:ext cx="609601" cy="308082"/>
          </a:xfrm>
          <a:prstGeom prst="triangle">
            <a:avLst/>
          </a:prstGeom>
          <a:solidFill>
            <a:srgbClr val="9F4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11393" y="2410447"/>
            <a:ext cx="2224531" cy="609600"/>
          </a:xfrm>
          <a:prstGeom prst="rect">
            <a:avLst/>
          </a:prstGeom>
          <a:solidFill>
            <a:srgbClr val="C94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文本框 161"/>
          <p:cNvSpPr txBox="1"/>
          <p:nvPr/>
        </p:nvSpPr>
        <p:spPr>
          <a:xfrm>
            <a:off x="2572428" y="2480370"/>
            <a:ext cx="2224532" cy="523220"/>
          </a:xfrm>
          <a:prstGeom prst="rect">
            <a:avLst/>
          </a:prstGeom>
          <a:noFill/>
        </p:spPr>
        <p:txBody>
          <a:bodyPr wrap="square" rtlCol="0">
            <a:spAutoFit/>
          </a:bodyPr>
          <a:lstStyle/>
          <a:p>
            <a:pPr algn="ctr"/>
            <a:r>
              <a:rPr lang="zh-CN" altLang="en-US" sz="2800" dirty="0">
                <a:solidFill>
                  <a:schemeClr val="bg1"/>
                </a:solidFill>
                <a:latin typeface="造字工房悦圆演示版常规体" pitchFamily="50" charset="-122"/>
                <a:ea typeface="造字工房悦圆演示版常规体" pitchFamily="50" charset="-122"/>
              </a:rPr>
              <a:t>电平映射</a:t>
            </a:r>
          </a:p>
        </p:txBody>
      </p:sp>
      <p:sp>
        <p:nvSpPr>
          <p:cNvPr id="163" name="等腰三角形 162"/>
          <p:cNvSpPr/>
          <p:nvPr/>
        </p:nvSpPr>
        <p:spPr>
          <a:xfrm rot="5400000">
            <a:off x="4480976" y="2565393"/>
            <a:ext cx="609601" cy="299706"/>
          </a:xfrm>
          <a:prstGeom prst="triangle">
            <a:avLst/>
          </a:prstGeom>
          <a:solidFill>
            <a:srgbClr val="C94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p:cNvSpPr/>
          <p:nvPr/>
        </p:nvSpPr>
        <p:spPr>
          <a:xfrm>
            <a:off x="317649" y="2409754"/>
            <a:ext cx="2088118" cy="610291"/>
          </a:xfrm>
          <a:prstGeom prst="rect">
            <a:avLst/>
          </a:prstGeom>
          <a:solidFill>
            <a:srgbClr val="EE4D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文本框 164"/>
          <p:cNvSpPr txBox="1"/>
          <p:nvPr/>
        </p:nvSpPr>
        <p:spPr>
          <a:xfrm>
            <a:off x="454129" y="2479777"/>
            <a:ext cx="2066407" cy="523813"/>
          </a:xfrm>
          <a:prstGeom prst="rect">
            <a:avLst/>
          </a:prstGeom>
          <a:noFill/>
        </p:spPr>
        <p:txBody>
          <a:bodyPr wrap="square" rtlCol="0">
            <a:spAutoFit/>
          </a:bodyPr>
          <a:lstStyle/>
          <a:p>
            <a:pPr algn="ctr"/>
            <a:r>
              <a:rPr lang="zh-CN" altLang="en-US" sz="2800" dirty="0">
                <a:solidFill>
                  <a:schemeClr val="bg1"/>
                </a:solidFill>
                <a:latin typeface="造字工房悦圆演示版常规体" pitchFamily="50" charset="-122"/>
                <a:ea typeface="造字工房悦圆演示版常规体" pitchFamily="50" charset="-122"/>
              </a:rPr>
              <a:t>加密</a:t>
            </a:r>
          </a:p>
        </p:txBody>
      </p:sp>
      <p:sp>
        <p:nvSpPr>
          <p:cNvPr id="166" name="等腰三角形 165"/>
          <p:cNvSpPr/>
          <p:nvPr/>
        </p:nvSpPr>
        <p:spPr>
          <a:xfrm rot="5400000">
            <a:off x="2237274" y="2575699"/>
            <a:ext cx="610292" cy="278402"/>
          </a:xfrm>
          <a:prstGeom prst="triangle">
            <a:avLst/>
          </a:prstGeom>
          <a:solidFill>
            <a:srgbClr val="EE4D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等腰三角形 166"/>
          <p:cNvSpPr/>
          <p:nvPr/>
        </p:nvSpPr>
        <p:spPr>
          <a:xfrm rot="5400000">
            <a:off x="146039" y="2571970"/>
            <a:ext cx="610292" cy="278402"/>
          </a:xfrm>
          <a:prstGeom prst="triangle">
            <a:avLst/>
          </a:prstGeom>
          <a:solidFill>
            <a:srgbClr val="F9F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10516188"/>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模块设计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2</a:t>
                </a:r>
                <a:endParaRPr lang="zh-CN" altLang="en-US" sz="4000" dirty="0">
                  <a:solidFill>
                    <a:schemeClr val="bg1"/>
                  </a:solidFill>
                </a:endParaRPr>
              </a:p>
            </p:txBody>
          </p:sp>
        </p:grpSp>
      </p:grpSp>
      <p:sp>
        <p:nvSpPr>
          <p:cNvPr id="2" name="矩形 1"/>
          <p:cNvSpPr/>
          <p:nvPr/>
        </p:nvSpPr>
        <p:spPr>
          <a:xfrm>
            <a:off x="3984016" y="2269300"/>
            <a:ext cx="8207983" cy="646331"/>
          </a:xfrm>
          <a:prstGeom prst="rect">
            <a:avLst/>
          </a:prstGeom>
        </p:spPr>
        <p:txBody>
          <a:bodyPr wrap="square">
            <a:spAutoFit/>
          </a:bodyPr>
          <a:lstStyle/>
          <a:p>
            <a:r>
              <a:rPr lang="zh-CN" altLang="en-US" dirty="0">
                <a:solidFill>
                  <a:srgbClr val="1E2B58"/>
                </a:solidFill>
                <a:latin typeface="微软雅黑" panose="020B0503020204020204" pitchFamily="34" charset="-122"/>
                <a:ea typeface="微软雅黑" panose="020B0503020204020204" pitchFamily="34" charset="-122"/>
              </a:rPr>
              <a:t>使用 </a:t>
            </a:r>
            <a:r>
              <a:rPr lang="en-US" altLang="zh-CN" dirty="0">
                <a:solidFill>
                  <a:srgbClr val="1E2B58"/>
                </a:solidFill>
                <a:latin typeface="微软雅黑" panose="020B0503020204020204" pitchFamily="34" charset="-122"/>
                <a:ea typeface="微软雅黑" panose="020B0503020204020204" pitchFamily="34" charset="-122"/>
              </a:rPr>
              <a:t>`</a:t>
            </a:r>
            <a:r>
              <a:rPr lang="en-US" altLang="zh-CN" dirty="0" err="1">
                <a:solidFill>
                  <a:srgbClr val="1E2B58"/>
                </a:solidFill>
                <a:latin typeface="微软雅黑" panose="020B0503020204020204" pitchFamily="34" charset="-122"/>
                <a:ea typeface="微软雅黑" panose="020B0503020204020204" pitchFamily="34" charset="-122"/>
              </a:rPr>
              <a:t>randi</a:t>
            </a:r>
            <a:r>
              <a:rPr lang="en-US" altLang="zh-CN" dirty="0">
                <a:solidFill>
                  <a:srgbClr val="1E2B58"/>
                </a:solidFill>
                <a:latin typeface="微软雅黑" panose="020B0503020204020204" pitchFamily="34" charset="-122"/>
                <a:ea typeface="微软雅黑" panose="020B0503020204020204" pitchFamily="34" charset="-122"/>
              </a:rPr>
              <a:t>` </a:t>
            </a:r>
            <a:r>
              <a:rPr lang="zh-CN" altLang="en-US" dirty="0">
                <a:solidFill>
                  <a:srgbClr val="1E2B58"/>
                </a:solidFill>
                <a:latin typeface="微软雅黑" panose="020B0503020204020204" pitchFamily="34" charset="-122"/>
                <a:ea typeface="微软雅黑" panose="020B0503020204020204" pitchFamily="34" charset="-122"/>
              </a:rPr>
              <a:t>函数生产一个 </a:t>
            </a:r>
            <a:r>
              <a:rPr lang="en-US" altLang="zh-CN" dirty="0">
                <a:solidFill>
                  <a:srgbClr val="1E2B58"/>
                </a:solidFill>
                <a:latin typeface="微软雅黑" panose="020B0503020204020204" pitchFamily="34" charset="-122"/>
                <a:ea typeface="微软雅黑" panose="020B0503020204020204" pitchFamily="34" charset="-122"/>
              </a:rPr>
              <a:t>56 </a:t>
            </a:r>
            <a:r>
              <a:rPr lang="zh-CN" altLang="en-US" dirty="0">
                <a:solidFill>
                  <a:srgbClr val="1E2B58"/>
                </a:solidFill>
                <a:latin typeface="微软雅黑" panose="020B0503020204020204" pitchFamily="34" charset="-122"/>
                <a:ea typeface="微软雅黑" panose="020B0503020204020204" pitchFamily="34" charset="-122"/>
              </a:rPr>
              <a:t>位的随机二进制序列，并在每 </a:t>
            </a:r>
            <a:r>
              <a:rPr lang="en-US" altLang="zh-CN" dirty="0">
                <a:solidFill>
                  <a:srgbClr val="1E2B58"/>
                </a:solidFill>
                <a:latin typeface="微软雅黑" panose="020B0503020204020204" pitchFamily="34" charset="-122"/>
                <a:ea typeface="微软雅黑" panose="020B0503020204020204" pitchFamily="34" charset="-122"/>
              </a:rPr>
              <a:t>7 </a:t>
            </a:r>
            <a:r>
              <a:rPr lang="zh-CN" altLang="en-US" dirty="0">
                <a:solidFill>
                  <a:srgbClr val="1E2B58"/>
                </a:solidFill>
                <a:latin typeface="微软雅黑" panose="020B0503020204020204" pitchFamily="34" charset="-122"/>
                <a:ea typeface="微软雅黑" panose="020B0503020204020204" pitchFamily="34" charset="-122"/>
              </a:rPr>
              <a:t>位之后加入一个偶校验位。</a:t>
            </a:r>
            <a:endParaRPr lang="en-US" altLang="zh-CN" dirty="0" smtClean="0">
              <a:solidFill>
                <a:srgbClr val="1E2B58"/>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3984017" y="1519444"/>
            <a:ext cx="3756186" cy="646331"/>
          </a:xfrm>
          <a:prstGeom prst="rect">
            <a:avLst/>
          </a:prstGeom>
          <a:noFill/>
        </p:spPr>
        <p:txBody>
          <a:bodyPr wrap="square" rtlCol="0">
            <a:spAutoFit/>
          </a:bodyPr>
          <a:lstStyle/>
          <a:p>
            <a:r>
              <a:rPr lang="en-US" altLang="zh-CN" sz="3600" dirty="0" smtClean="0">
                <a:solidFill>
                  <a:srgbClr val="E6202D"/>
                </a:solidFill>
                <a:latin typeface="微软雅黑" panose="020B0503020204020204" pitchFamily="34" charset="-122"/>
                <a:ea typeface="微软雅黑" panose="020B0503020204020204" pitchFamily="34" charset="-122"/>
              </a:rPr>
              <a:t>CREATE_KEY</a:t>
            </a:r>
            <a:endParaRPr lang="zh-CN" altLang="en-US" sz="3600" dirty="0">
              <a:solidFill>
                <a:srgbClr val="E6202D"/>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flipV="1">
            <a:off x="3993471" y="2197302"/>
            <a:ext cx="8198529" cy="80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1163341" y="1426587"/>
            <a:ext cx="2059735" cy="1538883"/>
            <a:chOff x="1625392" y="1194767"/>
            <a:chExt cx="2059735" cy="1538883"/>
          </a:xfrm>
        </p:grpSpPr>
        <p:sp>
          <p:nvSpPr>
            <p:cNvPr id="32" name="文本框 31"/>
            <p:cNvSpPr txBox="1"/>
            <p:nvPr/>
          </p:nvSpPr>
          <p:spPr>
            <a:xfrm>
              <a:off x="1889371" y="1194767"/>
              <a:ext cx="1795756" cy="1538883"/>
            </a:xfrm>
            <a:prstGeom prst="rect">
              <a:avLst/>
            </a:prstGeom>
            <a:noFill/>
          </p:spPr>
          <p:txBody>
            <a:bodyPr wrap="square" rtlCol="0">
              <a:spAutoFit/>
            </a:bodyPr>
            <a:lstStyle/>
            <a:p>
              <a:r>
                <a:rPr lang="zh-CN" altLang="en-US" sz="6000" dirty="0">
                  <a:solidFill>
                    <a:srgbClr val="1E2B58"/>
                  </a:solidFill>
                  <a:latin typeface="造字工房悦圆演示版常规体" pitchFamily="50" charset="-122"/>
                  <a:ea typeface="造字工房悦圆演示版常规体" pitchFamily="50" charset="-122"/>
                </a:rPr>
                <a:t>密钥</a:t>
              </a:r>
              <a:endParaRPr lang="en-US" altLang="zh-CN" sz="6000" dirty="0" smtClean="0">
                <a:solidFill>
                  <a:srgbClr val="1E2B58"/>
                </a:solidFill>
                <a:latin typeface="造字工房悦圆演示版常规体" pitchFamily="50" charset="-122"/>
                <a:ea typeface="造字工房悦圆演示版常规体" pitchFamily="50" charset="-122"/>
              </a:endParaRPr>
            </a:p>
            <a:p>
              <a:endParaRPr lang="en-US" altLang="zh-CN" sz="1000" b="1" dirty="0">
                <a:solidFill>
                  <a:srgbClr val="1E2B58"/>
                </a:solidFill>
                <a:latin typeface="造字工房悦圆演示版常规体" pitchFamily="50" charset="-122"/>
                <a:ea typeface="造字工房悦圆演示版常规体" pitchFamily="50" charset="-122"/>
              </a:endParaRPr>
            </a:p>
            <a:p>
              <a:r>
                <a:rPr lang="en-US" altLang="zh-CN" sz="2400" b="1" dirty="0" smtClean="0">
                  <a:solidFill>
                    <a:srgbClr val="1E2B58"/>
                  </a:solidFill>
                  <a:latin typeface="Didot" panose="02000503000000020003" pitchFamily="2" charset="0"/>
                </a:rPr>
                <a:t>KEYGEN</a:t>
              </a:r>
              <a:endParaRPr lang="zh-CN" altLang="en-US" sz="2400" b="1" dirty="0">
                <a:solidFill>
                  <a:srgbClr val="1E2B58"/>
                </a:solidFill>
                <a:latin typeface="Didot" panose="02000503000000020003" pitchFamily="2" charset="0"/>
              </a:endParaRPr>
            </a:p>
          </p:txBody>
        </p:sp>
        <p:sp>
          <p:nvSpPr>
            <p:cNvPr id="54" name="矩形 53"/>
            <p:cNvSpPr/>
            <p:nvPr/>
          </p:nvSpPr>
          <p:spPr>
            <a:xfrm>
              <a:off x="1625392" y="1194767"/>
              <a:ext cx="128571" cy="146352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70287559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模块设计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2</a:t>
                </a:r>
                <a:endParaRPr lang="zh-CN" altLang="en-US" sz="4000" dirty="0">
                  <a:solidFill>
                    <a:schemeClr val="bg1"/>
                  </a:solidFill>
                </a:endParaRPr>
              </a:p>
            </p:txBody>
          </p:sp>
        </p:grpSp>
      </p:grpSp>
      <p:sp>
        <p:nvSpPr>
          <p:cNvPr id="2" name="矩形 1"/>
          <p:cNvSpPr/>
          <p:nvPr/>
        </p:nvSpPr>
        <p:spPr>
          <a:xfrm>
            <a:off x="3984017" y="2269300"/>
            <a:ext cx="4284220" cy="3416320"/>
          </a:xfrm>
          <a:prstGeom prst="rect">
            <a:avLst/>
          </a:prstGeom>
        </p:spPr>
        <p:txBody>
          <a:bodyPr wrap="square">
            <a:spAutoFit/>
          </a:bodyPr>
          <a:lstStyle/>
          <a:p>
            <a:r>
              <a:rPr lang="zh-CN" altLang="en-US" dirty="0" smtClean="0">
                <a:solidFill>
                  <a:srgbClr val="1E2B58"/>
                </a:solidFill>
                <a:latin typeface="微软雅黑" panose="020B0503020204020204" pitchFamily="34" charset="-122"/>
                <a:ea typeface="微软雅黑" panose="020B0503020204020204" pitchFamily="34" charset="-122"/>
              </a:rPr>
              <a:t>生成子密钥的步骤如图所示：</a:t>
            </a:r>
            <a:endParaRPr lang="en-US" altLang="zh-CN" dirty="0" smtClean="0">
              <a:solidFill>
                <a:srgbClr val="1E2B58"/>
              </a:solidFill>
              <a:latin typeface="微软雅黑" panose="020B0503020204020204" pitchFamily="34" charset="-122"/>
              <a:ea typeface="微软雅黑" panose="020B0503020204020204" pitchFamily="34" charset="-122"/>
            </a:endParaRPr>
          </a:p>
          <a:p>
            <a:endParaRPr lang="en-US" altLang="zh-CN" dirty="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原始</a:t>
            </a:r>
            <a:r>
              <a:rPr lang="en-US" altLang="zh-CN" dirty="0" smtClean="0">
                <a:solidFill>
                  <a:srgbClr val="1E2B58"/>
                </a:solidFill>
                <a:latin typeface="微软雅黑" panose="020B0503020204020204" pitchFamily="34" charset="-122"/>
                <a:ea typeface="微软雅黑" panose="020B0503020204020204" pitchFamily="34" charset="-122"/>
              </a:rPr>
              <a:t>64bit</a:t>
            </a:r>
            <a:r>
              <a:rPr lang="zh-CN" altLang="en-US" dirty="0" smtClean="0">
                <a:solidFill>
                  <a:srgbClr val="1E2B58"/>
                </a:solidFill>
                <a:latin typeface="微软雅黑" panose="020B0503020204020204" pitchFamily="34" charset="-122"/>
                <a:ea typeface="微软雅黑" panose="020B0503020204020204" pitchFamily="34" charset="-122"/>
              </a:rPr>
              <a:t>密钥输入后，首先进行</a:t>
            </a:r>
            <a:r>
              <a:rPr lang="en-US" altLang="zh-CN" dirty="0" smtClean="0">
                <a:solidFill>
                  <a:srgbClr val="1E2B58"/>
                </a:solidFill>
                <a:latin typeface="微软雅黑" panose="020B0503020204020204" pitchFamily="34" charset="-122"/>
                <a:ea typeface="微软雅黑" panose="020B0503020204020204" pitchFamily="34" charset="-122"/>
              </a:rPr>
              <a:t>PC1</a:t>
            </a:r>
            <a:r>
              <a:rPr lang="zh-CN" altLang="en-US" dirty="0" smtClean="0">
                <a:solidFill>
                  <a:srgbClr val="1E2B58"/>
                </a:solidFill>
                <a:latin typeface="微软雅黑" panose="020B0503020204020204" pitchFamily="34" charset="-122"/>
                <a:ea typeface="微软雅黑" panose="020B0503020204020204" pitchFamily="34" charset="-122"/>
              </a:rPr>
              <a:t>步骤进行置换并从中选出</a:t>
            </a:r>
            <a:r>
              <a:rPr lang="en-US" altLang="zh-CN" dirty="0" smtClean="0">
                <a:solidFill>
                  <a:srgbClr val="1E2B58"/>
                </a:solidFill>
                <a:latin typeface="微软雅黑" panose="020B0503020204020204" pitchFamily="34" charset="-122"/>
                <a:ea typeface="微软雅黑" panose="020B0503020204020204" pitchFamily="34" charset="-122"/>
              </a:rPr>
              <a:t>56bit</a:t>
            </a:r>
            <a:r>
              <a:rPr lang="zh-CN" altLang="en-US" dirty="0" smtClean="0">
                <a:solidFill>
                  <a:srgbClr val="1E2B58"/>
                </a:solidFill>
                <a:latin typeface="微软雅黑" panose="020B0503020204020204" pitchFamily="34" charset="-122"/>
                <a:ea typeface="微软雅黑" panose="020B0503020204020204" pitchFamily="34" charset="-122"/>
              </a:rPr>
              <a:t>密钥。随后将其分成前后各</a:t>
            </a:r>
            <a:r>
              <a:rPr lang="en-US" altLang="zh-CN" dirty="0" smtClean="0">
                <a:solidFill>
                  <a:srgbClr val="1E2B58"/>
                </a:solidFill>
                <a:latin typeface="微软雅黑" panose="020B0503020204020204" pitchFamily="34" charset="-122"/>
                <a:ea typeface="微软雅黑" panose="020B0503020204020204" pitchFamily="34" charset="-122"/>
              </a:rPr>
              <a:t>28</a:t>
            </a:r>
            <a:r>
              <a:rPr lang="zh-CN" altLang="en-US" dirty="0" smtClean="0">
                <a:solidFill>
                  <a:srgbClr val="1E2B58"/>
                </a:solidFill>
                <a:latin typeface="微软雅黑" panose="020B0503020204020204" pitchFamily="34" charset="-122"/>
                <a:ea typeface="微软雅黑" panose="020B0503020204020204" pitchFamily="34" charset="-122"/>
              </a:rPr>
              <a:t>位，分别对其进行循环左移。</a:t>
            </a:r>
            <a:endParaRPr lang="en-US" altLang="zh-CN" dirty="0" smtClean="0">
              <a:solidFill>
                <a:srgbClr val="1E2B58"/>
              </a:solidFill>
              <a:latin typeface="微软雅黑" panose="020B0503020204020204" pitchFamily="34" charset="-122"/>
              <a:ea typeface="微软雅黑" panose="020B0503020204020204" pitchFamily="34" charset="-122"/>
            </a:endParaRPr>
          </a:p>
          <a:p>
            <a:endParaRPr lang="en-US" altLang="zh-CN" dirty="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将左移得到的结果利用</a:t>
            </a:r>
            <a:r>
              <a:rPr lang="en-US" altLang="zh-CN" dirty="0" smtClean="0">
                <a:solidFill>
                  <a:srgbClr val="1E2B58"/>
                </a:solidFill>
                <a:latin typeface="微软雅黑" panose="020B0503020204020204" pitchFamily="34" charset="-122"/>
                <a:ea typeface="微软雅黑" panose="020B0503020204020204" pitchFamily="34" charset="-122"/>
              </a:rPr>
              <a:t>PC2</a:t>
            </a:r>
            <a:r>
              <a:rPr lang="zh-CN" altLang="en-US" dirty="0" smtClean="0">
                <a:solidFill>
                  <a:srgbClr val="1E2B58"/>
                </a:solidFill>
                <a:latin typeface="微软雅黑" panose="020B0503020204020204" pitchFamily="34" charset="-122"/>
                <a:ea typeface="微软雅黑" panose="020B0503020204020204" pitchFamily="34" charset="-122"/>
              </a:rPr>
              <a:t>过程进行压缩置换，得到该轮</a:t>
            </a:r>
            <a:r>
              <a:rPr lang="en-US" altLang="zh-CN" dirty="0" smtClean="0">
                <a:solidFill>
                  <a:srgbClr val="1E2B58"/>
                </a:solidFill>
                <a:latin typeface="微软雅黑" panose="020B0503020204020204" pitchFamily="34" charset="-122"/>
                <a:ea typeface="微软雅黑" panose="020B0503020204020204" pitchFamily="34" charset="-122"/>
              </a:rPr>
              <a:t>48bit</a:t>
            </a:r>
            <a:r>
              <a:rPr lang="zh-CN" altLang="en-US" dirty="0" smtClean="0">
                <a:solidFill>
                  <a:srgbClr val="1E2B58"/>
                </a:solidFill>
                <a:latin typeface="微软雅黑" panose="020B0503020204020204" pitchFamily="34" charset="-122"/>
                <a:ea typeface="微软雅黑" panose="020B0503020204020204" pitchFamily="34" charset="-122"/>
              </a:rPr>
              <a:t>子密钥。</a:t>
            </a:r>
            <a:endParaRPr lang="en-US" altLang="zh-CN" dirty="0" smtClean="0">
              <a:solidFill>
                <a:srgbClr val="1E2B58"/>
              </a:solidFill>
              <a:latin typeface="微软雅黑" panose="020B0503020204020204" pitchFamily="34" charset="-122"/>
              <a:ea typeface="微软雅黑" panose="020B0503020204020204" pitchFamily="34" charset="-122"/>
            </a:endParaRPr>
          </a:p>
          <a:p>
            <a:endParaRPr lang="en-US" altLang="zh-CN" dirty="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重复上述过程，直至得到</a:t>
            </a:r>
            <a:r>
              <a:rPr lang="en-US" altLang="zh-CN" dirty="0" smtClean="0">
                <a:solidFill>
                  <a:srgbClr val="1E2B58"/>
                </a:solidFill>
                <a:latin typeface="微软雅黑" panose="020B0503020204020204" pitchFamily="34" charset="-122"/>
                <a:ea typeface="微软雅黑" panose="020B0503020204020204" pitchFamily="34" charset="-122"/>
              </a:rPr>
              <a:t>16</a:t>
            </a:r>
            <a:r>
              <a:rPr lang="zh-CN" altLang="en-US" dirty="0" smtClean="0">
                <a:solidFill>
                  <a:srgbClr val="1E2B58"/>
                </a:solidFill>
                <a:latin typeface="微软雅黑" panose="020B0503020204020204" pitchFamily="34" charset="-122"/>
                <a:ea typeface="微软雅黑" panose="020B0503020204020204" pitchFamily="34" charset="-122"/>
              </a:rPr>
              <a:t>个</a:t>
            </a:r>
            <a:r>
              <a:rPr lang="en-US" altLang="zh-CN" dirty="0" smtClean="0">
                <a:solidFill>
                  <a:srgbClr val="1E2B58"/>
                </a:solidFill>
                <a:latin typeface="微软雅黑" panose="020B0503020204020204" pitchFamily="34" charset="-122"/>
                <a:ea typeface="微软雅黑" panose="020B0503020204020204" pitchFamily="34" charset="-122"/>
              </a:rPr>
              <a:t>48bit</a:t>
            </a:r>
            <a:r>
              <a:rPr lang="zh-CN" altLang="en-US" dirty="0" smtClean="0">
                <a:solidFill>
                  <a:srgbClr val="1E2B58"/>
                </a:solidFill>
                <a:latin typeface="微软雅黑" panose="020B0503020204020204" pitchFamily="34" charset="-122"/>
                <a:ea typeface="微软雅黑" panose="020B0503020204020204" pitchFamily="34" charset="-122"/>
              </a:rPr>
              <a:t>字密钥。</a:t>
            </a:r>
            <a:endParaRPr lang="en-US" altLang="zh-CN" dirty="0" smtClean="0">
              <a:solidFill>
                <a:srgbClr val="1E2B58"/>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3984017" y="1519444"/>
            <a:ext cx="3756186" cy="646331"/>
          </a:xfrm>
          <a:prstGeom prst="rect">
            <a:avLst/>
          </a:prstGeom>
          <a:noFill/>
        </p:spPr>
        <p:txBody>
          <a:bodyPr wrap="square" rtlCol="0">
            <a:spAutoFit/>
          </a:bodyPr>
          <a:lstStyle/>
          <a:p>
            <a:r>
              <a:rPr lang="en-US" altLang="zh-CN" sz="3600" dirty="0" smtClean="0">
                <a:solidFill>
                  <a:srgbClr val="E6202D"/>
                </a:solidFill>
                <a:latin typeface="微软雅黑" panose="020B0503020204020204" pitchFamily="34" charset="-122"/>
                <a:ea typeface="微软雅黑" panose="020B0503020204020204" pitchFamily="34" charset="-122"/>
              </a:rPr>
              <a:t>KEYGEN</a:t>
            </a:r>
            <a:endParaRPr lang="zh-CN" altLang="en-US" sz="3600" dirty="0">
              <a:solidFill>
                <a:srgbClr val="E6202D"/>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flipV="1">
            <a:off x="3993471" y="2197302"/>
            <a:ext cx="8198529" cy="80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1163341" y="1426587"/>
            <a:ext cx="2059735" cy="1538883"/>
            <a:chOff x="1625392" y="1194767"/>
            <a:chExt cx="2059735" cy="1538883"/>
          </a:xfrm>
        </p:grpSpPr>
        <p:sp>
          <p:nvSpPr>
            <p:cNvPr id="32" name="文本框 31"/>
            <p:cNvSpPr txBox="1"/>
            <p:nvPr/>
          </p:nvSpPr>
          <p:spPr>
            <a:xfrm>
              <a:off x="1889371" y="1194767"/>
              <a:ext cx="1795756" cy="1538883"/>
            </a:xfrm>
            <a:prstGeom prst="rect">
              <a:avLst/>
            </a:prstGeom>
            <a:noFill/>
          </p:spPr>
          <p:txBody>
            <a:bodyPr wrap="square" rtlCol="0">
              <a:spAutoFit/>
            </a:bodyPr>
            <a:lstStyle/>
            <a:p>
              <a:r>
                <a:rPr lang="zh-CN" altLang="en-US" sz="6000" dirty="0">
                  <a:solidFill>
                    <a:srgbClr val="1E2B58"/>
                  </a:solidFill>
                  <a:latin typeface="造字工房悦圆演示版常规体" pitchFamily="50" charset="-122"/>
                  <a:ea typeface="造字工房悦圆演示版常规体" pitchFamily="50" charset="-122"/>
                </a:rPr>
                <a:t>密钥</a:t>
              </a:r>
              <a:endParaRPr lang="en-US" altLang="zh-CN" sz="6000" dirty="0" smtClean="0">
                <a:solidFill>
                  <a:srgbClr val="1E2B58"/>
                </a:solidFill>
                <a:latin typeface="造字工房悦圆演示版常规体" pitchFamily="50" charset="-122"/>
                <a:ea typeface="造字工房悦圆演示版常规体" pitchFamily="50" charset="-122"/>
              </a:endParaRPr>
            </a:p>
            <a:p>
              <a:endParaRPr lang="en-US" altLang="zh-CN" sz="1000" b="1" dirty="0">
                <a:solidFill>
                  <a:srgbClr val="1E2B58"/>
                </a:solidFill>
                <a:latin typeface="造字工房悦圆演示版常规体" pitchFamily="50" charset="-122"/>
                <a:ea typeface="造字工房悦圆演示版常规体" pitchFamily="50" charset="-122"/>
              </a:endParaRPr>
            </a:p>
            <a:p>
              <a:r>
                <a:rPr lang="en-US" altLang="zh-CN" sz="2400" b="1" dirty="0" smtClean="0">
                  <a:solidFill>
                    <a:srgbClr val="1E2B58"/>
                  </a:solidFill>
                  <a:latin typeface="Didot" panose="02000503000000020003" pitchFamily="2" charset="0"/>
                </a:rPr>
                <a:t>KEYGEN</a:t>
              </a:r>
              <a:endParaRPr lang="zh-CN" altLang="en-US" sz="2400" b="1" dirty="0">
                <a:solidFill>
                  <a:srgbClr val="1E2B58"/>
                </a:solidFill>
                <a:latin typeface="Didot" panose="02000503000000020003" pitchFamily="2" charset="0"/>
              </a:endParaRPr>
            </a:p>
          </p:txBody>
        </p:sp>
        <p:sp>
          <p:nvSpPr>
            <p:cNvPr id="54" name="矩形 53"/>
            <p:cNvSpPr/>
            <p:nvPr/>
          </p:nvSpPr>
          <p:spPr>
            <a:xfrm>
              <a:off x="1625392" y="1194767"/>
              <a:ext cx="128571" cy="146352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5594" y="2269300"/>
            <a:ext cx="2857500" cy="4565826"/>
          </a:xfrm>
          <a:prstGeom prst="rect">
            <a:avLst/>
          </a:prstGeom>
        </p:spPr>
      </p:pic>
    </p:spTree>
    <p:extLst>
      <p:ext uri="{BB962C8B-B14F-4D97-AF65-F5344CB8AC3E}">
        <p14:creationId xmlns:p14="http://schemas.microsoft.com/office/powerpoint/2010/main" val="625082693"/>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1331</TotalTime>
  <Words>797</Words>
  <Application>Microsoft Office PowerPoint</Application>
  <PresentationFormat>宽屏</PresentationFormat>
  <Paragraphs>143</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宋体</vt:lpstr>
      <vt:lpstr>微软雅黑</vt:lpstr>
      <vt:lpstr>Calibri</vt:lpstr>
      <vt:lpstr>造字工房悦圆演示版常规体</vt:lpstr>
      <vt:lpstr>Verdana</vt:lpstr>
      <vt:lpstr>Gill Sans MT</vt:lpstr>
      <vt:lpstr>Arial</vt:lpstr>
      <vt:lpstr>造字工房悦黑体验版常规体</vt:lpstr>
      <vt:lpstr>Calibri Light</vt:lpstr>
      <vt:lpstr>Didot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NPU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一起来做英伦风</dc:title>
  <dc:creator>Jean Li</dc:creator>
  <cp:lastModifiedBy>陈馨瑶</cp:lastModifiedBy>
  <cp:revision>229</cp:revision>
  <dcterms:created xsi:type="dcterms:W3CDTF">2014-09-01T16:14:44Z</dcterms:created>
  <dcterms:modified xsi:type="dcterms:W3CDTF">2015-11-25T03:03:27Z</dcterms:modified>
</cp:coreProperties>
</file>