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256" r:id="rId2"/>
    <p:sldId id="258" r:id="rId3"/>
    <p:sldId id="259" r:id="rId4"/>
    <p:sldId id="260" r:id="rId5"/>
    <p:sldId id="261" r:id="rId6"/>
    <p:sldId id="262" r:id="rId7"/>
    <p:sldId id="403" r:id="rId8"/>
    <p:sldId id="331" r:id="rId9"/>
    <p:sldId id="400" r:id="rId10"/>
    <p:sldId id="401" r:id="rId11"/>
    <p:sldId id="601" r:id="rId12"/>
    <p:sldId id="602" r:id="rId13"/>
    <p:sldId id="603" r:id="rId14"/>
    <p:sldId id="604" r:id="rId15"/>
    <p:sldId id="263" r:id="rId16"/>
    <p:sldId id="264" r:id="rId17"/>
    <p:sldId id="265" r:id="rId18"/>
    <p:sldId id="402" r:id="rId19"/>
    <p:sldId id="269" r:id="rId20"/>
    <p:sldId id="270" r:id="rId21"/>
    <p:sldId id="271" r:id="rId22"/>
    <p:sldId id="272" r:id="rId23"/>
    <p:sldId id="473" r:id="rId24"/>
    <p:sldId id="474" r:id="rId25"/>
    <p:sldId id="475" r:id="rId26"/>
    <p:sldId id="478" r:id="rId27"/>
    <p:sldId id="476" r:id="rId28"/>
    <p:sldId id="477" r:id="rId29"/>
    <p:sldId id="483" r:id="rId30"/>
    <p:sldId id="485" r:id="rId31"/>
    <p:sldId id="486" r:id="rId32"/>
    <p:sldId id="273" r:id="rId33"/>
    <p:sldId id="274" r:id="rId34"/>
    <p:sldId id="275" r:id="rId35"/>
    <p:sldId id="276" r:id="rId36"/>
    <p:sldId id="277" r:id="rId37"/>
    <p:sldId id="278" r:id="rId38"/>
    <p:sldId id="692" r:id="rId39"/>
    <p:sldId id="693" r:id="rId40"/>
    <p:sldId id="694" r:id="rId41"/>
    <p:sldId id="695" r:id="rId42"/>
    <p:sldId id="284" r:id="rId43"/>
    <p:sldId id="285" r:id="rId44"/>
    <p:sldId id="550" r:id="rId45"/>
    <p:sldId id="551" r:id="rId46"/>
    <p:sldId id="552" r:id="rId47"/>
    <p:sldId id="553" r:id="rId48"/>
    <p:sldId id="554" r:id="rId49"/>
    <p:sldId id="555" r:id="rId50"/>
    <p:sldId id="556" r:id="rId51"/>
    <p:sldId id="286" r:id="rId52"/>
    <p:sldId id="287" r:id="rId53"/>
    <p:sldId id="288" r:id="rId54"/>
    <p:sldId id="289" r:id="rId55"/>
    <p:sldId id="290" r:id="rId56"/>
    <p:sldId id="291" r:id="rId57"/>
    <p:sldId id="611" r:id="rId58"/>
    <p:sldId id="297" r:id="rId59"/>
    <p:sldId id="299" r:id="rId60"/>
    <p:sldId id="300" r:id="rId61"/>
    <p:sldId id="301" r:id="rId62"/>
    <p:sldId id="302" r:id="rId63"/>
    <p:sldId id="303" r:id="rId64"/>
    <p:sldId id="612" r:id="rId65"/>
    <p:sldId id="613" r:id="rId66"/>
    <p:sldId id="614" r:id="rId67"/>
    <p:sldId id="615" r:id="rId68"/>
    <p:sldId id="616" r:id="rId69"/>
    <p:sldId id="304" r:id="rId70"/>
    <p:sldId id="305" r:id="rId71"/>
    <p:sldId id="306" r:id="rId72"/>
    <p:sldId id="307" r:id="rId73"/>
    <p:sldId id="308" r:id="rId74"/>
    <p:sldId id="309" r:id="rId75"/>
    <p:sldId id="310" r:id="rId76"/>
    <p:sldId id="311" r:id="rId77"/>
    <p:sldId id="312" r:id="rId78"/>
    <p:sldId id="313" r:id="rId79"/>
    <p:sldId id="314" r:id="rId80"/>
    <p:sldId id="316" r:id="rId81"/>
    <p:sldId id="319" r:id="rId82"/>
    <p:sldId id="318" r:id="rId83"/>
    <p:sldId id="320" r:id="rId84"/>
    <p:sldId id="321" r:id="rId85"/>
    <p:sldId id="322" r:id="rId86"/>
    <p:sldId id="323" r:id="rId87"/>
    <p:sldId id="324" r:id="rId88"/>
    <p:sldId id="685" r:id="rId89"/>
    <p:sldId id="325" r:id="rId90"/>
    <p:sldId id="326" r:id="rId91"/>
    <p:sldId id="327" r:id="rId92"/>
    <p:sldId id="328" r:id="rId93"/>
    <p:sldId id="750" r:id="rId94"/>
    <p:sldId id="329" r:id="rId95"/>
    <p:sldId id="686" r:id="rId96"/>
  </p:sldIdLst>
  <p:sldSz cx="12192000" cy="6858000"/>
  <p:notesSz cx="6858000" cy="9144000"/>
  <p:custDataLst>
    <p:tags r:id="rId9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8" d="100"/>
          <a:sy n="68" d="100"/>
        </p:scale>
        <p:origin x="-636" y="-60"/>
      </p:cViewPr>
      <p:guideLst>
        <p:guide orient="horz" pos="2154"/>
        <p:guide pos="37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pPr/>
              <a:t>2022/6/24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2022/6/24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pPr/>
              <a:t>2022/6/24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2022/6/24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2022/6/24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pPr/>
              <a:t>2022/6/24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pPr/>
              <a:t>2022/6/24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2022/6/24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2022/6/24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pPr/>
              <a:t>2022/6/24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2022/6/24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pPr/>
              <a:t>2022/6/24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pPr/>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6340" y="2818130"/>
            <a:ext cx="9799320" cy="1221740"/>
          </a:xfrm>
        </p:spPr>
        <p:txBody>
          <a:bodyPr>
            <a:scene3d>
              <a:camera prst="orthographicFront"/>
              <a:lightRig rig="threePt" dir="t"/>
            </a:scene3d>
          </a:bodyPr>
          <a:lstStyle/>
          <a:p>
            <a:r>
              <a:rPr lang="zh-CN" altLang="en-US"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搜索算法及其应用</a:t>
            </a:r>
          </a:p>
        </p:txBody>
      </p:sp>
      <p:sp>
        <p:nvSpPr>
          <p:cNvPr id="3" name="副标题 2"/>
          <p:cNvSpPr>
            <a:spLocks noGrp="1"/>
          </p:cNvSpPr>
          <p:nvPr>
            <p:ph type="subTitle" idx="1"/>
            <p:custDataLst>
              <p:tags r:id="rId3"/>
            </p:custDataLst>
          </p:nvPr>
        </p:nvSpPr>
        <p:spPr>
          <a:xfrm>
            <a:off x="2518410" y="4149090"/>
            <a:ext cx="7842250" cy="1472565"/>
          </a:xfrm>
        </p:spPr>
        <p:txBody>
          <a:bodyPr>
            <a:normAutofit lnSpcReduction="10000"/>
          </a:bodyPr>
          <a:lstStyle/>
          <a:p>
            <a:r>
              <a:rPr lang="zh-CN" altLang="zh-CN"/>
              <a:t>青岛二中</a:t>
            </a:r>
            <a:r>
              <a:rPr lang="en-US" altLang="zh-CN"/>
              <a:t> </a:t>
            </a:r>
            <a:r>
              <a:rPr lang="zh-CN" altLang="en-US"/>
              <a:t>胡芳</a:t>
            </a:r>
          </a:p>
          <a:p>
            <a:r>
              <a:rPr lang="en-US" altLang="zh-CN"/>
              <a:t>15653206326</a:t>
            </a:r>
          </a:p>
          <a:p>
            <a:r>
              <a:rPr lang="en-US" altLang="zh-CN"/>
              <a:t>QQ:1093211312</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10</a:t>
            </a:fld>
            <a:endParaRPr lang="zh-CN" altLang="en-US" dirty="0"/>
          </a:p>
        </p:txBody>
      </p:sp>
      <p:sp>
        <p:nvSpPr>
          <p:cNvPr id="100" name="文本框 99"/>
          <p:cNvSpPr txBox="1"/>
          <p:nvPr/>
        </p:nvSpPr>
        <p:spPr>
          <a:xfrm>
            <a:off x="1104900" y="821690"/>
            <a:ext cx="9981565" cy="6123940"/>
          </a:xfrm>
          <a:prstGeom prst="rect">
            <a:avLst/>
          </a:prstGeom>
          <a:noFill/>
          <a:ln w="9525">
            <a:noFill/>
          </a:ln>
        </p:spPr>
        <p:txBody>
          <a:bodyPr wrap="square">
            <a:spAutoFit/>
            <a:scene3d>
              <a:camera prst="orthographicFront"/>
              <a:lightRig rig="threePt" dir="t"/>
            </a:scene3d>
          </a:bodyPr>
          <a:lstStyle/>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dfs(int k)</a:t>
            </a:r>
            <a:r>
              <a:rPr lang="en-US" sz="28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//尝试第k个数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i=1;i&lt;=n;i++)</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if(!b[i])</a:t>
            </a:r>
            <a:r>
              <a:rPr lang="en-US" sz="28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//判断i是否可用</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a[k]=i;   //保存结果</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b[i]=1;</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if(k==r)</a:t>
            </a:r>
            <a:r>
              <a:rPr lang="en-US" sz="28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//已经放满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print();</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dfs(k+1);</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b[i]=0;    //回溯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08400" y="375355"/>
            <a:ext cx="10969200" cy="705600"/>
          </a:xfrm>
        </p:spPr>
        <p:txBody>
          <a:bodyPr rtlCol="0"/>
          <a:lstStyle/>
          <a:p>
            <a:pPr algn="ctr" rtl="0"/>
            <a:r>
              <a:rPr lang="zh-CN" altLang="en-US" dirty="0">
                <a:sym typeface="+mn-ea"/>
              </a:rPr>
              <a:t>例</a:t>
            </a:r>
            <a:r>
              <a:rPr lang="en-US" altLang="zh-CN" dirty="0">
                <a:sym typeface="+mn-ea"/>
              </a:rPr>
              <a:t>2 </a:t>
            </a:r>
            <a:r>
              <a:rPr lang="zh-CN" altLang="en-US" dirty="0">
                <a:latin typeface="微软雅黑" panose="020B0503020204020204" charset="-122"/>
                <a:ea typeface="微软雅黑" panose="020B0503020204020204" charset="-122"/>
              </a:rPr>
              <a:t>体积</a:t>
            </a:r>
          </a:p>
        </p:txBody>
      </p:sp>
      <p:sp>
        <p:nvSpPr>
          <p:cNvPr id="14" name="内容占位符 13"/>
          <p:cNvSpPr>
            <a:spLocks noGrp="1"/>
          </p:cNvSpPr>
          <p:nvPr>
            <p:ph idx="1"/>
          </p:nvPr>
        </p:nvSpPr>
        <p:spPr>
          <a:xfrm>
            <a:off x="1109980" y="791845"/>
            <a:ext cx="10363200" cy="6066155"/>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en-US" sz="2000" b="1" dirty="0">
                <a:solidFill>
                  <a:schemeClr val="tx1"/>
                </a:solidFill>
                <a:effectLst>
                  <a:outerShdw blurRad="38100" dist="19050" dir="2700000" algn="tl" rotWithShape="0">
                    <a:schemeClr val="dk1">
                      <a:alpha val="40000"/>
                    </a:schemeClr>
                  </a:outerShdw>
                </a:effectLst>
                <a:sym typeface="+mn-ea"/>
              </a:rPr>
              <a:t>问题描述</a:t>
            </a:r>
            <a:r>
              <a:rPr lang="en-US" altLang="zh-CN" sz="2000" b="1" dirty="0">
                <a:solidFill>
                  <a:schemeClr val="tx1"/>
                </a:solidFill>
                <a:effectLst>
                  <a:outerShdw blurRad="38100" dist="19050" dir="2700000" algn="tl" rotWithShape="0">
                    <a:schemeClr val="dk1">
                      <a:alpha val="40000"/>
                    </a:schemeClr>
                  </a:outerShdw>
                </a:effectLst>
                <a:sym typeface="+mn-ea"/>
              </a:rPr>
              <a:t>】</a:t>
            </a:r>
            <a:endParaRPr sz="20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给出 n 件物品，每件物品有一个体积Vi，求从中取出若干件物品能够组成的不同的体积和有多少种可能。</a:t>
            </a:r>
          </a:p>
          <a:p>
            <a:pPr marL="0" indent="0" fontAlgn="auto">
              <a:lnSpc>
                <a:spcPct val="150000"/>
              </a:lnSpc>
              <a:spcBef>
                <a:spcPts val="0"/>
              </a:spcBef>
              <a:buNone/>
            </a:pPr>
            <a:r>
              <a:rPr sz="2000" b="1" dirty="0">
                <a:solidFill>
                  <a:schemeClr val="tx1"/>
                </a:solidFill>
                <a:effectLst>
                  <a:outerShdw blurRad="38100" dist="19050" dir="2700000" algn="tl" rotWithShape="0">
                    <a:schemeClr val="dk1">
                      <a:alpha val="40000"/>
                    </a:schemeClr>
                  </a:outerShdw>
                </a:effectLst>
                <a:sym typeface="+mn-ea"/>
              </a:rPr>
              <a:t>【输入】</a:t>
            </a:r>
          </a:p>
          <a:p>
            <a:pPr marL="0" algn="l" fontAlgn="auto">
              <a:lnSpc>
                <a:spcPct val="100000"/>
              </a:lnSpc>
              <a:spcBef>
                <a:spcPts val="0"/>
              </a:spcBef>
              <a:spcAft>
                <a:spcPts val="0"/>
              </a:spcAft>
              <a:buClrTx/>
              <a:buSzTx/>
              <a:buNone/>
            </a:pPr>
            <a:r>
              <a:rPr sz="2000" b="1" dirty="0">
                <a:solidFill>
                  <a:schemeClr val="tx1"/>
                </a:solidFill>
                <a:effectLst>
                  <a:outerShdw blurRad="38100" dist="19050" dir="2700000" algn="tl" rotWithShape="0">
                    <a:schemeClr val="dk1">
                      <a:alpha val="40000"/>
                    </a:schemeClr>
                  </a:outerShdw>
                </a:effectLst>
                <a:sym typeface="+mn-ea"/>
              </a:rPr>
              <a:t>第 1 行 1 个正整数，表示n。</a:t>
            </a:r>
          </a:p>
          <a:p>
            <a:pPr marL="0" algn="l" fontAlgn="auto">
              <a:lnSpc>
                <a:spcPct val="100000"/>
              </a:lnSpc>
              <a:spcBef>
                <a:spcPts val="0"/>
              </a:spcBef>
              <a:spcAft>
                <a:spcPts val="0"/>
              </a:spcAft>
              <a:buClrTx/>
              <a:buSzTx/>
              <a:buNone/>
            </a:pPr>
            <a:r>
              <a:rPr sz="2000" b="1" dirty="0">
                <a:solidFill>
                  <a:schemeClr val="tx1"/>
                </a:solidFill>
                <a:effectLst>
                  <a:outerShdw blurRad="38100" dist="19050" dir="2700000" algn="tl" rotWithShape="0">
                    <a:schemeClr val="dk1">
                      <a:alpha val="40000"/>
                    </a:schemeClr>
                  </a:outerShdw>
                </a:effectLst>
                <a:sym typeface="+mn-ea"/>
              </a:rPr>
              <a:t>第 2 行 n 个正整数，表示Vi，每两个数之间用一个空格隔开。</a:t>
            </a:r>
          </a:p>
          <a:p>
            <a:pPr marL="0" indent="0" fontAlgn="auto">
              <a:lnSpc>
                <a:spcPct val="150000"/>
              </a:lnSpc>
              <a:spcBef>
                <a:spcPts val="0"/>
              </a:spcBef>
              <a:buNone/>
            </a:pPr>
            <a:r>
              <a:rPr sz="2000" b="1" dirty="0">
                <a:solidFill>
                  <a:schemeClr val="tx1"/>
                </a:solidFill>
                <a:effectLst>
                  <a:outerShdw blurRad="38100" dist="19050" dir="2700000" algn="tl" rotWithShape="0">
                    <a:schemeClr val="dk1">
                      <a:alpha val="40000"/>
                    </a:schemeClr>
                  </a:outerShdw>
                </a:effectLst>
                <a:sym typeface="+mn-ea"/>
              </a:rPr>
              <a:t>【输出】</a:t>
            </a:r>
          </a:p>
          <a:p>
            <a:pPr marL="0" algn="l" fontAlgn="auto">
              <a:lnSpc>
                <a:spcPct val="100000"/>
              </a:lnSpc>
              <a:spcBef>
                <a:spcPts val="0"/>
              </a:spcBef>
              <a:spcAft>
                <a:spcPts val="0"/>
              </a:spcAft>
              <a:buClrTx/>
              <a:buSzTx/>
              <a:buNone/>
            </a:pPr>
            <a:r>
              <a:rPr sz="2000" b="1" dirty="0">
                <a:solidFill>
                  <a:schemeClr val="tx1"/>
                </a:solidFill>
                <a:effectLst>
                  <a:outerShdw blurRad="38100" dist="19050" dir="2700000" algn="tl" rotWithShape="0">
                    <a:schemeClr val="dk1">
                      <a:alpha val="40000"/>
                    </a:schemeClr>
                  </a:outerShdw>
                </a:effectLst>
                <a:sym typeface="+mn-ea"/>
              </a:rPr>
              <a:t>一行一个数，表示不同的体积和有多少种可能。</a:t>
            </a:r>
          </a:p>
          <a:p>
            <a:pPr marL="0" indent="0" fontAlgn="auto">
              <a:lnSpc>
                <a:spcPct val="150000"/>
              </a:lnSpc>
              <a:spcBef>
                <a:spcPts val="0"/>
              </a:spcBef>
              <a:buNone/>
            </a:pPr>
            <a:r>
              <a:rPr sz="2000" b="1" dirty="0">
                <a:solidFill>
                  <a:schemeClr val="tx1"/>
                </a:solidFill>
                <a:effectLst>
                  <a:outerShdw blurRad="38100" dist="19050" dir="2700000" algn="tl" rotWithShape="0">
                    <a:schemeClr val="dk1">
                      <a:alpha val="40000"/>
                    </a:schemeClr>
                  </a:outerShdw>
                </a:effectLst>
                <a:sym typeface="+mn-ea"/>
              </a:rPr>
              <a:t>【样例输入】</a:t>
            </a: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3 </a:t>
            </a: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1 3 4</a:t>
            </a: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【样例输</a:t>
            </a:r>
            <a:r>
              <a:rPr lang="zh-CN" sz="2000" b="1" dirty="0">
                <a:solidFill>
                  <a:schemeClr val="tx1"/>
                </a:solidFill>
                <a:effectLst>
                  <a:outerShdw blurRad="38100" dist="19050" dir="2700000" algn="tl" rotWithShape="0">
                    <a:schemeClr val="dk1">
                      <a:alpha val="40000"/>
                    </a:schemeClr>
                  </a:outerShdw>
                </a:effectLst>
                <a:sym typeface="+mn-ea"/>
              </a:rPr>
              <a:t>出</a:t>
            </a:r>
            <a:r>
              <a:rPr sz="20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6</a:t>
            </a:r>
          </a:p>
          <a:p>
            <a:pPr marL="0" indent="0">
              <a:lnSpc>
                <a:spcPct val="100000"/>
              </a:lnSpc>
              <a:spcBef>
                <a:spcPts val="0"/>
              </a:spcBef>
              <a:spcAft>
                <a:spcPts val="0"/>
              </a:spcAft>
              <a:buNone/>
            </a:pPr>
            <a:r>
              <a:rPr sz="2000" b="1" dirty="0">
                <a:solidFill>
                  <a:schemeClr val="tx1"/>
                </a:solidFill>
                <a:effectLst>
                  <a:outerShdw blurRad="38100" dist="19050" dir="2700000" algn="tl" rotWithShape="0">
                    <a:schemeClr val="dk1">
                      <a:alpha val="40000"/>
                    </a:schemeClr>
                  </a:outerShdw>
                </a:effectLst>
                <a:sym typeface="+mn-ea"/>
              </a:rPr>
              <a:t>【数据规模】对于 30% 的数据满足：n≤5，Vi ≤10。对于 60% 的数据满足：n≤10，Vi ≤20。对于 100% 的数据满足：n≤20，1≤Vi ≤50。</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11</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554355" y="1325245"/>
            <a:ext cx="5072380" cy="4989195"/>
          </a:xfrm>
        </p:spPr>
        <p:txBody>
          <a:bodyPr rtlCol="0">
            <a:noAutofit/>
            <a:scene3d>
              <a:camera prst="orthographicFront"/>
              <a:lightRig rig="threePt" dir="t"/>
            </a:scene3d>
          </a:bodyPr>
          <a:lstStyle/>
          <a:p>
            <a:pPr marL="0" indent="0" algn="l" fontAlgn="auto">
              <a:lnSpc>
                <a:spcPct val="150000"/>
              </a:lnSpc>
              <a:spcBef>
                <a:spcPts val="1800"/>
              </a:spcBef>
              <a:buClrTx/>
              <a:buSzTx/>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zh-CN" sz="2800" b="1" dirty="0">
                <a:solidFill>
                  <a:schemeClr val="tx1"/>
                </a:solidFill>
                <a:effectLst>
                  <a:outerShdw blurRad="38100" dist="19050" dir="2700000" algn="tl" rotWithShape="0">
                    <a:schemeClr val="dk1">
                      <a:alpha val="40000"/>
                    </a:schemeClr>
                  </a:outerShdw>
                </a:effectLst>
                <a:sym typeface="+mn-ea"/>
              </a:rPr>
              <a:t>算法分析</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algn="l">
              <a:lnSpc>
                <a:spcPct val="150000"/>
              </a:lnSpc>
              <a:spcBef>
                <a:spcPts val="600"/>
              </a:spcBef>
              <a:buClrTx/>
              <a:buSzTx/>
            </a:pPr>
            <a:r>
              <a:rPr lang="zh-CN" altLang="en-US" sz="2800" b="1" dirty="0">
                <a:solidFill>
                  <a:schemeClr val="tx1"/>
                </a:solidFill>
                <a:effectLst>
                  <a:outerShdw blurRad="38100" dist="19050" dir="2700000" algn="tl" rotWithShape="0">
                    <a:schemeClr val="dk1">
                      <a:alpha val="40000"/>
                    </a:schemeClr>
                  </a:outerShdw>
                </a:effectLst>
                <a:sym typeface="+mn-ea"/>
              </a:rPr>
              <a:t>对于n件物品，要么选，要么不选，可能性为2^n，n的最大规模为20，不会超时，可以使用深搜。</a:t>
            </a:r>
          </a:p>
          <a:p>
            <a:pPr algn="l">
              <a:lnSpc>
                <a:spcPct val="150000"/>
              </a:lnSpc>
              <a:spcBef>
                <a:spcPts val="600"/>
              </a:spcBef>
              <a:buClrTx/>
              <a:buSzTx/>
            </a:pPr>
            <a:r>
              <a:rPr lang="zh-CN" altLang="en-US" sz="2800" b="1" dirty="0">
                <a:solidFill>
                  <a:schemeClr val="tx1"/>
                </a:solidFill>
                <a:effectLst>
                  <a:outerShdw blurRad="38100" dist="19050" dir="2700000" algn="tl" rotWithShape="0">
                    <a:schemeClr val="dk1">
                      <a:alpha val="40000"/>
                    </a:schemeClr>
                  </a:outerShdw>
                </a:effectLst>
                <a:sym typeface="+mn-ea"/>
              </a:rPr>
              <a:t>体积和可能有重复的。</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12</a:t>
            </a:fld>
            <a:endParaRPr lang="zh-CN" altLang="en-US" dirty="0"/>
          </a:p>
        </p:txBody>
      </p:sp>
      <p:pic>
        <p:nvPicPr>
          <p:cNvPr id="3" name="Picture 2"/>
          <p:cNvPicPr>
            <a:picLocks noChangeAspect="1"/>
          </p:cNvPicPr>
          <p:nvPr/>
        </p:nvPicPr>
        <p:blipFill>
          <a:blip r:embed="rId2" cstate="print"/>
          <a:srcRect b="9255"/>
          <a:stretch>
            <a:fillRect/>
          </a:stretch>
        </p:blipFill>
        <p:spPr>
          <a:xfrm>
            <a:off x="5626735" y="1820545"/>
            <a:ext cx="6203315" cy="368300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13</a:t>
            </a:fld>
            <a:endParaRPr lang="zh-CN" altLang="en-US" dirty="0"/>
          </a:p>
        </p:txBody>
      </p:sp>
      <p:sp>
        <p:nvSpPr>
          <p:cNvPr id="100" name="文本框 99"/>
          <p:cNvSpPr txBox="1"/>
          <p:nvPr/>
        </p:nvSpPr>
        <p:spPr>
          <a:xfrm>
            <a:off x="278130" y="947420"/>
            <a:ext cx="11642725" cy="6000750"/>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 &lt;bits/stdc++.h&gt;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a[21],b[1010];</a:t>
            </a:r>
            <a:r>
              <a:rPr lang="en-US" sz="24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//b</a:t>
            </a:r>
            <a:r>
              <a:rPr lang="zh-CN" sz="24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数组存储可能产生的体积</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no,int ssum)</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//no表示第no个物品,ssum表示已经得到的体积</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if(no&gt;n)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b[ssum]=1;</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dfs(no+1,ssum+a[no]);//在第no个物品选用的情况下继续dfs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dfs(no+1,ssum);//在第no个物品不选的情况下继续dfs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14</a:t>
            </a:fld>
            <a:endParaRPr lang="zh-CN" altLang="en-US" dirty="0"/>
          </a:p>
        </p:txBody>
      </p:sp>
      <p:sp>
        <p:nvSpPr>
          <p:cNvPr id="100" name="文本框 99"/>
          <p:cNvSpPr txBox="1"/>
          <p:nvPr/>
        </p:nvSpPr>
        <p:spPr>
          <a:xfrm>
            <a:off x="1339850" y="1116965"/>
            <a:ext cx="6754495" cy="5631180"/>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cin&gt;&gt;a[i];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dfs(1,0);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cnt=0;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i=1;i&lt;=1000;i++){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if(b[i]){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cnt++;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cout&lt;&lt;cnt&lt;&lt;endl;</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894785"/>
            <a:ext cx="10969200" cy="705600"/>
          </a:xfrm>
        </p:spPr>
        <p:txBody>
          <a:bodyPr rtlCol="0"/>
          <a:lstStyle/>
          <a:p>
            <a:pPr algn="ctr" rtl="0"/>
            <a:r>
              <a:rPr lang="zh-CN" altLang="en-US" dirty="0">
                <a:sym typeface="+mn-ea"/>
              </a:rPr>
              <a:t>例</a:t>
            </a:r>
            <a:r>
              <a:rPr lang="en-US" altLang="zh-CN" dirty="0">
                <a:sym typeface="+mn-ea"/>
              </a:rPr>
              <a:t>3</a:t>
            </a:r>
            <a:r>
              <a:rPr lang="zh-CN" altLang="en-US" dirty="0">
                <a:sym typeface="+mn-ea"/>
              </a:rPr>
              <a:t> </a:t>
            </a:r>
            <a:r>
              <a:rPr lang="en-US" altLang="zh-CN" dirty="0">
                <a:sym typeface="+mn-ea"/>
              </a:rPr>
              <a:t>n</a:t>
            </a:r>
            <a:r>
              <a:rPr lang="zh-CN" altLang="en-US" dirty="0">
                <a:sym typeface="+mn-ea"/>
              </a:rPr>
              <a:t>皇后问题</a:t>
            </a:r>
            <a:endParaRPr lang="en-US" altLang="zh-CN"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1104900" y="1600200"/>
            <a:ext cx="5671820" cy="4898390"/>
          </a:xfrm>
        </p:spPr>
        <p:txBody>
          <a:bodyPr rtlCol="0">
            <a:normAutofit/>
            <a:scene3d>
              <a:camera prst="orthographicFront"/>
              <a:lightRig rig="threePt" dir="t"/>
            </a:scene3d>
          </a:bodyPr>
          <a:lstStyle/>
          <a:p>
            <a:pPr marL="0" indent="0">
              <a:lnSpc>
                <a:spcPct val="150000"/>
              </a:lnSpc>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en-US" sz="2800" b="1" dirty="0">
                <a:solidFill>
                  <a:schemeClr val="tx1"/>
                </a:solidFill>
                <a:effectLst>
                  <a:outerShdw blurRad="38100" dist="19050" dir="2700000" algn="tl" rotWithShape="0">
                    <a:schemeClr val="dk1">
                      <a:alpha val="40000"/>
                    </a:schemeClr>
                  </a:outerShdw>
                </a:effectLst>
                <a:sym typeface="+mn-ea"/>
              </a:rPr>
              <a:t>问题描述</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marL="0" indent="0">
              <a:lnSpc>
                <a:spcPct val="150000"/>
              </a:lnSpc>
              <a:buNone/>
            </a:pPr>
            <a:r>
              <a:rPr lang="zh-CN" altLang="en-US" sz="2800" b="1" dirty="0">
                <a:solidFill>
                  <a:schemeClr val="tx1"/>
                </a:solidFill>
                <a:effectLst>
                  <a:outerShdw blurRad="38100" dist="19050" dir="2700000" algn="tl" rotWithShape="0">
                    <a:schemeClr val="dk1">
                      <a:alpha val="40000"/>
                    </a:schemeClr>
                  </a:outerShdw>
                </a:effectLst>
                <a:sym typeface="+mn-ea"/>
              </a:rPr>
              <a:t>在</a:t>
            </a:r>
            <a:r>
              <a:rPr lang="en-US" altLang="zh-CN" sz="2800" b="1" dirty="0">
                <a:solidFill>
                  <a:schemeClr val="tx1"/>
                </a:solidFill>
                <a:effectLst>
                  <a:outerShdw blurRad="38100" dist="19050" dir="2700000" algn="tl" rotWithShape="0">
                    <a:schemeClr val="dk1">
                      <a:alpha val="40000"/>
                    </a:schemeClr>
                  </a:outerShdw>
                </a:effectLst>
                <a:sym typeface="+mn-ea"/>
              </a:rPr>
              <a:t>n×n</a:t>
            </a:r>
            <a:r>
              <a:rPr lang="zh-CN" altLang="en-US" sz="2800" b="1" dirty="0">
                <a:solidFill>
                  <a:schemeClr val="tx1"/>
                </a:solidFill>
                <a:effectLst>
                  <a:outerShdw blurRad="38100" dist="19050" dir="2700000" algn="tl" rotWithShape="0">
                    <a:schemeClr val="dk1">
                      <a:alpha val="40000"/>
                    </a:schemeClr>
                  </a:outerShdw>
                </a:effectLst>
                <a:sym typeface="+mn-ea"/>
              </a:rPr>
              <a:t>格的国际象棋上摆放</a:t>
            </a:r>
            <a:r>
              <a:rPr lang="en-US" altLang="zh-CN" sz="2800" b="1" dirty="0">
                <a:solidFill>
                  <a:schemeClr val="tx1"/>
                </a:solidFill>
                <a:effectLst>
                  <a:outerShdw blurRad="38100" dist="19050" dir="2700000" algn="tl" rotWithShape="0">
                    <a:schemeClr val="dk1">
                      <a:alpha val="40000"/>
                    </a:schemeClr>
                  </a:outerShdw>
                </a:effectLst>
                <a:sym typeface="+mn-ea"/>
              </a:rPr>
              <a:t>n</a:t>
            </a:r>
            <a:r>
              <a:rPr lang="zh-CN" altLang="en-US" sz="2800" b="1" dirty="0">
                <a:solidFill>
                  <a:schemeClr val="tx1"/>
                </a:solidFill>
                <a:effectLst>
                  <a:outerShdw blurRad="38100" dist="19050" dir="2700000" algn="tl" rotWithShape="0">
                    <a:schemeClr val="dk1">
                      <a:alpha val="40000"/>
                    </a:schemeClr>
                  </a:outerShdw>
                </a:effectLst>
                <a:sym typeface="+mn-ea"/>
              </a:rPr>
              <a:t>个皇后，使其不能互相攻击，即任意两个皇后都不能处于同一行、同一列或同一斜线上，问有多少种摆法。</a:t>
            </a:r>
            <a:endParaRPr lang="zh-CN" altLang="en-US" sz="2800" b="1" dirty="0">
              <a:solidFill>
                <a:schemeClr val="tx1"/>
              </a:solidFill>
              <a:effectLst>
                <a:outerShdw blurRad="38100" dist="19050" dir="2700000" algn="tl" rotWithShape="0">
                  <a:schemeClr val="dk1">
                    <a:alpha val="40000"/>
                  </a:schemeClr>
                </a:outerShdw>
              </a:effectLst>
            </a:endParaRPr>
          </a:p>
          <a:p>
            <a:pPr marL="0" indent="0">
              <a:lnSpc>
                <a:spcPct val="150000"/>
              </a:lnSpc>
              <a:buNone/>
            </a:pPr>
            <a:endParaRPr lang="zh-CN" altLang="en-US" sz="2800" b="1" dirty="0">
              <a:solidFill>
                <a:schemeClr val="tx1"/>
              </a:solidFill>
              <a:effectLst>
                <a:outerShdw blurRad="38100" dist="19050" dir="2700000" algn="tl" rotWithShape="0">
                  <a:schemeClr val="dk1">
                    <a:alpha val="40000"/>
                  </a:schemeClr>
                </a:outerShdw>
              </a:effectLst>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15</a:t>
            </a:fld>
            <a:endParaRPr lang="zh-CN" altLang="en-US" dirty="0"/>
          </a:p>
        </p:txBody>
      </p:sp>
      <p:pic>
        <p:nvPicPr>
          <p:cNvPr id="3" name="图片 2"/>
          <p:cNvPicPr/>
          <p:nvPr/>
        </p:nvPicPr>
        <p:blipFill>
          <a:blip r:embed="rId2" cstate="print"/>
          <a:stretch>
            <a:fillRect/>
          </a:stretch>
        </p:blipFill>
        <p:spPr>
          <a:xfrm>
            <a:off x="7147560" y="2032000"/>
            <a:ext cx="4105910" cy="403479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455930" y="888365"/>
            <a:ext cx="11121390" cy="2414270"/>
          </a:xfrm>
        </p:spPr>
        <p:txBody>
          <a:bodyPr rtlCol="0">
            <a:noAutofit/>
            <a:scene3d>
              <a:camera prst="orthographicFront"/>
              <a:lightRig rig="threePt" dir="t"/>
            </a:scene3d>
          </a:bodyPr>
          <a:lstStyle/>
          <a:p>
            <a:pPr marL="0" indent="0">
              <a:lnSpc>
                <a:spcPct val="150000"/>
              </a:lnSpc>
              <a:spcBef>
                <a:spcPts val="400"/>
              </a:spcBef>
              <a:spcAft>
                <a:spcPts val="400"/>
              </a:spcAft>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zh-CN" sz="2800" b="1" dirty="0">
                <a:solidFill>
                  <a:schemeClr val="tx1"/>
                </a:solidFill>
                <a:effectLst>
                  <a:outerShdw blurRad="38100" dist="19050" dir="2700000" algn="tl" rotWithShape="0">
                    <a:schemeClr val="dk1">
                      <a:alpha val="40000"/>
                    </a:schemeClr>
                  </a:outerShdw>
                </a:effectLst>
                <a:sym typeface="+mn-ea"/>
              </a:rPr>
              <a:t>算法分析</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endParaRPr>
          </a:p>
          <a:p>
            <a:pPr>
              <a:lnSpc>
                <a:spcPct val="150000"/>
              </a:lnSpc>
              <a:spcBef>
                <a:spcPts val="400"/>
              </a:spcBef>
              <a:spcAft>
                <a:spcPts val="400"/>
              </a:spcAft>
            </a:pPr>
            <a:r>
              <a:rPr lang="zh-CN" altLang="en-US" sz="2800" b="1" dirty="0">
                <a:solidFill>
                  <a:schemeClr val="tx1"/>
                </a:solidFill>
                <a:effectLst>
                  <a:outerShdw blurRad="38100" dist="19050" dir="2700000" algn="tl" rotWithShape="0">
                    <a:schemeClr val="dk1">
                      <a:alpha val="40000"/>
                    </a:schemeClr>
                  </a:outerShdw>
                </a:effectLst>
              </a:rPr>
              <a:t>问题的关键在于如何判断某个皇后所在的行、列，两条对角线上是否还有别的皇后。</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16</a:t>
            </a:fld>
            <a:endParaRPr lang="zh-CN" altLang="en-US" dirty="0"/>
          </a:p>
        </p:txBody>
      </p:sp>
      <p:pic>
        <p:nvPicPr>
          <p:cNvPr id="4" name="图片 3"/>
          <p:cNvPicPr/>
          <p:nvPr/>
        </p:nvPicPr>
        <p:blipFill>
          <a:blip r:embed="rId2" cstate="print"/>
          <a:srcRect t="11920"/>
          <a:stretch>
            <a:fillRect/>
          </a:stretch>
        </p:blipFill>
        <p:spPr>
          <a:xfrm>
            <a:off x="8272780" y="2715260"/>
            <a:ext cx="3649345" cy="3503930"/>
          </a:xfrm>
          <a:prstGeom prst="rect">
            <a:avLst/>
          </a:prstGeom>
          <a:noFill/>
          <a:ln w="9525">
            <a:noFill/>
          </a:ln>
        </p:spPr>
      </p:pic>
      <p:sp>
        <p:nvSpPr>
          <p:cNvPr id="5" name="文本框 4"/>
          <p:cNvSpPr txBox="1"/>
          <p:nvPr/>
        </p:nvSpPr>
        <p:spPr>
          <a:xfrm>
            <a:off x="577850" y="3302635"/>
            <a:ext cx="7513955" cy="3046095"/>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#include&lt;iostream&gt;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#include&lt;cstdio&gt;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#include&lt;cstring&gt;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g[N][N],pos[N];//</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g</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棋盘</a:t>
            </a:r>
            <a:r>
              <a:rPr lang="zh-CN"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pos</a:t>
            </a:r>
            <a:r>
              <a:rPr lang="zh-CN"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存储第</a:t>
            </a:r>
            <a:r>
              <a:rPr lang="en-US" altLang="zh-CN"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n</a:t>
            </a:r>
            <a:r>
              <a:rPr lang="zh-CN"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行的皇后</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放在哪一列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n,sum=0;</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17</a:t>
            </a:fld>
            <a:endParaRPr lang="zh-CN" altLang="en-US" dirty="0"/>
          </a:p>
        </p:txBody>
      </p:sp>
      <p:sp>
        <p:nvSpPr>
          <p:cNvPr id="100" name="文本框 99"/>
          <p:cNvSpPr txBox="1"/>
          <p:nvPr/>
        </p:nvSpPr>
        <p:spPr>
          <a:xfrm>
            <a:off x="168275" y="1011555"/>
            <a:ext cx="6501765" cy="5846445"/>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bool check1(int i,int j){   //判断列冲突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while(i&gt;=1){</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if(g[i][j])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false;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true;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bool check2(int i,int j){  //判断对角线左上右下冲突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while(i&gt;=1&amp;&amp;j&gt;=1){</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if(g[i][j])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false;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true;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pic>
        <p:nvPicPr>
          <p:cNvPr id="4" name="图片 3"/>
          <p:cNvPicPr/>
          <p:nvPr>
            <p:custDataLst>
              <p:tags r:id="rId1"/>
            </p:custDataLst>
          </p:nvPr>
        </p:nvPicPr>
        <p:blipFill>
          <a:blip r:embed="rId3" cstate="print"/>
          <a:srcRect t="11920"/>
          <a:stretch>
            <a:fillRect/>
          </a:stretch>
        </p:blipFill>
        <p:spPr>
          <a:xfrm>
            <a:off x="6826250" y="370840"/>
            <a:ext cx="2514600" cy="2409825"/>
          </a:xfrm>
          <a:prstGeom prst="rect">
            <a:avLst/>
          </a:prstGeom>
          <a:noFill/>
          <a:ln w="9525">
            <a:noFill/>
          </a:ln>
        </p:spPr>
      </p:pic>
      <p:sp>
        <p:nvSpPr>
          <p:cNvPr id="5" name="文本框 4"/>
          <p:cNvSpPr txBox="1"/>
          <p:nvPr/>
        </p:nvSpPr>
        <p:spPr>
          <a:xfrm>
            <a:off x="6938010" y="3176270"/>
            <a:ext cx="5253990" cy="3138170"/>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bool check3(int i,int j){  //判断对角线左下右上冲突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while(i&gt;=1&amp;&amp;j&lt;=n){</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if(g[i][j])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false;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true;</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18</a:t>
            </a:fld>
            <a:endParaRPr lang="zh-CN" altLang="en-US" dirty="0"/>
          </a:p>
        </p:txBody>
      </p:sp>
      <p:sp>
        <p:nvSpPr>
          <p:cNvPr id="100" name="文本框 99"/>
          <p:cNvSpPr txBox="1"/>
          <p:nvPr/>
        </p:nvSpPr>
        <p:spPr>
          <a:xfrm>
            <a:off x="268605" y="960120"/>
            <a:ext cx="11308715" cy="5939155"/>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row){</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if(row==n+1){//输出结果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sum++;</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cout&lt;&lt;pos[i]&lt;&lt;"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cout&lt;&lt;pos[n]&lt;&lt;endl;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j=1;j&lt;=n;j++){//第row行可以在哪一列放</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皇后</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if(check1(row,j)&amp;&amp;check2(row,j)&amp;&amp;check3(row,j)){ //分别判断行列对角线是否冲突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g[row][j]=1;//放置</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皇后</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pos[row]=j;</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dfs(row+1);//放下一行</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皇后</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g[row][j]=0;//回溯恢复状态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
        <p:nvSpPr>
          <p:cNvPr id="3" name="文本框 2"/>
          <p:cNvSpPr txBox="1"/>
          <p:nvPr/>
        </p:nvSpPr>
        <p:spPr>
          <a:xfrm>
            <a:off x="8062595" y="4508500"/>
            <a:ext cx="3032760" cy="2122805"/>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main(){</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cin&gt;&gt;n;</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dfs(1);</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cout&lt;&lt;sum;</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return 0;</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4 </a:t>
            </a:r>
            <a:r>
              <a:rPr lang="zh-CN" altLang="en-US" dirty="0">
                <a:latin typeface="微软雅黑" panose="020B0503020204020204" charset="-122"/>
                <a:ea typeface="微软雅黑" panose="020B0503020204020204" charset="-122"/>
              </a:rPr>
              <a:t>整数拆分</a:t>
            </a:r>
          </a:p>
        </p:txBody>
      </p:sp>
      <p:sp>
        <p:nvSpPr>
          <p:cNvPr id="14" name="内容占位符 13"/>
          <p:cNvSpPr>
            <a:spLocks noGrp="1"/>
          </p:cNvSpPr>
          <p:nvPr>
            <p:ph idx="1"/>
          </p:nvPr>
        </p:nvSpPr>
        <p:spPr>
          <a:xfrm>
            <a:off x="165735" y="958215"/>
            <a:ext cx="11853545" cy="5461635"/>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200" b="1" dirty="0">
                <a:solidFill>
                  <a:schemeClr val="tx1"/>
                </a:solidFill>
                <a:effectLst>
                  <a:outerShdw blurRad="38100" dist="19050" dir="2700000" algn="tl" rotWithShape="0">
                    <a:schemeClr val="dk1">
                      <a:alpha val="40000"/>
                    </a:schemeClr>
                  </a:outerShdw>
                </a:effectLst>
                <a:sym typeface="+mn-ea"/>
              </a:rPr>
              <a:t>【</a:t>
            </a:r>
            <a:r>
              <a:rPr lang="zh-CN" altLang="en-US" sz="2200" b="1" dirty="0">
                <a:solidFill>
                  <a:schemeClr val="tx1"/>
                </a:solidFill>
                <a:effectLst>
                  <a:outerShdw blurRad="38100" dist="19050" dir="2700000" algn="tl" rotWithShape="0">
                    <a:schemeClr val="dk1">
                      <a:alpha val="40000"/>
                    </a:schemeClr>
                  </a:outerShdw>
                </a:effectLst>
                <a:sym typeface="+mn-ea"/>
              </a:rPr>
              <a:t>问题描述</a:t>
            </a:r>
            <a:r>
              <a:rPr lang="en-US" altLang="zh-CN" sz="2200" b="1" dirty="0">
                <a:solidFill>
                  <a:schemeClr val="tx1"/>
                </a:solidFill>
                <a:effectLst>
                  <a:outerShdw blurRad="38100" dist="19050" dir="2700000" algn="tl" rotWithShape="0">
                    <a:schemeClr val="dk1">
                      <a:alpha val="40000"/>
                    </a:schemeClr>
                  </a:outerShdw>
                </a:effectLst>
                <a:sym typeface="+mn-ea"/>
              </a:rPr>
              <a:t>】</a:t>
            </a:r>
            <a:endParaRPr sz="2200" b="1" dirty="0">
              <a:solidFill>
                <a:schemeClr val="tx1"/>
              </a:solidFill>
              <a:effectLst>
                <a:outerShdw blurRad="38100" dist="19050" dir="2700000" algn="tl" rotWithShape="0">
                  <a:schemeClr val="dk1">
                    <a:alpha val="40000"/>
                  </a:schemeClr>
                </a:outerShdw>
              </a:effectLst>
              <a:sym typeface="+mn-ea"/>
            </a:endParaRPr>
          </a:p>
          <a:p>
            <a:pPr marL="0" indent="0" fontAlgn="auto">
              <a:lnSpc>
                <a:spcPct val="150000"/>
              </a:lnSpc>
              <a:spcBef>
                <a:spcPts val="0"/>
              </a:spcBef>
              <a:buNone/>
            </a:pPr>
            <a:r>
              <a:rPr sz="2200" b="1" dirty="0">
                <a:solidFill>
                  <a:schemeClr val="tx1"/>
                </a:solidFill>
                <a:effectLst>
                  <a:outerShdw blurRad="38100" dist="19050" dir="2700000" algn="tl" rotWithShape="0">
                    <a:schemeClr val="dk1">
                      <a:alpha val="40000"/>
                    </a:schemeClr>
                  </a:outerShdw>
                </a:effectLst>
                <a:sym typeface="+mn-ea"/>
              </a:rPr>
              <a:t>一个数字可以被拆分成若干正整数之和。例如当 n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5 时。有以下几种拆分方式。</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 </a:t>
            </a:r>
            <a:r>
              <a:rPr sz="2200" b="1" dirty="0">
                <a:solidFill>
                  <a:schemeClr val="tx1"/>
                </a:solidFill>
                <a:effectLst>
                  <a:outerShdw blurRad="38100" dist="19050" dir="2700000" algn="tl" rotWithShape="0">
                    <a:schemeClr val="dk1">
                      <a:alpha val="40000"/>
                    </a:schemeClr>
                  </a:outerShdw>
                </a:effectLst>
                <a:sym typeface="+mn-ea"/>
              </a:rPr>
              <a:t>1 + 1 + 1 + 1 + 1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1 + 1 + 1 + 2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a:t>
            </a:r>
            <a:r>
              <a:rPr lang="en-US" sz="2200" b="1" dirty="0">
                <a:solidFill>
                  <a:schemeClr val="tx1"/>
                </a:solidFill>
                <a:effectLst>
                  <a:outerShdw blurRad="38100" dist="19050" dir="2700000" algn="tl" rotWithShape="0">
                    <a:schemeClr val="dk1">
                      <a:alpha val="40000"/>
                    </a:schemeClr>
                  </a:outerShdw>
                </a:effectLst>
                <a:sym typeface="+mn-ea"/>
              </a:rPr>
              <a:t>1</a:t>
            </a:r>
            <a:r>
              <a:rPr sz="2200" b="1" dirty="0">
                <a:solidFill>
                  <a:schemeClr val="tx1"/>
                </a:solidFill>
                <a:effectLst>
                  <a:outerShdw blurRad="38100" dist="19050" dir="2700000" algn="tl" rotWithShape="0">
                    <a:schemeClr val="dk1">
                      <a:alpha val="40000"/>
                    </a:schemeClr>
                  </a:outerShdw>
                </a:effectLst>
                <a:sym typeface="+mn-ea"/>
              </a:rPr>
              <a:t> + </a:t>
            </a:r>
            <a:r>
              <a:rPr lang="en-US" sz="2200" b="1" dirty="0">
                <a:solidFill>
                  <a:schemeClr val="tx1"/>
                </a:solidFill>
                <a:effectLst>
                  <a:outerShdw blurRad="38100" dist="19050" dir="2700000" algn="tl" rotWithShape="0">
                    <a:schemeClr val="dk1">
                      <a:alpha val="40000"/>
                    </a:schemeClr>
                  </a:outerShdw>
                </a:effectLst>
                <a:sym typeface="+mn-ea"/>
              </a:rPr>
              <a:t>1</a:t>
            </a:r>
            <a:r>
              <a:rPr sz="2200" b="1" dirty="0">
                <a:solidFill>
                  <a:schemeClr val="tx1"/>
                </a:solidFill>
                <a:effectLst>
                  <a:outerShdw blurRad="38100" dist="19050" dir="2700000" algn="tl" rotWithShape="0">
                    <a:schemeClr val="dk1">
                      <a:alpha val="40000"/>
                    </a:schemeClr>
                  </a:outerShdw>
                </a:effectLst>
                <a:sym typeface="+mn-ea"/>
              </a:rPr>
              <a:t> + 3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1 + 2 + 2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1 + 4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2 + 3 </a:t>
            </a:r>
          </a:p>
          <a:p>
            <a:pPr marL="0" indent="0">
              <a:lnSpc>
                <a:spcPct val="100000"/>
              </a:lnSpc>
              <a:spcBef>
                <a:spcPts val="0"/>
              </a:spcBef>
              <a:spcAft>
                <a:spcPts val="0"/>
              </a:spcAft>
              <a:buNone/>
            </a:pPr>
            <a:r>
              <a:rPr sz="2200" b="1" dirty="0">
                <a:solidFill>
                  <a:schemeClr val="tx1"/>
                </a:solidFill>
                <a:effectLst>
                  <a:outerShdw blurRad="38100" dist="19050" dir="2700000" algn="tl" rotWithShape="0">
                    <a:schemeClr val="dk1">
                      <a:alpha val="40000"/>
                    </a:schemeClr>
                  </a:outerShdw>
                </a:effectLst>
                <a:sym typeface="+mn-ea"/>
              </a:rPr>
              <a:t>5 </a:t>
            </a:r>
            <a:r>
              <a:rPr lang="en-US" sz="2200" b="1" dirty="0">
                <a:solidFill>
                  <a:schemeClr val="tx1"/>
                </a:solidFill>
                <a:effectLst>
                  <a:outerShdw blurRad="38100" dist="19050" dir="2700000" algn="tl" rotWithShape="0">
                    <a:schemeClr val="dk1">
                      <a:alpha val="40000"/>
                    </a:schemeClr>
                  </a:outerShdw>
                </a:effectLst>
                <a:sym typeface="+mn-ea"/>
              </a:rPr>
              <a:t>=</a:t>
            </a:r>
            <a:r>
              <a:rPr sz="2200" b="1" dirty="0">
                <a:solidFill>
                  <a:schemeClr val="tx1"/>
                </a:solidFill>
                <a:effectLst>
                  <a:outerShdw blurRad="38100" dist="19050" dir="2700000" algn="tl" rotWithShape="0">
                    <a:schemeClr val="dk1">
                      <a:alpha val="40000"/>
                    </a:schemeClr>
                  </a:outerShdw>
                </a:effectLst>
                <a:sym typeface="+mn-ea"/>
              </a:rPr>
              <a:t> 5 </a:t>
            </a:r>
          </a:p>
          <a:p>
            <a:pPr marL="0" indent="0" fontAlgn="auto">
              <a:lnSpc>
                <a:spcPct val="150000"/>
              </a:lnSpc>
              <a:spcBef>
                <a:spcPts val="0"/>
              </a:spcBef>
              <a:buNone/>
            </a:pPr>
            <a:r>
              <a:rPr sz="2200" b="1" dirty="0">
                <a:solidFill>
                  <a:schemeClr val="tx1"/>
                </a:solidFill>
                <a:effectLst>
                  <a:outerShdw blurRad="38100" dist="19050" dir="2700000" algn="tl" rotWithShape="0">
                    <a:schemeClr val="dk1">
                      <a:alpha val="40000"/>
                    </a:schemeClr>
                  </a:outerShdw>
                </a:effectLst>
                <a:sym typeface="+mn-ea"/>
              </a:rPr>
              <a:t>对于其中一种拆分方式，所产生的价值为其中每一对数的 gcd 之和。 </a:t>
            </a:r>
            <a:r>
              <a:rPr lang="zh-CN" sz="2200" b="1" dirty="0">
                <a:solidFill>
                  <a:schemeClr val="tx1"/>
                </a:solidFill>
                <a:effectLst>
                  <a:outerShdw blurRad="38100" dist="19050" dir="2700000" algn="tl" rotWithShape="0">
                    <a:schemeClr val="dk1">
                      <a:alpha val="40000"/>
                    </a:schemeClr>
                  </a:outerShdw>
                </a:effectLst>
                <a:sym typeface="+mn-ea"/>
              </a:rPr>
              <a:t>例</a:t>
            </a:r>
            <a:r>
              <a:rPr sz="2200" b="1" dirty="0">
                <a:solidFill>
                  <a:schemeClr val="tx1"/>
                </a:solidFill>
                <a:effectLst>
                  <a:outerShdw blurRad="38100" dist="19050" dir="2700000" algn="tl" rotWithShape="0">
                    <a:schemeClr val="dk1">
                      <a:alpha val="40000"/>
                    </a:schemeClr>
                  </a:outerShdw>
                </a:effectLst>
                <a:sym typeface="+mn-ea"/>
              </a:rPr>
              <a:t>如 </a:t>
            </a:r>
            <a:r>
              <a:rPr lang="en-US" sz="2200" b="1" dirty="0">
                <a:solidFill>
                  <a:schemeClr val="tx1"/>
                </a:solidFill>
                <a:effectLst>
                  <a:outerShdw blurRad="38100" dist="19050" dir="2700000" algn="tl" rotWithShape="0">
                    <a:schemeClr val="dk1">
                      <a:alpha val="40000"/>
                    </a:schemeClr>
                  </a:outerShdw>
                </a:effectLst>
                <a:sym typeface="+mn-ea"/>
              </a:rPr>
              <a:t>5 = </a:t>
            </a:r>
            <a:r>
              <a:rPr sz="2200" b="1" dirty="0">
                <a:solidFill>
                  <a:schemeClr val="tx1"/>
                </a:solidFill>
                <a:effectLst>
                  <a:outerShdw blurRad="38100" dist="19050" dir="2700000" algn="tl" rotWithShape="0">
                    <a:schemeClr val="dk1">
                      <a:alpha val="40000"/>
                    </a:schemeClr>
                  </a:outerShdw>
                </a:effectLst>
                <a:sym typeface="+mn-ea"/>
              </a:rPr>
              <a:t>1 + 2 + 2 ，它所产生的价值为 gcd ( 1 , 2 ) + gcd ( </a:t>
            </a:r>
            <a:r>
              <a:rPr lang="en-US" sz="2200" b="1" dirty="0">
                <a:solidFill>
                  <a:schemeClr val="tx1"/>
                </a:solidFill>
                <a:effectLst>
                  <a:outerShdw blurRad="38100" dist="19050" dir="2700000" algn="tl" rotWithShape="0">
                    <a:schemeClr val="dk1">
                      <a:alpha val="40000"/>
                    </a:schemeClr>
                  </a:outerShdw>
                </a:effectLst>
                <a:sym typeface="+mn-ea"/>
              </a:rPr>
              <a:t>1</a:t>
            </a:r>
            <a:r>
              <a:rPr sz="2200" b="1" dirty="0">
                <a:solidFill>
                  <a:schemeClr val="tx1"/>
                </a:solidFill>
                <a:effectLst>
                  <a:outerShdw blurRad="38100" dist="19050" dir="2700000" algn="tl" rotWithShape="0">
                    <a:schemeClr val="dk1">
                      <a:alpha val="40000"/>
                    </a:schemeClr>
                  </a:outerShdw>
                </a:effectLst>
                <a:sym typeface="+mn-ea"/>
              </a:rPr>
              <a:t> , 2 ) + gcd ( 2 , 2）</a:t>
            </a:r>
            <a:r>
              <a:rPr lang="en-US" sz="2200" b="1" dirty="0">
                <a:solidFill>
                  <a:schemeClr val="tx1"/>
                </a:solidFill>
                <a:effectLst>
                  <a:outerShdw blurRad="38100" dist="19050" dir="2700000" algn="tl" rotWithShape="0">
                    <a:schemeClr val="dk1">
                      <a:alpha val="40000"/>
                    </a:schemeClr>
                  </a:outerShdw>
                </a:effectLst>
                <a:sym typeface="+mn-ea"/>
              </a:rPr>
              <a:t>= </a:t>
            </a:r>
            <a:r>
              <a:rPr sz="2200" b="1" dirty="0">
                <a:solidFill>
                  <a:schemeClr val="tx1"/>
                </a:solidFill>
                <a:effectLst>
                  <a:outerShdw blurRad="38100" dist="19050" dir="2700000" algn="tl" rotWithShape="0">
                    <a:schemeClr val="dk1">
                      <a:alpha val="40000"/>
                    </a:schemeClr>
                  </a:outerShdw>
                </a:effectLst>
                <a:sym typeface="+mn-ea"/>
              </a:rPr>
              <a:t>4 。对于</a:t>
            </a:r>
            <a:r>
              <a:rPr lang="en-US" sz="2200" b="1" dirty="0">
                <a:solidFill>
                  <a:schemeClr val="tx1"/>
                </a:solidFill>
                <a:effectLst>
                  <a:outerShdw blurRad="38100" dist="19050" dir="2700000" algn="tl" rotWithShape="0">
                    <a:schemeClr val="dk1">
                      <a:alpha val="40000"/>
                    </a:schemeClr>
                  </a:outerShdw>
                </a:effectLst>
                <a:sym typeface="+mn-ea"/>
              </a:rPr>
              <a:t>5 = 5</a:t>
            </a:r>
            <a:r>
              <a:rPr sz="2200" b="1" dirty="0">
                <a:solidFill>
                  <a:schemeClr val="tx1"/>
                </a:solidFill>
                <a:effectLst>
                  <a:outerShdw blurRad="38100" dist="19050" dir="2700000" algn="tl" rotWithShape="0">
                    <a:schemeClr val="dk1">
                      <a:alpha val="40000"/>
                    </a:schemeClr>
                  </a:outerShdw>
                </a:effectLst>
                <a:sym typeface="+mn-ea"/>
              </a:rPr>
              <a:t>这种拆分方式，产生的</a:t>
            </a:r>
            <a:r>
              <a:rPr lang="zh-CN" sz="2200" b="1" dirty="0">
                <a:solidFill>
                  <a:schemeClr val="tx1"/>
                </a:solidFill>
                <a:effectLst>
                  <a:outerShdw blurRad="38100" dist="19050" dir="2700000" algn="tl" rotWithShape="0">
                    <a:schemeClr val="dk1">
                      <a:alpha val="40000"/>
                    </a:schemeClr>
                  </a:outerShdw>
                </a:effectLst>
                <a:sym typeface="+mn-ea"/>
              </a:rPr>
              <a:t>价值为</a:t>
            </a:r>
            <a:r>
              <a:rPr lang="en-US" altLang="zh-CN" sz="2200" b="1" dirty="0">
                <a:solidFill>
                  <a:schemeClr val="tx1"/>
                </a:solidFill>
                <a:effectLst>
                  <a:outerShdw blurRad="38100" dist="19050" dir="2700000" algn="tl" rotWithShape="0">
                    <a:schemeClr val="dk1">
                      <a:alpha val="40000"/>
                    </a:schemeClr>
                  </a:outerShdw>
                </a:effectLst>
                <a:sym typeface="+mn-ea"/>
              </a:rPr>
              <a:t>0</a:t>
            </a:r>
            <a:r>
              <a:rPr sz="2200" b="1" dirty="0">
                <a:solidFill>
                  <a:schemeClr val="tx1"/>
                </a:solidFill>
                <a:effectLst>
                  <a:outerShdw blurRad="38100" dist="19050" dir="2700000" algn="tl" rotWithShape="0">
                    <a:schemeClr val="dk1">
                      <a:alpha val="40000"/>
                    </a:schemeClr>
                  </a:outerShdw>
                </a:effectLst>
                <a:sym typeface="+mn-ea"/>
              </a:rPr>
              <a:t>。</a:t>
            </a:r>
            <a:r>
              <a:rPr lang="zh-CN" sz="2200" b="1" dirty="0">
                <a:solidFill>
                  <a:schemeClr val="tx1"/>
                </a:solidFill>
                <a:effectLst>
                  <a:outerShdw blurRad="38100" dist="19050" dir="2700000" algn="tl" rotWithShape="0">
                    <a:schemeClr val="dk1">
                      <a:alpha val="40000"/>
                    </a:schemeClr>
                  </a:outerShdw>
                </a:effectLst>
                <a:sym typeface="+mn-ea"/>
              </a:rPr>
              <a:t>求所有拆分方案</a:t>
            </a:r>
            <a:r>
              <a:rPr sz="2200" b="1" dirty="0">
                <a:solidFill>
                  <a:schemeClr val="tx1"/>
                </a:solidFill>
                <a:effectLst>
                  <a:outerShdw blurRad="38100" dist="19050" dir="2700000" algn="tl" rotWithShape="0">
                    <a:schemeClr val="dk1">
                      <a:alpha val="40000"/>
                    </a:schemeClr>
                  </a:outerShdw>
                </a:effectLst>
                <a:sym typeface="+mn-ea"/>
              </a:rPr>
              <a:t>产生的价值之和对 1000000007 取模后的结果是多少。</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19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3331313" y="2031455"/>
            <a:ext cx="8042704" cy="3688210"/>
          </a:xfrm>
        </p:spPr>
        <p:txBody>
          <a:bodyPr numCol="2" rtlCol="0">
            <a:normAutofit/>
          </a:bodyPr>
          <a:lstStyle/>
          <a:p>
            <a:pPr marL="457200" indent="-457200">
              <a:lnSpc>
                <a:spcPct val="100000"/>
              </a:lnSpc>
              <a:buFont typeface="+mj-lt"/>
              <a:buAutoNum type="arabicPeriod"/>
            </a:pPr>
            <a:r>
              <a:rPr lang="zh-CN" altLang="en-US" sz="3600" b="1" dirty="0">
                <a:solidFill>
                  <a:schemeClr val="tx1"/>
                </a:solidFill>
                <a:effectLst>
                  <a:outerShdw blurRad="38100" dist="19050" dir="2700000" algn="tl" rotWithShape="0">
                    <a:schemeClr val="dk1">
                      <a:alpha val="40000"/>
                    </a:schemeClr>
                  </a:outerShdw>
                </a:effectLst>
                <a:sym typeface="+mn-ea"/>
              </a:rPr>
              <a:t>深度优先</a:t>
            </a:r>
            <a:r>
              <a:rPr lang="zh-CN" altLang="en-US" sz="3600" b="1" dirty="0" smtClean="0">
                <a:solidFill>
                  <a:schemeClr val="tx1"/>
                </a:solidFill>
                <a:effectLst>
                  <a:outerShdw blurRad="38100" dist="19050" dir="2700000" algn="tl" rotWithShape="0">
                    <a:schemeClr val="dk1">
                      <a:alpha val="40000"/>
                    </a:schemeClr>
                  </a:outerShdw>
                </a:effectLst>
                <a:sym typeface="+mn-ea"/>
              </a:rPr>
              <a:t>搜</a:t>
            </a:r>
            <a:r>
              <a:rPr lang="en-US" altLang="zh-CN" sz="3600" b="1" dirty="0" smtClean="0">
                <a:solidFill>
                  <a:schemeClr val="tx1"/>
                </a:solidFill>
                <a:effectLst>
                  <a:outerShdw blurRad="38100" dist="19050" dir="2700000" algn="tl" rotWithShape="0">
                    <a:schemeClr val="dk1">
                      <a:alpha val="40000"/>
                    </a:schemeClr>
                  </a:outerShdw>
                </a:effectLst>
                <a:sym typeface="+mn-ea"/>
              </a:rPr>
              <a:t>(</a:t>
            </a:r>
            <a:r>
              <a:rPr lang="en-US" altLang="zh-CN" sz="3600" b="1" dirty="0">
                <a:solidFill>
                  <a:schemeClr val="tx1"/>
                </a:solidFill>
                <a:effectLst>
                  <a:outerShdw blurRad="38100" dist="19050" dir="2700000" algn="tl" rotWithShape="0">
                    <a:schemeClr val="dk1">
                      <a:alpha val="40000"/>
                    </a:schemeClr>
                  </a:outerShdw>
                </a:effectLst>
                <a:sym typeface="+mn-ea"/>
              </a:rPr>
              <a:t>dfs)</a:t>
            </a:r>
            <a:endParaRPr lang="en-US" altLang="zh-CN" sz="3600" b="1" dirty="0">
              <a:solidFill>
                <a:schemeClr val="tx1"/>
              </a:solidFill>
              <a:effectLst>
                <a:outerShdw blurRad="38100" dist="19050" dir="2700000" algn="tl" rotWithShape="0">
                  <a:schemeClr val="dk1">
                    <a:alpha val="40000"/>
                  </a:schemeClr>
                </a:outerShdw>
              </a:effectLst>
            </a:endParaRPr>
          </a:p>
          <a:p>
            <a:pPr marL="457200" indent="-457200">
              <a:lnSpc>
                <a:spcPct val="100000"/>
              </a:lnSpc>
              <a:buFont typeface="+mj-lt"/>
              <a:buAutoNum type="arabicPeriod"/>
            </a:pPr>
            <a:r>
              <a:rPr lang="zh-CN" altLang="en-US" sz="3600" b="1" dirty="0">
                <a:solidFill>
                  <a:schemeClr val="tx1"/>
                </a:solidFill>
                <a:effectLst>
                  <a:outerShdw blurRad="38100" dist="19050" dir="2700000" algn="tl" rotWithShape="0">
                    <a:schemeClr val="dk1">
                      <a:alpha val="40000"/>
                    </a:schemeClr>
                  </a:outerShdw>
                </a:effectLst>
                <a:sym typeface="+mn-ea"/>
              </a:rPr>
              <a:t>广度优先</a:t>
            </a:r>
            <a:r>
              <a:rPr lang="zh-CN" altLang="en-US" sz="3600" b="1" dirty="0" smtClean="0">
                <a:solidFill>
                  <a:schemeClr val="tx1"/>
                </a:solidFill>
                <a:effectLst>
                  <a:outerShdw blurRad="38100" dist="19050" dir="2700000" algn="tl" rotWithShape="0">
                    <a:schemeClr val="dk1">
                      <a:alpha val="40000"/>
                    </a:schemeClr>
                  </a:outerShdw>
                </a:effectLst>
                <a:sym typeface="+mn-ea"/>
              </a:rPr>
              <a:t>搜</a:t>
            </a:r>
            <a:r>
              <a:rPr lang="en-US" altLang="zh-CN" sz="3600" b="1" dirty="0" smtClean="0">
                <a:solidFill>
                  <a:schemeClr val="tx1"/>
                </a:solidFill>
                <a:effectLst>
                  <a:outerShdw blurRad="38100" dist="19050" dir="2700000" algn="tl" rotWithShape="0">
                    <a:schemeClr val="dk1">
                      <a:alpha val="40000"/>
                    </a:schemeClr>
                  </a:outerShdw>
                </a:effectLst>
                <a:sym typeface="+mn-ea"/>
              </a:rPr>
              <a:t>(</a:t>
            </a:r>
            <a:r>
              <a:rPr lang="en-US" altLang="zh-CN" sz="3600" b="1" dirty="0">
                <a:solidFill>
                  <a:schemeClr val="tx1"/>
                </a:solidFill>
                <a:effectLst>
                  <a:outerShdw blurRad="38100" dist="19050" dir="2700000" algn="tl" rotWithShape="0">
                    <a:schemeClr val="dk1">
                      <a:alpha val="40000"/>
                    </a:schemeClr>
                  </a:outerShdw>
                </a:effectLst>
                <a:sym typeface="+mn-ea"/>
              </a:rPr>
              <a:t>bfs)</a:t>
            </a:r>
            <a:endParaRPr lang="en-US" altLang="zh-CN" sz="3600" b="1" dirty="0">
              <a:solidFill>
                <a:schemeClr val="tx1"/>
              </a:solidFill>
              <a:effectLst>
                <a:outerShdw blurRad="38100" dist="19050" dir="2700000" algn="tl" rotWithShape="0">
                  <a:schemeClr val="dk1">
                    <a:alpha val="40000"/>
                  </a:schemeClr>
                </a:outerShdw>
              </a:effectLst>
            </a:endParaRPr>
          </a:p>
          <a:p>
            <a:pPr marL="457200" indent="-457200">
              <a:lnSpc>
                <a:spcPct val="100000"/>
              </a:lnSpc>
              <a:buFont typeface="+mj-lt"/>
              <a:buAutoNum type="arabicPeriod"/>
            </a:pPr>
            <a:r>
              <a:rPr lang="zh-CN" altLang="en-US" sz="3600" b="1" dirty="0">
                <a:solidFill>
                  <a:schemeClr val="tx1"/>
                </a:solidFill>
                <a:effectLst>
                  <a:outerShdw blurRad="38100" dist="19050" dir="2700000" algn="tl" rotWithShape="0">
                    <a:schemeClr val="dk1">
                      <a:alpha val="40000"/>
                    </a:schemeClr>
                  </a:outerShdw>
                </a:effectLst>
                <a:sym typeface="+mn-ea"/>
              </a:rPr>
              <a:t>搜索的剪枝优</a:t>
            </a:r>
            <a:r>
              <a:rPr lang="zh-CN" altLang="en-US" sz="3600" b="1" dirty="0" smtClean="0">
                <a:solidFill>
                  <a:schemeClr val="tx1"/>
                </a:solidFill>
                <a:effectLst>
                  <a:outerShdw blurRad="38100" dist="19050" dir="2700000" algn="tl" rotWithShape="0">
                    <a:schemeClr val="dk1">
                      <a:alpha val="40000"/>
                    </a:schemeClr>
                  </a:outerShdw>
                </a:effectLst>
                <a:sym typeface="+mn-ea"/>
              </a:rPr>
              <a:t>化</a:t>
            </a:r>
            <a:endParaRPr lang="zh-CN" altLang="en-US" sz="3600" b="1" dirty="0">
              <a:solidFill>
                <a:schemeClr val="tx1"/>
              </a:solidFill>
              <a:effectLst>
                <a:outerShdw blurRad="38100" dist="19050" dir="2700000" algn="tl" rotWithShape="0">
                  <a:schemeClr val="dk1">
                    <a:alpha val="40000"/>
                  </a:schemeClr>
                </a:outerShdw>
              </a:effectLst>
              <a:sym typeface="+mn-ea"/>
            </a:endParaRPr>
          </a:p>
          <a:p>
            <a:pPr marL="457200" indent="-457200">
              <a:lnSpc>
                <a:spcPct val="100000"/>
              </a:lnSpc>
              <a:buFont typeface="+mj-lt"/>
              <a:buAutoNum type="arabicPeriod"/>
            </a:pPr>
            <a:r>
              <a:rPr lang="zh-CN" altLang="en-US" sz="3600" b="1" dirty="0">
                <a:solidFill>
                  <a:schemeClr val="tx1"/>
                </a:solidFill>
                <a:effectLst>
                  <a:outerShdw blurRad="38100" dist="19050" dir="2700000" algn="tl" rotWithShape="0">
                    <a:schemeClr val="dk1">
                      <a:alpha val="40000"/>
                    </a:schemeClr>
                  </a:outerShdw>
                </a:effectLst>
                <a:sym typeface="+mn-ea"/>
              </a:rPr>
              <a:t>迭代加深搜索</a:t>
            </a:r>
            <a:endParaRPr lang="en-US" altLang="zh-CN" sz="3600" b="1" dirty="0">
              <a:solidFill>
                <a:schemeClr val="tx1"/>
              </a:solidFill>
              <a:effectLst>
                <a:outerShdw blurRad="38100" dist="19050" dir="2700000" algn="tl" rotWithShape="0">
                  <a:schemeClr val="dk1">
                    <a:alpha val="40000"/>
                  </a:schemeClr>
                </a:outerShdw>
              </a:effectLst>
            </a:endParaRPr>
          </a:p>
          <a:p>
            <a:pPr marL="457200" indent="-457200">
              <a:lnSpc>
                <a:spcPct val="100000"/>
              </a:lnSpc>
              <a:buFont typeface="+mj-lt"/>
              <a:buAutoNum type="arabicPeriod"/>
            </a:pPr>
            <a:r>
              <a:rPr lang="zh-CN" altLang="en-US" sz="3600" b="1" dirty="0">
                <a:solidFill>
                  <a:schemeClr val="tx1"/>
                </a:solidFill>
                <a:effectLst>
                  <a:outerShdw blurRad="38100" dist="19050" dir="2700000" algn="tl" rotWithShape="0">
                    <a:schemeClr val="dk1">
                      <a:alpha val="40000"/>
                    </a:schemeClr>
                  </a:outerShdw>
                </a:effectLst>
                <a:sym typeface="+mn-ea"/>
              </a:rPr>
              <a:t>双向搜索</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143634"/>
            <a:ext cx="9982200" cy="4898571"/>
          </a:xfrm>
        </p:spPr>
        <p:txBody>
          <a:bodyPr rtlCol="0">
            <a:normAutofit/>
            <a:scene3d>
              <a:camera prst="orthographicFront"/>
              <a:lightRig rig="threePt" dir="t"/>
            </a:scene3d>
          </a:bodyPr>
          <a:lstStyle/>
          <a:p>
            <a:pPr marL="0" indent="0" algn="l" fontAlgn="auto">
              <a:lnSpc>
                <a:spcPct val="150000"/>
              </a:lnSpc>
              <a:spcBef>
                <a:spcPts val="1800"/>
              </a:spcBef>
              <a:buClrTx/>
              <a:buSzTx/>
              <a:buNone/>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zh-CN" sz="2400" b="1" dirty="0">
                <a:solidFill>
                  <a:schemeClr val="tx1"/>
                </a:solidFill>
                <a:effectLst>
                  <a:outerShdw blurRad="38100" dist="19050" dir="2700000" algn="tl" rotWithShape="0">
                    <a:schemeClr val="dk1">
                      <a:alpha val="40000"/>
                    </a:schemeClr>
                  </a:outerShdw>
                </a:effectLst>
                <a:sym typeface="+mn-ea"/>
              </a:rPr>
              <a:t>算法分析</a:t>
            </a:r>
            <a:r>
              <a:rPr lang="en-US" altLang="zh-CN" sz="2400" b="1" dirty="0">
                <a:solidFill>
                  <a:schemeClr val="tx1"/>
                </a:solidFill>
                <a:effectLst>
                  <a:outerShdw blurRad="38100" dist="19050" dir="2700000" algn="tl" rotWithShape="0">
                    <a:schemeClr val="dk1">
                      <a:alpha val="40000"/>
                    </a:schemeClr>
                  </a:outerShdw>
                </a:effectLst>
                <a:sym typeface="+mn-ea"/>
              </a:rPr>
              <a:t>】</a:t>
            </a:r>
            <a:endParaRPr lang="zh-CN" altLang="en-US" sz="2400" b="1" dirty="0">
              <a:solidFill>
                <a:schemeClr val="tx1"/>
              </a:solidFill>
              <a:effectLst>
                <a:outerShdw blurRad="38100" dist="19050" dir="2700000" algn="tl" rotWithShape="0">
                  <a:schemeClr val="dk1">
                    <a:alpha val="40000"/>
                  </a:schemeClr>
                </a:outerShdw>
              </a:effectLst>
              <a:sym typeface="+mn-ea"/>
            </a:endParaRP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拆分的方案与数字顺序无关（5=1+4和5=4+1为同一种方案）。那么我们枚举当前拆分出来的数大于等于上一个拆分出来的数即可。</a:t>
            </a: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计算贡献值。不重复枚举拆分方案的数字对，计算gcd作为贡献值（特判5=5这种情况，贡献值为0）。同一数字对的gcd会多次用到，可以预处理n范围内的数字对的gcd。</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20</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21</a:t>
            </a:fld>
            <a:endParaRPr lang="zh-CN" altLang="en-US" dirty="0"/>
          </a:p>
        </p:txBody>
      </p:sp>
      <p:sp>
        <p:nvSpPr>
          <p:cNvPr id="100" name="文本框 99"/>
          <p:cNvSpPr txBox="1"/>
          <p:nvPr/>
        </p:nvSpPr>
        <p:spPr>
          <a:xfrm>
            <a:off x="246380" y="941070"/>
            <a:ext cx="4017645" cy="3815080"/>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#include&lt;bits/stdc++.h&gt;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#define ll long long</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N=110;</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n,GCD[N][N],a[N]={1};</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ll ans=0;</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gcd(int a,int b){//求a,b的最大公约数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if(b==0)return a;</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gcd(b,a%b);</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
        <p:nvSpPr>
          <p:cNvPr id="3" name="文本框 2"/>
          <p:cNvSpPr txBox="1"/>
          <p:nvPr/>
        </p:nvSpPr>
        <p:spPr>
          <a:xfrm>
            <a:off x="4760595" y="1350010"/>
            <a:ext cx="7325360" cy="5507990"/>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init(){  //预处理i,j的最大公约数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j=i;j&lt;=n;j++)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GCD[i][j]=GCD[j][i]=gcd(i,j);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ll calc(int len){//计算当前拆分方案的贡献值</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ll ret=0;</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if(len==1) return 0;//特判拆分出来的数字个数为1的情况</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i=1;i&lt;len;i++)//枚举数字对</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j=i+1;j&lt;=len;j++){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ret+=GCD[a[i]][a[j]];//累加上预处理的数字对的gcd</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ret%1000000007;</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22</a:t>
            </a:fld>
            <a:endParaRPr lang="zh-CN" altLang="en-US" dirty="0"/>
          </a:p>
        </p:txBody>
      </p:sp>
      <p:sp>
        <p:nvSpPr>
          <p:cNvPr id="100" name="文本框 99"/>
          <p:cNvSpPr txBox="1"/>
          <p:nvPr/>
        </p:nvSpPr>
        <p:spPr>
          <a:xfrm>
            <a:off x="806450" y="766445"/>
            <a:ext cx="10453370" cy="6185535"/>
          </a:xfrm>
          <a:prstGeom prst="rect">
            <a:avLst/>
          </a:prstGeom>
          <a:noFill/>
          <a:ln w="9525">
            <a:noFill/>
          </a:ln>
        </p:spPr>
        <p:txBody>
          <a:bodyPr wrap="square">
            <a:spAutoFit/>
            <a:scene3d>
              <a:camera prst="orthographicFront"/>
              <a:lightRig rig="threePt" dir="t"/>
            </a:scene3d>
          </a:bodyPr>
          <a:lstStyle/>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void dfs(int pos,int now){</a:t>
            </a:r>
            <a:r>
              <a:rPr lang="en-US"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//pos拆分到第几个数，now拆分出来的数字之和</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if(now==n){ </a:t>
            </a:r>
            <a:r>
              <a:rPr lang="en-US"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//拆完计算贡献值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ans+=calc(pos-1);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return;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for(int i=a[pos-1];i&lt;=n-now;i++){</a:t>
            </a:r>
            <a:r>
              <a:rPr lang="en-US"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//枚举当前拆分出来的数字要大于等于上一个拆分出来的数字</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a[pos]=i;//记录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dfs(pos+1,now+i);</a:t>
            </a:r>
            <a:r>
              <a:rPr lang="en-US"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//继续搜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int main(){</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cin&gt;&gt;n;</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init();</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dfs(1,0);</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cout&lt;&lt;ans%1000000007&lt;&lt;endl;</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	return 0;</a:t>
            </a:r>
          </a:p>
          <a:p>
            <a:pPr indent="0"/>
            <a:r>
              <a:rPr sz="2200" b="1">
                <a:solidFill>
                  <a:schemeClr val="tx1"/>
                </a:solidFill>
                <a:effectLst>
                  <a:outerShdw blurRad="38100" dist="19050" dir="2700000" algn="tl" rotWithShape="0">
                    <a:schemeClr val="dk1">
                      <a:alpha val="40000"/>
                    </a:schemeClr>
                  </a:outerShdw>
                </a:effectLst>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5 </a:t>
            </a:r>
            <a:r>
              <a:rPr lang="zh-CN" altLang="en-US" dirty="0">
                <a:latin typeface="微软雅黑" panose="020B0503020204020204" charset="-122"/>
                <a:ea typeface="微软雅黑" panose="020B0503020204020204" charset="-122"/>
              </a:rPr>
              <a:t>迷宫</a:t>
            </a:r>
          </a:p>
        </p:txBody>
      </p:sp>
      <p:sp>
        <p:nvSpPr>
          <p:cNvPr id="14" name="内容占位符 13"/>
          <p:cNvSpPr>
            <a:spLocks noGrp="1"/>
          </p:cNvSpPr>
          <p:nvPr>
            <p:ph idx="1"/>
          </p:nvPr>
        </p:nvSpPr>
        <p:spPr>
          <a:xfrm>
            <a:off x="1214120" y="852805"/>
            <a:ext cx="10363200" cy="5846445"/>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sym typeface="+mn-ea"/>
              </a:rPr>
              <a:t>问题描述</a:t>
            </a:r>
            <a:r>
              <a:rPr lang="en-US" altLang="zh-CN" sz="2400" b="1" dirty="0">
                <a:solidFill>
                  <a:schemeClr val="tx1"/>
                </a:solidFill>
                <a:effectLst>
                  <a:outerShdw blurRad="38100" dist="19050" dir="2700000" algn="tl" rotWithShape="0">
                    <a:schemeClr val="dk1">
                      <a:alpha val="40000"/>
                    </a:schemeClr>
                  </a:outerShdw>
                </a:effectLst>
                <a:sym typeface="+mn-ea"/>
              </a:rPr>
              <a:t>】</a:t>
            </a:r>
            <a:endParaRPr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600"/>
              </a:spcAft>
              <a:buNone/>
            </a:pPr>
            <a:r>
              <a:rPr sz="2400" b="1" dirty="0">
                <a:solidFill>
                  <a:schemeClr val="tx1"/>
                </a:solidFill>
                <a:effectLst>
                  <a:outerShdw blurRad="38100" dist="19050" dir="2700000" algn="tl" rotWithShape="0">
                    <a:schemeClr val="dk1">
                      <a:alpha val="40000"/>
                    </a:schemeClr>
                  </a:outerShdw>
                </a:effectLst>
                <a:sym typeface="+mn-ea"/>
              </a:rPr>
              <a:t>一天Extense在森林里探险的时候不小心走入了一个迷宫，迷宫可以看成是由n * n的格点组成，每个格点只有2种状态，.和#，前者表示可以通行后者表示不能通行。同时当Extense处在某个格点时，他只能移动到东南西北(或者说上下左右)四个方向之一的相邻格点上，Extense想要从点A走到点B，问在不走出迷宫的情况下能不能办到。如果起点或者终点有一个不能通行(为#)，则看成无法办到。</a:t>
            </a:r>
          </a:p>
          <a:p>
            <a:pPr marL="0" indent="0">
              <a:lnSpc>
                <a:spcPct val="100000"/>
              </a:lnSpc>
              <a:spcBef>
                <a:spcPts val="0"/>
              </a:spcBef>
              <a:spcAft>
                <a:spcPts val="600"/>
              </a:spcAft>
              <a:buNone/>
            </a:pPr>
            <a:r>
              <a:rPr sz="2400" b="1" dirty="0">
                <a:solidFill>
                  <a:schemeClr val="tx1"/>
                </a:solidFill>
                <a:effectLst>
                  <a:outerShdw blurRad="38100" dist="19050" dir="2700000" algn="tl" rotWithShape="0">
                    <a:schemeClr val="dk1">
                      <a:alpha val="40000"/>
                    </a:schemeClr>
                  </a:outerShdw>
                </a:effectLst>
                <a:sym typeface="+mn-ea"/>
              </a:rPr>
              <a:t>【输入】</a:t>
            </a:r>
          </a:p>
          <a:p>
            <a:pPr marL="0" indent="0">
              <a:lnSpc>
                <a:spcPct val="100000"/>
              </a:lnSpc>
              <a:spcBef>
                <a:spcPts val="0"/>
              </a:spcBef>
              <a:spcAft>
                <a:spcPts val="600"/>
              </a:spcAft>
              <a:buNone/>
            </a:pPr>
            <a:r>
              <a:rPr sz="2400" b="1" dirty="0">
                <a:solidFill>
                  <a:schemeClr val="tx1"/>
                </a:solidFill>
                <a:effectLst>
                  <a:outerShdw blurRad="38100" dist="19050" dir="2700000" algn="tl" rotWithShape="0">
                    <a:schemeClr val="dk1">
                      <a:alpha val="40000"/>
                    </a:schemeClr>
                  </a:outerShdw>
                </a:effectLst>
                <a:sym typeface="+mn-ea"/>
              </a:rPr>
              <a:t>测试数据的第1行是一个正整数n (1 &lt;= n &lt;= 100)，表示迷宫的规模是n * n的。接下来是一个n * n的矩阵，矩阵中的元素为.或者#。再接下来一行是4个整数ha, la, hb, lb，描述A处在第ha行, 第la列，B处在第hb行, 第lb列。注意到ha, la, hb, lb全部是从0开始计数的。</a:t>
            </a:r>
          </a:p>
          <a:p>
            <a:pPr marL="0" indent="0">
              <a:lnSpc>
                <a:spcPct val="100000"/>
              </a:lnSpc>
              <a:spcBef>
                <a:spcPts val="0"/>
              </a:spcBef>
              <a:spcAft>
                <a:spcPts val="600"/>
              </a:spcAft>
              <a:buNone/>
            </a:pPr>
            <a:r>
              <a:rPr sz="2400" b="1" dirty="0">
                <a:solidFill>
                  <a:schemeClr val="tx1"/>
                </a:solidFill>
                <a:effectLst>
                  <a:outerShdw blurRad="38100" dist="19050" dir="2700000" algn="tl" rotWithShape="0">
                    <a:schemeClr val="dk1">
                      <a:alpha val="40000"/>
                    </a:schemeClr>
                  </a:outerShdw>
                </a:effectLst>
                <a:sym typeface="+mn-ea"/>
              </a:rPr>
              <a:t>【输出】</a:t>
            </a:r>
          </a:p>
          <a:p>
            <a:pPr marL="0" indent="0">
              <a:lnSpc>
                <a:spcPct val="100000"/>
              </a:lnSpc>
              <a:spcBef>
                <a:spcPts val="0"/>
              </a:spcBef>
              <a:spcAft>
                <a:spcPts val="600"/>
              </a:spcAft>
              <a:buNone/>
            </a:pPr>
            <a:r>
              <a:rPr sz="2400" b="1" dirty="0">
                <a:solidFill>
                  <a:schemeClr val="tx1"/>
                </a:solidFill>
                <a:effectLst>
                  <a:outerShdw blurRad="38100" dist="19050" dir="2700000" algn="tl" rotWithShape="0">
                    <a:schemeClr val="dk1">
                      <a:alpha val="40000"/>
                    </a:schemeClr>
                  </a:outerShdw>
                </a:effectLst>
                <a:sym typeface="+mn-ea"/>
              </a:rPr>
              <a:t>能办到则输出“YES”，否则输出“NO”。</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23</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46250" y="1210310"/>
            <a:ext cx="3387725" cy="4438015"/>
          </a:xfrm>
        </p:spPr>
        <p:txBody>
          <a:bodyPr rtlCol="0">
            <a:noAutofit/>
            <a:scene3d>
              <a:camera prst="orthographicFront"/>
              <a:lightRig rig="threePt" dir="t"/>
            </a:scene3d>
          </a:bodyPr>
          <a:lstStyle/>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【样例输入1】</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3</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0 0 2 2</a:t>
            </a:r>
          </a:p>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【样例输出1】</a:t>
            </a:r>
          </a:p>
          <a:p>
            <a:pPr marL="0" algn="l" fontAlgn="auto">
              <a:lnSpc>
                <a:spcPct val="100000"/>
              </a:lnSpc>
              <a:spcBef>
                <a:spcPts val="0"/>
              </a:spcBef>
              <a:spcAft>
                <a:spcPts val="0"/>
              </a:spcAft>
              <a:buClrTx/>
              <a:buSzTx/>
              <a:buNone/>
            </a:pPr>
            <a:r>
              <a:rPr sz="2800" b="1" dirty="0">
                <a:solidFill>
                  <a:schemeClr val="tx1"/>
                </a:solidFill>
                <a:effectLst>
                  <a:outerShdw blurRad="38100" dist="19050" dir="2700000" algn="tl" rotWithShape="0">
                    <a:schemeClr val="dk1">
                      <a:alpha val="40000"/>
                    </a:schemeClr>
                  </a:outerShdw>
                </a:effectLst>
                <a:sym typeface="+mn-ea"/>
              </a:rPr>
              <a:t>YES</a:t>
            </a:r>
          </a:p>
          <a:p>
            <a:pPr marL="0" indent="0" fontAlgn="auto">
              <a:lnSpc>
                <a:spcPct val="150000"/>
              </a:lnSpc>
              <a:spcBef>
                <a:spcPts val="0"/>
              </a:spcBef>
              <a:buNone/>
            </a:pPr>
            <a:endParaRPr sz="28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24</a:t>
            </a:fld>
            <a:endParaRPr lang="zh-CN" altLang="en-US" dirty="0"/>
          </a:p>
        </p:txBody>
      </p:sp>
      <p:sp>
        <p:nvSpPr>
          <p:cNvPr id="4" name="内容占位符 13"/>
          <p:cNvSpPr>
            <a:spLocks noGrp="1"/>
          </p:cNvSpPr>
          <p:nvPr/>
        </p:nvSpPr>
        <p:spPr>
          <a:xfrm>
            <a:off x="6171565" y="852805"/>
            <a:ext cx="3387725" cy="5461635"/>
          </a:xfrm>
          <a:prstGeom prst="rect">
            <a:avLst/>
          </a:prstGeom>
        </p:spPr>
        <p:txBody>
          <a:bodyPr vert="horz" lIns="90000" tIns="46800" rIns="90000" bIns="46800" rtlCol="0">
            <a:noAutofit/>
            <a:scene3d>
              <a:camera prst="orthographicFront"/>
              <a:lightRig rig="threePt" dir="t"/>
            </a:scene3d>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【样例输入</a:t>
            </a:r>
            <a:r>
              <a:rPr lang="en-US" sz="2800" b="1" dirty="0">
                <a:solidFill>
                  <a:schemeClr val="tx1"/>
                </a:solidFill>
                <a:effectLst>
                  <a:outerShdw blurRad="38100" dist="19050" dir="2700000" algn="tl" rotWithShape="0">
                    <a:schemeClr val="dk1">
                      <a:alpha val="40000"/>
                    </a:schemeClr>
                  </a:outerShdw>
                </a:effectLst>
                <a:sym typeface="+mn-ea"/>
              </a:rPr>
              <a:t>2</a:t>
            </a: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5</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800" b="1" dirty="0">
                <a:solidFill>
                  <a:schemeClr val="tx1"/>
                </a:solidFill>
                <a:effectLst>
                  <a:outerShdw blurRad="38100" dist="19050" dir="2700000" algn="tl" rotWithShape="0">
                    <a:schemeClr val="dk1">
                      <a:alpha val="40000"/>
                    </a:schemeClr>
                  </a:outerShdw>
                </a:effectLst>
                <a:sym typeface="+mn-ea"/>
              </a:rPr>
              <a:t>...#. </a:t>
            </a:r>
          </a:p>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0 0 4 0</a:t>
            </a:r>
          </a:p>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【样例输出</a:t>
            </a:r>
            <a:r>
              <a:rPr lang="en-US" sz="2800" b="1" dirty="0">
                <a:solidFill>
                  <a:schemeClr val="tx1"/>
                </a:solidFill>
                <a:effectLst>
                  <a:outerShdw blurRad="38100" dist="19050" dir="2700000" algn="tl" rotWithShape="0">
                    <a:schemeClr val="dk1">
                      <a:alpha val="40000"/>
                    </a:schemeClr>
                  </a:outerShdw>
                </a:effectLst>
                <a:sym typeface="+mn-ea"/>
              </a:rPr>
              <a:t>2</a:t>
            </a:r>
            <a:r>
              <a:rPr sz="2800" b="1" dirty="0">
                <a:solidFill>
                  <a:schemeClr val="tx1"/>
                </a:solidFill>
                <a:effectLst>
                  <a:outerShdw blurRad="38100" dist="19050" dir="2700000" algn="tl" rotWithShape="0">
                    <a:schemeClr val="dk1">
                      <a:alpha val="40000"/>
                    </a:schemeClr>
                  </a:outerShdw>
                </a:effectLst>
                <a:sym typeface="+mn-ea"/>
              </a:rPr>
              <a:t>】</a:t>
            </a:r>
          </a:p>
          <a:p>
            <a:pPr marL="0" algn="l" fontAlgn="auto">
              <a:lnSpc>
                <a:spcPct val="100000"/>
              </a:lnSpc>
              <a:spcBef>
                <a:spcPts val="0"/>
              </a:spcBef>
              <a:spcAft>
                <a:spcPts val="0"/>
              </a:spcAft>
              <a:buClrTx/>
              <a:buSzTx/>
              <a:buNone/>
            </a:pPr>
            <a:r>
              <a:rPr sz="2800" b="1" dirty="0">
                <a:solidFill>
                  <a:schemeClr val="tx1"/>
                </a:solidFill>
                <a:effectLst>
                  <a:outerShdw blurRad="38100" dist="19050" dir="2700000" algn="tl" rotWithShape="0">
                    <a:schemeClr val="dk1">
                      <a:alpha val="40000"/>
                    </a:schemeClr>
                  </a:outerShdw>
                </a:effectLst>
                <a:sym typeface="+mn-ea"/>
              </a:rPr>
              <a:t>NO</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031875"/>
            <a:ext cx="9982200" cy="2420620"/>
          </a:xfrm>
        </p:spPr>
        <p:txBody>
          <a:bodyPr rtlCol="0">
            <a:normAutofit/>
            <a:scene3d>
              <a:camera prst="orthographicFront"/>
              <a:lightRig rig="threePt" dir="t"/>
            </a:scene3d>
          </a:bodyPr>
          <a:lstStyle/>
          <a:p>
            <a:pPr marL="0" indent="0" algn="l" fontAlgn="auto">
              <a:lnSpc>
                <a:spcPct val="150000"/>
              </a:lnSpc>
              <a:spcBef>
                <a:spcPts val="1800"/>
              </a:spcBef>
              <a:buClrTx/>
              <a:buSzTx/>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zh-CN" sz="2800" b="1" dirty="0">
                <a:solidFill>
                  <a:schemeClr val="tx1"/>
                </a:solidFill>
                <a:effectLst>
                  <a:outerShdw blurRad="38100" dist="19050" dir="2700000" algn="tl" rotWithShape="0">
                    <a:schemeClr val="dk1">
                      <a:alpha val="40000"/>
                    </a:schemeClr>
                  </a:outerShdw>
                </a:effectLst>
                <a:sym typeface="+mn-ea"/>
              </a:rPr>
              <a:t>算法分析</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algn="l">
              <a:lnSpc>
                <a:spcPct val="150000"/>
              </a:lnSpc>
              <a:spcBef>
                <a:spcPts val="600"/>
              </a:spcBef>
              <a:buClrTx/>
              <a:buSzTx/>
            </a:pPr>
            <a:r>
              <a:rPr lang="zh-CN" altLang="en-US" sz="2800" b="1" dirty="0">
                <a:solidFill>
                  <a:schemeClr val="tx1"/>
                </a:solidFill>
                <a:effectLst>
                  <a:outerShdw blurRad="38100" dist="19050" dir="2700000" algn="tl" rotWithShape="0">
                    <a:schemeClr val="dk1">
                      <a:alpha val="40000"/>
                    </a:schemeClr>
                  </a:outerShdw>
                </a:effectLst>
                <a:sym typeface="+mn-ea"/>
              </a:rPr>
              <a:t>可以使用留边法来解决边界的问题，只需要把要存储的数据从下标1开始存储。</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25</a:t>
            </a:fld>
            <a:endParaRPr lang="zh-CN" altLang="en-US" dirty="0"/>
          </a:p>
        </p:txBody>
      </p:sp>
      <p:sp>
        <p:nvSpPr>
          <p:cNvPr id="100" name="文本框 99"/>
          <p:cNvSpPr txBox="1"/>
          <p:nvPr/>
        </p:nvSpPr>
        <p:spPr>
          <a:xfrm>
            <a:off x="1433195" y="3452495"/>
            <a:ext cx="9870440" cy="3107690"/>
          </a:xfrm>
          <a:prstGeom prst="rect">
            <a:avLst/>
          </a:prstGeom>
          <a:noFill/>
          <a:ln w="9525">
            <a:noFill/>
          </a:ln>
        </p:spPr>
        <p:txBody>
          <a:bodyPr wrap="square">
            <a:spAutoFit/>
            <a:scene3d>
              <a:camera prst="orthographicFront"/>
              <a:lightRig rig="threePt" dir="t"/>
            </a:scene3d>
          </a:bodyPr>
          <a:lstStyle/>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#include&lt;iostream&gt;</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#include&lt;cstring&gt;</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dx[4]={0,-1,0,1},dy[4]={-1,0,1,0};//左上右下四个增量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a[110][110];//存储地图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bo,k,n,ha,la,hb,lb;</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26</a:t>
            </a:fld>
            <a:endParaRPr lang="zh-CN" altLang="en-US" dirty="0"/>
          </a:p>
        </p:txBody>
      </p:sp>
      <p:sp>
        <p:nvSpPr>
          <p:cNvPr id="100" name="文本框 99"/>
          <p:cNvSpPr txBox="1"/>
          <p:nvPr/>
        </p:nvSpPr>
        <p:spPr>
          <a:xfrm>
            <a:off x="1668145" y="947420"/>
            <a:ext cx="9909810" cy="5939155"/>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xx,int yy){</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(bo==1)</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//结束条件</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i=0;i&lt;4;i++)</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//依次判断四个方向是否可行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x=xx+dx[i],y=yy+dy[i]; //记录下一步可以走的点的位置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(a[x][y])</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//如果可以走就走下去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if(x==hb&amp;&amp;y==lb)//判断新位置是否与目标位置一致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bo=1;</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a[x][y]=0;  //将走过的位置设置成0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dfs(x,y);   //继续搜索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27</a:t>
            </a:fld>
            <a:endParaRPr lang="zh-CN" altLang="en-US" dirty="0"/>
          </a:p>
        </p:txBody>
      </p:sp>
      <p:sp>
        <p:nvSpPr>
          <p:cNvPr id="100" name="文本框 99"/>
          <p:cNvSpPr txBox="1"/>
          <p:nvPr/>
        </p:nvSpPr>
        <p:spPr>
          <a:xfrm>
            <a:off x="1402715" y="1000125"/>
            <a:ext cx="9607550" cy="5631180"/>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cin&gt;&gt;n;</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i=1;i&lt;=n;i++)//输入地图，替换成整数数组方便处理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j=1;j&lt;=n;j++)</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char ch;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cin&gt;&gt;ch;</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if(ch=='.') //如果是可以走的位置，设置成1</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a[i][j]=1;</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a[i][j]=0;//0表示不能走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28</a:t>
            </a:fld>
            <a:endParaRPr lang="zh-CN" altLang="en-US" dirty="0"/>
          </a:p>
        </p:txBody>
      </p:sp>
      <p:sp>
        <p:nvSpPr>
          <p:cNvPr id="100" name="文本框 99"/>
          <p:cNvSpPr txBox="1"/>
          <p:nvPr/>
        </p:nvSpPr>
        <p:spPr>
          <a:xfrm>
            <a:off x="1680210" y="859790"/>
            <a:ext cx="9394825" cy="5939155"/>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cin&gt;&gt;ha&gt;&gt;la&gt;&gt;hb&gt;&gt;lb;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ha++;la++;hb++;lb++;</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//计算过程中，地图坐标从1,1开始，需要将输入的坐标依次+1</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，第</a:t>
            </a:r>
            <a:r>
              <a:rPr lang="en-US" altLang="zh-CN"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0</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行第</a:t>
            </a:r>
            <a:r>
              <a:rPr lang="en-US" altLang="zh-CN"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0</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列留边解决边界问题</a:t>
            </a:r>
            <a:endPar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bo=0;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(!a[ha][la]||!a[hb][lb]) //判断起始和结束位置是否能通行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cout&lt;&lt;"NO"&lt;&lt;endl;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a[ha][la]=0;//走过的位置记为0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dfs(ha,la); //开始搜索</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(bo){</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cout&lt;&lt;"YES"&lt;&lt;endl;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cout&lt;&lt;"NO"&lt;&lt;endl;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6 </a:t>
            </a:r>
            <a:r>
              <a:rPr lang="zh-CN" altLang="en-US" dirty="0">
                <a:latin typeface="微软雅黑" panose="020B0503020204020204" charset="-122"/>
                <a:ea typeface="微软雅黑" panose="020B0503020204020204" charset="-122"/>
              </a:rPr>
              <a:t>马的遍历</a:t>
            </a:r>
          </a:p>
        </p:txBody>
      </p:sp>
      <p:sp>
        <p:nvSpPr>
          <p:cNvPr id="14" name="内容占位符 13"/>
          <p:cNvSpPr>
            <a:spLocks noGrp="1"/>
          </p:cNvSpPr>
          <p:nvPr>
            <p:ph idx="1"/>
          </p:nvPr>
        </p:nvSpPr>
        <p:spPr>
          <a:xfrm>
            <a:off x="1059180" y="968375"/>
            <a:ext cx="10829290" cy="5662930"/>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sym typeface="+mn-ea"/>
              </a:rPr>
              <a:t>问题描述</a:t>
            </a:r>
            <a:r>
              <a:rPr lang="en-US" altLang="zh-CN" sz="2400" b="1" dirty="0">
                <a:solidFill>
                  <a:schemeClr val="tx1"/>
                </a:solidFill>
                <a:effectLst>
                  <a:outerShdw blurRad="38100" dist="19050" dir="2700000" algn="tl" rotWithShape="0">
                    <a:schemeClr val="dk1">
                      <a:alpha val="40000"/>
                    </a:schemeClr>
                  </a:outerShdw>
                </a:effectLst>
                <a:sym typeface="+mn-ea"/>
              </a:rPr>
              <a:t>】</a:t>
            </a:r>
            <a:endParaRPr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sz="2400" b="1" dirty="0">
                <a:solidFill>
                  <a:schemeClr val="tx1"/>
                </a:solidFill>
                <a:effectLst>
                  <a:outerShdw blurRad="38100" dist="19050" dir="2700000" algn="tl" rotWithShape="0">
                    <a:schemeClr val="dk1">
                      <a:alpha val="40000"/>
                    </a:schemeClr>
                  </a:outerShdw>
                </a:effectLst>
                <a:sym typeface="+mn-ea"/>
              </a:rPr>
              <a:t>中国象棋半张棋盘如图（a）所示。马自左下角往右上角跳。今规定只许往右跳，不许往左跳。比如图（a）中所示为一种跳行路线，并将所经路线打印出来。打印格式为：0,0--&gt;2,1--&gt;3,3--&gt;1,4--&gt;3,5-&gt;2,7--&gt;4,8</a:t>
            </a:r>
          </a:p>
          <a:p>
            <a:pPr marL="0" algn="l" fontAlgn="auto">
              <a:lnSpc>
                <a:spcPct val="100000"/>
              </a:lnSpc>
              <a:spcBef>
                <a:spcPts val="0"/>
              </a:spcBef>
              <a:spcAft>
                <a:spcPts val="0"/>
              </a:spcAft>
              <a:buClrTx/>
              <a:buSzTx/>
              <a:buNone/>
            </a:pPr>
            <a:r>
              <a:rPr sz="2400" b="1" dirty="0">
                <a:solidFill>
                  <a:schemeClr val="tx1"/>
                </a:solidFill>
                <a:effectLst>
                  <a:outerShdw blurRad="38100" dist="19050" dir="2700000" algn="tl" rotWithShape="0">
                    <a:schemeClr val="dk1">
                      <a:alpha val="40000"/>
                    </a:schemeClr>
                  </a:outerShdw>
                </a:effectLst>
                <a:sym typeface="+mn-ea"/>
              </a:rPr>
              <a:t>【输入】</a:t>
            </a:r>
          </a:p>
          <a:p>
            <a:pPr marL="0" algn="l" fontAlgn="auto">
              <a:lnSpc>
                <a:spcPct val="100000"/>
              </a:lnSpc>
              <a:spcBef>
                <a:spcPts val="0"/>
              </a:spcBef>
              <a:spcAft>
                <a:spcPts val="0"/>
              </a:spcAft>
              <a:buClrTx/>
              <a:buSzTx/>
              <a:buNone/>
            </a:pPr>
            <a:r>
              <a:rPr sz="2400" b="1" dirty="0">
                <a:solidFill>
                  <a:schemeClr val="tx1"/>
                </a:solidFill>
                <a:effectLst>
                  <a:outerShdw blurRad="38100" dist="19050" dir="2700000" algn="tl" rotWithShape="0">
                    <a:schemeClr val="dk1">
                      <a:alpha val="40000"/>
                    </a:schemeClr>
                  </a:outerShdw>
                </a:effectLst>
                <a:sym typeface="+mn-ea"/>
              </a:rPr>
              <a:t>无</a:t>
            </a:r>
          </a:p>
          <a:p>
            <a:pPr marL="0" algn="l" fontAlgn="auto">
              <a:lnSpc>
                <a:spcPct val="100000"/>
              </a:lnSpc>
              <a:spcBef>
                <a:spcPts val="0"/>
              </a:spcBef>
              <a:spcAft>
                <a:spcPts val="0"/>
              </a:spcAft>
              <a:buClrTx/>
              <a:buSzTx/>
              <a:buNone/>
            </a:pPr>
            <a:r>
              <a:rPr sz="2400" b="1" dirty="0">
                <a:solidFill>
                  <a:schemeClr val="tx1"/>
                </a:solidFill>
                <a:effectLst>
                  <a:outerShdw blurRad="38100" dist="19050" dir="2700000" algn="tl" rotWithShape="0">
                    <a:schemeClr val="dk1">
                      <a:alpha val="40000"/>
                    </a:schemeClr>
                  </a:outerShdw>
                </a:effectLst>
                <a:sym typeface="+mn-ea"/>
              </a:rPr>
              <a:t>【输出】</a:t>
            </a:r>
          </a:p>
          <a:p>
            <a:pPr marL="0" algn="l" fontAlgn="auto">
              <a:lnSpc>
                <a:spcPct val="100000"/>
              </a:lnSpc>
              <a:spcBef>
                <a:spcPts val="0"/>
              </a:spcBef>
              <a:spcAft>
                <a:spcPts val="0"/>
              </a:spcAft>
              <a:buClrTx/>
              <a:buSzTx/>
              <a:buNone/>
            </a:pPr>
            <a:r>
              <a:rPr sz="2400" b="1" dirty="0">
                <a:solidFill>
                  <a:schemeClr val="tx1"/>
                </a:solidFill>
                <a:effectLst>
                  <a:outerShdw blurRad="38100" dist="19050" dir="2700000" algn="tl" rotWithShape="0">
                    <a:schemeClr val="dk1">
                      <a:alpha val="40000"/>
                    </a:schemeClr>
                  </a:outerShdw>
                </a:effectLst>
                <a:sym typeface="+mn-ea"/>
              </a:rPr>
              <a:t>输出路线。</a:t>
            </a:r>
          </a:p>
          <a:p>
            <a:pPr marL="0" algn="l" fontAlgn="auto">
              <a:lnSpc>
                <a:spcPct val="100000"/>
              </a:lnSpc>
              <a:spcBef>
                <a:spcPts val="0"/>
              </a:spcBef>
              <a:spcAft>
                <a:spcPts val="0"/>
              </a:spcAft>
              <a:buClrTx/>
              <a:buSzTx/>
              <a:buNone/>
            </a:pPr>
            <a:endParaRPr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sz="2400" b="1" dirty="0">
                <a:solidFill>
                  <a:schemeClr val="tx1"/>
                </a:solidFill>
                <a:effectLst>
                  <a:outerShdw blurRad="38100" dist="19050" dir="2700000" algn="tl" rotWithShape="0">
                    <a:schemeClr val="dk1">
                      <a:alpha val="40000"/>
                    </a:schemeClr>
                  </a:outerShdw>
                </a:effectLst>
                <a:sym typeface="+mn-ea"/>
              </a:rPr>
              <a:t>【样例输</a:t>
            </a:r>
            <a:r>
              <a:rPr lang="zh-CN" sz="2400" b="1" dirty="0">
                <a:solidFill>
                  <a:schemeClr val="tx1"/>
                </a:solidFill>
                <a:effectLst>
                  <a:outerShdw blurRad="38100" dist="19050" dir="2700000" algn="tl" rotWithShape="0">
                    <a:schemeClr val="dk1">
                      <a:alpha val="40000"/>
                    </a:schemeClr>
                  </a:outerShdw>
                </a:effectLst>
                <a:sym typeface="+mn-ea"/>
              </a:rPr>
              <a:t>出</a:t>
            </a:r>
            <a:r>
              <a:rPr sz="2400" b="1" dirty="0">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sz="2400" b="1" dirty="0">
                <a:solidFill>
                  <a:schemeClr val="tx1"/>
                </a:solidFill>
                <a:effectLst>
                  <a:outerShdw blurRad="38100" dist="19050" dir="2700000" algn="tl" rotWithShape="0">
                    <a:schemeClr val="dk1">
                      <a:alpha val="40000"/>
                    </a:schemeClr>
                  </a:outerShdw>
                </a:effectLst>
                <a:sym typeface="+mn-ea"/>
              </a:rPr>
              <a:t>1:0,0--&gt;2,1--&gt;4,2--&gt;3,4--&gt;4,6--&gt;2,7--&gt;4,8</a:t>
            </a:r>
          </a:p>
          <a:p>
            <a:pPr marL="0" indent="0">
              <a:lnSpc>
                <a:spcPct val="100000"/>
              </a:lnSpc>
              <a:spcBef>
                <a:spcPts val="0"/>
              </a:spcBef>
              <a:spcAft>
                <a:spcPts val="0"/>
              </a:spcAft>
              <a:buNone/>
            </a:pPr>
            <a:r>
              <a:rPr sz="2400" b="1" dirty="0">
                <a:solidFill>
                  <a:schemeClr val="tx1"/>
                </a:solidFill>
                <a:effectLst>
                  <a:outerShdw blurRad="38100" dist="19050" dir="2700000" algn="tl" rotWithShape="0">
                    <a:schemeClr val="dk1">
                      <a:alpha val="40000"/>
                    </a:schemeClr>
                  </a:outerShdw>
                </a:effectLst>
                <a:sym typeface="+mn-ea"/>
              </a:rPr>
              <a:t>2:0,0--&gt;2,1--&gt;4,2--&gt;3,4--&gt;1,5--&gt;3,6--&gt;4,8</a:t>
            </a:r>
          </a:p>
          <a:p>
            <a:pPr marL="0" indent="0">
              <a:lnSpc>
                <a:spcPct val="100000"/>
              </a:lnSpc>
              <a:spcBef>
                <a:spcPts val="0"/>
              </a:spcBef>
              <a:spcAft>
                <a:spcPts val="0"/>
              </a:spcAft>
              <a:buNone/>
            </a:pPr>
            <a:r>
              <a:rPr lang="zh-CN" sz="24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a:t>
            </a:r>
            <a:endParaRPr 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zh-CN" sz="2400" b="1" dirty="0">
                <a:solidFill>
                  <a:schemeClr val="tx1"/>
                </a:solidFill>
                <a:effectLst>
                  <a:outerShdw blurRad="38100" dist="19050" dir="2700000" algn="tl" rotWithShape="0">
                    <a:schemeClr val="dk1">
                      <a:alpha val="40000"/>
                    </a:schemeClr>
                  </a:outerShdw>
                </a:effectLst>
                <a:sym typeface="+mn-ea"/>
              </a:rPr>
              <a:t>37:0,0--&gt;1,2--&gt;0,4--&gt;2,5--&gt;0,6--&gt;2,7--&gt;4,8</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29</a:t>
            </a:fld>
            <a:endParaRPr lang="zh-CN" altLang="en-US" dirty="0"/>
          </a:p>
        </p:txBody>
      </p:sp>
      <p:pic>
        <p:nvPicPr>
          <p:cNvPr id="3" name="图片 18"/>
          <p:cNvPicPr>
            <a:picLocks noChangeAspect="1"/>
          </p:cNvPicPr>
          <p:nvPr/>
        </p:nvPicPr>
        <p:blipFill>
          <a:blip r:embed="rId2" cstate="print"/>
          <a:stretch>
            <a:fillRect/>
          </a:stretch>
        </p:blipFill>
        <p:spPr>
          <a:xfrm>
            <a:off x="3711575" y="2877820"/>
            <a:ext cx="7073900" cy="2070735"/>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sym typeface="+mn-ea"/>
              </a:rPr>
              <a:t>搜索算法</a:t>
            </a:r>
          </a:p>
        </p:txBody>
      </p:sp>
      <p:sp>
        <p:nvSpPr>
          <p:cNvPr id="14" name="内容占位符 13"/>
          <p:cNvSpPr>
            <a:spLocks noGrp="1"/>
          </p:cNvSpPr>
          <p:nvPr>
            <p:ph idx="1"/>
          </p:nvPr>
        </p:nvSpPr>
        <p:spPr>
          <a:xfrm>
            <a:off x="486410" y="1579880"/>
            <a:ext cx="11532235" cy="4898390"/>
          </a:xfrm>
        </p:spPr>
        <p:txBody>
          <a:bodyPr rtlCol="0">
            <a:noAutofit/>
          </a:bodyPr>
          <a:lstStyle/>
          <a:p>
            <a:pPr>
              <a:lnSpc>
                <a:spcPct val="150000"/>
              </a:lnSpc>
            </a:pPr>
            <a:r>
              <a:rPr sz="2700" b="1" dirty="0">
                <a:solidFill>
                  <a:schemeClr val="tx1"/>
                </a:solidFill>
                <a:latin typeface="+mj-ea"/>
                <a:ea typeface="+mj-ea"/>
                <a:sym typeface="+mn-ea"/>
              </a:rPr>
              <a:t>我们之前学习过枚举法，</a:t>
            </a:r>
            <a:r>
              <a:rPr lang="zh-CN" sz="2700" b="1" dirty="0">
                <a:solidFill>
                  <a:schemeClr val="tx1"/>
                </a:solidFill>
                <a:latin typeface="+mj-ea"/>
                <a:ea typeface="+mj-ea"/>
                <a:sym typeface="+mn-ea"/>
              </a:rPr>
              <a:t>即</a:t>
            </a:r>
            <a:r>
              <a:rPr sz="2700" b="1" dirty="0">
                <a:solidFill>
                  <a:schemeClr val="tx1"/>
                </a:solidFill>
                <a:latin typeface="+mj-ea"/>
                <a:ea typeface="+mj-ea"/>
                <a:sym typeface="+mn-ea"/>
              </a:rPr>
              <a:t>按照一定顺序，不重复、不遗漏地逐个尝试，然后验证结果。</a:t>
            </a:r>
          </a:p>
          <a:p>
            <a:pPr>
              <a:lnSpc>
                <a:spcPct val="150000"/>
              </a:lnSpc>
            </a:pPr>
            <a:r>
              <a:rPr sz="2700" b="1" dirty="0">
                <a:solidFill>
                  <a:schemeClr val="tx1"/>
                </a:solidFill>
                <a:latin typeface="+mj-ea"/>
                <a:ea typeface="+mj-ea"/>
                <a:sym typeface="+mn-ea"/>
              </a:rPr>
              <a:t>在更复杂的问题中，状态无法简单用单一变量表示</a:t>
            </a:r>
            <a:r>
              <a:rPr lang="zh-CN" sz="2700" b="1" dirty="0">
                <a:solidFill>
                  <a:schemeClr val="tx1"/>
                </a:solidFill>
                <a:latin typeface="+mj-ea"/>
                <a:ea typeface="+mj-ea"/>
                <a:sym typeface="+mn-ea"/>
              </a:rPr>
              <a:t>，比如迷宫问题</a:t>
            </a:r>
            <a:r>
              <a:rPr sz="2700" b="1" dirty="0">
                <a:solidFill>
                  <a:schemeClr val="tx1"/>
                </a:solidFill>
                <a:latin typeface="+mj-ea"/>
                <a:ea typeface="+mj-ea"/>
                <a:sym typeface="+mn-ea"/>
              </a:rPr>
              <a:t>。</a:t>
            </a:r>
          </a:p>
          <a:p>
            <a:pPr>
              <a:lnSpc>
                <a:spcPct val="150000"/>
              </a:lnSpc>
            </a:pPr>
            <a:r>
              <a:rPr sz="2700" b="1" dirty="0">
                <a:solidFill>
                  <a:schemeClr val="tx1"/>
                </a:solidFill>
                <a:latin typeface="+mj-ea"/>
                <a:ea typeface="+mj-ea"/>
                <a:sym typeface="+mn-ea"/>
              </a:rPr>
              <a:t>同时，当数据范围扩大时，即便问题本质上仍为子集（指数）枚举或排列（阶乘）枚举，但很多状态是无效的。</a:t>
            </a:r>
          </a:p>
          <a:p>
            <a:pPr>
              <a:lnSpc>
                <a:spcPct val="150000"/>
              </a:lnSpc>
            </a:pPr>
            <a:r>
              <a:rPr sz="2700" b="1" dirty="0">
                <a:solidFill>
                  <a:schemeClr val="tx1"/>
                </a:solidFill>
                <a:latin typeface="+mj-ea"/>
                <a:ea typeface="+mj-ea"/>
                <a:sym typeface="+mn-ea"/>
              </a:rPr>
              <a:t>搜索，是一种具有策略的枚举法。它</a:t>
            </a:r>
            <a:r>
              <a:rPr lang="zh-CN" sz="2700" b="1" dirty="0">
                <a:solidFill>
                  <a:schemeClr val="tx1"/>
                </a:solidFill>
                <a:latin typeface="+mj-ea"/>
                <a:ea typeface="+mj-ea"/>
                <a:sym typeface="+mn-ea"/>
              </a:rPr>
              <a:t>能</a:t>
            </a:r>
            <a:r>
              <a:rPr sz="2700" b="1" dirty="0">
                <a:solidFill>
                  <a:schemeClr val="tx1"/>
                </a:solidFill>
                <a:latin typeface="+mj-ea"/>
                <a:ea typeface="+mj-ea"/>
                <a:sym typeface="+mn-ea"/>
              </a:rPr>
              <a:t>利用数据结构表示状态，并借此更有针对性地剪枝，从而求解传统枚举难以解决的问题。</a:t>
            </a:r>
          </a:p>
          <a:p>
            <a:pPr>
              <a:lnSpc>
                <a:spcPct val="150000"/>
              </a:lnSpc>
            </a:pPr>
            <a:endParaRPr lang="en-US" altLang="zh-CN" sz="2700" dirty="0">
              <a:latin typeface="+mj-ea"/>
              <a:ea typeface="+mj-ea"/>
            </a:endParaRPr>
          </a:p>
          <a:p>
            <a:pPr>
              <a:lnSpc>
                <a:spcPct val="150000"/>
              </a:lnSpc>
            </a:pPr>
            <a:endParaRPr lang="en-US" altLang="zh-CN" sz="2400" dirty="0">
              <a:latin typeface="+mj-ea"/>
              <a:ea typeface="+mj-ea"/>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30</a:t>
            </a:fld>
            <a:endParaRPr lang="zh-CN" altLang="en-US" dirty="0"/>
          </a:p>
        </p:txBody>
      </p:sp>
      <p:sp>
        <p:nvSpPr>
          <p:cNvPr id="100" name="文本框 99"/>
          <p:cNvSpPr txBox="1"/>
          <p:nvPr/>
        </p:nvSpPr>
        <p:spPr>
          <a:xfrm>
            <a:off x="172720" y="928370"/>
            <a:ext cx="3986530" cy="3415030"/>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#include&lt;cstdio&gt;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#include&lt;iostream&gt;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#include&lt;cstdlib&gt;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a[100][3],t=0;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//路径总数和路径</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x[4]={2,1,-1,-2},</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y[4]={1,2,2,1};</a:t>
            </a:r>
          </a:p>
          <a:p>
            <a:pPr indent="0"/>
            <a:r>
              <a:rPr lang="en-US" sz="24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//四种移动规则</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p:txBody>
      </p:sp>
      <p:sp>
        <p:nvSpPr>
          <p:cNvPr id="3" name="文本框 2"/>
          <p:cNvSpPr txBox="1"/>
          <p:nvPr/>
        </p:nvSpPr>
        <p:spPr>
          <a:xfrm>
            <a:off x="4027170" y="816610"/>
            <a:ext cx="8062595" cy="5846445"/>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search(int);//搜索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print(int ii)</a:t>
            </a: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//打印</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cout&lt;&lt;t&lt;&lt;":";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 (int i=1;i&lt;=ii-1;i++)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cout&lt;&lt;a[i][1]&lt;&lt;","&lt;&lt;a[i][2]&lt;&lt;"--&gt;";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cout&lt;&lt;"4,8"&lt;&lt;endl;</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a[1][1]=0;a[1][2]=0;//从(0,0)开始往右跳第二步</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search(2);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31</a:t>
            </a:fld>
            <a:endParaRPr lang="zh-CN" altLang="en-US" dirty="0"/>
          </a:p>
        </p:txBody>
      </p:sp>
      <p:sp>
        <p:nvSpPr>
          <p:cNvPr id="100" name="文本框 99"/>
          <p:cNvSpPr txBox="1"/>
          <p:nvPr/>
        </p:nvSpPr>
        <p:spPr>
          <a:xfrm>
            <a:off x="1180465" y="822960"/>
            <a:ext cx="10495915" cy="5939155"/>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search(int i)//搜索第i步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j=0;j&lt;=3;j++) //往4个方向跳</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(a[i-1][1]+x[j]&gt;=0&amp;&amp;a[i-1][1]+x[j]&lt;=4</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&amp;&amp;a[i-1][2]+y[j]&gt;=0&amp;&amp;a[i-1][2]+y[j]&lt;=8) //判断马不越界</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a[i][1]=a[i-1][1]+x[j];//保存当前马的位置</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a[i][2]=a[i-1][2]+y[j];</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(a[i][1]==4&amp;&amp;a[i][2]==8)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print(i);</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search(i+1);   //搜索下一步</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广度优先搜索</a:t>
            </a:r>
            <a:r>
              <a:rPr lang="en-US" altLang="zh-CN" dirty="0">
                <a:sym typeface="+mn-ea"/>
              </a:rPr>
              <a:t>(bfs)</a:t>
            </a:r>
            <a:endParaRPr lang="zh-CN" altLang="en-US"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315154" y="1223010"/>
            <a:ext cx="6356985" cy="5344795"/>
          </a:xfrm>
        </p:spPr>
        <p:txBody>
          <a:bodyPr rtlCol="0">
            <a:noAutofit/>
            <a:scene3d>
              <a:camera prst="orthographicFront"/>
              <a:lightRig rig="threePt" dir="t"/>
            </a:scene3d>
          </a:bodyPr>
          <a:lstStyle/>
          <a:p>
            <a:pPr fontAlgn="auto">
              <a:lnSpc>
                <a:spcPct val="150000"/>
              </a:lnSpc>
              <a:spcBef>
                <a:spcPts val="0"/>
              </a:spcBef>
            </a:pPr>
            <a:r>
              <a:rPr sz="2400" b="1" dirty="0">
                <a:solidFill>
                  <a:schemeClr val="tx1"/>
                </a:solidFill>
                <a:effectLst>
                  <a:outerShdw blurRad="38100" dist="19050" dir="2700000" algn="tl" rotWithShape="0">
                    <a:schemeClr val="dk1">
                      <a:alpha val="40000"/>
                    </a:schemeClr>
                  </a:outerShdw>
                </a:effectLst>
                <a:sym typeface="+mn-ea"/>
              </a:rPr>
              <a:t>广度优先搜索一般应用在求至少需要几步，且状态可以比较容易记录的情况</a:t>
            </a:r>
          </a:p>
          <a:p>
            <a:pPr fontAlgn="auto">
              <a:lnSpc>
                <a:spcPct val="150000"/>
              </a:lnSpc>
              <a:spcBef>
                <a:spcPts val="0"/>
              </a:spcBef>
            </a:pPr>
            <a:r>
              <a:rPr lang="zh-CN" altLang="en-US" sz="2400" b="1" dirty="0">
                <a:solidFill>
                  <a:schemeClr val="tx1"/>
                </a:solidFill>
                <a:effectLst>
                  <a:outerShdw blurRad="38100" dist="19050" dir="2700000" algn="tl" rotWithShape="0">
                    <a:schemeClr val="dk1">
                      <a:alpha val="40000"/>
                    </a:schemeClr>
                  </a:outerShdw>
                </a:effectLst>
                <a:sym typeface="+mn-ea"/>
              </a:rPr>
              <a:t>广度优先搜索基于队列的存储结构，每次弹出队首的元素，并将扩展到的状态加入队尾，这样可以保证所有比</a:t>
            </a:r>
            <a:r>
              <a:rPr lang="en-US" altLang="zh-CN" sz="2400" b="1" dirty="0">
                <a:solidFill>
                  <a:schemeClr val="tx1"/>
                </a:solidFill>
                <a:effectLst>
                  <a:outerShdw blurRad="38100" dist="19050" dir="2700000" algn="tl" rotWithShape="0">
                    <a:schemeClr val="dk1">
                      <a:alpha val="40000"/>
                    </a:schemeClr>
                  </a:outerShdw>
                </a:effectLst>
                <a:sym typeface="+mn-ea"/>
              </a:rPr>
              <a:t>x</a:t>
            </a:r>
            <a:r>
              <a:rPr lang="zh-CN" altLang="en-US" sz="2400" b="1" dirty="0">
                <a:solidFill>
                  <a:schemeClr val="tx1"/>
                </a:solidFill>
                <a:effectLst>
                  <a:outerShdw blurRad="38100" dist="19050" dir="2700000" algn="tl" rotWithShape="0">
                    <a:schemeClr val="dk1">
                      <a:alpha val="40000"/>
                    </a:schemeClr>
                  </a:outerShdw>
                </a:effectLst>
                <a:sym typeface="+mn-ea"/>
              </a:rPr>
              <a:t>深度浅的状态都可以在</a:t>
            </a:r>
            <a:r>
              <a:rPr lang="en-US" altLang="zh-CN" sz="2400" b="1" dirty="0">
                <a:solidFill>
                  <a:schemeClr val="tx1"/>
                </a:solidFill>
                <a:effectLst>
                  <a:outerShdw blurRad="38100" dist="19050" dir="2700000" algn="tl" rotWithShape="0">
                    <a:schemeClr val="dk1">
                      <a:alpha val="40000"/>
                    </a:schemeClr>
                  </a:outerShdw>
                </a:effectLst>
                <a:sym typeface="+mn-ea"/>
              </a:rPr>
              <a:t>x</a:t>
            </a:r>
            <a:r>
              <a:rPr lang="zh-CN" altLang="en-US" sz="2400" b="1" dirty="0">
                <a:solidFill>
                  <a:schemeClr val="tx1"/>
                </a:solidFill>
                <a:effectLst>
                  <a:outerShdw blurRad="38100" dist="19050" dir="2700000" algn="tl" rotWithShape="0">
                    <a:schemeClr val="dk1">
                      <a:alpha val="40000"/>
                    </a:schemeClr>
                  </a:outerShdw>
                </a:effectLst>
                <a:sym typeface="+mn-ea"/>
              </a:rPr>
              <a:t>之前出队，并且可以保证所有点在深度最浅的部位被访问到。</a:t>
            </a:r>
            <a:endParaRPr lang="en-US" altLang="zh-CN" sz="24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0"/>
              </a:spcBef>
            </a:pPr>
            <a:r>
              <a:rPr lang="zh-CN" altLang="en-US" sz="2400" b="1" dirty="0">
                <a:solidFill>
                  <a:schemeClr val="tx1"/>
                </a:solidFill>
                <a:effectLst>
                  <a:outerShdw blurRad="38100" dist="19050" dir="2700000" algn="tl" rotWithShape="0">
                    <a:schemeClr val="dk1">
                      <a:alpha val="40000"/>
                    </a:schemeClr>
                  </a:outerShdw>
                </a:effectLst>
                <a:sym typeface="+mn-ea"/>
              </a:rPr>
              <a:t>以那棵树为例再来看一下</a:t>
            </a:r>
            <a:r>
              <a:rPr lang="en-US" altLang="zh-CN" sz="2400" b="1" dirty="0" err="1">
                <a:solidFill>
                  <a:schemeClr val="tx1"/>
                </a:solidFill>
                <a:effectLst>
                  <a:outerShdw blurRad="38100" dist="19050" dir="2700000" algn="tl" rotWithShape="0">
                    <a:schemeClr val="dk1">
                      <a:alpha val="40000"/>
                    </a:schemeClr>
                  </a:outerShdw>
                </a:effectLst>
                <a:sym typeface="+mn-ea"/>
              </a:rPr>
              <a:t>bfs</a:t>
            </a:r>
            <a:r>
              <a:rPr lang="zh-CN" altLang="en-US" sz="2400" b="1">
                <a:solidFill>
                  <a:schemeClr val="tx1"/>
                </a:solidFill>
                <a:effectLst>
                  <a:outerShdw blurRad="38100" dist="19050" dir="2700000" algn="tl" rotWithShape="0">
                    <a:schemeClr val="dk1">
                      <a:alpha val="40000"/>
                    </a:schemeClr>
                  </a:outerShdw>
                </a:effectLst>
                <a:sym typeface="+mn-ea"/>
              </a:rPr>
              <a:t>的过程</a:t>
            </a:r>
            <a:r>
              <a:rPr lang="zh-CN" altLang="en-US" sz="2400" b="1" dirty="0">
                <a:solidFill>
                  <a:schemeClr val="tx1"/>
                </a:solidFill>
                <a:effectLst>
                  <a:outerShdw blurRad="38100" dist="19050" dir="2700000" algn="tl" rotWithShape="0">
                    <a:schemeClr val="dk1">
                      <a:alpha val="40000"/>
                    </a:schemeClr>
                  </a:outerShdw>
                </a:effectLst>
                <a:sym typeface="+mn-ea"/>
              </a:rPr>
              <a:t>（节点中的数值为遍历的顺序）。</a:t>
            </a:r>
            <a:endParaRPr lang="en-US" altLang="zh-CN" sz="24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0"/>
              </a:spcBef>
            </a:pPr>
            <a:endParaRPr lang="en-US" altLang="zh-CN"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32</a:t>
            </a:fld>
            <a:endParaRPr lang="zh-CN" altLang="en-US" dirty="0"/>
          </a:p>
        </p:txBody>
      </p:sp>
      <p:sp>
        <p:nvSpPr>
          <p:cNvPr id="567319" name="Oval 23"/>
          <p:cNvSpPr>
            <a:spLocks noChangeArrowheads="1"/>
          </p:cNvSpPr>
          <p:nvPr/>
        </p:nvSpPr>
        <p:spPr bwMode="auto">
          <a:xfrm>
            <a:off x="7063596" y="5432744"/>
            <a:ext cx="288925" cy="28892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6" name="椭圆 15"/>
          <p:cNvSpPr/>
          <p:nvPr/>
        </p:nvSpPr>
        <p:spPr>
          <a:xfrm>
            <a:off x="8802370" y="192341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a:t>
            </a:r>
          </a:p>
        </p:txBody>
      </p:sp>
      <p:sp>
        <p:nvSpPr>
          <p:cNvPr id="17" name="椭圆 16"/>
          <p:cNvSpPr/>
          <p:nvPr/>
        </p:nvSpPr>
        <p:spPr>
          <a:xfrm>
            <a:off x="773811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2</a:t>
            </a:r>
          </a:p>
        </p:txBody>
      </p:sp>
      <p:sp>
        <p:nvSpPr>
          <p:cNvPr id="18" name="椭圆 17"/>
          <p:cNvSpPr/>
          <p:nvPr/>
        </p:nvSpPr>
        <p:spPr>
          <a:xfrm>
            <a:off x="979932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3</a:t>
            </a:r>
          </a:p>
        </p:txBody>
      </p:sp>
      <p:sp>
        <p:nvSpPr>
          <p:cNvPr id="23" name="椭圆 22"/>
          <p:cNvSpPr/>
          <p:nvPr/>
        </p:nvSpPr>
        <p:spPr>
          <a:xfrm>
            <a:off x="695515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4</a:t>
            </a:r>
          </a:p>
        </p:txBody>
      </p:sp>
      <p:sp>
        <p:nvSpPr>
          <p:cNvPr id="24" name="椭圆 23"/>
          <p:cNvSpPr/>
          <p:nvPr/>
        </p:nvSpPr>
        <p:spPr>
          <a:xfrm>
            <a:off x="863917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5</a:t>
            </a:r>
          </a:p>
        </p:txBody>
      </p:sp>
      <p:sp>
        <p:nvSpPr>
          <p:cNvPr id="29" name="椭圆 28"/>
          <p:cNvSpPr/>
          <p:nvPr/>
        </p:nvSpPr>
        <p:spPr>
          <a:xfrm>
            <a:off x="7397115"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7</a:t>
            </a:r>
          </a:p>
        </p:txBody>
      </p:sp>
      <p:sp>
        <p:nvSpPr>
          <p:cNvPr id="30" name="椭圆 29"/>
          <p:cNvSpPr/>
          <p:nvPr/>
        </p:nvSpPr>
        <p:spPr>
          <a:xfrm>
            <a:off x="817372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8</a:t>
            </a:r>
          </a:p>
        </p:txBody>
      </p:sp>
      <p:sp>
        <p:nvSpPr>
          <p:cNvPr id="31" name="椭圆 30"/>
          <p:cNvSpPr/>
          <p:nvPr/>
        </p:nvSpPr>
        <p:spPr>
          <a:xfrm>
            <a:off x="906145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9</a:t>
            </a:r>
          </a:p>
        </p:txBody>
      </p:sp>
      <p:sp>
        <p:nvSpPr>
          <p:cNvPr id="35" name="椭圆 34"/>
          <p:cNvSpPr/>
          <p:nvPr/>
        </p:nvSpPr>
        <p:spPr>
          <a:xfrm>
            <a:off x="700278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12</a:t>
            </a:r>
          </a:p>
        </p:txBody>
      </p:sp>
      <p:sp>
        <p:nvSpPr>
          <p:cNvPr id="36" name="椭圆 35"/>
          <p:cNvSpPr/>
          <p:nvPr/>
        </p:nvSpPr>
        <p:spPr>
          <a:xfrm>
            <a:off x="773811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13</a:t>
            </a:r>
          </a:p>
        </p:txBody>
      </p:sp>
      <p:sp>
        <p:nvSpPr>
          <p:cNvPr id="37" name="椭圆 36"/>
          <p:cNvSpPr/>
          <p:nvPr/>
        </p:nvSpPr>
        <p:spPr>
          <a:xfrm>
            <a:off x="838073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14</a:t>
            </a:r>
          </a:p>
        </p:txBody>
      </p:sp>
      <p:cxnSp>
        <p:nvCxnSpPr>
          <p:cNvPr id="38" name="直接连接符 37"/>
          <p:cNvCxnSpPr>
            <a:endCxn id="17" idx="7"/>
          </p:cNvCxnSpPr>
          <p:nvPr/>
        </p:nvCxnSpPr>
        <p:spPr>
          <a:xfrm flipH="1">
            <a:off x="8180070" y="2450465"/>
            <a:ext cx="814070" cy="3657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4"/>
            <a:endCxn id="18" idx="1"/>
          </p:cNvCxnSpPr>
          <p:nvPr/>
        </p:nvCxnSpPr>
        <p:spPr>
          <a:xfrm>
            <a:off x="9061450" y="2440940"/>
            <a:ext cx="813435" cy="3752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4"/>
            <a:endCxn id="23" idx="7"/>
          </p:cNvCxnSpPr>
          <p:nvPr/>
        </p:nvCxnSpPr>
        <p:spPr>
          <a:xfrm flipH="1">
            <a:off x="7397115" y="3258185"/>
            <a:ext cx="600075"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4"/>
            <a:endCxn id="24" idx="1"/>
          </p:cNvCxnSpPr>
          <p:nvPr/>
        </p:nvCxnSpPr>
        <p:spPr>
          <a:xfrm>
            <a:off x="7997190" y="3258185"/>
            <a:ext cx="717550"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3" idx="4"/>
            <a:endCxn id="29" idx="0"/>
          </p:cNvCxnSpPr>
          <p:nvPr/>
        </p:nvCxnSpPr>
        <p:spPr>
          <a:xfrm>
            <a:off x="7214235" y="4009390"/>
            <a:ext cx="441960"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30" idx="0"/>
          </p:cNvCxnSpPr>
          <p:nvPr/>
        </p:nvCxnSpPr>
        <p:spPr>
          <a:xfrm flipH="1">
            <a:off x="8432800" y="4009390"/>
            <a:ext cx="465455"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31" idx="0"/>
          </p:cNvCxnSpPr>
          <p:nvPr/>
        </p:nvCxnSpPr>
        <p:spPr>
          <a:xfrm>
            <a:off x="8888730" y="4022725"/>
            <a:ext cx="431800" cy="267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9" idx="4"/>
            <a:endCxn id="35" idx="0"/>
          </p:cNvCxnSpPr>
          <p:nvPr/>
        </p:nvCxnSpPr>
        <p:spPr>
          <a:xfrm flipH="1">
            <a:off x="7261860" y="4808220"/>
            <a:ext cx="394335"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9" idx="4"/>
            <a:endCxn id="36" idx="0"/>
          </p:cNvCxnSpPr>
          <p:nvPr/>
        </p:nvCxnSpPr>
        <p:spPr>
          <a:xfrm>
            <a:off x="7656195" y="4808220"/>
            <a:ext cx="340995"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0" idx="4"/>
            <a:endCxn id="37" idx="0"/>
          </p:cNvCxnSpPr>
          <p:nvPr/>
        </p:nvCxnSpPr>
        <p:spPr>
          <a:xfrm>
            <a:off x="8432800" y="4808220"/>
            <a:ext cx="20701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9"/>
          <p:cNvSpPr>
            <a:spLocks noChangeArrowheads="1"/>
          </p:cNvSpPr>
          <p:nvPr/>
        </p:nvSpPr>
        <p:spPr bwMode="auto">
          <a:xfrm>
            <a:off x="8802370" y="192214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5" name="Oval 9"/>
          <p:cNvSpPr>
            <a:spLocks noChangeArrowheads="1"/>
          </p:cNvSpPr>
          <p:nvPr/>
        </p:nvSpPr>
        <p:spPr bwMode="auto">
          <a:xfrm>
            <a:off x="773811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6" name="Oval 9"/>
          <p:cNvSpPr>
            <a:spLocks noChangeArrowheads="1"/>
          </p:cNvSpPr>
          <p:nvPr/>
        </p:nvSpPr>
        <p:spPr bwMode="auto">
          <a:xfrm>
            <a:off x="979805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7" name="Oval 9"/>
          <p:cNvSpPr>
            <a:spLocks noChangeArrowheads="1"/>
          </p:cNvSpPr>
          <p:nvPr/>
        </p:nvSpPr>
        <p:spPr bwMode="auto">
          <a:xfrm>
            <a:off x="6953885" y="35039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9" name="Oval 9"/>
          <p:cNvSpPr>
            <a:spLocks noChangeArrowheads="1"/>
          </p:cNvSpPr>
          <p:nvPr/>
        </p:nvSpPr>
        <p:spPr bwMode="auto">
          <a:xfrm>
            <a:off x="7397115"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0" name="Oval 9"/>
          <p:cNvSpPr>
            <a:spLocks noChangeArrowheads="1"/>
          </p:cNvSpPr>
          <p:nvPr/>
        </p:nvSpPr>
        <p:spPr bwMode="auto">
          <a:xfrm>
            <a:off x="8172450"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1" name="Oval 9"/>
          <p:cNvSpPr>
            <a:spLocks noChangeArrowheads="1"/>
          </p:cNvSpPr>
          <p:nvPr/>
        </p:nvSpPr>
        <p:spPr bwMode="auto">
          <a:xfrm>
            <a:off x="9060180" y="428942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2" name="Oval 9"/>
          <p:cNvSpPr>
            <a:spLocks noChangeArrowheads="1"/>
          </p:cNvSpPr>
          <p:nvPr/>
        </p:nvSpPr>
        <p:spPr bwMode="auto">
          <a:xfrm>
            <a:off x="7002780" y="53086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3" name="Oval 9"/>
          <p:cNvSpPr>
            <a:spLocks noChangeArrowheads="1"/>
          </p:cNvSpPr>
          <p:nvPr/>
        </p:nvSpPr>
        <p:spPr bwMode="auto">
          <a:xfrm>
            <a:off x="7738110"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4" name="Oval 9"/>
          <p:cNvSpPr>
            <a:spLocks noChangeArrowheads="1"/>
          </p:cNvSpPr>
          <p:nvPr/>
        </p:nvSpPr>
        <p:spPr bwMode="auto">
          <a:xfrm>
            <a:off x="8369935"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4" name="Oval 9"/>
          <p:cNvSpPr>
            <a:spLocks noChangeArrowheads="1"/>
          </p:cNvSpPr>
          <p:nvPr/>
        </p:nvSpPr>
        <p:spPr bwMode="auto">
          <a:xfrm>
            <a:off x="8639810" y="35052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 name="椭圆 4"/>
          <p:cNvSpPr/>
          <p:nvPr/>
        </p:nvSpPr>
        <p:spPr>
          <a:xfrm>
            <a:off x="10184130" y="350393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6</a:t>
            </a:r>
          </a:p>
        </p:txBody>
      </p:sp>
      <p:sp>
        <p:nvSpPr>
          <p:cNvPr id="6" name="椭圆 5"/>
          <p:cNvSpPr/>
          <p:nvPr/>
        </p:nvSpPr>
        <p:spPr>
          <a:xfrm>
            <a:off x="987488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10</a:t>
            </a:r>
          </a:p>
        </p:txBody>
      </p:sp>
      <p:sp>
        <p:nvSpPr>
          <p:cNvPr id="7" name="椭圆 6"/>
          <p:cNvSpPr/>
          <p:nvPr/>
        </p:nvSpPr>
        <p:spPr>
          <a:xfrm>
            <a:off x="1070165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11</a:t>
            </a:r>
          </a:p>
        </p:txBody>
      </p:sp>
      <p:sp>
        <p:nvSpPr>
          <p:cNvPr id="8" name="椭圆 7"/>
          <p:cNvSpPr/>
          <p:nvPr/>
        </p:nvSpPr>
        <p:spPr>
          <a:xfrm>
            <a:off x="9666605" y="530860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15</a:t>
            </a:r>
          </a:p>
        </p:txBody>
      </p:sp>
      <p:sp>
        <p:nvSpPr>
          <p:cNvPr id="10" name="Oval 9"/>
          <p:cNvSpPr>
            <a:spLocks noChangeArrowheads="1"/>
          </p:cNvSpPr>
          <p:nvPr/>
        </p:nvSpPr>
        <p:spPr bwMode="auto">
          <a:xfrm>
            <a:off x="10182860" y="34905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1" name="Oval 9"/>
          <p:cNvSpPr>
            <a:spLocks noChangeArrowheads="1"/>
          </p:cNvSpPr>
          <p:nvPr/>
        </p:nvSpPr>
        <p:spPr bwMode="auto">
          <a:xfrm>
            <a:off x="987488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2" name="Oval 9"/>
          <p:cNvSpPr>
            <a:spLocks noChangeArrowheads="1"/>
          </p:cNvSpPr>
          <p:nvPr/>
        </p:nvSpPr>
        <p:spPr bwMode="auto">
          <a:xfrm>
            <a:off x="1070165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5" name="Oval 9"/>
          <p:cNvSpPr>
            <a:spLocks noChangeArrowheads="1"/>
          </p:cNvSpPr>
          <p:nvPr/>
        </p:nvSpPr>
        <p:spPr bwMode="auto">
          <a:xfrm>
            <a:off x="9666605" y="53073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cxnSp>
        <p:nvCxnSpPr>
          <p:cNvPr id="20" name="直接连接符 19"/>
          <p:cNvCxnSpPr>
            <a:stCxn id="56" idx="5"/>
            <a:endCxn id="10" idx="0"/>
          </p:cNvCxnSpPr>
          <p:nvPr/>
        </p:nvCxnSpPr>
        <p:spPr>
          <a:xfrm>
            <a:off x="10240645" y="3183255"/>
            <a:ext cx="201930" cy="3073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4"/>
            <a:endCxn id="11" idx="0"/>
          </p:cNvCxnSpPr>
          <p:nvPr/>
        </p:nvCxnSpPr>
        <p:spPr>
          <a:xfrm flipH="1">
            <a:off x="10134600" y="4009390"/>
            <a:ext cx="30797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4"/>
            <a:endCxn id="12" idx="0"/>
          </p:cNvCxnSpPr>
          <p:nvPr/>
        </p:nvCxnSpPr>
        <p:spPr>
          <a:xfrm>
            <a:off x="10442575" y="4009390"/>
            <a:ext cx="51879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15" idx="0"/>
          </p:cNvCxnSpPr>
          <p:nvPr/>
        </p:nvCxnSpPr>
        <p:spPr>
          <a:xfrm flipH="1">
            <a:off x="9926320" y="4806950"/>
            <a:ext cx="208280" cy="5003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ox(i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ox(i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ox(in)">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ox(in)">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ox(i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box(in)">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ox(i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ox(i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ox(in)">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ox(i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ox(in)">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ox(in)">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5" grpId="0" bldLvl="0" animBg="1"/>
      <p:bldP spid="56" grpId="0" bldLvl="0" animBg="1"/>
      <p:bldP spid="57" grpId="0" bldLvl="0" animBg="1"/>
      <p:bldP spid="59" grpId="0" bldLvl="0" animBg="1"/>
      <p:bldP spid="60" grpId="0" bldLvl="0" animBg="1"/>
      <p:bldP spid="61" grpId="0" bldLvl="0" animBg="1"/>
      <p:bldP spid="62" grpId="0" bldLvl="0" animBg="1"/>
      <p:bldP spid="63" grpId="0" bldLvl="0" animBg="1"/>
      <p:bldP spid="64" grpId="0" bldLvl="0" animBg="1"/>
      <p:bldP spid="4" grpId="0" bldLvl="0" animBg="1"/>
      <p:bldP spid="10" grpId="0" bldLvl="0" animBg="1"/>
      <p:bldP spid="11" grpId="0" bldLvl="0" animBg="1"/>
      <p:bldP spid="12" grpId="0" bldLvl="0" animBg="1"/>
      <p:bldP spid="1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广度优先搜索</a:t>
            </a:r>
            <a:r>
              <a:rPr lang="en-US" altLang="zh-CN" dirty="0">
                <a:latin typeface="微软雅黑" panose="020B0503020204020204" charset="-122"/>
                <a:ea typeface="微软雅黑" panose="020B0503020204020204" charset="-122"/>
              </a:rPr>
              <a:t>(bfs)</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33</a:t>
            </a:fld>
            <a:endParaRPr lang="zh-CN" altLang="en-US" dirty="0"/>
          </a:p>
        </p:txBody>
      </p:sp>
      <p:sp>
        <p:nvSpPr>
          <p:cNvPr id="100" name="文本框 99"/>
          <p:cNvSpPr txBox="1"/>
          <p:nvPr/>
        </p:nvSpPr>
        <p:spPr>
          <a:xfrm>
            <a:off x="497205" y="1527810"/>
            <a:ext cx="11318240" cy="4831080"/>
          </a:xfrm>
          <a:prstGeom prst="rect">
            <a:avLst/>
          </a:prstGeom>
          <a:noFill/>
          <a:ln w="9525">
            <a:noFill/>
          </a:ln>
        </p:spPr>
        <p:txBody>
          <a:bodyPr wrap="square">
            <a:spAutoFit/>
            <a:scene3d>
              <a:camera prst="orthographicFront"/>
              <a:lightRig rig="threePt" dir="t"/>
            </a:scene3d>
          </a:bodyPr>
          <a:lstStyle/>
          <a:p>
            <a:pPr indent="0"/>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广度优先搜索的基本模板：</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q.push(</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初始状态</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//将初始状态入队</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while (!q.empty()) {</a:t>
            </a: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node u = q.front(); </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//取出队首</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q.pop();</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//出队</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枚举所有可扩展状态</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//找到u的所有可达状态v</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是合法的</a:t>
            </a:r>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//v需要满足某些条件，如未访问过、未在队内等 </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q.push(v); </a:t>
            </a:r>
            <a:r>
              <a:rPr lang="zh-CN" sz="2800" b="1" i="1">
                <a:solidFill>
                  <a:schemeClr val="tx1"/>
                </a:solidFill>
                <a:effectLst>
                  <a:outerShdw blurRad="38100" dist="19050" dir="2700000" algn="tl" rotWithShape="0">
                    <a:schemeClr val="dk1">
                      <a:alpha val="40000"/>
                    </a:schemeClr>
                  </a:outerShdw>
                </a:effectLst>
                <a:ea typeface="宋体" panose="02010600030101010101" pitchFamily="2" charset="-122"/>
              </a:rPr>
              <a:t>//入队（同时可能需要维护某些必要信息）</a:t>
            </a:r>
            <a:endPar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8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7 </a:t>
            </a:r>
            <a:r>
              <a:rPr lang="zh-CN" altLang="en-US" dirty="0">
                <a:latin typeface="微软雅黑" panose="020B0503020204020204" charset="-122"/>
                <a:ea typeface="微软雅黑" panose="020B0503020204020204" charset="-122"/>
              </a:rPr>
              <a:t>整数变换</a:t>
            </a:r>
            <a:endParaRPr lang="en-US" altLang="zh-CN"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1104900" y="1600199"/>
            <a:ext cx="9982200" cy="4898571"/>
          </a:xfrm>
        </p:spPr>
        <p:txBody>
          <a:bodyPr rtlCol="0">
            <a:normAutofit/>
            <a:scene3d>
              <a:camera prst="orthographicFront"/>
              <a:lightRig rig="threePt" dir="t"/>
            </a:scene3d>
          </a:bodyPr>
          <a:lstStyle/>
          <a:p>
            <a:pPr marL="0" indent="0" algn="l" fontAlgn="auto">
              <a:lnSpc>
                <a:spcPct val="150000"/>
              </a:lnSpc>
              <a:spcBef>
                <a:spcPts val="1800"/>
              </a:spcBef>
              <a:buClrTx/>
              <a:buSzTx/>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en-US" sz="2800" b="1" dirty="0">
                <a:solidFill>
                  <a:schemeClr val="tx1"/>
                </a:solidFill>
                <a:effectLst>
                  <a:outerShdw blurRad="38100" dist="19050" dir="2700000" algn="tl" rotWithShape="0">
                    <a:schemeClr val="dk1">
                      <a:alpha val="40000"/>
                    </a:schemeClr>
                  </a:outerShdw>
                </a:effectLst>
                <a:sym typeface="+mn-ea"/>
              </a:rPr>
              <a:t>问题描述</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marL="0" indent="0" algn="l" fontAlgn="auto">
              <a:lnSpc>
                <a:spcPct val="150000"/>
              </a:lnSpc>
              <a:spcBef>
                <a:spcPts val="1800"/>
              </a:spcBef>
              <a:buClrTx/>
              <a:buSzTx/>
              <a:buNone/>
            </a:pPr>
            <a:r>
              <a:rPr lang="zh-CN" altLang="en-US" sz="2800" b="1" dirty="0">
                <a:solidFill>
                  <a:schemeClr val="tx1"/>
                </a:solidFill>
                <a:effectLst>
                  <a:outerShdw blurRad="38100" dist="19050" dir="2700000" algn="tl" rotWithShape="0">
                    <a:schemeClr val="dk1">
                      <a:alpha val="40000"/>
                    </a:schemeClr>
                  </a:outerShdw>
                </a:effectLst>
                <a:sym typeface="+mn-ea"/>
              </a:rPr>
              <a:t>你有一个数 x，还有一个数 y，可以把 x 变为 x+1, x-1, 2*x，要求 x 时刻非负，并&lt;=10^7,问最少几步变成 </a:t>
            </a:r>
            <a:r>
              <a:rPr lang="zh-CN" altLang="en-US" sz="2800" b="1" dirty="0" smtClean="0">
                <a:solidFill>
                  <a:schemeClr val="tx1"/>
                </a:solidFill>
                <a:effectLst>
                  <a:outerShdw blurRad="38100" dist="19050" dir="2700000" algn="tl" rotWithShape="0">
                    <a:schemeClr val="dk1">
                      <a:alpha val="40000"/>
                    </a:schemeClr>
                  </a:outerShdw>
                </a:effectLst>
                <a:sym typeface="+mn-ea"/>
              </a:rPr>
              <a:t>y？</a:t>
            </a:r>
            <a:endParaRPr lang="zh-CN" altLang="en-US" sz="2800" b="1" dirty="0">
              <a:solidFill>
                <a:schemeClr val="tx1"/>
              </a:solidFill>
              <a:effectLst>
                <a:outerShdw blurRad="38100" dist="19050" dir="2700000" algn="tl" rotWithShape="0">
                  <a:schemeClr val="dk1">
                    <a:alpha val="40000"/>
                  </a:schemeClr>
                </a:outerShdw>
              </a:effectLst>
            </a:endParaRPr>
          </a:p>
          <a:p>
            <a:pPr marL="0" indent="0" algn="l" fontAlgn="auto">
              <a:lnSpc>
                <a:spcPct val="150000"/>
              </a:lnSpc>
              <a:spcBef>
                <a:spcPts val="1800"/>
              </a:spcBef>
              <a:buClrTx/>
              <a:buSzTx/>
              <a:buNone/>
            </a:pPr>
            <a:r>
              <a:rPr lang="zh-CN" altLang="en-US" sz="2800" b="1" dirty="0">
                <a:solidFill>
                  <a:schemeClr val="tx1"/>
                </a:solidFill>
                <a:effectLst>
                  <a:outerShdw blurRad="38100" dist="19050" dir="2700000" algn="tl" rotWithShape="0">
                    <a:schemeClr val="dk1">
                      <a:alpha val="40000"/>
                    </a:schemeClr>
                  </a:outerShdw>
                </a:effectLst>
                <a:sym typeface="+mn-ea"/>
              </a:rPr>
              <a:t>x，y 均&lt;=10^7</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34</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494665" y="953135"/>
            <a:ext cx="7031990" cy="5678170"/>
          </a:xfrm>
        </p:spPr>
        <p:txBody>
          <a:bodyPr rtlCol="0">
            <a:noAutofit/>
            <a:scene3d>
              <a:camera prst="orthographicFront"/>
              <a:lightRig rig="threePt" dir="t"/>
            </a:scene3d>
          </a:bodyPr>
          <a:lstStyle/>
          <a:p>
            <a:pPr>
              <a:lnSpc>
                <a:spcPct val="100000"/>
              </a:lnSpc>
              <a:spcBef>
                <a:spcPts val="0"/>
              </a:spcBef>
              <a:spcAft>
                <a:spcPts val="400"/>
              </a:spcAft>
            </a:pP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以</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x=1,y=10</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为例，我们构建一棵搜索树来模拟这个过程（节点的数值变换得到的</a:t>
            </a:r>
            <a:r>
              <a:rPr lang="zh-CN" altLang="en-US" sz="2300" b="1" dirty="0" smtClean="0">
                <a:solidFill>
                  <a:schemeClr val="tx1"/>
                </a:solidFill>
                <a:effectLst>
                  <a:outerShdw blurRad="38100" dist="19050" dir="2700000" algn="tl" rotWithShape="0">
                    <a:schemeClr val="dk1">
                      <a:alpha val="40000"/>
                    </a:schemeClr>
                  </a:outerShdw>
                </a:effectLst>
                <a:cs typeface="微软雅黑" panose="020B0503020204020204" charset="-122"/>
                <a:sym typeface="+mn-ea"/>
              </a:rPr>
              <a:t>数字，</a:t>
            </a:r>
            <a:r>
              <a:rPr lang="zh-CN" altLang="en-US" sz="2300" b="1" dirty="0" smtClean="0">
                <a:solidFill>
                  <a:schemeClr val="tx1"/>
                </a:solidFill>
                <a:effectLst>
                  <a:outerShdw blurRad="38100" dist="19050" dir="2700000" algn="tl" rotWithShape="0">
                    <a:schemeClr val="dk1">
                      <a:alpha val="40000"/>
                    </a:schemeClr>
                  </a:outerShdw>
                </a:effectLst>
                <a:sym typeface="+mn-ea"/>
              </a:rPr>
              <a:t>把 </a:t>
            </a:r>
            <a:r>
              <a:rPr lang="zh-CN" altLang="en-US" sz="2300" b="1" dirty="0">
                <a:solidFill>
                  <a:schemeClr val="tx1"/>
                </a:solidFill>
                <a:effectLst>
                  <a:outerShdw blurRad="38100" dist="19050" dir="2700000" algn="tl" rotWithShape="0">
                    <a:schemeClr val="dk1">
                      <a:alpha val="40000"/>
                    </a:schemeClr>
                  </a:outerShdw>
                </a:effectLst>
                <a:sym typeface="+mn-ea"/>
              </a:rPr>
              <a:t>x 变为 x+1, x-1, 2*x </a:t>
            </a:r>
            <a:r>
              <a:rPr lang="zh-CN" altLang="en-US" sz="2300" b="1" dirty="0" smtClean="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p>
          <a:p>
            <a:pPr algn="l">
              <a:lnSpc>
                <a:spcPct val="100000"/>
              </a:lnSpc>
              <a:spcBef>
                <a:spcPts val="0"/>
              </a:spcBef>
              <a:spcAft>
                <a:spcPts val="400"/>
              </a:spcAft>
              <a:buClrTx/>
              <a:buSzTx/>
            </a:pP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最开始的时候将1号节点（初始状态）加入队列。作为第一层的元素。</a:t>
            </a:r>
            <a:endPar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然后我们每一次会取出队首元素，扩展其相邻点，作为第2层。</a:t>
            </a:r>
            <a:endPar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第二层：2</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0。</a:t>
            </a: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然后由第二层扩展第三层，不断重复取出队首元素，扩展相邻且未经过的点。</a:t>
            </a:r>
            <a:endPar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第三层：3</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4。</a:t>
            </a:r>
            <a:endPar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第四层：6</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5</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8。</a:t>
            </a:r>
            <a:endPar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第五层：7</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12</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10。</a:t>
            </a:r>
            <a:endPar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endParaRPr>
          </a:p>
          <a:p>
            <a:pPr algn="l">
              <a:lnSpc>
                <a:spcPct val="100000"/>
              </a:lnSpc>
              <a:spcBef>
                <a:spcPts val="0"/>
              </a:spcBef>
              <a:spcAft>
                <a:spcPts val="400"/>
              </a:spcAft>
              <a:buClrTx/>
              <a:buSzTx/>
            </a:pP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这样我们就得到了1</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到</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10</a:t>
            </a:r>
            <a:r>
              <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的最少步数</a:t>
            </a:r>
            <a:r>
              <a:rPr lang="en-US" altLang="zh-CN"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rPr>
              <a:t>为4。</a:t>
            </a:r>
          </a:p>
          <a:p>
            <a:pPr algn="l" fontAlgn="auto">
              <a:lnSpc>
                <a:spcPct val="150000"/>
              </a:lnSpc>
              <a:spcBef>
                <a:spcPts val="0"/>
              </a:spcBef>
              <a:buClrTx/>
              <a:buSzTx/>
            </a:pPr>
            <a:endPar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endParaRPr>
          </a:p>
          <a:p>
            <a:pPr fontAlgn="auto">
              <a:lnSpc>
                <a:spcPct val="150000"/>
              </a:lnSpc>
              <a:spcBef>
                <a:spcPts val="0"/>
              </a:spcBef>
            </a:pPr>
            <a:endParaRPr lang="zh-CN" altLang="en-US" sz="2300" b="1" dirty="0">
              <a:solidFill>
                <a:schemeClr val="tx1"/>
              </a:solidFill>
              <a:effectLst>
                <a:outerShdw blurRad="38100" dist="19050" dir="2700000" algn="tl" rotWithShape="0">
                  <a:schemeClr val="dk1">
                    <a:alpha val="40000"/>
                  </a:schemeClr>
                </a:outerShdw>
              </a:effectLst>
              <a:cs typeface="微软雅黑" panose="020B0503020204020204" charset="-122"/>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35</a:t>
            </a:fld>
            <a:endParaRPr lang="zh-CN" altLang="en-US" dirty="0"/>
          </a:p>
        </p:txBody>
      </p:sp>
      <p:sp>
        <p:nvSpPr>
          <p:cNvPr id="16" name="椭圆 15"/>
          <p:cNvSpPr/>
          <p:nvPr/>
        </p:nvSpPr>
        <p:spPr>
          <a:xfrm>
            <a:off x="9583420" y="192341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1</a:t>
            </a:r>
          </a:p>
        </p:txBody>
      </p:sp>
      <p:sp>
        <p:nvSpPr>
          <p:cNvPr id="17" name="椭圆 16"/>
          <p:cNvSpPr/>
          <p:nvPr/>
        </p:nvSpPr>
        <p:spPr>
          <a:xfrm>
            <a:off x="851916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2</a:t>
            </a:r>
          </a:p>
        </p:txBody>
      </p:sp>
      <p:sp>
        <p:nvSpPr>
          <p:cNvPr id="18" name="椭圆 17"/>
          <p:cNvSpPr/>
          <p:nvPr/>
        </p:nvSpPr>
        <p:spPr>
          <a:xfrm>
            <a:off x="1058037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0</a:t>
            </a:r>
          </a:p>
        </p:txBody>
      </p:sp>
      <p:sp>
        <p:nvSpPr>
          <p:cNvPr id="23" name="椭圆 22"/>
          <p:cNvSpPr/>
          <p:nvPr/>
        </p:nvSpPr>
        <p:spPr>
          <a:xfrm>
            <a:off x="773620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3</a:t>
            </a:r>
          </a:p>
        </p:txBody>
      </p:sp>
      <p:sp>
        <p:nvSpPr>
          <p:cNvPr id="24" name="椭圆 23"/>
          <p:cNvSpPr/>
          <p:nvPr/>
        </p:nvSpPr>
        <p:spPr>
          <a:xfrm>
            <a:off x="942022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4</a:t>
            </a:r>
          </a:p>
        </p:txBody>
      </p:sp>
      <p:sp>
        <p:nvSpPr>
          <p:cNvPr id="29" name="椭圆 28"/>
          <p:cNvSpPr/>
          <p:nvPr/>
        </p:nvSpPr>
        <p:spPr>
          <a:xfrm>
            <a:off x="8178165"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6</a:t>
            </a:r>
          </a:p>
        </p:txBody>
      </p:sp>
      <p:sp>
        <p:nvSpPr>
          <p:cNvPr id="30" name="椭圆 29"/>
          <p:cNvSpPr/>
          <p:nvPr/>
        </p:nvSpPr>
        <p:spPr>
          <a:xfrm>
            <a:off x="895477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5</a:t>
            </a:r>
          </a:p>
        </p:txBody>
      </p:sp>
      <p:sp>
        <p:nvSpPr>
          <p:cNvPr id="31" name="椭圆 30"/>
          <p:cNvSpPr/>
          <p:nvPr/>
        </p:nvSpPr>
        <p:spPr>
          <a:xfrm>
            <a:off x="984250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a:t>8</a:t>
            </a:r>
          </a:p>
        </p:txBody>
      </p:sp>
      <p:sp>
        <p:nvSpPr>
          <p:cNvPr id="35" name="椭圆 34"/>
          <p:cNvSpPr/>
          <p:nvPr/>
        </p:nvSpPr>
        <p:spPr>
          <a:xfrm>
            <a:off x="778383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dirty="0" smtClean="0"/>
              <a:t>7</a:t>
            </a:r>
            <a:endParaRPr lang="en-US" altLang="zh-CN" sz="1200" dirty="0"/>
          </a:p>
        </p:txBody>
      </p:sp>
      <p:sp>
        <p:nvSpPr>
          <p:cNvPr id="36" name="椭圆 35"/>
          <p:cNvSpPr/>
          <p:nvPr/>
        </p:nvSpPr>
        <p:spPr>
          <a:xfrm>
            <a:off x="8478202" y="5309870"/>
            <a:ext cx="559753"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smtClean="0"/>
              <a:t>12</a:t>
            </a:r>
            <a:endParaRPr lang="en-US" altLang="zh-CN" sz="1400" dirty="0"/>
          </a:p>
        </p:txBody>
      </p:sp>
      <p:sp>
        <p:nvSpPr>
          <p:cNvPr id="37" name="椭圆 36"/>
          <p:cNvSpPr/>
          <p:nvPr/>
        </p:nvSpPr>
        <p:spPr>
          <a:xfrm>
            <a:off x="916178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10</a:t>
            </a:r>
          </a:p>
        </p:txBody>
      </p:sp>
      <p:cxnSp>
        <p:nvCxnSpPr>
          <p:cNvPr id="38" name="直接连接符 37"/>
          <p:cNvCxnSpPr>
            <a:endCxn id="17" idx="7"/>
          </p:cNvCxnSpPr>
          <p:nvPr/>
        </p:nvCxnSpPr>
        <p:spPr>
          <a:xfrm flipH="1">
            <a:off x="8961120" y="2450465"/>
            <a:ext cx="814070" cy="3657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4"/>
            <a:endCxn id="18" idx="1"/>
          </p:cNvCxnSpPr>
          <p:nvPr/>
        </p:nvCxnSpPr>
        <p:spPr>
          <a:xfrm>
            <a:off x="9842500" y="2440940"/>
            <a:ext cx="813435" cy="3752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4"/>
            <a:endCxn id="23" idx="7"/>
          </p:cNvCxnSpPr>
          <p:nvPr/>
        </p:nvCxnSpPr>
        <p:spPr>
          <a:xfrm flipH="1">
            <a:off x="8178165" y="3258185"/>
            <a:ext cx="600075"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4"/>
            <a:endCxn id="24" idx="1"/>
          </p:cNvCxnSpPr>
          <p:nvPr/>
        </p:nvCxnSpPr>
        <p:spPr>
          <a:xfrm>
            <a:off x="8778240" y="3258185"/>
            <a:ext cx="717550"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3" idx="4"/>
            <a:endCxn id="29" idx="0"/>
          </p:cNvCxnSpPr>
          <p:nvPr/>
        </p:nvCxnSpPr>
        <p:spPr>
          <a:xfrm>
            <a:off x="7995285" y="4009390"/>
            <a:ext cx="441960"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30" idx="0"/>
          </p:cNvCxnSpPr>
          <p:nvPr/>
        </p:nvCxnSpPr>
        <p:spPr>
          <a:xfrm flipH="1">
            <a:off x="9213850" y="4009390"/>
            <a:ext cx="465455"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31" idx="0"/>
          </p:cNvCxnSpPr>
          <p:nvPr/>
        </p:nvCxnSpPr>
        <p:spPr>
          <a:xfrm>
            <a:off x="9669780" y="4022725"/>
            <a:ext cx="431800" cy="267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9" idx="4"/>
            <a:endCxn id="35" idx="0"/>
          </p:cNvCxnSpPr>
          <p:nvPr/>
        </p:nvCxnSpPr>
        <p:spPr>
          <a:xfrm flipH="1">
            <a:off x="8042910" y="4808220"/>
            <a:ext cx="394335"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9" idx="4"/>
            <a:endCxn id="36" idx="0"/>
          </p:cNvCxnSpPr>
          <p:nvPr/>
        </p:nvCxnSpPr>
        <p:spPr>
          <a:xfrm>
            <a:off x="8436928" y="4808220"/>
            <a:ext cx="321151"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0" idx="4"/>
            <a:endCxn id="37" idx="0"/>
          </p:cNvCxnSpPr>
          <p:nvPr/>
        </p:nvCxnSpPr>
        <p:spPr>
          <a:xfrm>
            <a:off x="9213850" y="4808220"/>
            <a:ext cx="20701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9"/>
          <p:cNvSpPr>
            <a:spLocks noChangeArrowheads="1"/>
          </p:cNvSpPr>
          <p:nvPr/>
        </p:nvSpPr>
        <p:spPr bwMode="auto">
          <a:xfrm>
            <a:off x="9583420" y="192214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5" name="Oval 9"/>
          <p:cNvSpPr>
            <a:spLocks noChangeArrowheads="1"/>
          </p:cNvSpPr>
          <p:nvPr/>
        </p:nvSpPr>
        <p:spPr bwMode="auto">
          <a:xfrm>
            <a:off x="851916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6" name="Oval 9"/>
          <p:cNvSpPr>
            <a:spLocks noChangeArrowheads="1"/>
          </p:cNvSpPr>
          <p:nvPr/>
        </p:nvSpPr>
        <p:spPr bwMode="auto">
          <a:xfrm>
            <a:off x="1057910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7" name="Oval 9"/>
          <p:cNvSpPr>
            <a:spLocks noChangeArrowheads="1"/>
          </p:cNvSpPr>
          <p:nvPr/>
        </p:nvSpPr>
        <p:spPr bwMode="auto">
          <a:xfrm>
            <a:off x="7734935" y="35039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8" name="Oval 9"/>
          <p:cNvSpPr>
            <a:spLocks noChangeArrowheads="1"/>
          </p:cNvSpPr>
          <p:nvPr/>
        </p:nvSpPr>
        <p:spPr bwMode="auto">
          <a:xfrm>
            <a:off x="9418955" y="35039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9" name="Oval 9"/>
          <p:cNvSpPr>
            <a:spLocks noChangeArrowheads="1"/>
          </p:cNvSpPr>
          <p:nvPr/>
        </p:nvSpPr>
        <p:spPr bwMode="auto">
          <a:xfrm>
            <a:off x="8178165"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0" name="Oval 9"/>
          <p:cNvSpPr>
            <a:spLocks noChangeArrowheads="1"/>
          </p:cNvSpPr>
          <p:nvPr/>
        </p:nvSpPr>
        <p:spPr bwMode="auto">
          <a:xfrm>
            <a:off x="8953500"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1" name="Oval 9"/>
          <p:cNvSpPr>
            <a:spLocks noChangeArrowheads="1"/>
          </p:cNvSpPr>
          <p:nvPr/>
        </p:nvSpPr>
        <p:spPr bwMode="auto">
          <a:xfrm>
            <a:off x="9841230" y="428942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2" name="Oval 9"/>
          <p:cNvSpPr>
            <a:spLocks noChangeArrowheads="1"/>
          </p:cNvSpPr>
          <p:nvPr/>
        </p:nvSpPr>
        <p:spPr bwMode="auto">
          <a:xfrm>
            <a:off x="7783830" y="53086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3" name="Oval 9"/>
          <p:cNvSpPr>
            <a:spLocks noChangeArrowheads="1"/>
          </p:cNvSpPr>
          <p:nvPr/>
        </p:nvSpPr>
        <p:spPr bwMode="auto">
          <a:xfrm>
            <a:off x="8501576"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4" name="Oval 9"/>
          <p:cNvSpPr>
            <a:spLocks noChangeArrowheads="1"/>
          </p:cNvSpPr>
          <p:nvPr/>
        </p:nvSpPr>
        <p:spPr bwMode="auto">
          <a:xfrm>
            <a:off x="9150985"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ox(i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ox(i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ox(in)">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ox(i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ox(in)">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ox(i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box(in)">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ox(in)">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ox(in)">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ox(in)">
                                      <p:cBhvr>
                                        <p:cTn id="5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36</a:t>
            </a:fld>
            <a:endParaRPr lang="zh-CN" altLang="en-US" dirty="0"/>
          </a:p>
        </p:txBody>
      </p:sp>
      <p:sp>
        <p:nvSpPr>
          <p:cNvPr id="100" name="文本框 99"/>
          <p:cNvSpPr txBox="1"/>
          <p:nvPr/>
        </p:nvSpPr>
        <p:spPr>
          <a:xfrm>
            <a:off x="2086610" y="867410"/>
            <a:ext cx="8618220" cy="5908040"/>
          </a:xfrm>
          <a:prstGeom prst="rect">
            <a:avLst/>
          </a:prstGeom>
          <a:noFill/>
          <a:ln w="9525">
            <a:noFill/>
          </a:ln>
        </p:spPr>
        <p:txBody>
          <a:bodyPr wrap="square">
            <a:spAutoFit/>
            <a:scene3d>
              <a:camera prst="orthographicFront"/>
              <a:lightRig rig="threePt" dir="t"/>
            </a:scene3d>
          </a:bodyPr>
          <a:lstStyle/>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#include&lt;bits/stdc++.h&gt;</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N=1e7;</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x,y,step[N+10],vis[N+10];</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queue&lt;int&gt; q;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//队列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bfs(){</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q.push(x);</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//入队列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step[x]=0;</a:t>
            </a:r>
            <a:r>
              <a:rPr lang="en-US"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vis[x]=1;</a:t>
            </a:r>
            <a:r>
              <a:rPr lang="zh-CN" b="1" i="1">
                <a:effectLst>
                  <a:outerShdw blurRad="38100" dist="19050" dir="2700000" algn="tl" rotWithShape="0">
                    <a:schemeClr val="dk1">
                      <a:alpha val="40000"/>
                    </a:schemeClr>
                  </a:outerShdw>
                </a:effectLst>
                <a:ea typeface="宋体" panose="02010600030101010101" pitchFamily="2" charset="-122"/>
                <a:sym typeface="+mn-ea"/>
              </a:rPr>
              <a:t>/</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while(!q.empty()){</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tmp1=q.front(),tmp2;</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//取队首元素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q.pop();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//出队列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(tmp1==y) {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//到达目标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printf("%d\n",step[tmp1]);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//输出步数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 </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tmp2=tmp1+1;</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//变换规则</a:t>
            </a:r>
            <a:r>
              <a:rPr lang="en-US" altLang="zh-CN"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1</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if(tmp2&lt;=N&amp;&amp;!vis[tmp2]){</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//在0-1e7范围内并且没被访问过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q.push(tmp2);</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//入队列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step[tmp2]=step[tmp1]+1;</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//步数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vis[tmp2]=1;</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r>
              <a:rPr lang="en-US" sz="16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endParaRPr lang="en-US" altLang="en-US" sz="16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37</a:t>
            </a:fld>
            <a:endParaRPr lang="zh-CN" altLang="en-US" dirty="0"/>
          </a:p>
        </p:txBody>
      </p:sp>
      <p:sp>
        <p:nvSpPr>
          <p:cNvPr id="100" name="文本框 99"/>
          <p:cNvSpPr txBox="1"/>
          <p:nvPr/>
        </p:nvSpPr>
        <p:spPr>
          <a:xfrm>
            <a:off x="1106170" y="809625"/>
            <a:ext cx="9980295" cy="5939155"/>
          </a:xfrm>
          <a:prstGeom prst="rect">
            <a:avLst/>
          </a:prstGeom>
          <a:noFill/>
          <a:ln w="9525">
            <a:noFill/>
          </a:ln>
        </p:spPr>
        <p:txBody>
          <a:bodyPr wrap="square">
            <a:spAutoFit/>
            <a:scene3d>
              <a:camera prst="orthographicFront"/>
              <a:lightRig rig="threePt" dir="t"/>
            </a:scene3d>
          </a:bodyPr>
          <a:lstStyle/>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tmp2=tmp1*2;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//变换规则</a:t>
            </a:r>
            <a:r>
              <a:rPr lang="en-US" sz="20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2</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if(tmp2&lt;=N&amp;&amp;!vis[tmp2]){ </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//在0-1e7范围内并且没被访问过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0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q.push</a:t>
            </a:r>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(tmp2);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//入队列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step[tmp2]=step[tmp1]+1;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//步数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vis[tmp2]=1;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tmp2=tmp1-1;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//变换规则</a:t>
            </a:r>
            <a:r>
              <a:rPr lang="en-US" alt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3</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if(tmp2&gt;=0&amp;&amp;!vis[tmp2]){ </a:t>
            </a:r>
            <a:r>
              <a:rPr lang="zh-CN" sz="2000" b="1" i="1" dirty="0" smtClean="0">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altLang="en-US"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非负</a:t>
            </a:r>
            <a:r>
              <a:rPr lang="zh-CN" sz="2000" b="1" i="1" dirty="0" smtClean="0">
                <a:solidFill>
                  <a:schemeClr val="tx1"/>
                </a:solidFill>
                <a:effectLst>
                  <a:outerShdw blurRad="38100" dist="19050" dir="2700000" algn="tl" rotWithShape="0">
                    <a:schemeClr val="dk1">
                      <a:alpha val="40000"/>
                    </a:schemeClr>
                  </a:outerShdw>
                </a:effectLst>
                <a:ea typeface="宋体" panose="02010600030101010101" pitchFamily="2" charset="-122"/>
              </a:rPr>
              <a:t>并且</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没被访问过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0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q.push</a:t>
            </a:r>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(tmp2);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//入队列</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step[tmp2]=step[tmp1]+1;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//步数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vis[tmp2]=1;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cin&gt;&gt;x&gt;&gt;y;</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bfs();</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endParaRPr lang="en-US" alt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487115"/>
            <a:ext cx="10969200" cy="705600"/>
          </a:xfrm>
        </p:spPr>
        <p:txBody>
          <a:bodyPr rtlCol="0"/>
          <a:lstStyle/>
          <a:p>
            <a:pPr algn="ctr" rtl="0"/>
            <a:r>
              <a:rPr lang="zh-CN" altLang="zh-CN" dirty="0">
                <a:latin typeface="微软雅黑" panose="020B0503020204020204" charset="-122"/>
                <a:ea typeface="微软雅黑" panose="020B0503020204020204" charset="-122"/>
              </a:rPr>
              <a:t>双端队列</a:t>
            </a:r>
          </a:p>
        </p:txBody>
      </p:sp>
      <p:sp>
        <p:nvSpPr>
          <p:cNvPr id="14" name="内容占位符 13"/>
          <p:cNvSpPr>
            <a:spLocks noGrp="1"/>
          </p:cNvSpPr>
          <p:nvPr>
            <p:ph idx="1"/>
          </p:nvPr>
        </p:nvSpPr>
        <p:spPr>
          <a:xfrm>
            <a:off x="1104900" y="1285875"/>
            <a:ext cx="10275570" cy="5243195"/>
          </a:xfrm>
        </p:spPr>
        <p:txBody>
          <a:bodyPr rtlCol="0">
            <a:normAutofit fontScale="87500" lnSpcReduction="20000"/>
            <a:scene3d>
              <a:camera prst="orthographicFront"/>
              <a:lightRig rig="threePt" dir="t"/>
            </a:scene3d>
          </a:bodyPr>
          <a:lstStyle/>
          <a:p>
            <a:pPr marL="0" indent="0" algn="l">
              <a:lnSpc>
                <a:spcPct val="150000"/>
              </a:lnSpc>
              <a:spcBef>
                <a:spcPts val="600"/>
              </a:spcBef>
              <a:buClrTx/>
              <a:buSzTx/>
              <a:buNone/>
            </a:pPr>
            <a:r>
              <a:rPr lang="en-US" altLang="zh-CN" sz="3000" b="1" dirty="0">
                <a:solidFill>
                  <a:schemeClr val="tx1"/>
                </a:solidFill>
                <a:effectLst>
                  <a:outerShdw blurRad="38100" dist="19050" dir="2700000" algn="tl" rotWithShape="0">
                    <a:schemeClr val="dk1">
                      <a:alpha val="40000"/>
                    </a:schemeClr>
                  </a:outerShdw>
                </a:effectLst>
                <a:sym typeface="+mn-ea"/>
              </a:rPr>
              <a:t>双端队列（deque）是与队列类似的项的有序集合。双端队列有两个端部，首部和尾部。双端队不同的地方是添加和删除项是非限制性的。可以在前面或后面添加新项；同样，可以从任一端移除现有项。</a:t>
            </a:r>
          </a:p>
          <a:p>
            <a:pPr marL="0" indent="0" algn="l">
              <a:lnSpc>
                <a:spcPct val="150000"/>
              </a:lnSpc>
              <a:spcBef>
                <a:spcPts val="600"/>
              </a:spcBef>
              <a:buClrTx/>
              <a:buSzTx/>
              <a:buNone/>
            </a:pPr>
            <a:r>
              <a:rPr lang="en-US" altLang="zh-CN" sz="3000" b="1" dirty="0">
                <a:solidFill>
                  <a:schemeClr val="tx1"/>
                </a:solidFill>
                <a:effectLst>
                  <a:outerShdw blurRad="38100" dist="19050" dir="2700000" algn="tl" rotWithShape="0">
                    <a:schemeClr val="dk1">
                      <a:alpha val="40000"/>
                    </a:schemeClr>
                  </a:outerShdw>
                </a:effectLst>
                <a:sym typeface="+mn-ea"/>
              </a:rPr>
              <a:t>【</a:t>
            </a:r>
            <a:r>
              <a:rPr lang="zh-CN" altLang="en-US" sz="3000" b="1" dirty="0">
                <a:solidFill>
                  <a:schemeClr val="tx1"/>
                </a:solidFill>
                <a:effectLst>
                  <a:outerShdw blurRad="38100" dist="19050" dir="2700000" algn="tl" rotWithShape="0">
                    <a:schemeClr val="dk1">
                      <a:alpha val="40000"/>
                    </a:schemeClr>
                  </a:outerShdw>
                </a:effectLst>
                <a:sym typeface="+mn-ea"/>
              </a:rPr>
              <a:t>问题描述</a:t>
            </a:r>
            <a:r>
              <a:rPr lang="en-US" altLang="zh-CN" sz="3000" b="1" dirty="0">
                <a:solidFill>
                  <a:schemeClr val="tx1"/>
                </a:solidFill>
                <a:effectLst>
                  <a:outerShdw blurRad="38100" dist="19050" dir="2700000" algn="tl" rotWithShape="0">
                    <a:schemeClr val="dk1">
                      <a:alpha val="40000"/>
                    </a:schemeClr>
                  </a:outerShdw>
                </a:effectLst>
                <a:sym typeface="+mn-ea"/>
              </a:rPr>
              <a:t>】</a:t>
            </a:r>
            <a:r>
              <a:rPr lang="zh-CN" altLang="en-US" sz="3000" b="1" dirty="0">
                <a:solidFill>
                  <a:schemeClr val="tx1"/>
                </a:solidFill>
                <a:effectLst>
                  <a:outerShdw blurRad="38100" dist="19050" dir="2700000" algn="tl" rotWithShape="0">
                    <a:schemeClr val="dk1">
                      <a:alpha val="40000"/>
                    </a:schemeClr>
                  </a:outerShdw>
                </a:effectLst>
                <a:sym typeface="+mn-ea"/>
              </a:rPr>
              <a:t>整数变换</a:t>
            </a:r>
            <a:r>
              <a:rPr lang="en-US" altLang="zh-CN" sz="3000" b="1" dirty="0">
                <a:solidFill>
                  <a:schemeClr val="tx1"/>
                </a:solidFill>
                <a:effectLst>
                  <a:outerShdw blurRad="38100" dist="19050" dir="2700000" algn="tl" rotWithShape="0">
                    <a:schemeClr val="dk1">
                      <a:alpha val="40000"/>
                    </a:schemeClr>
                  </a:outerShdw>
                </a:effectLst>
                <a:sym typeface="+mn-ea"/>
              </a:rPr>
              <a:t>2</a:t>
            </a:r>
            <a:endParaRPr lang="zh-CN" altLang="en-US" sz="3000" b="1" dirty="0">
              <a:solidFill>
                <a:schemeClr val="tx1"/>
              </a:solidFill>
              <a:effectLst>
                <a:outerShdw blurRad="38100" dist="19050" dir="2700000" algn="tl" rotWithShape="0">
                  <a:schemeClr val="dk1">
                    <a:alpha val="40000"/>
                  </a:schemeClr>
                </a:outerShdw>
              </a:effectLst>
              <a:sym typeface="+mn-ea"/>
            </a:endParaRPr>
          </a:p>
          <a:p>
            <a:pPr marL="0" indent="0" algn="l">
              <a:lnSpc>
                <a:spcPct val="150000"/>
              </a:lnSpc>
              <a:spcBef>
                <a:spcPts val="600"/>
              </a:spcBef>
              <a:buClrTx/>
              <a:buSzTx/>
              <a:buNone/>
            </a:pPr>
            <a:r>
              <a:rPr lang="zh-CN" altLang="en-US" sz="3000" b="1" dirty="0">
                <a:solidFill>
                  <a:schemeClr val="tx1"/>
                </a:solidFill>
                <a:effectLst>
                  <a:outerShdw blurRad="38100" dist="19050" dir="2700000" algn="tl" rotWithShape="0">
                    <a:schemeClr val="dk1">
                      <a:alpha val="40000"/>
                    </a:schemeClr>
                  </a:outerShdw>
                </a:effectLst>
                <a:sym typeface="+mn-ea"/>
              </a:rPr>
              <a:t>你有一个数 x，还有一个数 y，把 x 变为 x+1, x-1需要 1 步, 把 x 变为 2*x 需要 0 步，要求 x 时刻非负，并&lt;=10^7,问最少几步变成 y</a:t>
            </a:r>
            <a:endParaRPr lang="zh-CN" altLang="en-US" sz="3000" b="1" dirty="0">
              <a:solidFill>
                <a:schemeClr val="tx1"/>
              </a:solidFill>
              <a:effectLst>
                <a:outerShdw blurRad="38100" dist="19050" dir="2700000" algn="tl" rotWithShape="0">
                  <a:schemeClr val="dk1">
                    <a:alpha val="40000"/>
                  </a:schemeClr>
                </a:outerShdw>
              </a:effectLst>
            </a:endParaRPr>
          </a:p>
          <a:p>
            <a:pPr marL="0" indent="0" algn="l">
              <a:lnSpc>
                <a:spcPct val="150000"/>
              </a:lnSpc>
              <a:spcBef>
                <a:spcPts val="600"/>
              </a:spcBef>
              <a:buClrTx/>
              <a:buSzTx/>
              <a:buNone/>
            </a:pPr>
            <a:r>
              <a:rPr lang="zh-CN" altLang="en-US" sz="3000" b="1" dirty="0">
                <a:solidFill>
                  <a:schemeClr val="tx1"/>
                </a:solidFill>
                <a:effectLst>
                  <a:outerShdw blurRad="38100" dist="19050" dir="2700000" algn="tl" rotWithShape="0">
                    <a:schemeClr val="dk1">
                      <a:alpha val="40000"/>
                    </a:schemeClr>
                  </a:outerShdw>
                </a:effectLst>
                <a:sym typeface="+mn-ea"/>
              </a:rPr>
              <a:t>x，y 均&lt;=10^7</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38</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170305"/>
            <a:ext cx="9982200" cy="5348605"/>
          </a:xfrm>
        </p:spPr>
        <p:txBody>
          <a:bodyPr rtlCol="0">
            <a:noAutofit/>
            <a:scene3d>
              <a:camera prst="orthographicFront"/>
              <a:lightRig rig="threePt" dir="t"/>
            </a:scene3d>
          </a:bodyPr>
          <a:lstStyle/>
          <a:p>
            <a:pPr algn="l">
              <a:lnSpc>
                <a:spcPct val="15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我们考虑在变换得到新数的时候，步数为0和1进行讨论。</a:t>
            </a:r>
            <a:endParaRPr lang="zh-CN" altLang="en-US" sz="2400" b="1" dirty="0">
              <a:solidFill>
                <a:schemeClr val="tx1"/>
              </a:solidFill>
              <a:effectLst>
                <a:outerShdw blurRad="38100" dist="19050" dir="2700000" algn="tl" rotWithShape="0">
                  <a:schemeClr val="dk1">
                    <a:alpha val="40000"/>
                  </a:schemeClr>
                </a:outerShdw>
              </a:effectLst>
            </a:endParaRPr>
          </a:p>
          <a:p>
            <a:pPr algn="l">
              <a:lnSpc>
                <a:spcPct val="15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如果步数为0，加到队首。如果步数为1，加到队尾。</a:t>
            </a:r>
            <a:endParaRPr lang="zh-CN" altLang="en-US" sz="2400" b="1" dirty="0">
              <a:solidFill>
                <a:schemeClr val="tx1"/>
              </a:solidFill>
              <a:effectLst>
                <a:outerShdw blurRad="38100" dist="19050" dir="2700000" algn="tl" rotWithShape="0">
                  <a:schemeClr val="dk1">
                    <a:alpha val="40000"/>
                  </a:schemeClr>
                </a:outerShdw>
              </a:effectLst>
            </a:endParaRPr>
          </a:p>
          <a:p>
            <a:pPr algn="l">
              <a:lnSpc>
                <a:spcPct val="15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实际上我们发现，整个队列中从前到后的点，就是按照和x距离从小到大排序的。</a:t>
            </a:r>
            <a:endParaRPr lang="zh-CN" altLang="en-US" sz="2400" b="1" dirty="0">
              <a:solidFill>
                <a:schemeClr val="tx1"/>
              </a:solidFill>
              <a:effectLst>
                <a:outerShdw blurRad="38100" dist="19050" dir="2700000" algn="tl" rotWithShape="0">
                  <a:schemeClr val="dk1">
                    <a:alpha val="40000"/>
                  </a:schemeClr>
                </a:outerShdw>
              </a:effectLst>
            </a:endParaRPr>
          </a:p>
          <a:p>
            <a:pPr algn="l">
              <a:lnSpc>
                <a:spcPct val="15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而我们对于当前数a，新加进去的数b，如果步数为0，那么a和b到x的距离相同，所以是要加到队首，在当前它是没有遍历到的数</a:t>
            </a:r>
            <a:r>
              <a:rPr lang="zh-CN" altLang="en-US" sz="2400" b="1" dirty="0" smtClean="0">
                <a:solidFill>
                  <a:schemeClr val="tx1"/>
                </a:solidFill>
                <a:effectLst>
                  <a:outerShdw blurRad="38100" dist="19050" dir="2700000" algn="tl" rotWithShape="0">
                    <a:schemeClr val="dk1">
                      <a:alpha val="40000"/>
                    </a:schemeClr>
                  </a:outerShdw>
                </a:effectLst>
                <a:sym typeface="+mn-ea"/>
              </a:rPr>
              <a:t>中距离</a:t>
            </a:r>
            <a:r>
              <a:rPr lang="en-US" altLang="zh-CN" sz="2400" b="1" dirty="0" smtClean="0">
                <a:solidFill>
                  <a:schemeClr val="tx1"/>
                </a:solidFill>
                <a:effectLst>
                  <a:outerShdw blurRad="38100" dist="19050" dir="2700000" algn="tl" rotWithShape="0">
                    <a:schemeClr val="dk1">
                      <a:alpha val="40000"/>
                    </a:schemeClr>
                  </a:outerShdw>
                </a:effectLst>
                <a:sym typeface="+mn-ea"/>
              </a:rPr>
              <a:t>x</a:t>
            </a:r>
            <a:r>
              <a:rPr lang="zh-CN" altLang="en-US" sz="2400" b="1" dirty="0" smtClean="0">
                <a:solidFill>
                  <a:schemeClr val="tx1"/>
                </a:solidFill>
                <a:effectLst>
                  <a:outerShdw blurRad="38100" dist="19050" dir="2700000" algn="tl" rotWithShape="0">
                    <a:schemeClr val="dk1">
                      <a:alpha val="40000"/>
                    </a:schemeClr>
                  </a:outerShdw>
                </a:effectLst>
                <a:sym typeface="+mn-ea"/>
              </a:rPr>
              <a:t>最近</a:t>
            </a:r>
            <a:r>
              <a:rPr lang="zh-CN" altLang="en-US" sz="2400" b="1" dirty="0">
                <a:solidFill>
                  <a:schemeClr val="tx1"/>
                </a:solidFill>
                <a:effectLst>
                  <a:outerShdw blurRad="38100" dist="19050" dir="2700000" algn="tl" rotWithShape="0">
                    <a:schemeClr val="dk1">
                      <a:alpha val="40000"/>
                    </a:schemeClr>
                  </a:outerShdw>
                </a:effectLst>
                <a:sym typeface="+mn-ea"/>
              </a:rPr>
              <a:t>的。</a:t>
            </a:r>
          </a:p>
          <a:p>
            <a:pPr algn="l">
              <a:lnSpc>
                <a:spcPct val="15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而同理，如果是步数为1，那当前肯定是</a:t>
            </a:r>
            <a:r>
              <a:rPr lang="zh-CN" altLang="en-US" sz="2400" b="1" dirty="0" smtClean="0">
                <a:solidFill>
                  <a:schemeClr val="tx1"/>
                </a:solidFill>
                <a:effectLst>
                  <a:outerShdw blurRad="38100" dist="19050" dir="2700000" algn="tl" rotWithShape="0">
                    <a:schemeClr val="dk1">
                      <a:alpha val="40000"/>
                    </a:schemeClr>
                  </a:outerShdw>
                </a:effectLst>
                <a:sym typeface="+mn-ea"/>
              </a:rPr>
              <a:t>距离</a:t>
            </a:r>
            <a:r>
              <a:rPr lang="en-US" altLang="zh-CN" sz="2400" b="1" dirty="0" smtClean="0">
                <a:solidFill>
                  <a:schemeClr val="tx1"/>
                </a:solidFill>
                <a:effectLst>
                  <a:outerShdw blurRad="38100" dist="19050" dir="2700000" algn="tl" rotWithShape="0">
                    <a:schemeClr val="dk1">
                      <a:alpha val="40000"/>
                    </a:schemeClr>
                  </a:outerShdw>
                </a:effectLst>
                <a:sym typeface="+mn-ea"/>
              </a:rPr>
              <a:t>x</a:t>
            </a:r>
            <a:r>
              <a:rPr lang="zh-CN" altLang="en-US" sz="2400" b="1" dirty="0" smtClean="0">
                <a:solidFill>
                  <a:schemeClr val="tx1"/>
                </a:solidFill>
                <a:effectLst>
                  <a:outerShdw blurRad="38100" dist="19050" dir="2700000" algn="tl" rotWithShape="0">
                    <a:schemeClr val="dk1">
                      <a:alpha val="40000"/>
                    </a:schemeClr>
                  </a:outerShdw>
                </a:effectLst>
                <a:sym typeface="+mn-ea"/>
              </a:rPr>
              <a:t>最</a:t>
            </a:r>
            <a:r>
              <a:rPr lang="zh-CN" altLang="en-US" sz="2400" b="1" dirty="0">
                <a:solidFill>
                  <a:schemeClr val="tx1"/>
                </a:solidFill>
                <a:effectLst>
                  <a:outerShdw blurRad="38100" dist="19050" dir="2700000" algn="tl" rotWithShape="0">
                    <a:schemeClr val="dk1">
                      <a:alpha val="40000"/>
                    </a:schemeClr>
                  </a:outerShdw>
                </a:effectLst>
                <a:sym typeface="+mn-ea"/>
              </a:rPr>
              <a:t>远的，要加到队列的后面。</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39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搜索算法</a:t>
            </a:r>
          </a:p>
        </p:txBody>
      </p:sp>
      <p:sp>
        <p:nvSpPr>
          <p:cNvPr id="14" name="内容占位符 13"/>
          <p:cNvSpPr>
            <a:spLocks noGrp="1"/>
          </p:cNvSpPr>
          <p:nvPr>
            <p:ph idx="1"/>
          </p:nvPr>
        </p:nvSpPr>
        <p:spPr>
          <a:xfrm>
            <a:off x="1104900" y="1600199"/>
            <a:ext cx="9982200" cy="4898571"/>
          </a:xfrm>
        </p:spPr>
        <p:txBody>
          <a:bodyPr rtlCol="0">
            <a:noAutofit/>
            <a:scene3d>
              <a:camera prst="orthographicFront"/>
              <a:lightRig rig="threePt" dir="t"/>
            </a:scene3d>
          </a:bodyPr>
          <a:lstStyle/>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搜索是</a:t>
            </a:r>
            <a:r>
              <a:rPr lang="en-US" altLang="zh-CN" sz="3200" b="1" dirty="0" err="1">
                <a:solidFill>
                  <a:schemeClr val="tx1"/>
                </a:solidFill>
                <a:effectLst>
                  <a:outerShdw blurRad="38100" dist="19050" dir="2700000" algn="tl" rotWithShape="0">
                    <a:schemeClr val="dk1">
                      <a:alpha val="40000"/>
                    </a:schemeClr>
                  </a:outerShdw>
                </a:effectLst>
                <a:sym typeface="+mn-ea"/>
              </a:rPr>
              <a:t>noip</a:t>
            </a:r>
            <a:r>
              <a:rPr lang="zh-CN" altLang="en-US" sz="3200" b="1" dirty="0">
                <a:solidFill>
                  <a:schemeClr val="tx1"/>
                </a:solidFill>
                <a:effectLst>
                  <a:outerShdw blurRad="38100" dist="19050" dir="2700000" algn="tl" rotWithShape="0">
                    <a:schemeClr val="dk1">
                      <a:alpha val="40000"/>
                    </a:schemeClr>
                  </a:outerShdw>
                </a:effectLst>
                <a:sym typeface="+mn-ea"/>
              </a:rPr>
              <a:t>阶段甚至到</a:t>
            </a:r>
            <a:r>
              <a:rPr lang="en-US" altLang="zh-CN" sz="3200" b="1" dirty="0" err="1">
                <a:solidFill>
                  <a:schemeClr val="tx1"/>
                </a:solidFill>
                <a:effectLst>
                  <a:outerShdw blurRad="38100" dist="19050" dir="2700000" algn="tl" rotWithShape="0">
                    <a:schemeClr val="dk1">
                      <a:alpha val="40000"/>
                    </a:schemeClr>
                  </a:outerShdw>
                </a:effectLst>
                <a:sym typeface="+mn-ea"/>
              </a:rPr>
              <a:t>noi</a:t>
            </a:r>
            <a:r>
              <a:rPr lang="zh-CN" altLang="en-US" sz="3200" b="1" dirty="0">
                <a:solidFill>
                  <a:schemeClr val="tx1"/>
                </a:solidFill>
                <a:effectLst>
                  <a:outerShdw blurRad="38100" dist="19050" dir="2700000" algn="tl" rotWithShape="0">
                    <a:schemeClr val="dk1">
                      <a:alpha val="40000"/>
                    </a:schemeClr>
                  </a:outerShdw>
                </a:effectLst>
                <a:sym typeface="+mn-ea"/>
              </a:rPr>
              <a:t>阶段都非常重要的算法，在竞赛入门阶段是几乎每场比赛都需要使用的算法。搜索算法最重要的应用是写暴力，几乎所有</a:t>
            </a:r>
            <a:r>
              <a:rPr lang="en-US" altLang="zh-CN" sz="3200" b="1" dirty="0" err="1">
                <a:solidFill>
                  <a:schemeClr val="tx1"/>
                </a:solidFill>
                <a:effectLst>
                  <a:outerShdw blurRad="38100" dist="19050" dir="2700000" algn="tl" rotWithShape="0">
                    <a:schemeClr val="dk1">
                      <a:alpha val="40000"/>
                    </a:schemeClr>
                  </a:outerShdw>
                </a:effectLst>
                <a:sym typeface="+mn-ea"/>
              </a:rPr>
              <a:t>noip</a:t>
            </a:r>
            <a:r>
              <a:rPr lang="zh-CN" altLang="en-US" sz="3200" b="1" dirty="0">
                <a:solidFill>
                  <a:schemeClr val="tx1"/>
                </a:solidFill>
                <a:effectLst>
                  <a:outerShdw blurRad="38100" dist="19050" dir="2700000" algn="tl" rotWithShape="0">
                    <a:schemeClr val="dk1">
                      <a:alpha val="40000"/>
                    </a:schemeClr>
                  </a:outerShdw>
                </a:effectLst>
                <a:sym typeface="+mn-ea"/>
              </a:rPr>
              <a:t>阶段的题目都可以写出搜索算法。</a:t>
            </a:r>
          </a:p>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搜索算法是</a:t>
            </a:r>
            <a:r>
              <a:rPr lang="en-US" altLang="zh-CN" sz="3200" b="1" dirty="0" err="1">
                <a:solidFill>
                  <a:schemeClr val="tx1"/>
                </a:solidFill>
                <a:effectLst>
                  <a:outerShdw blurRad="38100" dist="19050" dir="2700000" algn="tl" rotWithShape="0">
                    <a:schemeClr val="dk1">
                      <a:alpha val="40000"/>
                    </a:schemeClr>
                  </a:outerShdw>
                </a:effectLst>
                <a:sym typeface="+mn-ea"/>
              </a:rPr>
              <a:t>noip</a:t>
            </a:r>
            <a:r>
              <a:rPr lang="zh-CN" altLang="en-US" sz="3200" b="1" dirty="0">
                <a:solidFill>
                  <a:schemeClr val="tx1"/>
                </a:solidFill>
                <a:effectLst>
                  <a:outerShdw blurRad="38100" dist="19050" dir="2700000" algn="tl" rotWithShape="0">
                    <a:schemeClr val="dk1">
                      <a:alpha val="40000"/>
                    </a:schemeClr>
                  </a:outerShdw>
                </a:effectLst>
                <a:sym typeface="+mn-ea"/>
              </a:rPr>
              <a:t>内容学习的基础，是必须掌握的算法之一。</a:t>
            </a:r>
            <a:endParaRPr lang="en-US" altLang="zh-CN" sz="3200" b="1" dirty="0">
              <a:solidFill>
                <a:schemeClr val="tx1"/>
              </a:solidFill>
              <a:effectLst>
                <a:outerShdw blurRad="38100" dist="19050" dir="2700000" algn="tl" rotWithShape="0">
                  <a:schemeClr val="dk1">
                    <a:alpha val="40000"/>
                  </a:schemeClr>
                </a:outerShdw>
              </a:effectLst>
            </a:endParaRPr>
          </a:p>
          <a:p>
            <a:pPr marL="0" indent="0">
              <a:lnSpc>
                <a:spcPct val="150000"/>
              </a:lnSpc>
              <a:buNone/>
            </a:pP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3200" b="1" dirty="0">
              <a:solidFill>
                <a:schemeClr val="tx1"/>
              </a:solidFill>
              <a:effectLst>
                <a:outerShdw blurRad="38100" dist="19050" dir="2700000" algn="tl" rotWithShape="0">
                  <a:schemeClr val="dk1">
                    <a:alpha val="40000"/>
                  </a:schemeClr>
                </a:outerShdw>
              </a:effectLst>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40</a:t>
            </a:fld>
            <a:endParaRPr lang="zh-CN" altLang="en-US" dirty="0"/>
          </a:p>
        </p:txBody>
      </p:sp>
      <p:sp>
        <p:nvSpPr>
          <p:cNvPr id="100" name="文本框 99"/>
          <p:cNvSpPr txBox="1"/>
          <p:nvPr/>
        </p:nvSpPr>
        <p:spPr>
          <a:xfrm>
            <a:off x="1165860" y="1029335"/>
            <a:ext cx="10725150" cy="5846445"/>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#include&lt;bits/stdc++.h&gt;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N=1e7;</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x,y,step[N+10],vis[N+10];</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deque&lt;int&gt; dq;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//双端队列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bfs(){</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dq.push_back(x);</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//x入队尾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step[x]=0;</a:t>
            </a:r>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vis[x]=1;</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while(!dq.empty()){</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tmp1=dq.front(),tmp2;</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//取队首元素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dq.pop_front();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//队首元素弹出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 (tmp1==y) {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//到达目标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printf("%d\n",step[tmp1]);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//输出步数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endParaRPr lang="en-US" alt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41</a:t>
            </a:fld>
            <a:endParaRPr lang="zh-CN" altLang="en-US" dirty="0"/>
          </a:p>
        </p:txBody>
      </p:sp>
      <p:sp>
        <p:nvSpPr>
          <p:cNvPr id="100" name="文本框 99"/>
          <p:cNvSpPr txBox="1"/>
          <p:nvPr/>
        </p:nvSpPr>
        <p:spPr>
          <a:xfrm>
            <a:off x="1043940" y="715645"/>
            <a:ext cx="10725150" cy="6247130"/>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tmp2=tmp1+1;</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//变换规则</a:t>
            </a:r>
            <a:r>
              <a:rPr lang="en-US" alt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1</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if(tmp2&lt;=N&amp;&amp;!vis[tmp2]){ </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//在0-1e7范围内并且没被访问过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dq.push_back(tmp2);</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//x入队尾</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step[tmp2]=step[tmp1]+1;</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//步数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vis[tmp2]=1;</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//设置访问标记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tmp2=tmp1*2;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//变换规则</a:t>
            </a:r>
            <a:r>
              <a:rPr lang="en-US" alt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2</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if(tmp2&lt;=N&amp;&amp;!vis[tmp2]){ </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//在0-1e7范围内并且没被访问过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0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dq.push_front</a:t>
            </a:r>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(tmp2);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//x入队首</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step[tmp2]=step[tmp1];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//步数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vis[tmp2]=1;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tmp2=tmp1-1;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//变换规则</a:t>
            </a:r>
            <a:r>
              <a:rPr lang="en-US" alt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3</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if(tmp2&gt;=0&amp;&amp;!vis[tmp2]){ </a:t>
            </a:r>
            <a:r>
              <a:rPr lang="zh-CN" sz="2000" b="1" i="1" dirty="0" smtClean="0">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altLang="en-US"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非负</a:t>
            </a:r>
            <a:r>
              <a:rPr lang="zh-CN" sz="2000" b="1" i="1" dirty="0" smtClean="0">
                <a:solidFill>
                  <a:schemeClr val="tx1"/>
                </a:solidFill>
                <a:effectLst>
                  <a:outerShdw blurRad="38100" dist="19050" dir="2700000" algn="tl" rotWithShape="0">
                    <a:schemeClr val="dk1">
                      <a:alpha val="40000"/>
                    </a:schemeClr>
                  </a:outerShdw>
                </a:effectLst>
                <a:ea typeface="宋体" panose="02010600030101010101" pitchFamily="2" charset="-122"/>
              </a:rPr>
              <a:t>并且</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没被访问过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0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dq.push_back</a:t>
            </a:r>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(tmp2);</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//x入队尾</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step[tmp2]=step[tmp1]+1;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//步数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vis[tmp2]=1;</a:t>
            </a:r>
            <a:r>
              <a:rPr lang="zh-CN" sz="2000" b="1" i="1" dirty="0">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endParaRPr lang="en-US" altLang="en-US" sz="20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8 </a:t>
            </a:r>
            <a:r>
              <a:rPr lang="zh-CN" altLang="en-US" dirty="0">
                <a:sym typeface="+mn-ea"/>
              </a:rPr>
              <a:t>陆地和海洋</a:t>
            </a:r>
            <a:endParaRPr lang="zh-CN" altLang="en-US"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1003935" y="1184274"/>
            <a:ext cx="9982200" cy="4898571"/>
          </a:xfrm>
        </p:spPr>
        <p:txBody>
          <a:bodyPr rtlCol="0">
            <a:normAutofit/>
            <a:scene3d>
              <a:camera prst="orthographicFront"/>
              <a:lightRig rig="threePt" dir="t"/>
            </a:scene3d>
          </a:bodyPr>
          <a:lstStyle/>
          <a:p>
            <a:pPr marL="0" indent="0" fontAlgn="auto">
              <a:lnSpc>
                <a:spcPct val="150000"/>
              </a:lnSpc>
              <a:spcBef>
                <a:spcPts val="0"/>
              </a:spcBef>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en-US" sz="2800" b="1" dirty="0">
                <a:solidFill>
                  <a:schemeClr val="tx1"/>
                </a:solidFill>
                <a:effectLst>
                  <a:outerShdw blurRad="38100" dist="19050" dir="2700000" algn="tl" rotWithShape="0">
                    <a:schemeClr val="dk1">
                      <a:alpha val="40000"/>
                    </a:schemeClr>
                  </a:outerShdw>
                </a:effectLst>
                <a:sym typeface="+mn-ea"/>
              </a:rPr>
              <a:t>问题描述</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marL="0" indent="0" fontAlgn="auto">
              <a:lnSpc>
                <a:spcPct val="150000"/>
              </a:lnSpc>
              <a:spcBef>
                <a:spcPts val="0"/>
              </a:spcBef>
              <a:buNone/>
            </a:pPr>
            <a:r>
              <a:rPr lang="zh-CN" altLang="en-US" sz="2800" b="1" dirty="0">
                <a:solidFill>
                  <a:schemeClr val="tx1"/>
                </a:solidFill>
                <a:effectLst>
                  <a:outerShdw blurRad="38100" dist="19050" dir="2700000" algn="tl" rotWithShape="0">
                    <a:schemeClr val="dk1">
                      <a:alpha val="40000"/>
                    </a:schemeClr>
                  </a:outerShdw>
                </a:effectLst>
                <a:sym typeface="+mn-ea"/>
              </a:rPr>
              <a:t>有一个</a:t>
            </a:r>
            <a:r>
              <a:rPr lang="en-US" altLang="zh-CN" sz="2800" b="1" dirty="0">
                <a:solidFill>
                  <a:schemeClr val="tx1"/>
                </a:solidFill>
                <a:effectLst>
                  <a:outerShdw blurRad="38100" dist="19050" dir="2700000" algn="tl" rotWithShape="0">
                    <a:schemeClr val="dk1">
                      <a:alpha val="40000"/>
                    </a:schemeClr>
                  </a:outerShdw>
                </a:effectLst>
                <a:sym typeface="+mn-ea"/>
              </a:rPr>
              <a:t>n*m</a:t>
            </a:r>
            <a:r>
              <a:rPr lang="zh-CN" altLang="en-US" sz="2800" b="1" dirty="0">
                <a:solidFill>
                  <a:schemeClr val="tx1"/>
                </a:solidFill>
                <a:effectLst>
                  <a:outerShdw blurRad="38100" dist="19050" dir="2700000" algn="tl" rotWithShape="0">
                    <a:schemeClr val="dk1">
                      <a:alpha val="40000"/>
                    </a:schemeClr>
                  </a:outerShdw>
                </a:effectLst>
                <a:sym typeface="+mn-ea"/>
              </a:rPr>
              <a:t>的点阵，有一些点是陆地，其他点是海洋，问有多少块陆地，多少片海洋。其中</a:t>
            </a:r>
            <a:r>
              <a:rPr lang="en-US" altLang="zh-CN" sz="2800" b="1" dirty="0">
                <a:solidFill>
                  <a:schemeClr val="tx1"/>
                </a:solidFill>
                <a:effectLst>
                  <a:outerShdw blurRad="38100" dist="19050" dir="2700000" algn="tl" rotWithShape="0">
                    <a:schemeClr val="dk1">
                      <a:alpha val="40000"/>
                    </a:schemeClr>
                  </a:outerShdw>
                </a:effectLst>
                <a:sym typeface="+mn-ea"/>
              </a:rPr>
              <a:t>0</a:t>
            </a:r>
            <a:r>
              <a:rPr lang="zh-CN" altLang="en-US" sz="2800" b="1" dirty="0">
                <a:solidFill>
                  <a:schemeClr val="tx1"/>
                </a:solidFill>
                <a:effectLst>
                  <a:outerShdw blurRad="38100" dist="19050" dir="2700000" algn="tl" rotWithShape="0">
                    <a:schemeClr val="dk1">
                      <a:alpha val="40000"/>
                    </a:schemeClr>
                  </a:outerShdw>
                </a:effectLst>
                <a:sym typeface="+mn-ea"/>
              </a:rPr>
              <a:t>代表海洋，</a:t>
            </a:r>
            <a:r>
              <a:rPr lang="en-US" altLang="zh-CN" sz="2800" b="1" dirty="0">
                <a:solidFill>
                  <a:schemeClr val="tx1"/>
                </a:solidFill>
                <a:effectLst>
                  <a:outerShdw blurRad="38100" dist="19050" dir="2700000" algn="tl" rotWithShape="0">
                    <a:schemeClr val="dk1">
                      <a:alpha val="40000"/>
                    </a:schemeClr>
                  </a:outerShdw>
                </a:effectLst>
                <a:sym typeface="+mn-ea"/>
              </a:rPr>
              <a:t>1</a:t>
            </a:r>
            <a:r>
              <a:rPr lang="zh-CN" altLang="en-US" sz="2800" b="1" dirty="0">
                <a:solidFill>
                  <a:schemeClr val="tx1"/>
                </a:solidFill>
                <a:effectLst>
                  <a:outerShdw blurRad="38100" dist="19050" dir="2700000" algn="tl" rotWithShape="0">
                    <a:schemeClr val="dk1">
                      <a:alpha val="40000"/>
                    </a:schemeClr>
                  </a:outerShdw>
                </a:effectLst>
                <a:sym typeface="+mn-ea"/>
              </a:rPr>
              <a:t>代表陆地。</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42</a:t>
            </a:fld>
            <a:endParaRPr lang="zh-CN" altLang="en-US" dirty="0"/>
          </a:p>
        </p:txBody>
      </p:sp>
      <p:sp>
        <p:nvSpPr>
          <p:cNvPr id="5" name="TextBox 4"/>
          <p:cNvSpPr txBox="1"/>
          <p:nvPr/>
        </p:nvSpPr>
        <p:spPr>
          <a:xfrm>
            <a:off x="3163424" y="3567722"/>
            <a:ext cx="2259623" cy="2676525"/>
          </a:xfrm>
          <a:prstGeom prst="rect">
            <a:avLst/>
          </a:prstGeom>
          <a:noFill/>
        </p:spPr>
        <p:txBody>
          <a:bodyPr wrap="square" rtlCol="0">
            <a:spAutoFit/>
            <a:scene3d>
              <a:camera prst="orthographicFront"/>
              <a:lightRig rig="threePt" dir="t"/>
            </a:scene3d>
          </a:bodyPr>
          <a:lstStyle/>
          <a:p>
            <a:r>
              <a:rPr lang="en-US" altLang="zh-CN" sz="2800" b="1" dirty="0" smtClean="0">
                <a:solidFill>
                  <a:schemeClr val="tx1"/>
                </a:solidFill>
                <a:effectLst>
                  <a:outerShdw blurRad="38100" dist="19050" dir="2700000" algn="tl" rotWithShape="0">
                    <a:schemeClr val="dk1">
                      <a:alpha val="40000"/>
                    </a:schemeClr>
                  </a:outerShdw>
                </a:effectLst>
              </a:rPr>
              <a:t>0 0 0 0 0 0</a:t>
            </a:r>
          </a:p>
          <a:p>
            <a:r>
              <a:rPr lang="en-US" altLang="zh-CN" sz="2800" b="1" dirty="0" smtClean="0">
                <a:solidFill>
                  <a:schemeClr val="tx1"/>
                </a:solidFill>
                <a:effectLst>
                  <a:outerShdw blurRad="38100" dist="19050" dir="2700000" algn="tl" rotWithShape="0">
                    <a:schemeClr val="dk1">
                      <a:alpha val="40000"/>
                    </a:schemeClr>
                  </a:outerShdw>
                </a:effectLst>
              </a:rPr>
              <a:t>0 0 1 0 0 0</a:t>
            </a:r>
          </a:p>
          <a:p>
            <a:r>
              <a:rPr lang="en-US" altLang="zh-CN" sz="2800" b="1" dirty="0" smtClean="0">
                <a:solidFill>
                  <a:schemeClr val="tx1"/>
                </a:solidFill>
                <a:effectLst>
                  <a:outerShdw blurRad="38100" dist="19050" dir="2700000" algn="tl" rotWithShape="0">
                    <a:schemeClr val="dk1">
                      <a:alpha val="40000"/>
                    </a:schemeClr>
                  </a:outerShdw>
                </a:effectLst>
              </a:rPr>
              <a:t>0 0 1 0 0 0</a:t>
            </a:r>
          </a:p>
          <a:p>
            <a:r>
              <a:rPr lang="en-US" altLang="zh-CN" sz="2800" b="1" dirty="0" smtClean="0">
                <a:solidFill>
                  <a:schemeClr val="tx1"/>
                </a:solidFill>
                <a:effectLst>
                  <a:outerShdw blurRad="38100" dist="19050" dir="2700000" algn="tl" rotWithShape="0">
                    <a:schemeClr val="dk1">
                      <a:alpha val="40000"/>
                    </a:schemeClr>
                  </a:outerShdw>
                </a:effectLst>
              </a:rPr>
              <a:t>0 0 1 1 1 0</a:t>
            </a:r>
          </a:p>
          <a:p>
            <a:r>
              <a:rPr lang="en-US" altLang="zh-CN" sz="2800" b="1" dirty="0" smtClean="0">
                <a:solidFill>
                  <a:schemeClr val="tx1"/>
                </a:solidFill>
                <a:effectLst>
                  <a:outerShdw blurRad="38100" dist="19050" dir="2700000" algn="tl" rotWithShape="0">
                    <a:schemeClr val="dk1">
                      <a:alpha val="40000"/>
                    </a:schemeClr>
                  </a:outerShdw>
                </a:effectLst>
              </a:rPr>
              <a:t>0 0 1 0 1 1</a:t>
            </a:r>
          </a:p>
          <a:p>
            <a:r>
              <a:rPr lang="en-US" altLang="zh-CN" sz="2800" b="1" dirty="0" smtClean="0">
                <a:solidFill>
                  <a:schemeClr val="tx1"/>
                </a:solidFill>
                <a:effectLst>
                  <a:outerShdw blurRad="38100" dist="19050" dir="2700000" algn="tl" rotWithShape="0">
                    <a:schemeClr val="dk1">
                      <a:alpha val="40000"/>
                    </a:schemeClr>
                  </a:outerShdw>
                </a:effectLst>
              </a:rPr>
              <a:t>0 0 1 0 0 0</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08400" y="1168470"/>
            <a:ext cx="10969200" cy="705600"/>
          </a:xfrm>
        </p:spPr>
        <p:txBody>
          <a:bodyPr rtlCol="0"/>
          <a:lstStyle/>
          <a:p>
            <a:pPr rtl="0"/>
            <a:r>
              <a:rPr lang="en-US" altLang="zh-CN" dirty="0" err="1">
                <a:sym typeface="+mn-ea"/>
              </a:rPr>
              <a:t>Floodfill</a:t>
            </a:r>
            <a:r>
              <a:rPr lang="zh-CN" altLang="en-US" dirty="0">
                <a:sym typeface="+mn-ea"/>
              </a:rPr>
              <a:t>算法</a:t>
            </a:r>
            <a:endParaRPr lang="zh-CN" altLang="en-US"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1115060" y="1945005"/>
            <a:ext cx="10387965" cy="3589655"/>
          </a:xfrm>
        </p:spPr>
        <p:txBody>
          <a:bodyPr rtlCol="0">
            <a:normAutofit/>
            <a:scene3d>
              <a:camera prst="orthographicFront"/>
              <a:lightRig rig="threePt" dir="t"/>
            </a:scene3d>
          </a:bodyPr>
          <a:lstStyle/>
          <a:p>
            <a:pPr fontAlgn="auto">
              <a:lnSpc>
                <a:spcPct val="150000"/>
              </a:lnSpc>
              <a:spcBef>
                <a:spcPts val="0"/>
              </a:spcBef>
            </a:pPr>
            <a:r>
              <a:rPr lang="zh-CN" altLang="en-US" sz="2800" b="1" dirty="0">
                <a:solidFill>
                  <a:schemeClr val="tx1"/>
                </a:solidFill>
                <a:effectLst>
                  <a:outerShdw blurRad="38100" dist="19050" dir="2700000" algn="tl" rotWithShape="0">
                    <a:schemeClr val="dk1">
                      <a:alpha val="40000"/>
                    </a:schemeClr>
                  </a:outerShdw>
                </a:effectLst>
                <a:sym typeface="+mn-ea"/>
              </a:rPr>
              <a:t>查找连通块，就是一个点只能扩展到与它相邻的所有与它数字相同的点。</a:t>
            </a:r>
            <a:endParaRPr lang="en-US" altLang="zh-CN" sz="28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0"/>
              </a:spcBef>
            </a:pPr>
            <a:r>
              <a:rPr lang="zh-CN" altLang="en-US" sz="2800" b="1" dirty="0">
                <a:solidFill>
                  <a:schemeClr val="tx1"/>
                </a:solidFill>
                <a:effectLst>
                  <a:outerShdw blurRad="38100" dist="19050" dir="2700000" algn="tl" rotWithShape="0">
                    <a:schemeClr val="dk1">
                      <a:alpha val="40000"/>
                    </a:schemeClr>
                  </a:outerShdw>
                </a:effectLst>
                <a:sym typeface="+mn-ea"/>
              </a:rPr>
              <a:t>枚举所有的点，如果它没有被扩展到就以它为起点进行扩展</a:t>
            </a:r>
            <a:endParaRPr lang="en-US" altLang="zh-CN" sz="28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0"/>
              </a:spcBef>
            </a:pPr>
            <a:r>
              <a:rPr lang="zh-CN" altLang="en-US" sz="2800" b="1" dirty="0">
                <a:solidFill>
                  <a:schemeClr val="tx1"/>
                </a:solidFill>
                <a:effectLst>
                  <a:outerShdw blurRad="38100" dist="19050" dir="2700000" algn="tl" rotWithShape="0">
                    <a:schemeClr val="dk1">
                      <a:alpha val="40000"/>
                    </a:schemeClr>
                  </a:outerShdw>
                </a:effectLst>
                <a:sym typeface="+mn-ea"/>
              </a:rPr>
              <a:t>具体实现时要注意不要超出网格图的边界</a:t>
            </a:r>
          </a:p>
          <a:p>
            <a:pPr marL="0" indent="0" fontAlgn="auto">
              <a:lnSpc>
                <a:spcPct val="150000"/>
              </a:lnSpc>
              <a:spcBef>
                <a:spcPts val="0"/>
              </a:spcBef>
              <a:buNone/>
            </a:pPr>
            <a:endParaRPr lang="zh-CN" altLang="en-US" sz="28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43</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44</a:t>
            </a:fld>
            <a:endParaRPr lang="zh-CN" altLang="en-US" dirty="0"/>
          </a:p>
        </p:txBody>
      </p:sp>
      <p:sp>
        <p:nvSpPr>
          <p:cNvPr id="100" name="文本框 99"/>
          <p:cNvSpPr txBox="1"/>
          <p:nvPr/>
        </p:nvSpPr>
        <p:spPr>
          <a:xfrm>
            <a:off x="433705" y="1000760"/>
            <a:ext cx="4039870" cy="3169285"/>
          </a:xfrm>
          <a:prstGeom prst="rect">
            <a:avLst/>
          </a:prstGeom>
          <a:noFill/>
          <a:ln w="9525">
            <a:noFill/>
          </a:ln>
        </p:spPr>
        <p:txBody>
          <a:bodyPr wrap="square">
            <a:spAutoFit/>
            <a:scene3d>
              <a:camera prst="orthographicFront"/>
              <a:lightRig rig="threePt" dir="t"/>
            </a:scene3d>
          </a:bodyPr>
          <a:lstStyle/>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#include&lt;bits/stdc++.h&gt;</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using namespace std;</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const int N=110;</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int m,n,sea,land;</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int g[N][N],vis[N][N];</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int dx[]={1,-1,0,0},dy[]={0,0,1,-1};</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struct node{</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int xx,yy;</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queue&lt;node&gt; q;</a:t>
            </a:r>
          </a:p>
        </p:txBody>
      </p:sp>
      <p:sp>
        <p:nvSpPr>
          <p:cNvPr id="3" name="文本框 2"/>
          <p:cNvSpPr txBox="1"/>
          <p:nvPr/>
        </p:nvSpPr>
        <p:spPr>
          <a:xfrm>
            <a:off x="4375150" y="1066800"/>
            <a:ext cx="7816850" cy="5631180"/>
          </a:xfrm>
          <a:prstGeom prst="rect">
            <a:avLst/>
          </a:prstGeom>
          <a:noFill/>
          <a:ln w="9525">
            <a:noFill/>
          </a:ln>
        </p:spPr>
        <p:txBody>
          <a:bodyPr wrap="square">
            <a:spAutoFit/>
            <a:scene3d>
              <a:camera prst="orthographicFront"/>
              <a:lightRig rig="threePt" dir="t"/>
            </a:scene3d>
          </a:bodyPr>
          <a:lstStyle/>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void bfs(int x,int y,int t){</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q.push((node){x,y});</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vis[x][y]=1;</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while(!q.empty()){</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int tmp1=q.front().xx,tmp2=q.front().yy;</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q.pop();</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for (int k=0;k&lt;4;k++)</a:t>
            </a:r>
            <a:r>
              <a:rPr lang="zh-CN" sz="2000" b="1" i="1" dirty="0" smtClean="0">
                <a:effectLst>
                  <a:outerShdw blurRad="38100" dist="19050" dir="2700000" algn="tl" rotWithShape="0">
                    <a:schemeClr val="dk1">
                      <a:alpha val="40000"/>
                    </a:schemeClr>
                  </a:outerShdw>
                </a:effectLst>
                <a:ea typeface="宋体" panose="02010600030101010101" pitchFamily="2" charset="-122"/>
                <a:sym typeface="+mn-ea"/>
              </a:rPr>
              <a:t>//向</a:t>
            </a:r>
            <a:r>
              <a:rPr lang="en-US" altLang="zh-CN" sz="2000" b="1" i="1" dirty="0" smtClean="0">
                <a:effectLst>
                  <a:outerShdw blurRad="38100" dist="19050" dir="2700000" algn="tl" rotWithShape="0">
                    <a:schemeClr val="dk1">
                      <a:alpha val="40000"/>
                    </a:schemeClr>
                  </a:outerShdw>
                </a:effectLst>
                <a:ea typeface="宋体" panose="02010600030101010101" pitchFamily="2" charset="-122"/>
                <a:sym typeface="+mn-ea"/>
              </a:rPr>
              <a:t>4</a:t>
            </a:r>
            <a:r>
              <a:rPr lang="zh-CN" altLang="en-US" sz="2000" b="1" i="1" dirty="0" smtClean="0">
                <a:effectLst>
                  <a:outerShdw blurRad="38100" dist="19050" dir="2700000" algn="tl" rotWithShape="0">
                    <a:schemeClr val="dk1">
                      <a:alpha val="40000"/>
                    </a:schemeClr>
                  </a:outerShdw>
                </a:effectLst>
                <a:ea typeface="宋体" panose="02010600030101010101" pitchFamily="2" charset="-122"/>
                <a:sym typeface="+mn-ea"/>
              </a:rPr>
              <a:t>个方向扩展</a:t>
            </a:r>
            <a:endParaRPr sz="20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tmp1+=dx[k];tmp2+=dy[k];</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if (tmp1&gt;=1 &amp;&amp; tmp1&lt;=n &amp;&amp; tmp2&gt;=1 &amp;&amp; tmp2&lt;=m &amp;&amp; g[tmp1][tmp2]==t &amp;&amp;!vis[tmp1][tmp2])</a:t>
            </a:r>
            <a:r>
              <a:rPr sz="2000" b="1" dirty="0">
                <a:effectLst>
                  <a:outerShdw blurRad="38100" dist="19050" dir="2700000" algn="tl" rotWithShape="0">
                    <a:schemeClr val="dk1">
                      <a:alpha val="40000"/>
                    </a:schemeClr>
                  </a:outerShdw>
                </a:effectLst>
                <a:ea typeface="宋体" panose="02010600030101010101" pitchFamily="2" charset="-122"/>
                <a:sym typeface="+mn-ea"/>
              </a:rPr>
              <a:t>{</a:t>
            </a:r>
            <a:endParaRPr sz="20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en-US" altLang="zh-CN" sz="2000" b="1" i="1" dirty="0" smtClean="0">
                <a:effectLst>
                  <a:outerShdw blurRad="38100" dist="19050" dir="2700000" algn="tl" rotWithShape="0">
                    <a:schemeClr val="dk1">
                      <a:alpha val="40000"/>
                    </a:schemeClr>
                  </a:outerShdw>
                </a:effectLst>
                <a:ea typeface="宋体" panose="02010600030101010101" pitchFamily="2" charset="-122"/>
                <a:sym typeface="+mn-ea"/>
              </a:rPr>
              <a:t>                                       </a:t>
            </a:r>
            <a:r>
              <a:rPr lang="zh-CN" sz="2000" b="1" i="1" dirty="0" smtClean="0">
                <a:effectLst>
                  <a:outerShdw blurRad="38100" dist="19050" dir="2700000" algn="tl" rotWithShape="0">
                    <a:schemeClr val="dk1">
                      <a:alpha val="40000"/>
                    </a:schemeClr>
                  </a:outerShdw>
                </a:effectLst>
                <a:ea typeface="宋体" panose="02010600030101010101" pitchFamily="2" charset="-122"/>
                <a:sym typeface="+mn-ea"/>
              </a:rPr>
              <a:t>//在边界内，能访问且</a:t>
            </a:r>
            <a:r>
              <a:rPr lang="zh-CN" sz="2000" b="1" i="1" dirty="0">
                <a:effectLst>
                  <a:outerShdw blurRad="38100" dist="19050" dir="2700000" algn="tl" rotWithShape="0">
                    <a:schemeClr val="dk1">
                      <a:alpha val="40000"/>
                    </a:schemeClr>
                  </a:outerShdw>
                </a:effectLst>
                <a:ea typeface="宋体" panose="02010600030101010101" pitchFamily="2" charset="-122"/>
                <a:sym typeface="+mn-ea"/>
              </a:rPr>
              <a:t>没被访问过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q.push((node){tmp1,tmp2});</a:t>
            </a:r>
          </a:p>
          <a:p>
            <a:pPr indent="0"/>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vis[tmp1][tmp2]=1;</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45</a:t>
            </a:fld>
            <a:endParaRPr lang="zh-CN" altLang="en-US" dirty="0"/>
          </a:p>
        </p:txBody>
      </p:sp>
      <p:sp>
        <p:nvSpPr>
          <p:cNvPr id="100" name="文本框 99"/>
          <p:cNvSpPr txBox="1"/>
          <p:nvPr/>
        </p:nvSpPr>
        <p:spPr>
          <a:xfrm>
            <a:off x="1247775" y="849630"/>
            <a:ext cx="9980295" cy="6185535"/>
          </a:xfrm>
          <a:prstGeom prst="rect">
            <a:avLst/>
          </a:prstGeom>
          <a:noFill/>
          <a:ln w="9525">
            <a:noFill/>
          </a:ln>
        </p:spPr>
        <p:txBody>
          <a:bodyPr wrap="square">
            <a:spAutoFit/>
            <a:scene3d>
              <a:camera prst="orthographicFront"/>
              <a:lightRig rig="threePt" dir="t"/>
            </a:scene3d>
          </a:bodyPr>
          <a:lstStyle/>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int main(){</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cin&gt;&gt;n&gt;&gt;m;</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for(int i=1;i&lt;=n;i++)</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for(int j=1;j&lt;=m;j++)</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cin&gt;&gt;g[i][j];</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for(int i=1;i&lt;=n;i++)</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for(int j=1;j&lt;=m;j++)</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if(!vis[i][j]){</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if(g[i][j]==0)</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sea++;</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else</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land++;</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bfs(i,j,g[i][j]);</a:t>
            </a:r>
            <a:r>
              <a:rPr lang="zh-CN" sz="2200" b="1" i="1" dirty="0" smtClean="0">
                <a:effectLst>
                  <a:outerShdw blurRad="38100" dist="19050" dir="2700000" algn="tl" rotWithShape="0">
                    <a:schemeClr val="dk1">
                      <a:alpha val="40000"/>
                    </a:schemeClr>
                  </a:outerShdw>
                </a:effectLst>
                <a:ea typeface="宋体" panose="02010600030101010101" pitchFamily="2" charset="-122"/>
                <a:sym typeface="+mn-ea"/>
              </a:rPr>
              <a:t>//无论是陆地还是海洋，从（</a:t>
            </a:r>
            <a:r>
              <a:rPr lang="en-US" altLang="zh-CN" sz="2200" b="1" i="1" dirty="0" smtClean="0">
                <a:effectLst>
                  <a:outerShdw blurRad="38100" dist="19050" dir="2700000" algn="tl" rotWithShape="0">
                    <a:schemeClr val="dk1">
                      <a:alpha val="40000"/>
                    </a:schemeClr>
                  </a:outerShdw>
                </a:effectLst>
                <a:ea typeface="宋体" panose="02010600030101010101" pitchFamily="2" charset="-122"/>
                <a:sym typeface="+mn-ea"/>
              </a:rPr>
              <a:t>i</a:t>
            </a:r>
            <a:r>
              <a:rPr lang="zh-CN" altLang="en-US" sz="2200" b="1" i="1" dirty="0" smtClean="0">
                <a:effectLst>
                  <a:outerShdw blurRad="38100" dist="19050" dir="2700000" algn="tl" rotWithShape="0">
                    <a:schemeClr val="dk1">
                      <a:alpha val="40000"/>
                    </a:schemeClr>
                  </a:outerShdw>
                </a:effectLst>
                <a:ea typeface="宋体" panose="02010600030101010101" pitchFamily="2" charset="-122"/>
                <a:sym typeface="+mn-ea"/>
              </a:rPr>
              <a:t>，</a:t>
            </a:r>
            <a:r>
              <a:rPr lang="en-US" altLang="zh-CN" sz="2200" b="1" i="1" dirty="0" smtClean="0">
                <a:effectLst>
                  <a:outerShdw blurRad="38100" dist="19050" dir="2700000" algn="tl" rotWithShape="0">
                    <a:schemeClr val="dk1">
                      <a:alpha val="40000"/>
                    </a:schemeClr>
                  </a:outerShdw>
                </a:effectLst>
                <a:ea typeface="宋体" panose="02010600030101010101" pitchFamily="2" charset="-122"/>
                <a:sym typeface="+mn-ea"/>
              </a:rPr>
              <a:t>j</a:t>
            </a:r>
            <a:r>
              <a:rPr lang="zh-CN" altLang="en-US" sz="2200" b="1" i="1" dirty="0" smtClean="0">
                <a:effectLst>
                  <a:outerShdw blurRad="38100" dist="19050" dir="2700000" algn="tl" rotWithShape="0">
                    <a:schemeClr val="dk1">
                      <a:alpha val="40000"/>
                    </a:schemeClr>
                  </a:outerShdw>
                </a:effectLst>
                <a:ea typeface="宋体" panose="02010600030101010101" pitchFamily="2" charset="-122"/>
                <a:sym typeface="+mn-ea"/>
              </a:rPr>
              <a:t>）扩展连通块内所有点</a:t>
            </a:r>
            <a:endParaRPr sz="22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cout&lt;&lt;sea&lt;&lt;" "&lt;&lt;land&lt;&lt;endl;</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return 0;</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9 </a:t>
            </a:r>
            <a:r>
              <a:rPr>
                <a:sym typeface="+mn-ea"/>
              </a:rPr>
              <a:t>最</a:t>
            </a:r>
            <a:r>
              <a:rPr lang="zh-CN">
                <a:sym typeface="+mn-ea"/>
              </a:rPr>
              <a:t>少</a:t>
            </a:r>
            <a:r>
              <a:rPr>
                <a:sym typeface="+mn-ea"/>
              </a:rPr>
              <a:t>步数</a:t>
            </a:r>
          </a:p>
        </p:txBody>
      </p:sp>
      <p:sp>
        <p:nvSpPr>
          <p:cNvPr id="14" name="内容占位符 13"/>
          <p:cNvSpPr>
            <a:spLocks noGrp="1"/>
          </p:cNvSpPr>
          <p:nvPr>
            <p:ph idx="1"/>
          </p:nvPr>
        </p:nvSpPr>
        <p:spPr>
          <a:xfrm>
            <a:off x="384810" y="944245"/>
            <a:ext cx="11415395" cy="5687060"/>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200" b="1" dirty="0">
                <a:solidFill>
                  <a:schemeClr val="tx1"/>
                </a:solidFill>
                <a:effectLst>
                  <a:outerShdw blurRad="38100" dist="19050" dir="2700000" algn="tl" rotWithShape="0">
                    <a:schemeClr val="dk1">
                      <a:alpha val="40000"/>
                    </a:schemeClr>
                  </a:outerShdw>
                </a:effectLst>
                <a:sym typeface="+mn-ea"/>
              </a:rPr>
              <a:t>【</a:t>
            </a:r>
            <a:r>
              <a:rPr lang="zh-CN" altLang="en-US" sz="2200" b="1" dirty="0">
                <a:solidFill>
                  <a:schemeClr val="tx1"/>
                </a:solidFill>
                <a:effectLst>
                  <a:outerShdw blurRad="38100" dist="19050" dir="2700000" algn="tl" rotWithShape="0">
                    <a:schemeClr val="dk1">
                      <a:alpha val="40000"/>
                    </a:schemeClr>
                  </a:outerShdw>
                </a:effectLst>
                <a:sym typeface="+mn-ea"/>
              </a:rPr>
              <a:t>问题描述</a:t>
            </a:r>
            <a:r>
              <a:rPr lang="en-US" altLang="zh-CN" sz="2200" b="1" dirty="0">
                <a:solidFill>
                  <a:schemeClr val="tx1"/>
                </a:solidFill>
                <a:effectLst>
                  <a:outerShdw blurRad="38100" dist="19050" dir="2700000" algn="tl" rotWithShape="0">
                    <a:schemeClr val="dk1">
                      <a:alpha val="40000"/>
                    </a:schemeClr>
                  </a:outerShdw>
                </a:effectLst>
                <a:sym typeface="+mn-ea"/>
              </a:rPr>
              <a:t>】</a:t>
            </a:r>
            <a:endParaRPr sz="22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400"/>
              </a:spcAft>
              <a:buNone/>
            </a:pPr>
            <a:r>
              <a:rPr sz="2200" b="1" dirty="0">
                <a:solidFill>
                  <a:schemeClr val="tx1"/>
                </a:solidFill>
                <a:effectLst>
                  <a:outerShdw blurRad="38100" dist="19050" dir="2700000" algn="tl" rotWithShape="0">
                    <a:schemeClr val="dk1">
                      <a:alpha val="40000"/>
                    </a:schemeClr>
                  </a:outerShdw>
                </a:effectLst>
                <a:sym typeface="+mn-ea"/>
              </a:rPr>
              <a:t>在各种棋中，棋子的走法总是一定的，如中国象棋中马走“日”。有一位小学生就想如果马能有两种走法将增加其趣味性，因此，他规定马既能按“日”走，也能如象一样走“田”字。他的同桌平时喜欢下围棋，知道这件事后觉得很有趣，就想试一试，在一个（100*100）的围棋盘上任选两点A、B，A点放上黑子，B点放上白子，代表两匹马。棋子可以按“日”字走，也可以按“田”字走，俩人一个走黑马，一个走白马。谁用最少的步数走到左上角坐标为(1,1)的点时，谁获胜。现在他请你帮忙，给你A、B两点的坐标，想知道两个位置到（1,1）点可能的最少步数。</a:t>
            </a:r>
          </a:p>
          <a:p>
            <a:pPr marL="0" indent="0" fontAlgn="auto">
              <a:lnSpc>
                <a:spcPct val="150000"/>
              </a:lnSpc>
              <a:spcBef>
                <a:spcPts val="0"/>
              </a:spcBef>
              <a:buNone/>
            </a:pPr>
            <a:r>
              <a:rPr sz="2200" b="1" dirty="0">
                <a:solidFill>
                  <a:schemeClr val="tx1"/>
                </a:solidFill>
                <a:effectLst>
                  <a:outerShdw blurRad="38100" dist="19050" dir="2700000" algn="tl" rotWithShape="0">
                    <a:schemeClr val="dk1">
                      <a:alpha val="40000"/>
                    </a:schemeClr>
                  </a:outerShdw>
                </a:effectLst>
                <a:sym typeface="+mn-ea"/>
              </a:rPr>
              <a:t>【输入格式】输入两行，分别代表A和B两点的坐标</a:t>
            </a:r>
          </a:p>
          <a:p>
            <a:pPr marL="0" indent="0" fontAlgn="auto">
              <a:lnSpc>
                <a:spcPct val="150000"/>
              </a:lnSpc>
              <a:spcBef>
                <a:spcPts val="0"/>
              </a:spcBef>
              <a:buNone/>
            </a:pPr>
            <a:r>
              <a:rPr sz="2200" b="1" dirty="0">
                <a:solidFill>
                  <a:schemeClr val="tx1"/>
                </a:solidFill>
                <a:effectLst>
                  <a:outerShdw blurRad="38100" dist="19050" dir="2700000" algn="tl" rotWithShape="0">
                    <a:schemeClr val="dk1">
                      <a:alpha val="40000"/>
                    </a:schemeClr>
                  </a:outerShdw>
                </a:effectLst>
                <a:sym typeface="+mn-ea"/>
              </a:rPr>
              <a:t>【输出格式】输出两行，分别代表A和B两点到达坐标（1,1）点可能的最少步数</a:t>
            </a:r>
          </a:p>
          <a:p>
            <a:pPr marL="0" indent="0" fontAlgn="auto">
              <a:lnSpc>
                <a:spcPct val="150000"/>
              </a:lnSpc>
              <a:spcBef>
                <a:spcPts val="0"/>
              </a:spcBef>
              <a:buNone/>
            </a:pPr>
            <a:r>
              <a:rPr sz="2200" b="1" dirty="0">
                <a:solidFill>
                  <a:schemeClr val="tx1"/>
                </a:solidFill>
                <a:effectLst>
                  <a:outerShdw blurRad="38100" dist="19050" dir="2700000" algn="tl" rotWithShape="0">
                    <a:schemeClr val="dk1">
                      <a:alpha val="40000"/>
                    </a:schemeClr>
                  </a:outerShdw>
                </a:effectLst>
                <a:sym typeface="+mn-ea"/>
              </a:rPr>
              <a:t>【样例输入】</a:t>
            </a:r>
            <a:r>
              <a:rPr lang="en-US" sz="2200" b="1" dirty="0">
                <a:solidFill>
                  <a:schemeClr val="tx1"/>
                </a:solidFill>
                <a:effectLst>
                  <a:outerShdw blurRad="38100" dist="19050" dir="2700000" algn="tl" rotWithShape="0">
                    <a:schemeClr val="dk1">
                      <a:alpha val="40000"/>
                    </a:schemeClr>
                  </a:outerShdw>
                </a:effectLst>
                <a:sym typeface="+mn-ea"/>
              </a:rPr>
              <a:t>                  </a:t>
            </a:r>
            <a:r>
              <a:rPr sz="2200" b="1" dirty="0">
                <a:solidFill>
                  <a:schemeClr val="tx1"/>
                </a:solidFill>
                <a:effectLst>
                  <a:outerShdw blurRad="38100" dist="19050" dir="2700000" algn="tl" rotWithShape="0">
                    <a:schemeClr val="dk1">
                      <a:alpha val="40000"/>
                    </a:schemeClr>
                  </a:outerShdw>
                </a:effectLst>
                <a:sym typeface="+mn-ea"/>
              </a:rPr>
              <a:t>【样例输出】</a:t>
            </a:r>
          </a:p>
          <a:p>
            <a:pPr marL="0" algn="l" fontAlgn="auto">
              <a:lnSpc>
                <a:spcPct val="100000"/>
              </a:lnSpc>
              <a:spcBef>
                <a:spcPts val="0"/>
              </a:spcBef>
              <a:spcAft>
                <a:spcPts val="0"/>
              </a:spcAft>
              <a:buClrTx/>
              <a:buSzTx/>
              <a:buNone/>
            </a:pPr>
            <a:r>
              <a:rPr sz="2200" b="1" dirty="0">
                <a:solidFill>
                  <a:schemeClr val="tx1"/>
                </a:solidFill>
                <a:effectLst>
                  <a:outerShdw blurRad="38100" dist="19050" dir="2700000" algn="tl" rotWithShape="0">
                    <a:schemeClr val="dk1">
                      <a:alpha val="40000"/>
                    </a:schemeClr>
                  </a:outerShdw>
                </a:effectLst>
                <a:sym typeface="+mn-ea"/>
              </a:rPr>
              <a:t>8</a:t>
            </a:r>
            <a:r>
              <a:rPr lang="en-US" sz="2200" b="1" dirty="0">
                <a:solidFill>
                  <a:schemeClr val="tx1"/>
                </a:solidFill>
                <a:effectLst>
                  <a:outerShdw blurRad="38100" dist="19050" dir="2700000" algn="tl" rotWithShape="0">
                    <a:schemeClr val="dk1">
                      <a:alpha val="40000"/>
                    </a:schemeClr>
                  </a:outerShdw>
                </a:effectLst>
                <a:sym typeface="+mn-ea"/>
              </a:rPr>
              <a:t>                                    </a:t>
            </a:r>
            <a:r>
              <a:rPr sz="2200" b="1" dirty="0">
                <a:solidFill>
                  <a:schemeClr val="tx1"/>
                </a:solidFill>
                <a:effectLst>
                  <a:outerShdw blurRad="38100" dist="19050" dir="2700000" algn="tl" rotWithShape="0">
                    <a:schemeClr val="dk1">
                      <a:alpha val="40000"/>
                    </a:schemeClr>
                  </a:outerShdw>
                </a:effectLst>
                <a:sym typeface="+mn-ea"/>
              </a:rPr>
              <a:t>12 16</a:t>
            </a:r>
          </a:p>
          <a:p>
            <a:pPr marL="0" algn="l" fontAlgn="auto">
              <a:lnSpc>
                <a:spcPct val="100000"/>
              </a:lnSpc>
              <a:spcBef>
                <a:spcPts val="0"/>
              </a:spcBef>
              <a:spcAft>
                <a:spcPts val="0"/>
              </a:spcAft>
              <a:buClrTx/>
              <a:buSzTx/>
              <a:buNone/>
            </a:pPr>
            <a:r>
              <a:rPr sz="2200" b="1" dirty="0">
                <a:solidFill>
                  <a:schemeClr val="tx1"/>
                </a:solidFill>
                <a:effectLst>
                  <a:outerShdw blurRad="38100" dist="19050" dir="2700000" algn="tl" rotWithShape="0">
                    <a:schemeClr val="dk1">
                      <a:alpha val="40000"/>
                    </a:schemeClr>
                  </a:outerShdw>
                </a:effectLst>
                <a:sym typeface="+mn-ea"/>
              </a:rPr>
              <a:t>9</a:t>
            </a:r>
            <a:r>
              <a:rPr lang="en-US" sz="2200" b="1" dirty="0">
                <a:solidFill>
                  <a:schemeClr val="tx1"/>
                </a:solidFill>
                <a:effectLst>
                  <a:outerShdw blurRad="38100" dist="19050" dir="2700000" algn="tl" rotWithShape="0">
                    <a:schemeClr val="dk1">
                      <a:alpha val="40000"/>
                    </a:schemeClr>
                  </a:outerShdw>
                </a:effectLst>
                <a:sym typeface="+mn-ea"/>
              </a:rPr>
              <a:t>                                    </a:t>
            </a:r>
            <a:r>
              <a:rPr sz="2200" b="1" dirty="0">
                <a:solidFill>
                  <a:schemeClr val="tx1"/>
                </a:solidFill>
                <a:effectLst>
                  <a:outerShdw blurRad="38100" dist="19050" dir="2700000" algn="tl" rotWithShape="0">
                    <a:schemeClr val="dk1">
                      <a:alpha val="40000"/>
                    </a:schemeClr>
                  </a:outerShdw>
                </a:effectLst>
                <a:sym typeface="+mn-ea"/>
              </a:rPr>
              <a:t>18 10</a:t>
            </a:r>
          </a:p>
          <a:p>
            <a:pPr marL="0" indent="0" fontAlgn="auto">
              <a:lnSpc>
                <a:spcPct val="150000"/>
              </a:lnSpc>
              <a:spcBef>
                <a:spcPts val="0"/>
              </a:spcBef>
              <a:buNone/>
            </a:pPr>
            <a:endParaRPr sz="22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46</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537210" y="1036955"/>
            <a:ext cx="11127105" cy="5277485"/>
          </a:xfrm>
        </p:spPr>
        <p:txBody>
          <a:bodyPr rtlCol="0">
            <a:noAutofit/>
            <a:scene3d>
              <a:camera prst="orthographicFront"/>
              <a:lightRig rig="threePt" dir="t"/>
            </a:scene3d>
          </a:bodyPr>
          <a:lstStyle/>
          <a:p>
            <a:pPr marL="0" indent="0" algn="l">
              <a:lnSpc>
                <a:spcPct val="100000"/>
              </a:lnSpc>
              <a:spcAft>
                <a:spcPts val="0"/>
              </a:spcAft>
              <a:buClrTx/>
              <a:buSzTx/>
              <a:buNone/>
            </a:pPr>
            <a:r>
              <a:rPr lang="en-US" altLang="zh-CN" sz="2200" b="1" dirty="0">
                <a:solidFill>
                  <a:schemeClr val="tx1"/>
                </a:solidFill>
                <a:effectLst>
                  <a:outerShdw blurRad="38100" dist="19050" dir="2700000" algn="tl" rotWithShape="0">
                    <a:schemeClr val="dk1">
                      <a:alpha val="40000"/>
                    </a:schemeClr>
                  </a:outerShdw>
                </a:effectLst>
                <a:sym typeface="+mn-ea"/>
              </a:rPr>
              <a:t>【</a:t>
            </a:r>
            <a:r>
              <a:rPr lang="zh-CN" altLang="zh-CN" sz="2200" b="1" dirty="0">
                <a:solidFill>
                  <a:schemeClr val="tx1"/>
                </a:solidFill>
                <a:effectLst>
                  <a:outerShdw blurRad="38100" dist="19050" dir="2700000" algn="tl" rotWithShape="0">
                    <a:schemeClr val="dk1">
                      <a:alpha val="40000"/>
                    </a:schemeClr>
                  </a:outerShdw>
                </a:effectLst>
                <a:sym typeface="+mn-ea"/>
              </a:rPr>
              <a:t>算法分析</a:t>
            </a:r>
            <a:r>
              <a:rPr lang="en-US" altLang="zh-CN" sz="2200" b="1" dirty="0">
                <a:solidFill>
                  <a:schemeClr val="tx1"/>
                </a:solidFill>
                <a:effectLst>
                  <a:outerShdw blurRad="38100" dist="19050" dir="2700000" algn="tl" rotWithShape="0">
                    <a:schemeClr val="dk1">
                      <a:alpha val="40000"/>
                    </a:schemeClr>
                  </a:outerShdw>
                </a:effectLst>
                <a:sym typeface="+mn-ea"/>
              </a:rPr>
              <a:t>】</a:t>
            </a:r>
            <a:endParaRPr lang="zh-CN" altLang="en-US" sz="2200" b="1" dirty="0">
              <a:solidFill>
                <a:schemeClr val="tx1"/>
              </a:solidFill>
              <a:effectLst>
                <a:outerShdw blurRad="38100" dist="19050" dir="2700000" algn="tl" rotWithShape="0">
                  <a:schemeClr val="dk1">
                    <a:alpha val="40000"/>
                  </a:schemeClr>
                </a:outerShdw>
              </a:effectLst>
              <a:sym typeface="+mn-ea"/>
            </a:endParaRPr>
          </a:p>
          <a:p>
            <a:pPr algn="l">
              <a:lnSpc>
                <a:spcPct val="100000"/>
              </a:lnSpc>
              <a:spcAft>
                <a:spcPts val="0"/>
              </a:spcAft>
              <a:buClrTx/>
              <a:buSzTx/>
            </a:pPr>
            <a:r>
              <a:rPr lang="zh-CN" altLang="en-US" sz="2200" b="1" dirty="0">
                <a:solidFill>
                  <a:schemeClr val="tx1"/>
                </a:solidFill>
                <a:effectLst>
                  <a:outerShdw blurRad="38100" dist="19050" dir="2700000" algn="tl" rotWithShape="0">
                    <a:schemeClr val="dk1">
                      <a:alpha val="40000"/>
                    </a:schemeClr>
                  </a:outerShdw>
                </a:effectLst>
                <a:sym typeface="+mn-ea"/>
              </a:rPr>
              <a:t>由于A、B两点是随机输入的，因此无法找到计算最少步数的数学规律，只能通过广度优先搜索的办法求解。</a:t>
            </a:r>
          </a:p>
          <a:p>
            <a:pPr algn="l">
              <a:lnSpc>
                <a:spcPct val="100000"/>
              </a:lnSpc>
              <a:spcAft>
                <a:spcPts val="0"/>
              </a:spcAft>
              <a:buClrTx/>
              <a:buSzTx/>
            </a:pPr>
            <a:r>
              <a:rPr lang="zh-CN" altLang="en-US" sz="2200" b="1" dirty="0">
                <a:solidFill>
                  <a:schemeClr val="tx1"/>
                </a:solidFill>
                <a:effectLst>
                  <a:outerShdw blurRad="38100" dist="19050" dir="2700000" algn="tl" rotWithShape="0">
                    <a:schemeClr val="dk1">
                      <a:alpha val="40000"/>
                    </a:schemeClr>
                  </a:outerShdw>
                </a:effectLst>
                <a:sym typeface="+mn-ea"/>
              </a:rPr>
              <a:t>1、确定出发点</a:t>
            </a:r>
          </a:p>
          <a:p>
            <a:pPr marL="0" indent="0" algn="l">
              <a:lnSpc>
                <a:spcPct val="100000"/>
              </a:lnSpc>
              <a:spcAft>
                <a:spcPts val="0"/>
              </a:spcAft>
              <a:buClrTx/>
              <a:buSzTx/>
              <a:buNone/>
            </a:pPr>
            <a:r>
              <a:rPr lang="en-US" altLang="zh-CN" sz="2200" b="1" dirty="0">
                <a:solidFill>
                  <a:schemeClr val="tx1"/>
                </a:solidFill>
                <a:effectLst>
                  <a:outerShdw blurRad="38100" dist="19050" dir="2700000" algn="tl" rotWithShape="0">
                    <a:schemeClr val="dk1">
                      <a:alpha val="40000"/>
                    </a:schemeClr>
                  </a:outerShdw>
                </a:effectLst>
                <a:sym typeface="+mn-ea"/>
              </a:rPr>
              <a:t>   </a:t>
            </a:r>
            <a:r>
              <a:rPr lang="zh-CN" altLang="en-US" sz="2200" b="1" dirty="0">
                <a:solidFill>
                  <a:schemeClr val="tx1"/>
                </a:solidFill>
                <a:effectLst>
                  <a:outerShdw blurRad="38100" dist="19050" dir="2700000" algn="tl" rotWithShape="0">
                    <a:schemeClr val="dk1">
                      <a:alpha val="40000"/>
                    </a:schemeClr>
                  </a:outerShdw>
                </a:effectLst>
                <a:sym typeface="+mn-ea"/>
              </a:rPr>
              <a:t>从（x,y）出发通过一次广度优先搜索，可以找到从(x,y)至棋盘上所有可达点的最少步数。而问题中要求的是黑马所在的（x1，y1）和白马所在（x2，y2）到达 (1,1) 目标点的最少步数。虽然两条路径的起点不一样，但是它们的终点却是一样的。如果我们将终点(1,1)作为起点，这样只需要一次广度优先搜索便可以得到（x1，y1）和（x2，y2）到达(1,1)的最少步数。</a:t>
            </a:r>
          </a:p>
          <a:p>
            <a:pPr algn="l">
              <a:lnSpc>
                <a:spcPct val="100000"/>
              </a:lnSpc>
              <a:spcAft>
                <a:spcPts val="0"/>
              </a:spcAft>
              <a:buClrTx/>
              <a:buSzTx/>
            </a:pPr>
            <a:r>
              <a:rPr lang="zh-CN" altLang="en-US" sz="2200" b="1" dirty="0">
                <a:solidFill>
                  <a:schemeClr val="tx1"/>
                </a:solidFill>
                <a:effectLst>
                  <a:outerShdw blurRad="38100" dist="19050" dir="2700000" algn="tl" rotWithShape="0">
                    <a:schemeClr val="dk1">
                      <a:alpha val="40000"/>
                    </a:schemeClr>
                  </a:outerShdw>
                </a:effectLst>
                <a:sym typeface="+mn-ea"/>
              </a:rPr>
              <a:t>2、数据结构</a:t>
            </a:r>
          </a:p>
          <a:p>
            <a:pPr algn="l">
              <a:lnSpc>
                <a:spcPct val="100000"/>
              </a:lnSpc>
              <a:spcAft>
                <a:spcPts val="0"/>
              </a:spcAft>
              <a:buClrTx/>
              <a:buSzTx/>
            </a:pPr>
            <a:r>
              <a:rPr lang="zh-CN" altLang="en-US" sz="2200" b="1" dirty="0">
                <a:solidFill>
                  <a:schemeClr val="tx1"/>
                </a:solidFill>
                <a:effectLst>
                  <a:outerShdw blurRad="38100" dist="19050" dir="2700000" algn="tl" rotWithShape="0">
                    <a:schemeClr val="dk1">
                      <a:alpha val="40000"/>
                    </a:schemeClr>
                  </a:outerShdw>
                </a:effectLst>
                <a:sym typeface="+mn-ea"/>
              </a:rPr>
              <a:t>设queue——队列，存储从(1,1)可达的点（queue[k][1..2]）以及到达该点所需要的最少步数（queue[k][3]）（0≤k≤192+1）。队列的首指针为head，尾指针为tail。初始时，queue中只有一个元素为(1,1)，最少步数为0。</a:t>
            </a:r>
          </a:p>
          <a:p>
            <a:pPr algn="l">
              <a:lnSpc>
                <a:spcPct val="100000"/>
              </a:lnSpc>
              <a:spcAft>
                <a:spcPts val="0"/>
              </a:spcAft>
              <a:buClrTx/>
              <a:buSzTx/>
            </a:pPr>
            <a:r>
              <a:rPr lang="zh-CN" altLang="en-US" sz="2200" b="1" dirty="0">
                <a:solidFill>
                  <a:schemeClr val="tx1"/>
                </a:solidFill>
                <a:effectLst>
                  <a:outerShdw blurRad="38100" dist="19050" dir="2700000" algn="tl" rotWithShape="0">
                    <a:schemeClr val="dk1">
                      <a:alpha val="40000"/>
                    </a:schemeClr>
                  </a:outerShdw>
                </a:effectLst>
                <a:sym typeface="+mn-ea"/>
              </a:rPr>
              <a:t>S —记录(1,1)到每点所需要的最少步数。显然，问题的答案是s[x1][y1]和s[x2][y2]。初始时，s[1][1]为0，除此之外的所有元素值设为-1。</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47</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036955"/>
            <a:ext cx="10545445" cy="5277485"/>
          </a:xfrm>
        </p:spPr>
        <p:txBody>
          <a:bodyPr rtlCol="0">
            <a:noAutofit/>
            <a:scene3d>
              <a:camera prst="orthographicFront"/>
              <a:lightRig rig="threePt" dir="t"/>
            </a:scene3d>
          </a:bodyPr>
          <a:lstStyle/>
          <a:p>
            <a:pPr marL="0" indent="0" algn="l">
              <a:lnSpc>
                <a:spcPct val="100000"/>
              </a:lnSpc>
              <a:spcAft>
                <a:spcPts val="0"/>
              </a:spcAft>
              <a:buClrTx/>
              <a:buSzTx/>
              <a:buNone/>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zh-CN" sz="2400" b="1" dirty="0">
                <a:solidFill>
                  <a:schemeClr val="tx1"/>
                </a:solidFill>
                <a:effectLst>
                  <a:outerShdw blurRad="38100" dist="19050" dir="2700000" algn="tl" rotWithShape="0">
                    <a:schemeClr val="dk1">
                      <a:alpha val="40000"/>
                    </a:schemeClr>
                  </a:outerShdw>
                </a:effectLst>
                <a:sym typeface="+mn-ea"/>
              </a:rPr>
              <a:t>算法分析</a:t>
            </a:r>
            <a:r>
              <a:rPr lang="en-US" altLang="zh-CN" sz="2400" b="1" dirty="0">
                <a:solidFill>
                  <a:schemeClr val="tx1"/>
                </a:solidFill>
                <a:effectLst>
                  <a:outerShdw blurRad="38100" dist="19050" dir="2700000" algn="tl" rotWithShape="0">
                    <a:schemeClr val="dk1">
                      <a:alpha val="40000"/>
                    </a:schemeClr>
                  </a:outerShdw>
                </a:effectLst>
                <a:sym typeface="+mn-ea"/>
              </a:rPr>
              <a:t>】</a:t>
            </a:r>
            <a:endParaRPr lang="zh-CN" altLang="en-US" sz="2400" b="1" dirty="0">
              <a:solidFill>
                <a:schemeClr val="tx1"/>
              </a:solidFill>
              <a:effectLst>
                <a:outerShdw blurRad="38100" dist="19050" dir="2700000" algn="tl" rotWithShape="0">
                  <a:schemeClr val="dk1">
                    <a:alpha val="40000"/>
                  </a:schemeClr>
                </a:outerShdw>
              </a:effectLst>
              <a:sym typeface="+mn-ea"/>
            </a:endParaRPr>
          </a:p>
          <a:p>
            <a:pPr algn="l">
              <a:lnSpc>
                <a:spcPct val="10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dx、dy——移动后的位置增量数组。马有12种不同的扩展方向：</a:t>
            </a:r>
          </a:p>
          <a:p>
            <a:pPr algn="l">
              <a:lnSpc>
                <a:spcPct val="10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马走“日”：</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   (x-2,y-1)(x-1,y-2)(x-2,y+1)(x-1,y+2)(x+2,y-1)(x+1,y-2)(x+2,y+1)(x+1,y+2)</a:t>
            </a:r>
          </a:p>
          <a:p>
            <a:pPr algn="l">
              <a:lnSpc>
                <a:spcPct val="10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马走“田”：</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    (x-2,y-2)(x-2,y+2)(x+2,y-2)(x+2,y+2)</a:t>
            </a:r>
          </a:p>
          <a:p>
            <a:pPr algn="l">
              <a:lnSpc>
                <a:spcPct val="10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我们将i方向上的位置增量存入常量数组dx[i]、dy[i]中（0≤i≤11）</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   int dx[12]={-2,-2,-1,1,2,2,2,2,1,-1,-2,-2},</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      </a:t>
            </a:r>
            <a:r>
              <a:rPr lang="en-US" altLang="zh-CN" sz="2400" b="1" dirty="0">
                <a:solidFill>
                  <a:schemeClr val="tx1"/>
                </a:solidFill>
                <a:effectLst>
                  <a:outerShdw blurRad="38100" dist="19050" dir="2700000" algn="tl" rotWithShape="0">
                    <a:schemeClr val="dk1">
                      <a:alpha val="40000"/>
                    </a:schemeClr>
                  </a:outerShdw>
                </a:effectLst>
                <a:sym typeface="+mn-ea"/>
              </a:rPr>
              <a:t>  </a:t>
            </a:r>
            <a:r>
              <a:rPr lang="zh-CN" altLang="en-US" sz="2400" b="1" dirty="0">
                <a:solidFill>
                  <a:schemeClr val="tx1"/>
                </a:solidFill>
                <a:effectLst>
                  <a:outerShdw blurRad="38100" dist="19050" dir="2700000" algn="tl" rotWithShape="0">
                    <a:schemeClr val="dk1">
                      <a:alpha val="40000"/>
                    </a:schemeClr>
                  </a:outerShdw>
                </a:effectLst>
                <a:sym typeface="+mn-ea"/>
              </a:rPr>
              <a:t>dy[12]={-1,-2,-2,-2,-2,-1,1,2,2,2,2,1};</a:t>
            </a:r>
          </a:p>
          <a:p>
            <a:pPr algn="l">
              <a:lnSpc>
                <a:spcPct val="100000"/>
              </a:lnSpc>
              <a:spcAft>
                <a:spcPts val="0"/>
              </a:spcAft>
              <a:buClrTx/>
              <a:buSzTx/>
            </a:pPr>
            <a:r>
              <a:rPr lang="zh-CN" altLang="en-US" sz="2400" b="1" dirty="0">
                <a:solidFill>
                  <a:schemeClr val="tx1"/>
                </a:solidFill>
                <a:effectLst>
                  <a:outerShdw blurRad="38100" dist="19050" dir="2700000" algn="tl" rotWithShape="0">
                    <a:schemeClr val="dk1">
                      <a:alpha val="40000"/>
                    </a:schemeClr>
                  </a:outerShdw>
                </a:effectLst>
                <a:sym typeface="+mn-ea"/>
              </a:rPr>
              <a:t>3、约束条件</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⑴不能越出界外。</a:t>
            </a:r>
          </a:p>
          <a:p>
            <a:pPr marL="0" indent="0" algn="l">
              <a:lnSpc>
                <a:spcPct val="100000"/>
              </a:lnSpc>
              <a:spcAft>
                <a:spcPts val="0"/>
              </a:spcAft>
              <a:buClrTx/>
              <a:buSzTx/>
              <a:buNone/>
            </a:pPr>
            <a:r>
              <a:rPr lang="zh-CN" altLang="en-US" sz="2400" b="1" dirty="0">
                <a:solidFill>
                  <a:schemeClr val="tx1"/>
                </a:solidFill>
                <a:effectLst>
                  <a:outerShdw blurRad="38100" dist="19050" dir="2700000" algn="tl" rotWithShape="0">
                    <a:schemeClr val="dk1">
                      <a:alpha val="40000"/>
                    </a:schemeClr>
                  </a:outerShdw>
                </a:effectLst>
                <a:sym typeface="+mn-ea"/>
              </a:rPr>
              <a:t>⑵该点在以前的扩展中没有到达过。</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48</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49</a:t>
            </a:fld>
            <a:endParaRPr lang="zh-CN" altLang="en-US" dirty="0"/>
          </a:p>
        </p:txBody>
      </p:sp>
      <p:sp>
        <p:nvSpPr>
          <p:cNvPr id="100" name="文本框 99"/>
          <p:cNvSpPr txBox="1"/>
          <p:nvPr/>
        </p:nvSpPr>
        <p:spPr>
          <a:xfrm>
            <a:off x="1106170" y="991235"/>
            <a:ext cx="9980295" cy="5169535"/>
          </a:xfrm>
          <a:prstGeom prst="rect">
            <a:avLst/>
          </a:prstGeom>
          <a:noFill/>
          <a:ln w="9525">
            <a:noFill/>
          </a:ln>
        </p:spPr>
        <p:txBody>
          <a:bodyPr wrap="square">
            <a:spAutoFit/>
            <a:scene3d>
              <a:camera prst="orthographicFront"/>
              <a:lightRig rig="threePt" dir="t"/>
            </a:scene3d>
          </a:bodyPr>
          <a:lstStyle/>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#include &lt;cstring&gt;</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#include &lt;iostream&gt;</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using namespace std;</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int dx[12]={-2,-2,-1,1,2,2,2,2,1,-1,-2,-2},</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dy[12]={-1,-2,-2,-2,-2,-1,1,2,2,2,2,1};</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int s[101][101],que[10000][4],x1,y1,x2,y2;</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int main()</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memset(s,0xff,sizeof(s));//s数组</a:t>
            </a:r>
            <a:r>
              <a:rPr lang="zh-CN" sz="2200" b="1" dirty="0">
                <a:solidFill>
                  <a:schemeClr val="tx1"/>
                </a:solidFill>
                <a:effectLst>
                  <a:outerShdw blurRad="38100" dist="19050" dir="2700000" algn="tl" rotWithShape="0">
                    <a:schemeClr val="dk1">
                      <a:alpha val="40000"/>
                    </a:schemeClr>
                  </a:outerShdw>
                </a:effectLst>
                <a:ea typeface="宋体" panose="02010600030101010101" pitchFamily="2" charset="-122"/>
              </a:rPr>
              <a:t>元素</a:t>
            </a:r>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初始化</a:t>
            </a:r>
            <a:r>
              <a:rPr lang="zh-CN" sz="2200" b="1" dirty="0">
                <a:solidFill>
                  <a:schemeClr val="tx1"/>
                </a:solidFill>
                <a:effectLst>
                  <a:outerShdw blurRad="38100" dist="19050" dir="2700000" algn="tl" rotWithShape="0">
                    <a:schemeClr val="dk1">
                      <a:alpha val="40000"/>
                    </a:schemeClr>
                  </a:outerShdw>
                </a:effectLst>
                <a:ea typeface="宋体" panose="02010600030101010101" pitchFamily="2" charset="-122"/>
              </a:rPr>
              <a:t>为</a:t>
            </a:r>
            <a:r>
              <a:rPr lang="en-US" altLang="zh-CN" sz="2200" b="1" dirty="0">
                <a:solidFill>
                  <a:schemeClr val="tx1"/>
                </a:solidFill>
                <a:effectLst>
                  <a:outerShdw blurRad="38100" dist="19050" dir="2700000" algn="tl" rotWithShape="0">
                    <a:schemeClr val="dk1">
                      <a:alpha val="40000"/>
                    </a:schemeClr>
                  </a:outerShdw>
                </a:effectLst>
                <a:ea typeface="宋体" panose="02010600030101010101" pitchFamily="2" charset="-122"/>
              </a:rPr>
              <a:t>-1</a:t>
            </a:r>
            <a:endParaRPr sz="22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int head=1,tail=1;//初始位置入队</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que[1][1]=1;</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que[1][2]=1;</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que[1][3]=0;</a:t>
            </a:r>
          </a:p>
          <a:p>
            <a:pPr indent="0"/>
            <a:r>
              <a:rPr sz="2200" b="1" dirty="0">
                <a:solidFill>
                  <a:schemeClr val="tx1"/>
                </a:solidFill>
                <a:effectLst>
                  <a:outerShdw blurRad="38100" dist="19050" dir="2700000" algn="tl" rotWithShape="0">
                    <a:schemeClr val="dk1">
                      <a:alpha val="40000"/>
                    </a:schemeClr>
                  </a:outerShdw>
                </a:effectLst>
                <a:ea typeface="宋体" panose="02010600030101010101" pitchFamily="2" charset="-122"/>
              </a:rPr>
              <a:t>	cin&gt;&gt;x1&gt;&gt;y1&gt;&gt;x2&gt;&gt;y2;//读入黑马和白马的出发位置</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深度优先搜索</a:t>
            </a:r>
            <a:r>
              <a:rPr lang="en-US" altLang="zh-CN" dirty="0">
                <a:latin typeface="微软雅黑" panose="020B0503020204020204" charset="-122"/>
                <a:ea typeface="微软雅黑" panose="020B0503020204020204" charset="-122"/>
              </a:rPr>
              <a:t>(dfs)</a:t>
            </a:r>
          </a:p>
        </p:txBody>
      </p:sp>
      <p:sp>
        <p:nvSpPr>
          <p:cNvPr id="14" name="内容占位符 13"/>
          <p:cNvSpPr>
            <a:spLocks noGrp="1"/>
          </p:cNvSpPr>
          <p:nvPr>
            <p:ph idx="1"/>
          </p:nvPr>
        </p:nvSpPr>
        <p:spPr>
          <a:xfrm>
            <a:off x="1104900" y="1600199"/>
            <a:ext cx="9982200" cy="4898571"/>
          </a:xfrm>
        </p:spPr>
        <p:txBody>
          <a:bodyPr rtlCol="0">
            <a:noAutofit/>
            <a:scene3d>
              <a:camera prst="orthographicFront"/>
              <a:lightRig rig="threePt" dir="t"/>
            </a:scene3d>
          </a:bodyPr>
          <a:lstStyle/>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深度优先搜索一般应用在需要遍历所有情况的搜索中，比广度优先搜索要简洁明了，内存占用</a:t>
            </a:r>
            <a:r>
              <a:rPr lang="zh-CN" altLang="en-US" sz="3200" b="1" dirty="0" smtClean="0">
                <a:solidFill>
                  <a:schemeClr val="tx1"/>
                </a:solidFill>
                <a:effectLst>
                  <a:outerShdw blurRad="38100" dist="19050" dir="2700000" algn="tl" rotWithShape="0">
                    <a:schemeClr val="dk1">
                      <a:alpha val="40000"/>
                    </a:schemeClr>
                  </a:outerShdw>
                </a:effectLst>
                <a:sym typeface="+mn-ea"/>
              </a:rPr>
              <a:t>较小</a:t>
            </a:r>
            <a:r>
              <a:rPr lang="zh-CN" altLang="en-US" sz="3200" b="1" dirty="0">
                <a:solidFill>
                  <a:schemeClr val="tx1"/>
                </a:solidFill>
                <a:effectLst>
                  <a:outerShdw blurRad="38100" dist="19050" dir="2700000" algn="tl" rotWithShape="0">
                    <a:schemeClr val="dk1">
                      <a:alpha val="40000"/>
                    </a:schemeClr>
                  </a:outerShdw>
                </a:effectLst>
                <a:sym typeface="+mn-ea"/>
              </a:rPr>
              <a:t>。</a:t>
            </a: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深度优先搜索可以方便的记录这个状态的所有信息，所以比较容易地实现</a:t>
            </a:r>
            <a:r>
              <a:rPr lang="zh-CN" altLang="en-US" sz="3200" b="1" dirty="0" smtClean="0">
                <a:solidFill>
                  <a:schemeClr val="tx1"/>
                </a:solidFill>
                <a:effectLst>
                  <a:outerShdw blurRad="38100" dist="19050" dir="2700000" algn="tl" rotWithShape="0">
                    <a:schemeClr val="dk1">
                      <a:alpha val="40000"/>
                    </a:schemeClr>
                  </a:outerShdw>
                </a:effectLst>
                <a:sym typeface="+mn-ea"/>
              </a:rPr>
              <a:t>剪枝。</a:t>
            </a: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俗称的暴力算法就是指这种算法，</a:t>
            </a:r>
            <a:r>
              <a:rPr lang="en-US" altLang="zh-CN" sz="3200" b="1" dirty="0" err="1">
                <a:solidFill>
                  <a:schemeClr val="tx1"/>
                </a:solidFill>
                <a:effectLst>
                  <a:outerShdw blurRad="38100" dist="19050" dir="2700000" algn="tl" rotWithShape="0">
                    <a:schemeClr val="dk1">
                      <a:alpha val="40000"/>
                    </a:schemeClr>
                  </a:outerShdw>
                </a:effectLst>
                <a:sym typeface="+mn-ea"/>
              </a:rPr>
              <a:t>noip</a:t>
            </a:r>
            <a:r>
              <a:rPr lang="zh-CN" altLang="en-US" sz="3200" b="1" dirty="0">
                <a:solidFill>
                  <a:schemeClr val="tx1"/>
                </a:solidFill>
                <a:effectLst>
                  <a:outerShdw blurRad="38100" dist="19050" dir="2700000" algn="tl" rotWithShape="0">
                    <a:schemeClr val="dk1">
                      <a:alpha val="40000"/>
                    </a:schemeClr>
                  </a:outerShdw>
                </a:effectLst>
                <a:sym typeface="+mn-ea"/>
              </a:rPr>
              <a:t>阶段一般情况下每道题都会给</a:t>
            </a:r>
            <a:r>
              <a:rPr lang="en-US" altLang="zh-CN" sz="3200" b="1" dirty="0" err="1">
                <a:solidFill>
                  <a:schemeClr val="tx1"/>
                </a:solidFill>
                <a:effectLst>
                  <a:outerShdw blurRad="38100" dist="19050" dir="2700000" algn="tl" rotWithShape="0">
                    <a:schemeClr val="dk1">
                      <a:alpha val="40000"/>
                    </a:schemeClr>
                  </a:outerShdw>
                </a:effectLst>
                <a:sym typeface="+mn-ea"/>
              </a:rPr>
              <a:t>dfs</a:t>
            </a:r>
            <a:r>
              <a:rPr lang="zh-CN" altLang="en-US" sz="3200" b="1" dirty="0">
                <a:solidFill>
                  <a:schemeClr val="tx1"/>
                </a:solidFill>
                <a:effectLst>
                  <a:outerShdw blurRad="38100" dist="19050" dir="2700000" algn="tl" rotWithShape="0">
                    <a:schemeClr val="dk1">
                      <a:alpha val="40000"/>
                    </a:schemeClr>
                  </a:outerShdw>
                </a:effectLst>
                <a:sym typeface="+mn-ea"/>
              </a:rPr>
              <a:t>的暴力</a:t>
            </a:r>
            <a:r>
              <a:rPr lang="zh-CN" altLang="en-US" sz="3200" b="1" dirty="0" smtClean="0">
                <a:solidFill>
                  <a:schemeClr val="tx1"/>
                </a:solidFill>
                <a:effectLst>
                  <a:outerShdw blurRad="38100" dist="19050" dir="2700000" algn="tl" rotWithShape="0">
                    <a:schemeClr val="dk1">
                      <a:alpha val="40000"/>
                    </a:schemeClr>
                  </a:outerShdw>
                </a:effectLst>
                <a:sym typeface="+mn-ea"/>
              </a:rPr>
              <a:t>分。</a:t>
            </a:r>
            <a:endParaRPr lang="zh-CN" altLang="en-US" sz="3200" b="1"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3200" b="1" dirty="0">
              <a:solidFill>
                <a:schemeClr val="tx1"/>
              </a:solidFill>
              <a:effectLst>
                <a:outerShdw blurRad="38100" dist="19050" dir="2700000" algn="tl" rotWithShape="0">
                  <a:schemeClr val="dk1">
                    <a:alpha val="40000"/>
                  </a:schemeClr>
                </a:outerShdw>
              </a:effectLst>
            </a:endParaRPr>
          </a:p>
          <a:p>
            <a:pPr marL="0" indent="0">
              <a:lnSpc>
                <a:spcPct val="150000"/>
              </a:lnSpc>
              <a:buNone/>
            </a:pP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3200" b="1" dirty="0">
              <a:solidFill>
                <a:schemeClr val="tx1"/>
              </a:solidFill>
              <a:effectLst>
                <a:outerShdw blurRad="38100" dist="19050" dir="2700000" algn="tl" rotWithShape="0">
                  <a:schemeClr val="dk1">
                    <a:alpha val="40000"/>
                  </a:schemeClr>
                </a:outerShdw>
              </a:effectLst>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50</a:t>
            </a:fld>
            <a:endParaRPr lang="zh-CN" altLang="en-US" dirty="0"/>
          </a:p>
        </p:txBody>
      </p:sp>
      <p:sp>
        <p:nvSpPr>
          <p:cNvPr id="100" name="文本框 99"/>
          <p:cNvSpPr txBox="1"/>
          <p:nvPr/>
        </p:nvSpPr>
        <p:spPr>
          <a:xfrm>
            <a:off x="270510" y="760095"/>
            <a:ext cx="11921490" cy="6247130"/>
          </a:xfrm>
          <a:prstGeom prst="rect">
            <a:avLst/>
          </a:prstGeom>
          <a:noFill/>
          <a:ln w="9525">
            <a:noFill/>
          </a:ln>
        </p:spPr>
        <p:txBody>
          <a:bodyPr wrap="square">
            <a:spAutoFit/>
            <a:scene3d>
              <a:camera prst="orthographicFront"/>
              <a:lightRig rig="threePt" dir="t"/>
            </a:scene3d>
          </a:bodyPr>
          <a:lstStyle/>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while(head&lt;=tail)</a:t>
            </a:r>
            <a:r>
              <a:rPr sz="2000" b="1" dirty="0">
                <a:effectLst>
                  <a:outerShdw blurRad="38100" dist="19050" dir="2700000" algn="tl" rotWithShape="0">
                    <a:schemeClr val="dk1">
                      <a:alpha val="40000"/>
                    </a:schemeClr>
                  </a:outerShdw>
                </a:effectLst>
                <a:ea typeface="宋体" panose="02010600030101010101" pitchFamily="2" charset="-122"/>
                <a:sym typeface="+mn-ea"/>
              </a:rPr>
              <a:t>{</a:t>
            </a:r>
            <a:r>
              <a:rPr lang="en-US" sz="2000" b="1" dirty="0">
                <a:effectLst>
                  <a:outerShdw blurRad="38100" dist="19050" dir="2700000" algn="tl" rotWithShape="0">
                    <a:schemeClr val="dk1">
                      <a:alpha val="40000"/>
                    </a:schemeClr>
                  </a:outerShdw>
                </a:effectLst>
                <a:ea typeface="宋体" panose="02010600030101010101" pitchFamily="2" charset="-122"/>
                <a:sym typeface="+mn-ea"/>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//若队列非空，则扩展队首结点</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for(int d=0;d&lt;=11;d++)</a:t>
            </a:r>
            <a:r>
              <a:rPr sz="2000" b="1" dirty="0">
                <a:effectLst>
                  <a:outerShdw blurRad="38100" dist="19050" dir="2700000" algn="tl" rotWithShape="0">
                    <a:schemeClr val="dk1">
                      <a:alpha val="40000"/>
                    </a:schemeClr>
                  </a:outerShdw>
                </a:effectLst>
                <a:ea typeface="宋体" panose="02010600030101010101" pitchFamily="2" charset="-122"/>
                <a:sym typeface="+mn-ea"/>
              </a:rPr>
              <a:t>{</a:t>
            </a:r>
            <a:r>
              <a:rPr lang="en-US" sz="2000" b="1" dirty="0">
                <a:effectLst>
                  <a:outerShdw blurRad="38100" dist="19050" dir="2700000" algn="tl" rotWithShape="0">
                    <a:schemeClr val="dk1">
                      <a:alpha val="40000"/>
                    </a:schemeClr>
                  </a:outerShdw>
                </a:effectLst>
                <a:ea typeface="宋体" panose="02010600030101010101" pitchFamily="2" charset="-122"/>
                <a:sym typeface="+mn-ea"/>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//枚举12个扩展方向</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int x=que[head][1]+dx[d];</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int y=que[head][2]+dy[d];</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//计算马按d方向跳跃后的位置</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if(x&gt;0&amp;&amp;x&lt;=100&amp;&amp;y&gt;0&amp;&amp;y&lt;=100)</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//未越界</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if(s[x][y]==-1)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//(x,y)这个点没走过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s[x][y]=que[head][3]+1; //计算(1,1)到(x,y)的最少步数</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tail++;                 //(1,1)至(x,y)的最少步数入队</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que[tail][1]=x;</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que[tail][2]=y;</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que[tail][3]=s[x][y];</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if(s[x1][y1]&gt;0&amp;&amp;s[x2][y2]&gt;0)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//输出问题的解</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cout&lt;&lt;s[x1][y1]&lt;&lt;endl;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cout&lt;&lt;s[x2][y2]&lt;&lt;endl;</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return 0;</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head++;</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	}</a:t>
            </a:r>
          </a:p>
          <a:p>
            <a:pPr indent="0"/>
            <a:r>
              <a:rPr sz="2000" b="1" dirty="0">
                <a:solidFill>
                  <a:schemeClr val="tx1"/>
                </a:solidFill>
                <a:effectLst>
                  <a:outerShdw blurRad="38100" dist="19050" dir="2700000" algn="tl" rotWithShape="0">
                    <a:schemeClr val="dk1">
                      <a:alpha val="40000"/>
                    </a:schemeClr>
                  </a:outerShdw>
                </a:effectLst>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sym typeface="+mn-ea"/>
              </a:rPr>
              <a:t>例</a:t>
            </a:r>
            <a:r>
              <a:rPr lang="en-US" altLang="zh-CN" dirty="0">
                <a:sym typeface="+mn-ea"/>
              </a:rPr>
              <a:t>10 </a:t>
            </a:r>
            <a:r>
              <a:rPr>
                <a:sym typeface="+mn-ea"/>
              </a:rPr>
              <a:t>八数码难题</a:t>
            </a:r>
            <a:endParaRPr lang="zh-CN">
              <a:sym typeface="+mn-ea"/>
            </a:endParaRPr>
          </a:p>
        </p:txBody>
      </p:sp>
      <p:sp>
        <p:nvSpPr>
          <p:cNvPr id="14" name="内容占位符 13"/>
          <p:cNvSpPr>
            <a:spLocks noGrp="1"/>
          </p:cNvSpPr>
          <p:nvPr>
            <p:ph idx="1"/>
          </p:nvPr>
        </p:nvSpPr>
        <p:spPr>
          <a:xfrm>
            <a:off x="1033780" y="1416050"/>
            <a:ext cx="9980930" cy="4898390"/>
          </a:xfrm>
        </p:spPr>
        <p:txBody>
          <a:bodyPr rtlCol="0">
            <a:normAutofit/>
            <a:scene3d>
              <a:camera prst="orthographicFront"/>
              <a:lightRig rig="threePt" dir="t"/>
            </a:scene3d>
          </a:bodyPr>
          <a:lstStyle/>
          <a:p>
            <a:pPr marL="0" indent="0" fontAlgn="auto">
              <a:lnSpc>
                <a:spcPct val="150000"/>
              </a:lnSpc>
              <a:spcBef>
                <a:spcPts val="0"/>
              </a:spcBef>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en-US" sz="2800" b="1" dirty="0">
                <a:solidFill>
                  <a:schemeClr val="tx1"/>
                </a:solidFill>
                <a:effectLst>
                  <a:outerShdw blurRad="38100" dist="19050" dir="2700000" algn="tl" rotWithShape="0">
                    <a:schemeClr val="dk1">
                      <a:alpha val="40000"/>
                    </a:schemeClr>
                  </a:outerShdw>
                </a:effectLst>
                <a:sym typeface="+mn-ea"/>
              </a:rPr>
              <a:t>问题描述</a:t>
            </a:r>
            <a:r>
              <a:rPr lang="en-US" altLang="zh-CN" sz="2800" b="1" dirty="0">
                <a:solidFill>
                  <a:schemeClr val="tx1"/>
                </a:solidFill>
                <a:effectLst>
                  <a:outerShdw blurRad="38100" dist="19050" dir="2700000" algn="tl" rotWithShape="0">
                    <a:schemeClr val="dk1">
                      <a:alpha val="40000"/>
                    </a:schemeClr>
                  </a:outerShdw>
                </a:effectLst>
                <a:sym typeface="+mn-ea"/>
              </a:rPr>
              <a:t>】</a:t>
            </a:r>
            <a:endParaRPr sz="2800" b="1" dirty="0">
              <a:solidFill>
                <a:schemeClr val="tx1"/>
              </a:solidFill>
              <a:effectLst>
                <a:outerShdw blurRad="38100" dist="19050" dir="2700000" algn="tl" rotWithShape="0">
                  <a:schemeClr val="dk1">
                    <a:alpha val="40000"/>
                  </a:schemeClr>
                </a:outerShdw>
              </a:effectLst>
              <a:sym typeface="+mn-ea"/>
            </a:endParaRPr>
          </a:p>
          <a:p>
            <a:pPr marL="0" indent="0" fontAlgn="auto">
              <a:lnSpc>
                <a:spcPct val="150000"/>
              </a:lnSpc>
              <a:spcBef>
                <a:spcPts val="0"/>
              </a:spcBef>
              <a:buNone/>
            </a:pPr>
            <a:r>
              <a:rPr sz="2800" b="1" dirty="0">
                <a:solidFill>
                  <a:schemeClr val="tx1"/>
                </a:solidFill>
                <a:effectLst>
                  <a:outerShdw blurRad="38100" dist="19050" dir="2700000" algn="tl" rotWithShape="0">
                    <a:schemeClr val="dk1">
                      <a:alpha val="40000"/>
                    </a:schemeClr>
                  </a:outerShdw>
                </a:effectLst>
                <a:sym typeface="+mn-ea"/>
              </a:rPr>
              <a:t>在3×3的棋盘上，摆有八个棋子，每个棋子上标有1至8的某一数字。棋盘中留有一个空格，空格用0来表示。空格周围的棋子可以移到空格中。要求解的问题是：给出一种初始布局（初始状态）和目标布局（为了使题目简单,设目标状态为123804765），找到一种最少步骤的移动方法，实现从初始布局到目标布局的转变。</a:t>
            </a:r>
          </a:p>
          <a:p>
            <a:pPr marL="0" indent="0" fontAlgn="auto">
              <a:lnSpc>
                <a:spcPct val="150000"/>
              </a:lnSpc>
              <a:spcBef>
                <a:spcPts val="0"/>
              </a:spcBef>
              <a:buNone/>
            </a:pPr>
            <a:endParaRPr sz="28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51</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52</a:t>
            </a:fld>
            <a:endParaRPr lang="zh-CN" altLang="en-US" dirty="0"/>
          </a:p>
        </p:txBody>
      </p:sp>
      <p:pic>
        <p:nvPicPr>
          <p:cNvPr id="4" name="图片 3" descr="psb"/>
          <p:cNvPicPr>
            <a:picLocks noChangeAspect="1"/>
          </p:cNvPicPr>
          <p:nvPr/>
        </p:nvPicPr>
        <p:blipFill>
          <a:blip r:embed="rId2" cstate="print"/>
          <a:stretch>
            <a:fillRect/>
          </a:stretch>
        </p:blipFill>
        <p:spPr>
          <a:xfrm>
            <a:off x="1617345" y="754380"/>
            <a:ext cx="8957945" cy="581469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5535" y="1061085"/>
            <a:ext cx="9980930" cy="5651500"/>
          </a:xfrm>
        </p:spPr>
        <p:txBody>
          <a:bodyPr rtlCol="0">
            <a:noAutofit/>
            <a:scene3d>
              <a:camera prst="orthographicFront"/>
              <a:lightRig rig="threePt" dir="t"/>
            </a:scene3d>
          </a:bodyPr>
          <a:lstStyle/>
          <a:p>
            <a:pPr algn="l">
              <a:lnSpc>
                <a:spcPct val="100000"/>
              </a:lnSpc>
              <a:spcBef>
                <a:spcPts val="600"/>
              </a:spcBef>
              <a:buClrTx/>
              <a:buSzTx/>
            </a:pPr>
            <a:r>
              <a:rPr lang="zh-CN" altLang="en-US" sz="2400" b="1">
                <a:solidFill>
                  <a:schemeClr val="tx1"/>
                </a:solidFill>
                <a:effectLst>
                  <a:outerShdw blurRad="38100" dist="19050" dir="2700000" algn="tl" rotWithShape="0">
                    <a:schemeClr val="dk1">
                      <a:alpha val="40000"/>
                    </a:schemeClr>
                  </a:outerShdw>
                </a:effectLst>
                <a:sym typeface="+mn-ea"/>
              </a:rPr>
              <a:t>为问题状态的表示建立数据结构：</a:t>
            </a:r>
          </a:p>
          <a:p>
            <a:pPr algn="l">
              <a:lnSpc>
                <a:spcPct val="100000"/>
              </a:lnSpc>
              <a:spcBef>
                <a:spcPts val="600"/>
              </a:spcBef>
              <a:buClrTx/>
              <a:buSzTx/>
            </a:pPr>
            <a:r>
              <a:rPr lang="zh-CN" altLang="en-US" sz="2400" b="1">
                <a:solidFill>
                  <a:schemeClr val="tx1"/>
                </a:solidFill>
                <a:effectLst>
                  <a:outerShdw blurRad="38100" dist="19050" dir="2700000" algn="tl" rotWithShape="0">
                    <a:schemeClr val="dk1">
                      <a:alpha val="40000"/>
                    </a:schemeClr>
                  </a:outerShdw>
                </a:effectLst>
                <a:sym typeface="+mn-ea"/>
              </a:rPr>
              <a:t>3×3的矩阵 </a:t>
            </a:r>
            <a:r>
              <a:rPr lang="en-US" altLang="zh-CN" sz="2400" b="1">
                <a:solidFill>
                  <a:schemeClr val="tx1"/>
                </a:solidFill>
                <a:effectLst>
                  <a:outerShdw blurRad="38100" dist="19050" dir="2700000" algn="tl" rotWithShape="0">
                    <a:schemeClr val="dk1">
                      <a:alpha val="40000"/>
                    </a:schemeClr>
                  </a:outerShdw>
                </a:effectLst>
                <a:sym typeface="+mn-ea"/>
              </a:rPr>
              <a:t>, </a:t>
            </a:r>
            <a:r>
              <a:rPr lang="zh-CN" altLang="en-US" sz="2400" b="1">
                <a:solidFill>
                  <a:schemeClr val="tx1"/>
                </a:solidFill>
                <a:effectLst>
                  <a:outerShdw blurRad="38100" dist="19050" dir="2700000" algn="tl" rotWithShape="0">
                    <a:schemeClr val="dk1">
                      <a:alpha val="40000"/>
                    </a:schemeClr>
                  </a:outerShdw>
                </a:effectLst>
                <a:sym typeface="+mn-ea"/>
              </a:rPr>
              <a:t>数字0指示空格，数字1 - 8指示相应棋牌。我们在将其存入队列的时候，可以按照行列的方式转化为一个</a:t>
            </a:r>
            <a:r>
              <a:rPr lang="en-US" altLang="zh-CN" sz="2400" b="1">
                <a:solidFill>
                  <a:schemeClr val="tx1"/>
                </a:solidFill>
                <a:effectLst>
                  <a:outerShdw blurRad="38100" dist="19050" dir="2700000" algn="tl" rotWithShape="0">
                    <a:schemeClr val="dk1">
                      <a:alpha val="40000"/>
                    </a:schemeClr>
                  </a:outerShdw>
                </a:effectLst>
                <a:sym typeface="+mn-ea"/>
              </a:rPr>
              <a:t>9</a:t>
            </a:r>
            <a:r>
              <a:rPr lang="zh-CN" altLang="en-US" sz="2400" b="1">
                <a:solidFill>
                  <a:schemeClr val="tx1"/>
                </a:solidFill>
                <a:effectLst>
                  <a:outerShdw blurRad="38100" dist="19050" dir="2700000" algn="tl" rotWithShape="0">
                    <a:schemeClr val="dk1">
                      <a:alpha val="40000"/>
                    </a:schemeClr>
                  </a:outerShdw>
                </a:effectLst>
                <a:sym typeface="+mn-ea"/>
              </a:rPr>
              <a:t>位数，取出时再按照行列的方式展开。</a:t>
            </a:r>
          </a:p>
          <a:p>
            <a:pPr algn="l">
              <a:lnSpc>
                <a:spcPct val="100000"/>
              </a:lnSpc>
              <a:spcBef>
                <a:spcPts val="600"/>
              </a:spcBef>
              <a:buClrTx/>
              <a:buSzTx/>
            </a:pPr>
            <a:r>
              <a:rPr lang="zh-CN" altLang="en-US" sz="2400" b="1">
                <a:solidFill>
                  <a:schemeClr val="tx1"/>
                </a:solidFill>
                <a:effectLst>
                  <a:outerShdw blurRad="38100" dist="19050" dir="2700000" algn="tl" rotWithShape="0">
                    <a:schemeClr val="dk1">
                      <a:alpha val="40000"/>
                    </a:schemeClr>
                  </a:outerShdw>
                </a:effectLst>
                <a:sym typeface="+mn-ea"/>
              </a:rPr>
              <a:t> 每次扩展允许</a:t>
            </a:r>
            <a:r>
              <a:rPr lang="en-US" altLang="zh-CN" sz="2400" b="1">
                <a:solidFill>
                  <a:schemeClr val="tx1"/>
                </a:solidFill>
                <a:effectLst>
                  <a:outerShdw blurRad="38100" dist="19050" dir="2700000" algn="tl" rotWithShape="0">
                    <a:schemeClr val="dk1">
                      <a:alpha val="40000"/>
                    </a:schemeClr>
                  </a:outerShdw>
                </a:effectLst>
                <a:sym typeface="+mn-ea"/>
              </a:rPr>
              <a:t>0</a:t>
            </a:r>
            <a:r>
              <a:rPr lang="zh-CN" altLang="en-US" sz="2400" b="1">
                <a:solidFill>
                  <a:schemeClr val="tx1"/>
                </a:solidFill>
                <a:effectLst>
                  <a:outerShdw blurRad="38100" dist="19050" dir="2700000" algn="tl" rotWithShape="0">
                    <a:schemeClr val="dk1">
                      <a:alpha val="40000"/>
                    </a:schemeClr>
                  </a:outerShdw>
                </a:effectLst>
                <a:sym typeface="+mn-ea"/>
              </a:rPr>
              <a:t>与相邻的四个数字交换。如何判断四方向？使用数组存储四个方向的坐标变换值，这样我们可以使用循环遍历四个方向的坐标变化值，然后与</a:t>
            </a:r>
            <a:r>
              <a:rPr lang="en-US" altLang="zh-CN" sz="2400" b="1">
                <a:solidFill>
                  <a:schemeClr val="tx1"/>
                </a:solidFill>
                <a:effectLst>
                  <a:outerShdw blurRad="38100" dist="19050" dir="2700000" algn="tl" rotWithShape="0">
                    <a:schemeClr val="dk1">
                      <a:alpha val="40000"/>
                    </a:schemeClr>
                  </a:outerShdw>
                </a:effectLst>
                <a:sym typeface="+mn-ea"/>
              </a:rPr>
              <a:t>0</a:t>
            </a:r>
            <a:r>
              <a:rPr lang="zh-CN" altLang="en-US" sz="2400" b="1">
                <a:solidFill>
                  <a:schemeClr val="tx1"/>
                </a:solidFill>
                <a:effectLst>
                  <a:outerShdw blurRad="38100" dist="19050" dir="2700000" algn="tl" rotWithShape="0">
                    <a:schemeClr val="dk1">
                      <a:alpha val="40000"/>
                    </a:schemeClr>
                  </a:outerShdw>
                </a:effectLst>
                <a:sym typeface="+mn-ea"/>
              </a:rPr>
              <a:t>所在的坐标相加即可。</a:t>
            </a:r>
          </a:p>
          <a:p>
            <a:pPr algn="l">
              <a:lnSpc>
                <a:spcPct val="100000"/>
              </a:lnSpc>
              <a:spcBef>
                <a:spcPts val="600"/>
              </a:spcBef>
              <a:buClrTx/>
              <a:buSzTx/>
            </a:pP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dx[]={1,-1,0,0},dy[]={0,0,1,-1};</a:t>
            </a:r>
          </a:p>
          <a:p>
            <a:pPr algn="l">
              <a:lnSpc>
                <a:spcPct val="100000"/>
              </a:lnSpc>
              <a:spcBef>
                <a:spcPts val="600"/>
              </a:spcBef>
              <a:buClrTx/>
              <a:buSzTx/>
            </a:pPr>
            <a:r>
              <a:rPr lang="zh-CN" altLang="en-US" sz="2400" b="1">
                <a:solidFill>
                  <a:schemeClr val="tx1"/>
                </a:solidFill>
                <a:effectLst>
                  <a:outerShdw blurRad="38100" dist="19050" dir="2700000" algn="tl" rotWithShape="0">
                    <a:schemeClr val="dk1">
                      <a:alpha val="40000"/>
                    </a:schemeClr>
                  </a:outerShdw>
                </a:effectLst>
              </a:rPr>
              <a:t>在状态扩展的时候，如何判断之前某个状态是否存在。在这里我们使用数组是行不通的，状态转化为的最大数字为</a:t>
            </a:r>
            <a:r>
              <a:rPr lang="en-US" altLang="zh-CN" sz="2400" b="1">
                <a:solidFill>
                  <a:schemeClr val="tx1"/>
                </a:solidFill>
                <a:effectLst>
                  <a:outerShdw blurRad="38100" dist="19050" dir="2700000" algn="tl" rotWithShape="0">
                    <a:schemeClr val="dk1">
                      <a:alpha val="40000"/>
                    </a:schemeClr>
                  </a:outerShdw>
                </a:effectLst>
              </a:rPr>
              <a:t>876543210</a:t>
            </a:r>
            <a:r>
              <a:rPr lang="zh-CN" altLang="en-US" sz="2400" b="1">
                <a:solidFill>
                  <a:schemeClr val="tx1"/>
                </a:solidFill>
                <a:effectLst>
                  <a:outerShdw blurRad="38100" dist="19050" dir="2700000" algn="tl" rotWithShape="0">
                    <a:schemeClr val="dk1">
                      <a:alpha val="40000"/>
                    </a:schemeClr>
                  </a:outerShdw>
                </a:effectLst>
              </a:rPr>
              <a:t>，显然开不下这么大的数组。</a:t>
            </a:r>
          </a:p>
          <a:p>
            <a:pPr algn="l" fontAlgn="auto">
              <a:lnSpc>
                <a:spcPct val="150000"/>
              </a:lnSpc>
              <a:spcBef>
                <a:spcPts val="1800"/>
              </a:spcBef>
              <a:buClrTx/>
              <a:buSzTx/>
            </a:pPr>
            <a:endParaRPr lang="zh-CN" altLang="en-US" sz="1900" b="1">
              <a:solidFill>
                <a:schemeClr val="tx1"/>
              </a:solidFill>
              <a:effectLst>
                <a:outerShdw blurRad="38100" dist="19050" dir="2700000" algn="tl" rotWithShape="0">
                  <a:schemeClr val="dk1">
                    <a:alpha val="40000"/>
                  </a:schemeClr>
                </a:outerShdw>
              </a:effectLst>
              <a:sym typeface="+mn-ea"/>
            </a:endParaRPr>
          </a:p>
          <a:p>
            <a:pPr algn="l" fontAlgn="auto">
              <a:lnSpc>
                <a:spcPct val="150000"/>
              </a:lnSpc>
              <a:spcBef>
                <a:spcPts val="1800"/>
              </a:spcBef>
              <a:buClrTx/>
              <a:buSzTx/>
            </a:pPr>
            <a:endParaRPr lang="zh-CN" altLang="en-US" sz="1700" b="1">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53</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600200"/>
            <a:ext cx="9980930" cy="4898390"/>
          </a:xfrm>
        </p:spPr>
        <p:txBody>
          <a:bodyPr rtlCol="0">
            <a:normAutofit/>
            <a:scene3d>
              <a:camera prst="orthographicFront"/>
              <a:lightRig rig="threePt" dir="t"/>
            </a:scene3d>
          </a:bodyPr>
          <a:lstStyle/>
          <a:p>
            <a:pPr algn="l" fontAlgn="auto">
              <a:lnSpc>
                <a:spcPct val="150000"/>
              </a:lnSpc>
              <a:spcBef>
                <a:spcPts val="1800"/>
              </a:spcBef>
              <a:buClrTx/>
              <a:buSzTx/>
            </a:pPr>
            <a:r>
              <a:rPr lang="zh-CN" altLang="en-US" sz="2800" b="1">
                <a:solidFill>
                  <a:schemeClr val="tx1"/>
                </a:solidFill>
                <a:effectLst>
                  <a:outerShdw blurRad="38100" dist="19050" dir="2700000" algn="tl" rotWithShape="0">
                    <a:schemeClr val="dk1">
                      <a:alpha val="40000"/>
                    </a:schemeClr>
                  </a:outerShdw>
                </a:effectLst>
                <a:sym typeface="+mn-ea"/>
              </a:rPr>
              <a:t>判重方法：使用</a:t>
            </a:r>
            <a:r>
              <a:rPr lang="en-US" altLang="zh-CN" sz="2800" b="1">
                <a:solidFill>
                  <a:schemeClr val="tx1"/>
                </a:solidFill>
                <a:effectLst>
                  <a:outerShdw blurRad="38100" dist="19050" dir="2700000" algn="tl" rotWithShape="0">
                    <a:schemeClr val="dk1">
                      <a:alpha val="40000"/>
                    </a:schemeClr>
                  </a:outerShdw>
                </a:effectLst>
                <a:sym typeface="+mn-ea"/>
              </a:rPr>
              <a:t>stl</a:t>
            </a:r>
            <a:r>
              <a:rPr lang="zh-CN" altLang="en-US" sz="2800" b="1">
                <a:solidFill>
                  <a:schemeClr val="tx1"/>
                </a:solidFill>
                <a:effectLst>
                  <a:outerShdw blurRad="38100" dist="19050" dir="2700000" algn="tl" rotWithShape="0">
                    <a:schemeClr val="dk1">
                      <a:alpha val="40000"/>
                    </a:schemeClr>
                  </a:outerShdw>
                </a:effectLst>
                <a:sym typeface="+mn-ea"/>
              </a:rPr>
              <a:t>中的</a:t>
            </a:r>
            <a:r>
              <a:rPr lang="en-US" altLang="zh-CN" sz="2800" b="1">
                <a:solidFill>
                  <a:schemeClr val="tx1"/>
                </a:solidFill>
                <a:effectLst>
                  <a:outerShdw blurRad="38100" dist="19050" dir="2700000" algn="tl" rotWithShape="0">
                    <a:schemeClr val="dk1">
                      <a:alpha val="40000"/>
                    </a:schemeClr>
                  </a:outerShdw>
                </a:effectLst>
                <a:sym typeface="+mn-ea"/>
              </a:rPr>
              <a:t>map</a:t>
            </a:r>
          </a:p>
          <a:p>
            <a:pPr algn="l" fontAlgn="auto">
              <a:lnSpc>
                <a:spcPct val="150000"/>
              </a:lnSpc>
              <a:spcBef>
                <a:spcPts val="1800"/>
              </a:spcBef>
              <a:buClrTx/>
              <a:buSzTx/>
            </a:pPr>
            <a:r>
              <a:rPr lang="zh-CN" altLang="en-US" sz="2800" b="1">
                <a:solidFill>
                  <a:schemeClr val="tx1"/>
                </a:solidFill>
                <a:effectLst>
                  <a:outerShdw blurRad="38100" dist="19050" dir="2700000" algn="tl" rotWithShape="0">
                    <a:schemeClr val="dk1">
                      <a:alpha val="40000"/>
                    </a:schemeClr>
                  </a:outerShdw>
                </a:effectLst>
                <a:sym typeface="+mn-ea"/>
              </a:rPr>
              <a:t>定义</a:t>
            </a:r>
            <a:r>
              <a:rPr lang="en-US" altLang="zh-CN" sz="2800" b="1">
                <a:solidFill>
                  <a:schemeClr val="tx1"/>
                </a:solidFill>
                <a:effectLst>
                  <a:outerShdw blurRad="38100" dist="19050" dir="2700000" algn="tl" rotWithShape="0">
                    <a:schemeClr val="dk1">
                      <a:alpha val="40000"/>
                    </a:schemeClr>
                  </a:outerShdw>
                </a:effectLst>
                <a:sym typeface="+mn-ea"/>
              </a:rPr>
              <a:t>map&lt;int,int&gt; vis;</a:t>
            </a:r>
          </a:p>
          <a:p>
            <a:pPr algn="l" fontAlgn="auto">
              <a:lnSpc>
                <a:spcPct val="150000"/>
              </a:lnSpc>
              <a:spcBef>
                <a:spcPts val="1800"/>
              </a:spcBef>
              <a:buClrTx/>
              <a:buSzTx/>
            </a:pPr>
            <a:r>
              <a:rPr lang="zh-CN" altLang="en-US" sz="2800" b="1">
                <a:solidFill>
                  <a:schemeClr val="tx1"/>
                </a:solidFill>
                <a:effectLst>
                  <a:outerShdw blurRad="38100" dist="19050" dir="2700000" algn="tl" rotWithShape="0">
                    <a:schemeClr val="dk1">
                      <a:alpha val="40000"/>
                    </a:schemeClr>
                  </a:outerShdw>
                </a:effectLst>
                <a:sym typeface="+mn-ea"/>
              </a:rPr>
              <a:t>将某个状态</a:t>
            </a:r>
            <a:r>
              <a:rPr lang="en-US" altLang="zh-CN" sz="2800" b="1">
                <a:solidFill>
                  <a:schemeClr val="tx1"/>
                </a:solidFill>
                <a:effectLst>
                  <a:outerShdw blurRad="38100" dist="19050" dir="2700000" algn="tl" rotWithShape="0">
                    <a:schemeClr val="dk1">
                      <a:alpha val="40000"/>
                    </a:schemeClr>
                  </a:outerShdw>
                </a:effectLst>
                <a:sym typeface="+mn-ea"/>
              </a:rPr>
              <a:t>n</a:t>
            </a:r>
            <a:r>
              <a:rPr lang="zh-CN" altLang="en-US" sz="2800" b="1">
                <a:solidFill>
                  <a:schemeClr val="tx1"/>
                </a:solidFill>
                <a:effectLst>
                  <a:outerShdw blurRad="38100" dist="19050" dir="2700000" algn="tl" rotWithShape="0">
                    <a:schemeClr val="dk1">
                      <a:alpha val="40000"/>
                    </a:schemeClr>
                  </a:outerShdw>
                </a:effectLst>
                <a:sym typeface="+mn-ea"/>
              </a:rPr>
              <a:t>存入</a:t>
            </a:r>
            <a:r>
              <a:rPr lang="en-US" altLang="zh-CN" sz="2800" b="1">
                <a:solidFill>
                  <a:schemeClr val="tx1"/>
                </a:solidFill>
                <a:effectLst>
                  <a:outerShdw blurRad="38100" dist="19050" dir="2700000" algn="tl" rotWithShape="0">
                    <a:schemeClr val="dk1">
                      <a:alpha val="40000"/>
                    </a:schemeClr>
                  </a:outerShdw>
                </a:effectLst>
                <a:sym typeface="+mn-ea"/>
              </a:rPr>
              <a:t>map</a:t>
            </a:r>
            <a:r>
              <a:rPr lang="zh-CN" altLang="en-US" sz="2800" b="1">
                <a:solidFill>
                  <a:schemeClr val="tx1"/>
                </a:solidFill>
                <a:effectLst>
                  <a:outerShdw blurRad="38100" dist="19050" dir="2700000" algn="tl" rotWithShape="0">
                    <a:schemeClr val="dk1">
                      <a:alpha val="40000"/>
                    </a:schemeClr>
                  </a:outerShdw>
                </a:effectLst>
                <a:sym typeface="+mn-ea"/>
              </a:rPr>
              <a:t>，</a:t>
            </a:r>
            <a:r>
              <a:rPr lang="en-US" altLang="zh-CN" sz="2800" b="1">
                <a:solidFill>
                  <a:schemeClr val="tx1"/>
                </a:solidFill>
                <a:effectLst>
                  <a:outerShdw blurRad="38100" dist="19050" dir="2700000" algn="tl" rotWithShape="0">
                    <a:schemeClr val="dk1">
                      <a:alpha val="40000"/>
                    </a:schemeClr>
                  </a:outerShdw>
                </a:effectLst>
                <a:sym typeface="+mn-ea"/>
              </a:rPr>
              <a:t> vis[n]=1</a:t>
            </a:r>
          </a:p>
          <a:p>
            <a:pPr algn="l" fontAlgn="auto">
              <a:lnSpc>
                <a:spcPct val="150000"/>
              </a:lnSpc>
              <a:spcBef>
                <a:spcPts val="1800"/>
              </a:spcBef>
              <a:buClrTx/>
              <a:buSzTx/>
            </a:pPr>
            <a:r>
              <a:rPr lang="zh-CN" altLang="en-US" sz="2800" b="1">
                <a:solidFill>
                  <a:schemeClr val="tx1"/>
                </a:solidFill>
                <a:effectLst>
                  <a:outerShdw blurRad="38100" dist="19050" dir="2700000" algn="tl" rotWithShape="0">
                    <a:schemeClr val="dk1">
                      <a:alpha val="40000"/>
                    </a:schemeClr>
                  </a:outerShdw>
                </a:effectLst>
                <a:sym typeface="+mn-ea"/>
              </a:rPr>
              <a:t>判断某个状态是否出现过 </a:t>
            </a:r>
            <a:r>
              <a:rPr lang="en-US" altLang="zh-CN" sz="2800" b="1">
                <a:solidFill>
                  <a:schemeClr val="tx1"/>
                </a:solidFill>
                <a:effectLst>
                  <a:outerShdw blurRad="38100" dist="19050" dir="2700000" algn="tl" rotWithShape="0">
                    <a:schemeClr val="dk1">
                      <a:alpha val="40000"/>
                    </a:schemeClr>
                  </a:outerShdw>
                </a:effectLst>
                <a:sym typeface="+mn-ea"/>
              </a:rPr>
              <a:t>vis.[n]==0</a:t>
            </a:r>
            <a:r>
              <a:rPr lang="zh-CN" altLang="zh-CN" sz="2800" b="1">
                <a:solidFill>
                  <a:schemeClr val="tx1"/>
                </a:solidFill>
                <a:effectLst>
                  <a:outerShdw blurRad="38100" dist="19050" dir="2700000" algn="tl" rotWithShape="0">
                    <a:schemeClr val="dk1">
                      <a:alpha val="40000"/>
                    </a:schemeClr>
                  </a:outerShdw>
                </a:effectLst>
                <a:sym typeface="+mn-ea"/>
              </a:rPr>
              <a:t>表示未出现过</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54</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55</a:t>
            </a:fld>
            <a:endParaRPr lang="zh-CN" altLang="en-US" dirty="0"/>
          </a:p>
        </p:txBody>
      </p:sp>
      <p:sp>
        <p:nvSpPr>
          <p:cNvPr id="100" name="文本框 99"/>
          <p:cNvSpPr txBox="1"/>
          <p:nvPr/>
        </p:nvSpPr>
        <p:spPr>
          <a:xfrm>
            <a:off x="751840" y="1411605"/>
            <a:ext cx="10825480" cy="3538220"/>
          </a:xfrm>
          <a:prstGeom prst="rect">
            <a:avLst/>
          </a:prstGeom>
          <a:noFill/>
          <a:ln w="9525">
            <a:noFill/>
          </a:ln>
        </p:spPr>
        <p:txBody>
          <a:bodyPr wrap="square">
            <a:spAutoFit/>
            <a:scene3d>
              <a:camera prst="orthographicFront"/>
              <a:lightRig rig="threePt" dir="t"/>
            </a:scene3d>
          </a:bodyPr>
          <a:lstStyle/>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#include&lt;bits/stdc++.h&gt;</a:t>
            </a:r>
          </a:p>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#define ll long long</a:t>
            </a:r>
          </a:p>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a,goal=123804765;</a:t>
            </a:r>
          </a:p>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map&lt;</a:t>
            </a:r>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int,int</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&gt; </a:t>
            </a:r>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vis,step</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queue&lt;</a:t>
            </a:r>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&gt;q;</a:t>
            </a:r>
          </a:p>
          <a:p>
            <a:pPr indent="0"/>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c[3][3],</a:t>
            </a:r>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a,goal</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=123804765;</a:t>
            </a:r>
          </a:p>
          <a:p>
            <a:pPr indent="0"/>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dx[]={1,-1,0,0},</a:t>
            </a:r>
            <a:r>
              <a:rPr lang="en-US" sz="28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dy</a:t>
            </a:r>
            <a:r>
              <a:rPr lang="en-US" sz="28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[]={0,0,1,-1};</a:t>
            </a:r>
            <a:r>
              <a:rPr lang="zh-CN" sz="2800" b="1" i="1" dirty="0">
                <a:solidFill>
                  <a:schemeClr val="tx1"/>
                </a:solidFill>
                <a:effectLst>
                  <a:outerShdw blurRad="38100" dist="19050" dir="2700000" algn="tl" rotWithShape="0">
                    <a:schemeClr val="dk1">
                      <a:alpha val="40000"/>
                    </a:schemeClr>
                  </a:outerShdw>
                </a:effectLst>
                <a:ea typeface="宋体" panose="02010600030101010101" pitchFamily="2" charset="-122"/>
              </a:rPr>
              <a:t>//四个方向的坐标变化</a:t>
            </a:r>
            <a:endParaRPr lang="zh-CN" altLang="en-US" sz="2800" b="1" i="1" dirty="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6" name="文本框 5"/>
          <p:cNvSpPr txBox="1"/>
          <p:nvPr/>
        </p:nvSpPr>
        <p:spPr>
          <a:xfrm>
            <a:off x="3556000" y="1167448"/>
            <a:ext cx="5080000" cy="368300"/>
          </a:xfrm>
          <a:prstGeom prst="rect">
            <a:avLst/>
          </a:prstGeom>
          <a:noFill/>
          <a:ln w="9525">
            <a:noFill/>
          </a:ln>
        </p:spPr>
        <p:txBody>
          <a:bodyPr>
            <a:spAutoFit/>
          </a:bodyPr>
          <a:lstStyle/>
          <a:p>
            <a:pPr indent="0"/>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56</a:t>
            </a:fld>
            <a:endParaRPr lang="zh-CN" altLang="en-US" dirty="0"/>
          </a:p>
        </p:txBody>
      </p:sp>
      <p:sp>
        <p:nvSpPr>
          <p:cNvPr id="100" name="文本框 99"/>
          <p:cNvSpPr txBox="1"/>
          <p:nvPr/>
        </p:nvSpPr>
        <p:spPr>
          <a:xfrm>
            <a:off x="3358515" y="141605"/>
            <a:ext cx="7878445" cy="6816090"/>
          </a:xfrm>
          <a:prstGeom prst="rect">
            <a:avLst/>
          </a:prstGeom>
          <a:noFill/>
          <a:ln w="9525">
            <a:noFill/>
          </a:ln>
        </p:spPr>
        <p:txBody>
          <a:bodyPr wrap="square">
            <a:spAutoFit/>
            <a:scene3d>
              <a:camera prst="orthographicFront"/>
              <a:lightRig rig="threePt" dir="t"/>
            </a:scene3d>
          </a:bodyPr>
          <a:lstStyle/>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expand(int n){	</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x,y,z=n;</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i=2;i&gt;=0;i--)</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//把数</a:t>
            </a:r>
            <a:r>
              <a:rPr lang="en-US" alt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n</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按照行列还原成</a:t>
            </a:r>
            <a:r>
              <a:rPr lang="zh-CN" sz="1900" b="1" i="1">
                <a:effectLst>
                  <a:outerShdw blurRad="38100" dist="19050" dir="2700000" algn="tl" rotWithShape="0">
                    <a:schemeClr val="dk1">
                      <a:alpha val="40000"/>
                    </a:schemeClr>
                  </a:outerShdw>
                </a:effectLst>
                <a:ea typeface="宋体" panose="02010600030101010101" pitchFamily="2" charset="-122"/>
                <a:sym typeface="+mn-ea"/>
              </a:rPr>
              <a:t>矩阵</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j=2;j&gt;=0;j--){</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c[i][j]=z%10,z/=10;</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if(!c[i][j])x=i,y=j;</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//找到0所在的位置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i=0;i&lt;4;i++){</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//按照四个方向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tx=x+dx[i],ty=y+dy[i],tn=0;</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if(tx&lt;0||tx&gt;2||ty&lt;0||ty&gt;2)continue;</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//越界跳过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swap(c[tx][ty],c[x][y]); </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//将0移动过去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for(ll i=0;i&lt;3;i++)</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for(ll j=0;j&lt;3;j++)</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tn=tn*10+c[i][j];</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//矩阵转数</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if(tn==123804765){</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//判断是否达到目标状态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cout&lt;&lt;step[n]+1&lt;&lt;endl;exit(0);</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if(vis[tn]==0){</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//判断新的状态是否出现过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q.push(tn);vis[tn]=1;step[tn]=step[n]+1;</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swap(c[tx][ty],c[x][y]);</a:t>
            </a:r>
            <a:r>
              <a:rPr lang="zh-CN" sz="1900" b="1" i="1">
                <a:solidFill>
                  <a:schemeClr val="tx1"/>
                </a:solidFill>
                <a:effectLst>
                  <a:outerShdw blurRad="38100" dist="19050" dir="2700000" algn="tl" rotWithShape="0">
                    <a:schemeClr val="dk1">
                      <a:alpha val="40000"/>
                    </a:schemeClr>
                  </a:outerShdw>
                </a:effectLst>
                <a:ea typeface="宋体" panose="02010600030101010101" pitchFamily="2" charset="-122"/>
              </a:rPr>
              <a:t>//将0移动回来 </a:t>
            </a:r>
            <a:endPar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19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57</a:t>
            </a:fld>
            <a:endParaRPr lang="zh-CN" altLang="en-US" dirty="0"/>
          </a:p>
        </p:txBody>
      </p:sp>
      <p:sp>
        <p:nvSpPr>
          <p:cNvPr id="100" name="文本框 99"/>
          <p:cNvSpPr txBox="1"/>
          <p:nvPr/>
        </p:nvSpPr>
        <p:spPr>
          <a:xfrm>
            <a:off x="1228090" y="985520"/>
            <a:ext cx="10100310" cy="6000750"/>
          </a:xfrm>
          <a:prstGeom prst="rect">
            <a:avLst/>
          </a:prstGeom>
          <a:noFill/>
          <a:ln w="9525">
            <a:noFill/>
          </a:ln>
        </p:spPr>
        <p:txBody>
          <a:bodyPr wrap="square">
            <a:spAutoFit/>
            <a:scene3d>
              <a:camera prst="orthographicFront"/>
              <a:lightRig rig="threePt" dir="t"/>
            </a:scene3d>
          </a:bodyPr>
          <a:lstStyle/>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void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bfs</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q.push</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vis[a]=1;step[a]=0;</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while(!</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q.empty</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tmp</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q.front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q.pop</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expand(</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tmp</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zh-CN" sz="24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//状态扩张 </a:t>
            </a:r>
            <a:endPar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 </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main(){</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cin</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&gt;&gt;a;	</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if(a==goal)</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cout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&lt;&lt;"0\n";</a:t>
            </a:r>
            <a:r>
              <a:rPr lang="zh-CN" sz="2400" b="1" i="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//特判起点终点相同的情况 </a:t>
            </a:r>
            <a:endPar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else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bfs</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return 0;</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endParaRPr lang="zh-CN" altLang="en-US" sz="2400" b="1" dirty="0">
              <a:solidFill>
                <a:schemeClr val="tx1"/>
              </a:solidFill>
              <a:effectLst>
                <a:outerShdw blurRad="38100" dist="19050" dir="2700000" algn="tl" rotWithShape="0">
                  <a:schemeClr val="dk1">
                    <a:alpha val="40000"/>
                  </a:schemeClr>
                </a:outerShdw>
              </a:effectLst>
            </a:endParaRPr>
          </a:p>
          <a:p>
            <a:pPr indent="0"/>
            <a:endParaRPr lang="zh-CN" altLang="en-US" sz="2400" b="1" dirty="0">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3556000" y="1167448"/>
            <a:ext cx="5080000" cy="368300"/>
          </a:xfrm>
          <a:prstGeom prst="rect">
            <a:avLst/>
          </a:prstGeom>
          <a:noFill/>
          <a:ln w="9525">
            <a:noFill/>
          </a:ln>
        </p:spPr>
        <p:txBody>
          <a:bodyPr>
            <a:spAutoFit/>
          </a:bodyPr>
          <a:lstStyle/>
          <a:p>
            <a:pPr indent="0"/>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搜索的剪枝</a:t>
            </a:r>
          </a:p>
        </p:txBody>
      </p:sp>
      <p:sp>
        <p:nvSpPr>
          <p:cNvPr id="14" name="内容占位符 13"/>
          <p:cNvSpPr>
            <a:spLocks noGrp="1"/>
          </p:cNvSpPr>
          <p:nvPr>
            <p:ph idx="1"/>
          </p:nvPr>
        </p:nvSpPr>
        <p:spPr>
          <a:xfrm>
            <a:off x="1104900" y="1452245"/>
            <a:ext cx="9982200" cy="5405755"/>
          </a:xfrm>
        </p:spPr>
        <p:txBody>
          <a:bodyPr rtlCol="0">
            <a:noAutofit/>
            <a:scene3d>
              <a:camera prst="orthographicFront"/>
              <a:lightRig rig="threePt" dir="t"/>
            </a:scene3d>
          </a:bodyPr>
          <a:lstStyle/>
          <a:p>
            <a:pPr algn="l">
              <a:lnSpc>
                <a:spcPct val="15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搜索算法的</a:t>
            </a:r>
            <a:r>
              <a:rPr lang="zh-CN" sz="2400" b="1" dirty="0">
                <a:solidFill>
                  <a:schemeClr val="tx1"/>
                </a:solidFill>
                <a:effectLst>
                  <a:outerShdw blurRad="38100" dist="19050" dir="2700000" algn="tl" rotWithShape="0">
                    <a:schemeClr val="dk1">
                      <a:alpha val="40000"/>
                    </a:schemeClr>
                  </a:outerShdw>
                </a:effectLst>
                <a:sym typeface="+mn-ea"/>
              </a:rPr>
              <a:t>状态</a:t>
            </a:r>
            <a:r>
              <a:rPr sz="2400" b="1" dirty="0">
                <a:solidFill>
                  <a:schemeClr val="tx1"/>
                </a:solidFill>
                <a:effectLst>
                  <a:outerShdw blurRad="38100" dist="19050" dir="2700000" algn="tl" rotWithShape="0">
                    <a:schemeClr val="dk1">
                      <a:alpha val="40000"/>
                    </a:schemeClr>
                  </a:outerShdw>
                </a:effectLst>
                <a:sym typeface="+mn-ea"/>
              </a:rPr>
              <a:t>搜索树非常大，但是有很多状态是明显不会有解或者更新最优解的，遇到这种情况，我们显然不需要继续进行搜索</a:t>
            </a:r>
            <a:endParaRPr sz="2400" b="1" dirty="0">
              <a:solidFill>
                <a:schemeClr val="tx1"/>
              </a:solidFill>
              <a:effectLst>
                <a:outerShdw blurRad="38100" dist="19050" dir="2700000" algn="tl" rotWithShape="0">
                  <a:schemeClr val="dk1">
                    <a:alpha val="40000"/>
                  </a:schemeClr>
                </a:outerShdw>
              </a:effectLst>
            </a:endParaRPr>
          </a:p>
          <a:p>
            <a:pPr algn="l">
              <a:lnSpc>
                <a:spcPct val="15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对暴力搜索的剪枝常常可以达到意想不到的效果，也有极大概率成为比赛中关键的几分。</a:t>
            </a:r>
          </a:p>
          <a:p>
            <a:pPr algn="l">
              <a:lnSpc>
                <a:spcPct val="15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搜索的剪枝最基本的是有可行性剪枝和最优性剪枝</a:t>
            </a:r>
            <a:endParaRPr sz="2400" b="1" dirty="0">
              <a:solidFill>
                <a:schemeClr val="tx1"/>
              </a:solidFill>
              <a:effectLst>
                <a:outerShdw blurRad="38100" dist="19050" dir="2700000" algn="tl" rotWithShape="0">
                  <a:schemeClr val="dk1">
                    <a:alpha val="40000"/>
                  </a:schemeClr>
                </a:outerShdw>
              </a:effectLst>
            </a:endParaRPr>
          </a:p>
          <a:p>
            <a:pPr marL="0" indent="0" algn="l">
              <a:lnSpc>
                <a:spcPct val="150000"/>
              </a:lnSpc>
              <a:spcBef>
                <a:spcPts val="600"/>
              </a:spcBef>
              <a:spcAft>
                <a:spcPts val="400"/>
              </a:spcAft>
              <a:buClrTx/>
              <a:buSzTx/>
              <a:buNone/>
            </a:pPr>
            <a:r>
              <a:rPr lang="en-US" sz="2400" b="1" dirty="0">
                <a:solidFill>
                  <a:schemeClr val="tx1"/>
                </a:solidFill>
                <a:effectLst>
                  <a:outerShdw blurRad="38100" dist="19050" dir="2700000" algn="tl" rotWithShape="0">
                    <a:schemeClr val="dk1">
                      <a:alpha val="40000"/>
                    </a:schemeClr>
                  </a:outerShdw>
                </a:effectLst>
                <a:sym typeface="+mn-ea"/>
              </a:rPr>
              <a:t>  </a:t>
            </a:r>
            <a:r>
              <a:rPr sz="2400" b="1" dirty="0">
                <a:solidFill>
                  <a:schemeClr val="tx1"/>
                </a:solidFill>
                <a:effectLst>
                  <a:outerShdw blurRad="38100" dist="19050" dir="2700000" algn="tl" rotWithShape="0">
                    <a:schemeClr val="dk1">
                      <a:alpha val="40000"/>
                    </a:schemeClr>
                  </a:outerShdw>
                </a:effectLst>
                <a:sym typeface="+mn-ea"/>
              </a:rPr>
              <a:t>可行性剪枝就是在这个不可能成为合法解的时候剪枝</a:t>
            </a:r>
            <a:endParaRPr sz="2400" b="1" dirty="0">
              <a:solidFill>
                <a:schemeClr val="tx1"/>
              </a:solidFill>
              <a:effectLst>
                <a:outerShdw blurRad="38100" dist="19050" dir="2700000" algn="tl" rotWithShape="0">
                  <a:schemeClr val="dk1">
                    <a:alpha val="40000"/>
                  </a:schemeClr>
                </a:outerShdw>
              </a:effectLst>
            </a:endParaRPr>
          </a:p>
          <a:p>
            <a:pPr marL="0" indent="0" algn="l">
              <a:lnSpc>
                <a:spcPct val="150000"/>
              </a:lnSpc>
              <a:spcBef>
                <a:spcPts val="600"/>
              </a:spcBef>
              <a:spcAft>
                <a:spcPts val="400"/>
              </a:spcAft>
              <a:buClrTx/>
              <a:buSzTx/>
              <a:buNone/>
            </a:pPr>
            <a:r>
              <a:rPr lang="en-US" sz="2400" b="1" dirty="0">
                <a:solidFill>
                  <a:schemeClr val="tx1"/>
                </a:solidFill>
                <a:effectLst>
                  <a:outerShdw blurRad="38100" dist="19050" dir="2700000" algn="tl" rotWithShape="0">
                    <a:schemeClr val="dk1">
                      <a:alpha val="40000"/>
                    </a:schemeClr>
                  </a:outerShdw>
                </a:effectLst>
                <a:sym typeface="+mn-ea"/>
              </a:rPr>
              <a:t>  </a:t>
            </a:r>
            <a:r>
              <a:rPr sz="2400" b="1" dirty="0">
                <a:solidFill>
                  <a:schemeClr val="tx1"/>
                </a:solidFill>
                <a:effectLst>
                  <a:outerShdw blurRad="38100" dist="19050" dir="2700000" algn="tl" rotWithShape="0">
                    <a:schemeClr val="dk1">
                      <a:alpha val="40000"/>
                    </a:schemeClr>
                  </a:outerShdw>
                </a:effectLst>
                <a:sym typeface="+mn-ea"/>
              </a:rPr>
              <a:t>最优性剪枝就是在这个不可能成为最优解的时候剪枝</a:t>
            </a:r>
          </a:p>
          <a:p>
            <a:pPr algn="l" fontAlgn="auto">
              <a:lnSpc>
                <a:spcPct val="150000"/>
              </a:lnSpc>
              <a:spcBef>
                <a:spcPts val="1800"/>
              </a:spcBef>
              <a:buClrTx/>
              <a:buSzTx/>
            </a:pPr>
            <a:endParaRPr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58</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56030" y="740410"/>
            <a:ext cx="10169525" cy="705485"/>
          </a:xfrm>
        </p:spPr>
        <p:txBody>
          <a:bodyPr rtlCol="0">
            <a:noAutofit/>
          </a:bodyPr>
          <a:lstStyle/>
          <a:p>
            <a:pPr algn="ctr" rtl="0"/>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11 </a:t>
            </a:r>
            <a:r>
              <a:rPr lang="zh-CN" altLang="en-US" dirty="0">
                <a:latin typeface="微软雅黑" panose="020B0503020204020204" charset="-122"/>
                <a:ea typeface="微软雅黑" panose="020B0503020204020204" charset="-122"/>
              </a:rPr>
              <a:t>Backward Digit Sums G/S</a:t>
            </a:r>
          </a:p>
        </p:txBody>
      </p:sp>
      <p:sp>
        <p:nvSpPr>
          <p:cNvPr id="14" name="内容占位符 13"/>
          <p:cNvSpPr>
            <a:spLocks noGrp="1"/>
          </p:cNvSpPr>
          <p:nvPr>
            <p:ph idx="1"/>
          </p:nvPr>
        </p:nvSpPr>
        <p:spPr>
          <a:xfrm>
            <a:off x="410845" y="1524635"/>
            <a:ext cx="11584305" cy="3808095"/>
          </a:xfrm>
        </p:spPr>
        <p:txBody>
          <a:bodyPr rtlCol="0">
            <a:noAutofit/>
            <a:scene3d>
              <a:camera prst="orthographicFront"/>
              <a:lightRig rig="threePt" dir="t"/>
            </a:scene3d>
          </a:bodyPr>
          <a:lstStyle/>
          <a:p>
            <a:pPr marL="0" indent="0">
              <a:lnSpc>
                <a:spcPct val="100000"/>
              </a:lnSpc>
              <a:spcBef>
                <a:spcPts val="0"/>
              </a:spcBef>
              <a:spcAft>
                <a:spcPts val="0"/>
              </a:spcAft>
              <a:buNone/>
            </a:pPr>
            <a:r>
              <a:rPr lang="en-US" altLang="zh-CN" sz="2200" b="1" dirty="0">
                <a:solidFill>
                  <a:schemeClr val="tx1"/>
                </a:solidFill>
                <a:effectLst>
                  <a:outerShdw blurRad="38100" dist="19050" dir="2700000" algn="tl" rotWithShape="0">
                    <a:schemeClr val="dk1">
                      <a:alpha val="40000"/>
                    </a:schemeClr>
                  </a:outerShdw>
                </a:effectLst>
                <a:sym typeface="+mn-ea"/>
              </a:rPr>
              <a:t>【</a:t>
            </a:r>
            <a:r>
              <a:rPr lang="zh-CN" altLang="en-US" sz="2200" b="1" dirty="0">
                <a:solidFill>
                  <a:schemeClr val="tx1"/>
                </a:solidFill>
                <a:effectLst>
                  <a:outerShdw blurRad="38100" dist="19050" dir="2700000" algn="tl" rotWithShape="0">
                    <a:schemeClr val="dk1">
                      <a:alpha val="40000"/>
                    </a:schemeClr>
                  </a:outerShdw>
                </a:effectLst>
                <a:sym typeface="+mn-ea"/>
              </a:rPr>
              <a:t>问题描述</a:t>
            </a:r>
            <a:r>
              <a:rPr lang="en-US" altLang="zh-CN" sz="2200" b="1" dirty="0">
                <a:solidFill>
                  <a:schemeClr val="tx1"/>
                </a:solidFill>
                <a:effectLst>
                  <a:outerShdw blurRad="38100" dist="19050" dir="2700000" algn="tl" rotWithShape="0">
                    <a:schemeClr val="dk1">
                      <a:alpha val="40000"/>
                    </a:schemeClr>
                  </a:outerShdw>
                </a:effectLst>
                <a:sym typeface="+mn-ea"/>
              </a:rPr>
              <a:t>】</a:t>
            </a:r>
            <a:endParaRPr sz="2200" b="1">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有这么一个游戏：写出一个1至N的排列a_i，然后每次将相邻两个数相加，构成新的序列，再对新序列进行这样的操作，显然每次构成的序列都比上一次的序列长度少1，直到只剩下一个数。下面是一个例子：</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3,1,2,4</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4,3,6</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7,9</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16</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最后得到16这样一个数。</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现在想要倒着玩这样一个游戏，如果知道N，知道最后得到的数的大小sum，请你求出最初序列a_i，为1至N的一个排列。若答案有多种可能，则输出字典序最小的那一个。</a:t>
            </a:r>
          </a:p>
          <a:p>
            <a:pPr marL="0" indent="0">
              <a:lnSpc>
                <a:spcPct val="100000"/>
              </a:lnSpc>
              <a:spcBef>
                <a:spcPts val="0"/>
              </a:spcBef>
              <a:spcAft>
                <a:spcPts val="0"/>
              </a:spcAft>
              <a:buNone/>
            </a:pPr>
            <a:r>
              <a:rPr sz="2200" b="1">
                <a:solidFill>
                  <a:schemeClr val="tx1"/>
                </a:solidFill>
                <a:effectLst>
                  <a:outerShdw blurRad="38100" dist="19050" dir="2700000" algn="tl" rotWithShape="0">
                    <a:schemeClr val="dk1">
                      <a:alpha val="40000"/>
                    </a:schemeClr>
                  </a:outerShdw>
                </a:effectLst>
                <a:sym typeface="+mn-ea"/>
              </a:rPr>
              <a:t>这里字典序指的是1,2,3,4,5,6,7,8,9,10,11,12而不是1,10,11,12,2,3,4,5,6,7,8,9</a:t>
            </a:r>
          </a:p>
          <a:p>
            <a:pPr marL="0" indent="0">
              <a:lnSpc>
                <a:spcPct val="100000"/>
              </a:lnSpc>
              <a:spcBef>
                <a:spcPts val="0"/>
              </a:spcBef>
              <a:spcAft>
                <a:spcPts val="0"/>
              </a:spcAft>
              <a:buNone/>
            </a:pPr>
            <a:r>
              <a:rPr lang="zh-CN" sz="2200" b="1">
                <a:solidFill>
                  <a:schemeClr val="tx1"/>
                </a:solidFill>
                <a:effectLst>
                  <a:outerShdw blurRad="38100" dist="19050" dir="2700000" algn="tl" rotWithShape="0">
                    <a:schemeClr val="dk1">
                      <a:alpha val="40000"/>
                    </a:schemeClr>
                  </a:outerShdw>
                </a:effectLst>
                <a:sym typeface="+mn-ea"/>
              </a:rPr>
              <a:t>说明：</a:t>
            </a:r>
          </a:p>
          <a:p>
            <a:pPr marL="0" indent="0">
              <a:lnSpc>
                <a:spcPct val="100000"/>
              </a:lnSpc>
              <a:spcBef>
                <a:spcPts val="0"/>
              </a:spcBef>
              <a:spcAft>
                <a:spcPts val="0"/>
              </a:spcAft>
              <a:buNone/>
            </a:pPr>
            <a:r>
              <a:rPr lang="zh-CN" sz="2200" b="1">
                <a:solidFill>
                  <a:schemeClr val="tx1"/>
                </a:solidFill>
                <a:effectLst>
                  <a:outerShdw blurRad="38100" dist="19050" dir="2700000" algn="tl" rotWithShape="0">
                    <a:schemeClr val="dk1">
                      <a:alpha val="40000"/>
                    </a:schemeClr>
                  </a:outerShdw>
                </a:effectLst>
                <a:sym typeface="+mn-ea"/>
              </a:rPr>
              <a:t>对于</a:t>
            </a:r>
            <a:r>
              <a:rPr lang="en-US" altLang="zh-CN" sz="2200" b="1">
                <a:solidFill>
                  <a:schemeClr val="tx1"/>
                </a:solidFill>
                <a:effectLst>
                  <a:outerShdw blurRad="38100" dist="19050" dir="2700000" algn="tl" rotWithShape="0">
                    <a:schemeClr val="dk1">
                      <a:alpha val="40000"/>
                    </a:schemeClr>
                  </a:outerShdw>
                </a:effectLst>
                <a:sym typeface="+mn-ea"/>
              </a:rPr>
              <a:t>40%</a:t>
            </a:r>
            <a:r>
              <a:rPr lang="zh-CN" altLang="en-US" sz="2200" b="1">
                <a:solidFill>
                  <a:schemeClr val="tx1"/>
                </a:solidFill>
                <a:effectLst>
                  <a:outerShdw blurRad="38100" dist="19050" dir="2700000" algn="tl" rotWithShape="0">
                    <a:schemeClr val="dk1">
                      <a:alpha val="40000"/>
                    </a:schemeClr>
                  </a:outerShdw>
                </a:effectLst>
                <a:sym typeface="+mn-ea"/>
              </a:rPr>
              <a:t>的数据，</a:t>
            </a:r>
            <a:r>
              <a:rPr lang="en-US" altLang="zh-CN" sz="2200" b="1">
                <a:solidFill>
                  <a:schemeClr val="tx1"/>
                </a:solidFill>
                <a:effectLst>
                  <a:outerShdw blurRad="38100" dist="19050" dir="2700000" algn="tl" rotWithShape="0">
                    <a:schemeClr val="dk1">
                      <a:alpha val="40000"/>
                    </a:schemeClr>
                  </a:outerShdw>
                </a:effectLst>
                <a:sym typeface="+mn-ea"/>
              </a:rPr>
              <a:t>n&lt;=7</a:t>
            </a:r>
            <a:r>
              <a:rPr lang="zh-CN" altLang="en-US" sz="2200" b="1">
                <a:solidFill>
                  <a:schemeClr val="tx1"/>
                </a:solidFill>
                <a:effectLst>
                  <a:outerShdw blurRad="38100" dist="19050" dir="2700000" algn="tl" rotWithShape="0">
                    <a:schemeClr val="dk1">
                      <a:alpha val="40000"/>
                    </a:schemeClr>
                  </a:outerShdw>
                </a:effectLst>
                <a:sym typeface="+mn-ea"/>
              </a:rPr>
              <a:t>；对于</a:t>
            </a:r>
            <a:r>
              <a:rPr lang="en-US" altLang="zh-CN" sz="2200" b="1">
                <a:solidFill>
                  <a:schemeClr val="tx1"/>
                </a:solidFill>
                <a:effectLst>
                  <a:outerShdw blurRad="38100" dist="19050" dir="2700000" algn="tl" rotWithShape="0">
                    <a:schemeClr val="dk1">
                      <a:alpha val="40000"/>
                    </a:schemeClr>
                  </a:outerShdw>
                </a:effectLst>
                <a:sym typeface="+mn-ea"/>
              </a:rPr>
              <a:t>80%</a:t>
            </a:r>
            <a:r>
              <a:rPr lang="zh-CN" altLang="en-US" sz="2200" b="1">
                <a:solidFill>
                  <a:schemeClr val="tx1"/>
                </a:solidFill>
                <a:effectLst>
                  <a:outerShdw blurRad="38100" dist="19050" dir="2700000" algn="tl" rotWithShape="0">
                    <a:schemeClr val="dk1">
                      <a:alpha val="40000"/>
                    </a:schemeClr>
                  </a:outerShdw>
                </a:effectLst>
                <a:sym typeface="+mn-ea"/>
              </a:rPr>
              <a:t>的数据，</a:t>
            </a:r>
            <a:r>
              <a:rPr lang="en-US" altLang="zh-CN" sz="2200" b="1">
                <a:solidFill>
                  <a:schemeClr val="tx1"/>
                </a:solidFill>
                <a:effectLst>
                  <a:outerShdw blurRad="38100" dist="19050" dir="2700000" algn="tl" rotWithShape="0">
                    <a:schemeClr val="dk1">
                      <a:alpha val="40000"/>
                    </a:schemeClr>
                  </a:outerShdw>
                </a:effectLst>
                <a:sym typeface="+mn-ea"/>
              </a:rPr>
              <a:t>n&lt;=10</a:t>
            </a:r>
            <a:r>
              <a:rPr lang="zh-CN" altLang="en-US" sz="2200" b="1">
                <a:solidFill>
                  <a:schemeClr val="tx1"/>
                </a:solidFill>
                <a:effectLst>
                  <a:outerShdw blurRad="38100" dist="19050" dir="2700000" algn="tl" rotWithShape="0">
                    <a:schemeClr val="dk1">
                      <a:alpha val="40000"/>
                    </a:schemeClr>
                  </a:outerShdw>
                </a:effectLst>
                <a:sym typeface="+mn-ea"/>
              </a:rPr>
              <a:t>；</a:t>
            </a:r>
          </a:p>
          <a:p>
            <a:pPr marL="0" indent="0">
              <a:lnSpc>
                <a:spcPct val="100000"/>
              </a:lnSpc>
              <a:spcBef>
                <a:spcPts val="0"/>
              </a:spcBef>
              <a:spcAft>
                <a:spcPts val="0"/>
              </a:spcAft>
              <a:buNone/>
            </a:pPr>
            <a:r>
              <a:rPr lang="zh-CN" altLang="en-US" sz="2200" b="1">
                <a:solidFill>
                  <a:schemeClr val="tx1"/>
                </a:solidFill>
                <a:effectLst>
                  <a:outerShdw blurRad="38100" dist="19050" dir="2700000" algn="tl" rotWithShape="0">
                    <a:schemeClr val="dk1">
                      <a:alpha val="40000"/>
                    </a:schemeClr>
                  </a:outerShdw>
                </a:effectLst>
                <a:sym typeface="+mn-ea"/>
              </a:rPr>
              <a:t>对于</a:t>
            </a:r>
            <a:r>
              <a:rPr lang="en-US" altLang="zh-CN" sz="2200" b="1">
                <a:solidFill>
                  <a:schemeClr val="tx1"/>
                </a:solidFill>
                <a:effectLst>
                  <a:outerShdw blurRad="38100" dist="19050" dir="2700000" algn="tl" rotWithShape="0">
                    <a:schemeClr val="dk1">
                      <a:alpha val="40000"/>
                    </a:schemeClr>
                  </a:outerShdw>
                </a:effectLst>
                <a:sym typeface="+mn-ea"/>
              </a:rPr>
              <a:t>100%</a:t>
            </a:r>
            <a:r>
              <a:rPr lang="zh-CN" altLang="en-US" sz="2200" b="1">
                <a:solidFill>
                  <a:schemeClr val="tx1"/>
                </a:solidFill>
                <a:effectLst>
                  <a:outerShdw blurRad="38100" dist="19050" dir="2700000" algn="tl" rotWithShape="0">
                    <a:schemeClr val="dk1">
                      <a:alpha val="40000"/>
                    </a:schemeClr>
                  </a:outerShdw>
                </a:effectLst>
                <a:sym typeface="+mn-ea"/>
              </a:rPr>
              <a:t>的数据，</a:t>
            </a:r>
            <a:r>
              <a:rPr lang="en-US" altLang="zh-CN" sz="2200" b="1">
                <a:solidFill>
                  <a:schemeClr val="tx1"/>
                </a:solidFill>
                <a:effectLst>
                  <a:outerShdw blurRad="38100" dist="19050" dir="2700000" algn="tl" rotWithShape="0">
                    <a:schemeClr val="dk1">
                      <a:alpha val="40000"/>
                    </a:schemeClr>
                  </a:outerShdw>
                </a:effectLst>
                <a:sym typeface="+mn-ea"/>
              </a:rPr>
              <a:t>n&lt;=12</a:t>
            </a:r>
            <a:r>
              <a:rPr lang="zh-CN" altLang="en-US" sz="2200" b="1">
                <a:solidFill>
                  <a:schemeClr val="tx1"/>
                </a:solidFill>
                <a:effectLst>
                  <a:outerShdw blurRad="38100" dist="19050" dir="2700000" algn="tl" rotWithShape="0">
                    <a:schemeClr val="dk1">
                      <a:alpha val="40000"/>
                    </a:schemeClr>
                  </a:outerShdw>
                </a:effectLst>
                <a:sym typeface="+mn-ea"/>
              </a:rPr>
              <a:t>，</a:t>
            </a:r>
            <a:r>
              <a:rPr lang="en-US" altLang="zh-CN" sz="2200" b="1">
                <a:solidFill>
                  <a:schemeClr val="tx1"/>
                </a:solidFill>
                <a:effectLst>
                  <a:outerShdw blurRad="38100" dist="19050" dir="2700000" algn="tl" rotWithShape="0">
                    <a:schemeClr val="dk1">
                      <a:alpha val="40000"/>
                    </a:schemeClr>
                  </a:outerShdw>
                </a:effectLst>
                <a:sym typeface="+mn-ea"/>
              </a:rPr>
              <a:t>sum&lt;=12345</a:t>
            </a:r>
            <a:r>
              <a:rPr lang="zh-CN" altLang="en-US" sz="2200" b="1">
                <a:solidFill>
                  <a:schemeClr val="tx1"/>
                </a:solidFill>
                <a:effectLst>
                  <a:outerShdw blurRad="38100" dist="19050" dir="2700000" algn="tl" rotWithShape="0">
                    <a:schemeClr val="dk1">
                      <a:alpha val="40000"/>
                    </a:schemeClr>
                  </a:outerShdw>
                </a:effectLst>
                <a:sym typeface="+mn-ea"/>
              </a:rPr>
              <a:t>。</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59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深度优先搜索</a:t>
            </a:r>
            <a:r>
              <a:rPr lang="en-US" altLang="zh-CN" dirty="0">
                <a:latin typeface="微软雅黑" panose="020B0503020204020204" charset="-122"/>
                <a:ea typeface="微软雅黑" panose="020B0503020204020204" charset="-122"/>
              </a:rPr>
              <a:t>(dfs)</a:t>
            </a:r>
          </a:p>
        </p:txBody>
      </p:sp>
      <p:sp>
        <p:nvSpPr>
          <p:cNvPr id="14" name="内容占位符 13"/>
          <p:cNvSpPr>
            <a:spLocks noGrp="1"/>
          </p:cNvSpPr>
          <p:nvPr>
            <p:ph idx="1"/>
          </p:nvPr>
        </p:nvSpPr>
        <p:spPr>
          <a:xfrm>
            <a:off x="436245" y="1156970"/>
            <a:ext cx="6317615" cy="5215255"/>
          </a:xfrm>
        </p:spPr>
        <p:txBody>
          <a:bodyPr rtlCol="0">
            <a:noAutofit/>
            <a:scene3d>
              <a:camera prst="orthographicFront"/>
              <a:lightRig rig="threePt" dir="t"/>
            </a:scene3d>
          </a:bodyPr>
          <a:lstStyle/>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深度优先搜索，简单的说就是不到南墙不回头，只要从这个状态出发还有合法状态，就继续</a:t>
            </a:r>
            <a:r>
              <a:rPr lang="zh-CN" altLang="en-US" sz="3200" b="1" dirty="0" smtClean="0">
                <a:solidFill>
                  <a:schemeClr val="tx1"/>
                </a:solidFill>
                <a:effectLst>
                  <a:outerShdw blurRad="38100" dist="19050" dir="2700000" algn="tl" rotWithShape="0">
                    <a:schemeClr val="dk1">
                      <a:alpha val="40000"/>
                    </a:schemeClr>
                  </a:outerShdw>
                </a:effectLst>
                <a:sym typeface="+mn-ea"/>
              </a:rPr>
              <a:t>扩展。</a:t>
            </a: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3200" b="1" dirty="0">
                <a:solidFill>
                  <a:schemeClr val="tx1"/>
                </a:solidFill>
                <a:effectLst>
                  <a:outerShdw blurRad="38100" dist="19050" dir="2700000" algn="tl" rotWithShape="0">
                    <a:schemeClr val="dk1">
                      <a:alpha val="40000"/>
                    </a:schemeClr>
                  </a:outerShdw>
                </a:effectLst>
                <a:sym typeface="+mn-ea"/>
              </a:rPr>
              <a:t>来感性地认识一下</a:t>
            </a:r>
            <a:r>
              <a:rPr lang="en-US" altLang="zh-CN" sz="3200" b="1" dirty="0" err="1">
                <a:solidFill>
                  <a:schemeClr val="tx1"/>
                </a:solidFill>
                <a:effectLst>
                  <a:outerShdw blurRad="38100" dist="19050" dir="2700000" algn="tl" rotWithShape="0">
                    <a:schemeClr val="dk1">
                      <a:alpha val="40000"/>
                    </a:schemeClr>
                  </a:outerShdw>
                </a:effectLst>
                <a:sym typeface="+mn-ea"/>
              </a:rPr>
              <a:t>dfs</a:t>
            </a:r>
            <a:r>
              <a:rPr lang="zh-CN" altLang="en-US" sz="3200" b="1" dirty="0">
                <a:solidFill>
                  <a:schemeClr val="tx1"/>
                </a:solidFill>
                <a:effectLst>
                  <a:outerShdw blurRad="38100" dist="19050" dir="2700000" algn="tl" rotWithShape="0">
                    <a:schemeClr val="dk1">
                      <a:alpha val="40000"/>
                    </a:schemeClr>
                  </a:outerShdw>
                </a:effectLst>
                <a:sym typeface="+mn-ea"/>
              </a:rPr>
              <a:t>一棵树的过程（节点中的数值为遍历的顺序）。</a:t>
            </a: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3200" b="1" dirty="0">
              <a:solidFill>
                <a:schemeClr val="tx1"/>
              </a:solidFill>
              <a:effectLst>
                <a:outerShdw blurRad="38100" dist="19050" dir="2700000" algn="tl" rotWithShape="0">
                  <a:schemeClr val="dk1">
                    <a:alpha val="40000"/>
                  </a:schemeClr>
                </a:outerShdw>
              </a:effectLst>
            </a:endParaRPr>
          </a:p>
          <a:p>
            <a:pPr marL="0" indent="0">
              <a:lnSpc>
                <a:spcPct val="150000"/>
              </a:lnSpc>
              <a:buNone/>
            </a:pPr>
            <a:endParaRPr lang="en-US" altLang="zh-CN" sz="3200" b="1"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3200" b="1" dirty="0">
              <a:solidFill>
                <a:schemeClr val="tx1"/>
              </a:solidFill>
              <a:effectLst>
                <a:outerShdw blurRad="38100" dist="19050" dir="2700000" algn="tl" rotWithShape="0">
                  <a:schemeClr val="dk1">
                    <a:alpha val="40000"/>
                  </a:schemeClr>
                </a:outerShdw>
              </a:effectLst>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a:t>
            </a:fld>
            <a:endParaRPr lang="zh-CN" altLang="en-US" dirty="0"/>
          </a:p>
        </p:txBody>
      </p:sp>
      <p:sp>
        <p:nvSpPr>
          <p:cNvPr id="4" name="Oval 23"/>
          <p:cNvSpPr>
            <a:spLocks noChangeArrowheads="1"/>
          </p:cNvSpPr>
          <p:nvPr/>
        </p:nvSpPr>
        <p:spPr bwMode="auto">
          <a:xfrm>
            <a:off x="7063596" y="5432744"/>
            <a:ext cx="288925" cy="28892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6" name="椭圆 15"/>
          <p:cNvSpPr/>
          <p:nvPr/>
        </p:nvSpPr>
        <p:spPr>
          <a:xfrm>
            <a:off x="8802370" y="192341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a:t>
            </a:r>
          </a:p>
        </p:txBody>
      </p:sp>
      <p:sp>
        <p:nvSpPr>
          <p:cNvPr id="17" name="椭圆 16"/>
          <p:cNvSpPr/>
          <p:nvPr/>
        </p:nvSpPr>
        <p:spPr>
          <a:xfrm>
            <a:off x="773811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2</a:t>
            </a:r>
          </a:p>
        </p:txBody>
      </p:sp>
      <p:sp>
        <p:nvSpPr>
          <p:cNvPr id="18" name="椭圆 17"/>
          <p:cNvSpPr/>
          <p:nvPr/>
        </p:nvSpPr>
        <p:spPr>
          <a:xfrm>
            <a:off x="979932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11</a:t>
            </a:r>
          </a:p>
        </p:txBody>
      </p:sp>
      <p:sp>
        <p:nvSpPr>
          <p:cNvPr id="23" name="椭圆 22"/>
          <p:cNvSpPr/>
          <p:nvPr/>
        </p:nvSpPr>
        <p:spPr>
          <a:xfrm>
            <a:off x="695515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3</a:t>
            </a:r>
          </a:p>
        </p:txBody>
      </p:sp>
      <p:sp>
        <p:nvSpPr>
          <p:cNvPr id="24" name="椭圆 23"/>
          <p:cNvSpPr/>
          <p:nvPr/>
        </p:nvSpPr>
        <p:spPr>
          <a:xfrm>
            <a:off x="863917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7</a:t>
            </a:r>
          </a:p>
        </p:txBody>
      </p:sp>
      <p:sp>
        <p:nvSpPr>
          <p:cNvPr id="29" name="椭圆 28"/>
          <p:cNvSpPr/>
          <p:nvPr/>
        </p:nvSpPr>
        <p:spPr>
          <a:xfrm>
            <a:off x="743839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4</a:t>
            </a:r>
          </a:p>
        </p:txBody>
      </p:sp>
      <p:sp>
        <p:nvSpPr>
          <p:cNvPr id="30" name="椭圆 29"/>
          <p:cNvSpPr/>
          <p:nvPr/>
        </p:nvSpPr>
        <p:spPr>
          <a:xfrm>
            <a:off x="817372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8</a:t>
            </a:r>
          </a:p>
        </p:txBody>
      </p:sp>
      <p:sp>
        <p:nvSpPr>
          <p:cNvPr id="31" name="椭圆 30"/>
          <p:cNvSpPr/>
          <p:nvPr/>
        </p:nvSpPr>
        <p:spPr>
          <a:xfrm>
            <a:off x="906145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10</a:t>
            </a:r>
          </a:p>
        </p:txBody>
      </p:sp>
      <p:sp>
        <p:nvSpPr>
          <p:cNvPr id="35" name="椭圆 34"/>
          <p:cNvSpPr/>
          <p:nvPr/>
        </p:nvSpPr>
        <p:spPr>
          <a:xfrm>
            <a:off x="700278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5</a:t>
            </a:r>
          </a:p>
        </p:txBody>
      </p:sp>
      <p:sp>
        <p:nvSpPr>
          <p:cNvPr id="36" name="椭圆 35"/>
          <p:cNvSpPr/>
          <p:nvPr/>
        </p:nvSpPr>
        <p:spPr>
          <a:xfrm>
            <a:off x="773811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6</a:t>
            </a:r>
          </a:p>
        </p:txBody>
      </p:sp>
      <p:sp>
        <p:nvSpPr>
          <p:cNvPr id="37" name="椭圆 36"/>
          <p:cNvSpPr/>
          <p:nvPr/>
        </p:nvSpPr>
        <p:spPr>
          <a:xfrm>
            <a:off x="838073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9</a:t>
            </a:r>
          </a:p>
        </p:txBody>
      </p:sp>
      <p:cxnSp>
        <p:nvCxnSpPr>
          <p:cNvPr id="38" name="直接连接符 37"/>
          <p:cNvCxnSpPr>
            <a:endCxn id="17" idx="7"/>
          </p:cNvCxnSpPr>
          <p:nvPr/>
        </p:nvCxnSpPr>
        <p:spPr>
          <a:xfrm flipH="1">
            <a:off x="8180070" y="2450465"/>
            <a:ext cx="814070" cy="3657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4"/>
            <a:endCxn id="18" idx="1"/>
          </p:cNvCxnSpPr>
          <p:nvPr/>
        </p:nvCxnSpPr>
        <p:spPr>
          <a:xfrm>
            <a:off x="9061450" y="2440940"/>
            <a:ext cx="813435" cy="3752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4"/>
            <a:endCxn id="23" idx="7"/>
          </p:cNvCxnSpPr>
          <p:nvPr/>
        </p:nvCxnSpPr>
        <p:spPr>
          <a:xfrm flipH="1">
            <a:off x="7397115" y="3258185"/>
            <a:ext cx="600075"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4"/>
            <a:endCxn id="24" idx="1"/>
          </p:cNvCxnSpPr>
          <p:nvPr/>
        </p:nvCxnSpPr>
        <p:spPr>
          <a:xfrm>
            <a:off x="7997190" y="3258185"/>
            <a:ext cx="717550"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3" idx="4"/>
            <a:endCxn id="29" idx="0"/>
          </p:cNvCxnSpPr>
          <p:nvPr/>
        </p:nvCxnSpPr>
        <p:spPr>
          <a:xfrm>
            <a:off x="7214235" y="4009390"/>
            <a:ext cx="483235"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30" idx="0"/>
          </p:cNvCxnSpPr>
          <p:nvPr/>
        </p:nvCxnSpPr>
        <p:spPr>
          <a:xfrm flipH="1">
            <a:off x="8432800" y="4009390"/>
            <a:ext cx="465455"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31" idx="0"/>
          </p:cNvCxnSpPr>
          <p:nvPr/>
        </p:nvCxnSpPr>
        <p:spPr>
          <a:xfrm>
            <a:off x="8888730" y="4022725"/>
            <a:ext cx="431800" cy="267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9" idx="4"/>
            <a:endCxn id="35" idx="0"/>
          </p:cNvCxnSpPr>
          <p:nvPr/>
        </p:nvCxnSpPr>
        <p:spPr>
          <a:xfrm flipH="1">
            <a:off x="7261860" y="4808220"/>
            <a:ext cx="43561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9" idx="4"/>
            <a:endCxn id="36" idx="0"/>
          </p:cNvCxnSpPr>
          <p:nvPr/>
        </p:nvCxnSpPr>
        <p:spPr>
          <a:xfrm>
            <a:off x="7697470" y="4808220"/>
            <a:ext cx="29972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0" idx="4"/>
            <a:endCxn id="37" idx="0"/>
          </p:cNvCxnSpPr>
          <p:nvPr/>
        </p:nvCxnSpPr>
        <p:spPr>
          <a:xfrm>
            <a:off x="8432800" y="4808220"/>
            <a:ext cx="20701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Oval 9"/>
          <p:cNvSpPr>
            <a:spLocks noChangeArrowheads="1"/>
          </p:cNvSpPr>
          <p:nvPr/>
        </p:nvSpPr>
        <p:spPr bwMode="auto">
          <a:xfrm>
            <a:off x="8802370" y="192214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5" name="Oval 9"/>
          <p:cNvSpPr>
            <a:spLocks noChangeArrowheads="1"/>
          </p:cNvSpPr>
          <p:nvPr/>
        </p:nvSpPr>
        <p:spPr bwMode="auto">
          <a:xfrm>
            <a:off x="773811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6" name="Oval 9"/>
          <p:cNvSpPr>
            <a:spLocks noChangeArrowheads="1"/>
          </p:cNvSpPr>
          <p:nvPr/>
        </p:nvSpPr>
        <p:spPr bwMode="auto">
          <a:xfrm>
            <a:off x="979805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7" name="Oval 9"/>
          <p:cNvSpPr>
            <a:spLocks noChangeArrowheads="1"/>
          </p:cNvSpPr>
          <p:nvPr/>
        </p:nvSpPr>
        <p:spPr bwMode="auto">
          <a:xfrm>
            <a:off x="6953885" y="35039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9" name="Oval 9"/>
          <p:cNvSpPr>
            <a:spLocks noChangeArrowheads="1"/>
          </p:cNvSpPr>
          <p:nvPr/>
        </p:nvSpPr>
        <p:spPr bwMode="auto">
          <a:xfrm>
            <a:off x="7437120"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0" name="Oval 9"/>
          <p:cNvSpPr>
            <a:spLocks noChangeArrowheads="1"/>
          </p:cNvSpPr>
          <p:nvPr/>
        </p:nvSpPr>
        <p:spPr bwMode="auto">
          <a:xfrm>
            <a:off x="8172450"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1" name="Oval 9"/>
          <p:cNvSpPr>
            <a:spLocks noChangeArrowheads="1"/>
          </p:cNvSpPr>
          <p:nvPr/>
        </p:nvSpPr>
        <p:spPr bwMode="auto">
          <a:xfrm>
            <a:off x="9060180" y="428942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2" name="Oval 9"/>
          <p:cNvSpPr>
            <a:spLocks noChangeArrowheads="1"/>
          </p:cNvSpPr>
          <p:nvPr/>
        </p:nvSpPr>
        <p:spPr bwMode="auto">
          <a:xfrm>
            <a:off x="7002780" y="53086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3" name="Oval 9"/>
          <p:cNvSpPr>
            <a:spLocks noChangeArrowheads="1"/>
          </p:cNvSpPr>
          <p:nvPr/>
        </p:nvSpPr>
        <p:spPr bwMode="auto">
          <a:xfrm>
            <a:off x="7738110"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4" name="Oval 9"/>
          <p:cNvSpPr>
            <a:spLocks noChangeArrowheads="1"/>
          </p:cNvSpPr>
          <p:nvPr/>
        </p:nvSpPr>
        <p:spPr bwMode="auto">
          <a:xfrm>
            <a:off x="8369935"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5" name="Oval 9"/>
          <p:cNvSpPr>
            <a:spLocks noChangeArrowheads="1"/>
          </p:cNvSpPr>
          <p:nvPr/>
        </p:nvSpPr>
        <p:spPr bwMode="auto">
          <a:xfrm>
            <a:off x="8639810" y="35052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6" name="椭圆 5"/>
          <p:cNvSpPr/>
          <p:nvPr/>
        </p:nvSpPr>
        <p:spPr>
          <a:xfrm>
            <a:off x="10184130" y="350393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12</a:t>
            </a:r>
          </a:p>
        </p:txBody>
      </p:sp>
      <p:sp>
        <p:nvSpPr>
          <p:cNvPr id="7" name="椭圆 6"/>
          <p:cNvSpPr/>
          <p:nvPr/>
        </p:nvSpPr>
        <p:spPr>
          <a:xfrm>
            <a:off x="987488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13</a:t>
            </a:r>
          </a:p>
        </p:txBody>
      </p:sp>
      <p:sp>
        <p:nvSpPr>
          <p:cNvPr id="8" name="椭圆 7"/>
          <p:cNvSpPr/>
          <p:nvPr/>
        </p:nvSpPr>
        <p:spPr>
          <a:xfrm>
            <a:off x="1070165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15</a:t>
            </a:r>
          </a:p>
        </p:txBody>
      </p:sp>
      <p:sp>
        <p:nvSpPr>
          <p:cNvPr id="9" name="椭圆 8"/>
          <p:cNvSpPr/>
          <p:nvPr/>
        </p:nvSpPr>
        <p:spPr>
          <a:xfrm>
            <a:off x="9666605" y="530860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14</a:t>
            </a:r>
          </a:p>
        </p:txBody>
      </p:sp>
      <p:sp>
        <p:nvSpPr>
          <p:cNvPr id="10" name="Oval 9"/>
          <p:cNvSpPr>
            <a:spLocks noChangeArrowheads="1"/>
          </p:cNvSpPr>
          <p:nvPr/>
        </p:nvSpPr>
        <p:spPr bwMode="auto">
          <a:xfrm>
            <a:off x="10182860" y="34905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1" name="Oval 9"/>
          <p:cNvSpPr>
            <a:spLocks noChangeArrowheads="1"/>
          </p:cNvSpPr>
          <p:nvPr/>
        </p:nvSpPr>
        <p:spPr bwMode="auto">
          <a:xfrm>
            <a:off x="987488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2" name="Oval 9"/>
          <p:cNvSpPr>
            <a:spLocks noChangeArrowheads="1"/>
          </p:cNvSpPr>
          <p:nvPr/>
        </p:nvSpPr>
        <p:spPr bwMode="auto">
          <a:xfrm>
            <a:off x="1070165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15" name="Oval 9"/>
          <p:cNvSpPr>
            <a:spLocks noChangeArrowheads="1"/>
          </p:cNvSpPr>
          <p:nvPr/>
        </p:nvSpPr>
        <p:spPr bwMode="auto">
          <a:xfrm>
            <a:off x="9666605" y="53073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cxnSp>
        <p:nvCxnSpPr>
          <p:cNvPr id="20" name="直接连接符 19"/>
          <p:cNvCxnSpPr>
            <a:stCxn id="56" idx="5"/>
            <a:endCxn id="10" idx="0"/>
          </p:cNvCxnSpPr>
          <p:nvPr/>
        </p:nvCxnSpPr>
        <p:spPr>
          <a:xfrm>
            <a:off x="10240645" y="3183255"/>
            <a:ext cx="201930" cy="3073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4"/>
            <a:endCxn id="11" idx="0"/>
          </p:cNvCxnSpPr>
          <p:nvPr/>
        </p:nvCxnSpPr>
        <p:spPr>
          <a:xfrm flipH="1">
            <a:off x="10134600" y="4009390"/>
            <a:ext cx="30797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4"/>
            <a:endCxn id="12" idx="0"/>
          </p:cNvCxnSpPr>
          <p:nvPr/>
        </p:nvCxnSpPr>
        <p:spPr>
          <a:xfrm>
            <a:off x="10442575" y="4009390"/>
            <a:ext cx="51879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15" idx="0"/>
          </p:cNvCxnSpPr>
          <p:nvPr/>
        </p:nvCxnSpPr>
        <p:spPr>
          <a:xfrm flipH="1">
            <a:off x="9926320" y="4806950"/>
            <a:ext cx="208280" cy="5003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ox(i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ox(in)">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ox(in)">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ox(in)">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box(in)">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ox(i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ox(in)">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ox(i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box(in)">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ox(in)">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i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ox(in)">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ox(in)">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5" grpId="0" bldLvl="0" animBg="1"/>
      <p:bldP spid="56" grpId="0" bldLvl="0" animBg="1"/>
      <p:bldP spid="57" grpId="0" bldLvl="0" animBg="1"/>
      <p:bldP spid="59" grpId="0" bldLvl="0" animBg="1"/>
      <p:bldP spid="60" grpId="0" bldLvl="0" animBg="1"/>
      <p:bldP spid="61" grpId="0" bldLvl="0" animBg="1"/>
      <p:bldP spid="62" grpId="0" bldLvl="0" animBg="1"/>
      <p:bldP spid="63" grpId="0" bldLvl="0" animBg="1"/>
      <p:bldP spid="64" grpId="0" bldLvl="0" animBg="1"/>
      <p:bldP spid="5" grpId="0" bldLvl="0" animBg="1"/>
      <p:bldP spid="10" grpId="0" bldLvl="0" animBg="1"/>
      <p:bldP spid="11" grpId="0" bldLvl="0" animBg="1"/>
      <p:bldP spid="12" grpId="0" bldLvl="0" animBg="1"/>
      <p:bldP spid="1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36015" y="974090"/>
            <a:ext cx="9982200" cy="1441450"/>
          </a:xfrm>
        </p:spPr>
        <p:txBody>
          <a:bodyPr rtlCol="0">
            <a:normAutofit/>
            <a:scene3d>
              <a:camera prst="orthographicFront"/>
              <a:lightRig rig="threePt" dir="t"/>
            </a:scene3d>
          </a:bodyPr>
          <a:lstStyle/>
          <a:p>
            <a:pPr algn="l">
              <a:lnSpc>
                <a:spcPct val="100000"/>
              </a:lnSpc>
              <a:buClrTx/>
              <a:buSzTx/>
            </a:pPr>
            <a:r>
              <a:rPr sz="2400" b="1" dirty="0">
                <a:solidFill>
                  <a:schemeClr val="tx1"/>
                </a:solidFill>
                <a:effectLst>
                  <a:outerShdw blurRad="38100" dist="19050" dir="2700000" algn="tl" rotWithShape="0">
                    <a:schemeClr val="dk1">
                      <a:alpha val="40000"/>
                    </a:schemeClr>
                  </a:outerShdw>
                </a:effectLst>
                <a:sym typeface="+mn-ea"/>
              </a:rPr>
              <a:t>注意到a 是1~n 的排列，那么我们枚举1~n</a:t>
            </a:r>
            <a:r>
              <a:rPr sz="2400" b="1" dirty="0" smtClean="0">
                <a:solidFill>
                  <a:schemeClr val="tx1"/>
                </a:solidFill>
                <a:effectLst>
                  <a:outerShdw blurRad="38100" dist="19050" dir="2700000" algn="tl" rotWithShape="0">
                    <a:schemeClr val="dk1">
                      <a:alpha val="40000"/>
                    </a:schemeClr>
                  </a:outerShdw>
                </a:effectLst>
                <a:sym typeface="+mn-ea"/>
              </a:rPr>
              <a:t>所有的排列</a:t>
            </a:r>
            <a:r>
              <a:rPr lang="zh-CN" altLang="en-US" sz="2400" b="1" dirty="0">
                <a:solidFill>
                  <a:schemeClr val="tx1"/>
                </a:solidFill>
                <a:effectLst>
                  <a:outerShdw blurRad="38100" dist="19050" dir="2700000" algn="tl" rotWithShape="0">
                    <a:schemeClr val="dk1">
                      <a:alpha val="40000"/>
                    </a:schemeClr>
                  </a:outerShdw>
                </a:effectLst>
                <a:sym typeface="+mn-ea"/>
              </a:rPr>
              <a:t>，</a:t>
            </a:r>
            <a:r>
              <a:rPr sz="2400" b="1" dirty="0" err="1" smtClean="0">
                <a:solidFill>
                  <a:schemeClr val="tx1"/>
                </a:solidFill>
                <a:effectLst>
                  <a:outerShdw blurRad="38100" dist="19050" dir="2700000" algn="tl" rotWithShape="0">
                    <a:schemeClr val="dk1">
                      <a:alpha val="40000"/>
                    </a:schemeClr>
                  </a:outerShdw>
                </a:effectLst>
                <a:sym typeface="+mn-ea"/>
              </a:rPr>
              <a:t>然后验证序列求和最后能不能得到sum</a:t>
            </a:r>
            <a:r>
              <a:rPr lang="zh-CN" altLang="en-US" sz="2400" b="1" dirty="0" smtClean="0">
                <a:solidFill>
                  <a:schemeClr val="tx1"/>
                </a:solidFill>
                <a:effectLst>
                  <a:outerShdw blurRad="38100" dist="19050" dir="2700000" algn="tl" rotWithShape="0">
                    <a:schemeClr val="dk1">
                      <a:alpha val="40000"/>
                    </a:schemeClr>
                  </a:outerShdw>
                </a:effectLst>
                <a:sym typeface="+mn-ea"/>
              </a:rPr>
              <a:t>。</a:t>
            </a:r>
            <a:endParaRPr lang="en-US" altLang="zh-CN" sz="2400" b="1" dirty="0" smtClean="0">
              <a:solidFill>
                <a:schemeClr val="tx1"/>
              </a:solidFill>
              <a:effectLst>
                <a:outerShdw blurRad="38100" dist="19050" dir="2700000" algn="tl" rotWithShape="0">
                  <a:schemeClr val="dk1">
                    <a:alpha val="40000"/>
                  </a:schemeClr>
                </a:outerShdw>
              </a:effectLst>
              <a:sym typeface="+mn-ea"/>
            </a:endParaRPr>
          </a:p>
          <a:p>
            <a:pPr algn="l">
              <a:lnSpc>
                <a:spcPct val="100000"/>
              </a:lnSpc>
              <a:buClrTx/>
              <a:buSzTx/>
            </a:pPr>
            <a:r>
              <a:rPr sz="2400" b="1" dirty="0" err="1" smtClean="0">
                <a:solidFill>
                  <a:schemeClr val="tx1"/>
                </a:solidFill>
                <a:effectLst>
                  <a:outerShdw blurRad="38100" dist="19050" dir="2700000" algn="tl" rotWithShape="0">
                    <a:schemeClr val="dk1">
                      <a:alpha val="40000"/>
                    </a:schemeClr>
                  </a:outerShdw>
                </a:effectLst>
                <a:sym typeface="+mn-ea"/>
              </a:rPr>
              <a:t>会有三个点超时</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60</a:t>
            </a:fld>
            <a:endParaRPr lang="zh-CN" altLang="en-US" dirty="0"/>
          </a:p>
        </p:txBody>
      </p:sp>
      <p:sp>
        <p:nvSpPr>
          <p:cNvPr id="3" name="TextBox 2"/>
          <p:cNvSpPr txBox="1"/>
          <p:nvPr/>
        </p:nvSpPr>
        <p:spPr>
          <a:xfrm>
            <a:off x="1090246" y="3235569"/>
            <a:ext cx="45719" cy="369332"/>
          </a:xfrm>
          <a:prstGeom prst="rect">
            <a:avLst/>
          </a:prstGeom>
          <a:noFill/>
        </p:spPr>
        <p:txBody>
          <a:bodyPr wrap="square" rtlCol="0">
            <a:spAutoFit/>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1605" y="2607945"/>
            <a:ext cx="5673725" cy="3486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15330" y="2607945"/>
            <a:ext cx="6368415" cy="3273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979805"/>
            <a:ext cx="10090785" cy="5706110"/>
          </a:xfrm>
        </p:spPr>
        <p:txBody>
          <a:bodyPr rtlCol="0">
            <a:normAutofit/>
            <a:scene3d>
              <a:camera prst="orthographicFront"/>
              <a:lightRig rig="threePt" dir="t"/>
            </a:scene3d>
          </a:bodyPr>
          <a:lstStyle/>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sym typeface="+mn-ea"/>
              </a:rPr>
              <a:t>最优性剪枝</a:t>
            </a: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sym typeface="+mn-ea"/>
              </a:rPr>
              <a:t>杨辉三角</a:t>
            </a:r>
          </a:p>
          <a:p>
            <a:pPr marL="0" indent="0">
              <a:lnSpc>
                <a:spcPct val="100000"/>
              </a:lnSpc>
              <a:spcBef>
                <a:spcPts val="0"/>
              </a:spcBef>
              <a:spcAft>
                <a:spcPts val="0"/>
              </a:spcAft>
              <a:buNone/>
            </a:pPr>
            <a:endParaRPr lang="zh-CN" altLang="en-US" sz="2400" b="1" dirty="0">
              <a:solidFill>
                <a:schemeClr val="tx1"/>
              </a:solidFill>
              <a:effectLst>
                <a:outerShdw blurRad="38100" dist="19050" dir="2700000" algn="tl" rotWithShape="0">
                  <a:schemeClr val="dk1">
                    <a:alpha val="40000"/>
                  </a:schemeClr>
                </a:outerShdw>
              </a:effectLst>
              <a:sym typeface="+mn-ea"/>
            </a:endParaRPr>
          </a:p>
          <a:p>
            <a:pPr>
              <a:lnSpc>
                <a:spcPct val="100000"/>
              </a:lnSpc>
              <a:spcBef>
                <a:spcPts val="0"/>
              </a:spcBef>
              <a:spcAft>
                <a:spcPts val="0"/>
              </a:spcAft>
            </a:pPr>
            <a:r>
              <a:rPr lang="zh-CN" altLang="en-US" sz="2400" b="1" dirty="0">
                <a:solidFill>
                  <a:schemeClr val="tx1"/>
                </a:solidFill>
                <a:effectLst>
                  <a:outerShdw blurRad="38100" dist="19050" dir="2700000" algn="tl" rotWithShape="0">
                    <a:schemeClr val="dk1">
                      <a:alpha val="40000"/>
                    </a:schemeClr>
                  </a:outerShdw>
                </a:effectLst>
                <a:sym typeface="+mn-ea"/>
              </a:rPr>
              <a:t>能不能像</a:t>
            </a:r>
            <a:r>
              <a:rPr lang="en-US" altLang="zh-CN" sz="2400" b="1" dirty="0">
                <a:solidFill>
                  <a:schemeClr val="tx1"/>
                </a:solidFill>
                <a:effectLst>
                  <a:outerShdw blurRad="38100" dist="19050" dir="2700000" algn="tl" rotWithShape="0">
                    <a:schemeClr val="dk1">
                      <a:alpha val="40000"/>
                    </a:schemeClr>
                  </a:outerShdw>
                </a:effectLst>
                <a:sym typeface="+mn-ea"/>
              </a:rPr>
              <a:t>n</a:t>
            </a:r>
            <a:r>
              <a:rPr lang="zh-CN" altLang="en-US" sz="2400" b="1" dirty="0">
                <a:solidFill>
                  <a:schemeClr val="tx1"/>
                </a:solidFill>
                <a:effectLst>
                  <a:outerShdw blurRad="38100" dist="19050" dir="2700000" algn="tl" rotWithShape="0">
                    <a:schemeClr val="dk1">
                      <a:alpha val="40000"/>
                    </a:schemeClr>
                  </a:outerShdw>
                </a:effectLst>
                <a:sym typeface="+mn-ea"/>
              </a:rPr>
              <a:t>皇后问题一样边枚举边检验呢？</a:t>
            </a:r>
          </a:p>
          <a:p>
            <a:pPr>
              <a:lnSpc>
                <a:spcPct val="100000"/>
              </a:lnSpc>
              <a:spcBef>
                <a:spcPts val="0"/>
              </a:spcBef>
              <a:spcAft>
                <a:spcPts val="0"/>
              </a:spcAft>
            </a:pPr>
            <a:r>
              <a:rPr lang="zh-CN" altLang="en-US" sz="2400" b="1" dirty="0" smtClean="0">
                <a:solidFill>
                  <a:schemeClr val="tx1"/>
                </a:solidFill>
                <a:effectLst>
                  <a:outerShdw blurRad="38100" dist="19050" dir="2700000" algn="tl" rotWithShape="0">
                    <a:schemeClr val="dk1">
                      <a:alpha val="40000"/>
                    </a:schemeClr>
                  </a:outerShdw>
                </a:effectLst>
                <a:sym typeface="+mn-ea"/>
              </a:rPr>
              <a:t>当</a:t>
            </a:r>
            <a:r>
              <a:rPr lang="en-US" altLang="zh-CN" sz="2400" b="1" dirty="0">
                <a:solidFill>
                  <a:schemeClr val="tx1"/>
                </a:solidFill>
                <a:effectLst>
                  <a:outerShdw blurRad="38100" dist="19050" dir="2700000" algn="tl" rotWithShape="0">
                    <a:schemeClr val="dk1">
                      <a:alpha val="40000"/>
                    </a:schemeClr>
                  </a:outerShdw>
                </a:effectLst>
                <a:sym typeface="+mn-ea"/>
              </a:rPr>
              <a:t>n=3</a:t>
            </a: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                  b                   c</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t>
            </a:r>
            <a:r>
              <a:rPr lang="en-US" altLang="zh-CN" sz="2400" b="1" dirty="0" err="1" smtClean="0">
                <a:solidFill>
                  <a:schemeClr val="tx1"/>
                </a:solidFill>
                <a:effectLst>
                  <a:outerShdw blurRad="38100" dist="19050" dir="2700000" algn="tl" rotWithShape="0">
                    <a:schemeClr val="dk1">
                      <a:alpha val="40000"/>
                    </a:schemeClr>
                  </a:outerShdw>
                </a:effectLst>
                <a:sym typeface="+mn-ea"/>
              </a:rPr>
              <a:t>a+b</a:t>
            </a:r>
            <a:r>
              <a:rPr lang="en-US" altLang="zh-CN" sz="2400" b="1" dirty="0" smtClean="0">
                <a:solidFill>
                  <a:schemeClr val="tx1"/>
                </a:solidFill>
                <a:effectLst>
                  <a:outerShdw blurRad="38100" dist="19050" dir="2700000" algn="tl" rotWithShape="0">
                    <a:schemeClr val="dk1">
                      <a:alpha val="40000"/>
                    </a:schemeClr>
                  </a:outerShdw>
                </a:effectLst>
                <a:sym typeface="+mn-ea"/>
              </a:rPr>
              <a:t>             </a:t>
            </a:r>
            <a:r>
              <a:rPr lang="en-US" altLang="zh-CN" sz="2400" b="1" dirty="0" err="1" smtClean="0">
                <a:solidFill>
                  <a:schemeClr val="tx1"/>
                </a:solidFill>
                <a:effectLst>
                  <a:outerShdw blurRad="38100" dist="19050" dir="2700000" algn="tl" rotWithShape="0">
                    <a:schemeClr val="dk1">
                      <a:alpha val="40000"/>
                    </a:schemeClr>
                  </a:outerShdw>
                </a:effectLst>
                <a:sym typeface="+mn-ea"/>
              </a:rPr>
              <a:t>b+c</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a+2*</a:t>
            </a:r>
            <a:r>
              <a:rPr lang="en-US" altLang="zh-CN" sz="2400" b="1" dirty="0" err="1" smtClean="0">
                <a:solidFill>
                  <a:schemeClr val="tx1"/>
                </a:solidFill>
                <a:effectLst>
                  <a:outerShdw blurRad="38100" dist="19050" dir="2700000" algn="tl" rotWithShape="0">
                    <a:schemeClr val="dk1">
                      <a:alpha val="40000"/>
                    </a:schemeClr>
                  </a:outerShdw>
                </a:effectLst>
                <a:sym typeface="+mn-ea"/>
              </a:rPr>
              <a:t>b+c</a:t>
            </a:r>
            <a:r>
              <a:rPr lang="en-US" altLang="zh-CN" sz="2400" b="1" dirty="0" smtClean="0">
                <a:solidFill>
                  <a:schemeClr val="tx1"/>
                </a:solidFill>
                <a:effectLst>
                  <a:outerShdw blurRad="38100" dist="19050" dir="2700000" algn="tl" rotWithShape="0">
                    <a:schemeClr val="dk1">
                      <a:alpha val="40000"/>
                    </a:schemeClr>
                  </a:outerShdw>
                </a:effectLst>
                <a:sym typeface="+mn-ea"/>
              </a:rPr>
              <a:t> </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a:lnSpc>
                <a:spcPct val="100000"/>
              </a:lnSpc>
              <a:spcBef>
                <a:spcPts val="0"/>
              </a:spcBef>
              <a:spcAft>
                <a:spcPts val="0"/>
              </a:spcAft>
            </a:pPr>
            <a:r>
              <a:rPr lang="zh-CN" altLang="en-US" sz="2400" b="1" dirty="0">
                <a:solidFill>
                  <a:schemeClr val="tx1"/>
                </a:solidFill>
                <a:effectLst>
                  <a:outerShdw blurRad="38100" dist="19050" dir="2700000" algn="tl" rotWithShape="0">
                    <a:schemeClr val="dk1">
                      <a:alpha val="40000"/>
                    </a:schemeClr>
                  </a:outerShdw>
                </a:effectLst>
                <a:sym typeface="+mn-ea"/>
              </a:rPr>
              <a:t>当</a:t>
            </a:r>
            <a:r>
              <a:rPr lang="en-US" altLang="zh-CN" sz="2400" b="1" dirty="0">
                <a:solidFill>
                  <a:schemeClr val="tx1"/>
                </a:solidFill>
                <a:effectLst>
                  <a:outerShdw blurRad="38100" dist="19050" dir="2700000" algn="tl" rotWithShape="0">
                    <a:schemeClr val="dk1">
                      <a:alpha val="40000"/>
                    </a:schemeClr>
                  </a:outerShdw>
                </a:effectLst>
                <a:sym typeface="+mn-ea"/>
              </a:rPr>
              <a:t>n=4</a:t>
            </a:r>
            <a:endParaRPr lang="zh-CN" altLang="en-US"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                          b                            c                         d</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t>
            </a:r>
            <a:r>
              <a:rPr lang="en-US" altLang="zh-CN" sz="2400" b="1" dirty="0" err="1" smtClean="0">
                <a:solidFill>
                  <a:schemeClr val="tx1"/>
                </a:solidFill>
                <a:effectLst>
                  <a:outerShdw blurRad="38100" dist="19050" dir="2700000" algn="tl" rotWithShape="0">
                    <a:schemeClr val="dk1">
                      <a:alpha val="40000"/>
                    </a:schemeClr>
                  </a:outerShdw>
                </a:effectLst>
                <a:sym typeface="+mn-ea"/>
              </a:rPr>
              <a:t>a+b</a:t>
            </a:r>
            <a:r>
              <a:rPr lang="en-US" altLang="zh-CN" sz="2400" b="1" dirty="0" smtClean="0">
                <a:solidFill>
                  <a:schemeClr val="tx1"/>
                </a:solidFill>
                <a:effectLst>
                  <a:outerShdw blurRad="38100" dist="19050" dir="2700000" algn="tl" rotWithShape="0">
                    <a:schemeClr val="dk1">
                      <a:alpha val="40000"/>
                    </a:schemeClr>
                  </a:outerShdw>
                </a:effectLst>
                <a:sym typeface="+mn-ea"/>
              </a:rPr>
              <a:t>                      </a:t>
            </a:r>
            <a:r>
              <a:rPr lang="en-US" altLang="zh-CN" sz="2400" b="1" dirty="0" err="1" smtClean="0">
                <a:solidFill>
                  <a:schemeClr val="tx1"/>
                </a:solidFill>
                <a:effectLst>
                  <a:outerShdw blurRad="38100" dist="19050" dir="2700000" algn="tl" rotWithShape="0">
                    <a:schemeClr val="dk1">
                      <a:alpha val="40000"/>
                    </a:schemeClr>
                  </a:outerShdw>
                </a:effectLst>
                <a:sym typeface="+mn-ea"/>
              </a:rPr>
              <a:t>b+c</a:t>
            </a:r>
            <a:r>
              <a:rPr lang="en-US" altLang="zh-CN" sz="2400" b="1" dirty="0" smtClean="0">
                <a:solidFill>
                  <a:schemeClr val="tx1"/>
                </a:solidFill>
                <a:effectLst>
                  <a:outerShdw blurRad="38100" dist="19050" dir="2700000" algn="tl" rotWithShape="0">
                    <a:schemeClr val="dk1">
                      <a:alpha val="40000"/>
                    </a:schemeClr>
                  </a:outerShdw>
                </a:effectLst>
                <a:sym typeface="+mn-ea"/>
              </a:rPr>
              <a:t>                       </a:t>
            </a:r>
            <a:r>
              <a:rPr lang="en-US" altLang="zh-CN" sz="2400" b="1" dirty="0" err="1" smtClean="0">
                <a:solidFill>
                  <a:schemeClr val="tx1"/>
                </a:solidFill>
                <a:effectLst>
                  <a:outerShdw blurRad="38100" dist="19050" dir="2700000" algn="tl" rotWithShape="0">
                    <a:schemeClr val="dk1">
                      <a:alpha val="40000"/>
                    </a:schemeClr>
                  </a:outerShdw>
                </a:effectLst>
                <a:sym typeface="+mn-ea"/>
              </a:rPr>
              <a:t>c+d</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a+2*</a:t>
            </a:r>
            <a:r>
              <a:rPr lang="en-US" altLang="zh-CN" sz="2400" b="1" dirty="0" err="1" smtClean="0">
                <a:solidFill>
                  <a:schemeClr val="tx1"/>
                </a:solidFill>
                <a:effectLst>
                  <a:outerShdw blurRad="38100" dist="19050" dir="2700000" algn="tl" rotWithShape="0">
                    <a:schemeClr val="dk1">
                      <a:alpha val="40000"/>
                    </a:schemeClr>
                  </a:outerShdw>
                </a:effectLst>
                <a:sym typeface="+mn-ea"/>
              </a:rPr>
              <a:t>b+c</a:t>
            </a:r>
            <a:r>
              <a:rPr lang="en-US" altLang="zh-CN" sz="2400" b="1" dirty="0" smtClean="0">
                <a:solidFill>
                  <a:schemeClr val="tx1"/>
                </a:solidFill>
                <a:effectLst>
                  <a:outerShdw blurRad="38100" dist="19050" dir="2700000" algn="tl" rotWithShape="0">
                    <a:schemeClr val="dk1">
                      <a:alpha val="40000"/>
                    </a:schemeClr>
                  </a:outerShdw>
                </a:effectLst>
                <a:sym typeface="+mn-ea"/>
              </a:rPr>
              <a:t>               b+2*</a:t>
            </a:r>
            <a:r>
              <a:rPr lang="en-US" altLang="zh-CN" sz="2400" b="1" dirty="0" err="1" smtClean="0">
                <a:solidFill>
                  <a:schemeClr val="tx1"/>
                </a:solidFill>
                <a:effectLst>
                  <a:outerShdw blurRad="38100" dist="19050" dir="2700000" algn="tl" rotWithShape="0">
                    <a:schemeClr val="dk1">
                      <a:alpha val="40000"/>
                    </a:schemeClr>
                  </a:outerShdw>
                </a:effectLst>
                <a:sym typeface="+mn-ea"/>
              </a:rPr>
              <a:t>c+d</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spcAft>
                <a:spcPts val="0"/>
              </a:spcAft>
              <a:buNone/>
            </a:pPr>
            <a:r>
              <a:rPr lang="en-US" altLang="zh-CN" sz="2400" b="1" dirty="0" smtClean="0">
                <a:solidFill>
                  <a:schemeClr val="tx1"/>
                </a:solidFill>
                <a:effectLst>
                  <a:outerShdw blurRad="38100" dist="19050" dir="2700000" algn="tl" rotWithShape="0">
                    <a:schemeClr val="dk1">
                      <a:alpha val="40000"/>
                    </a:schemeClr>
                  </a:outerShdw>
                </a:effectLst>
                <a:sym typeface="+mn-ea"/>
              </a:rPr>
              <a:t>    a+3b+3c+d</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a:lnSpc>
                <a:spcPct val="100000"/>
              </a:lnSpc>
              <a:spcBef>
                <a:spcPts val="0"/>
              </a:spcBef>
              <a:spcAft>
                <a:spcPts val="0"/>
              </a:spcAft>
            </a:pPr>
            <a:r>
              <a:rPr lang="zh-CN" altLang="en-US" sz="2400" b="1" dirty="0">
                <a:solidFill>
                  <a:schemeClr val="tx1"/>
                </a:solidFill>
                <a:effectLst>
                  <a:outerShdw blurRad="38100" dist="19050" dir="2700000" algn="tl" rotWithShape="0">
                    <a:schemeClr val="dk1">
                      <a:alpha val="40000"/>
                    </a:schemeClr>
                  </a:outerShdw>
                </a:effectLst>
                <a:sym typeface="+mn-ea"/>
              </a:rPr>
              <a:t>当</a:t>
            </a:r>
            <a:r>
              <a:rPr lang="en-US" altLang="zh-CN" sz="2400" b="1" dirty="0">
                <a:solidFill>
                  <a:schemeClr val="tx1"/>
                </a:solidFill>
                <a:effectLst>
                  <a:outerShdw blurRad="38100" dist="19050" dir="2700000" algn="tl" rotWithShape="0">
                    <a:schemeClr val="dk1">
                      <a:alpha val="40000"/>
                    </a:schemeClr>
                  </a:outerShdw>
                </a:effectLst>
                <a:sym typeface="+mn-ea"/>
              </a:rPr>
              <a:t>n=5</a:t>
            </a:r>
          </a:p>
          <a:p>
            <a:pPr>
              <a:lnSpc>
                <a:spcPct val="100000"/>
              </a:lnSpc>
              <a:spcBef>
                <a:spcPts val="0"/>
              </a:spcBef>
              <a:spcAft>
                <a:spcPts val="0"/>
              </a:spcAft>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sym typeface="+mn-ea"/>
              </a:rPr>
              <a:t>我们发现求和公式的系数就是杨辉三角第</a:t>
            </a:r>
            <a:r>
              <a:rPr lang="en-US" altLang="zh-CN" sz="2400" b="1" dirty="0">
                <a:solidFill>
                  <a:schemeClr val="tx1"/>
                </a:solidFill>
                <a:effectLst>
                  <a:outerShdw blurRad="38100" dist="19050" dir="2700000" algn="tl" rotWithShape="0">
                    <a:schemeClr val="dk1">
                      <a:alpha val="40000"/>
                    </a:schemeClr>
                  </a:outerShdw>
                </a:effectLst>
                <a:sym typeface="+mn-ea"/>
              </a:rPr>
              <a:t>n</a:t>
            </a:r>
            <a:r>
              <a:rPr lang="zh-CN" altLang="en-US" sz="2400" b="1" dirty="0">
                <a:solidFill>
                  <a:schemeClr val="tx1"/>
                </a:solidFill>
                <a:effectLst>
                  <a:outerShdw blurRad="38100" dist="19050" dir="2700000" algn="tl" rotWithShape="0">
                    <a:schemeClr val="dk1">
                      <a:alpha val="40000"/>
                    </a:schemeClr>
                  </a:outerShdw>
                </a:effectLst>
                <a:sym typeface="+mn-ea"/>
              </a:rPr>
              <a:t>行的数值。</a:t>
            </a:r>
            <a:endParaRPr lang="en-US" altLang="zh-CN" sz="2400" b="1"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en-US" altLang="zh-CN"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61</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102994"/>
            <a:ext cx="9982200" cy="4898571"/>
          </a:xfrm>
        </p:spPr>
        <p:txBody>
          <a:bodyPr rtlCol="0">
            <a:noAutofit/>
            <a:scene3d>
              <a:camera prst="orthographicFront"/>
              <a:lightRig rig="threePt" dir="t"/>
            </a:scene3d>
          </a:bodyPr>
          <a:lstStyle/>
          <a:p>
            <a:pPr fontAlgn="auto">
              <a:lnSpc>
                <a:spcPct val="150000"/>
              </a:lnSpc>
              <a:spcBef>
                <a:spcPts val="0"/>
              </a:spcBef>
            </a:pPr>
            <a:r>
              <a:rPr lang="zh-CN" altLang="en-US" sz="2400" b="1" dirty="0">
                <a:solidFill>
                  <a:schemeClr val="tx1"/>
                </a:solidFill>
                <a:effectLst>
                  <a:outerShdw blurRad="38100" dist="19050" dir="2700000" algn="tl" rotWithShape="0">
                    <a:schemeClr val="dk1">
                      <a:alpha val="40000"/>
                    </a:schemeClr>
                  </a:outerShdw>
                </a:effectLst>
                <a:sym typeface="+mn-ea"/>
              </a:rPr>
              <a:t>预处理杨辉三角的数值</a:t>
            </a:r>
            <a:r>
              <a:rPr lang="en-US" altLang="zh-CN" sz="2400" b="1" dirty="0">
                <a:solidFill>
                  <a:schemeClr val="tx1"/>
                </a:solidFill>
                <a:effectLst>
                  <a:outerShdw blurRad="38100" dist="19050" dir="2700000" algn="tl" rotWithShape="0">
                    <a:schemeClr val="dk1">
                      <a:alpha val="40000"/>
                    </a:schemeClr>
                  </a:outerShdw>
                </a:effectLst>
                <a:sym typeface="+mn-ea"/>
              </a:rPr>
              <a:t>:</a:t>
            </a:r>
          </a:p>
          <a:p>
            <a:pPr fontAlgn="auto">
              <a:lnSpc>
                <a:spcPct val="150000"/>
              </a:lnSpc>
              <a:spcBef>
                <a:spcPts val="0"/>
              </a:spcBef>
            </a:pPr>
            <a:endParaRPr lang="zh-CN" altLang="en-US" sz="2400" b="1"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altLang="en-US" sz="2400" b="1"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altLang="en-US" sz="2400" b="1"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altLang="en-US" sz="2400" b="1" dirty="0">
                <a:solidFill>
                  <a:schemeClr val="tx1"/>
                </a:solidFill>
                <a:effectLst>
                  <a:outerShdw blurRad="38100" dist="19050" dir="2700000" algn="tl" rotWithShape="0">
                    <a:schemeClr val="dk1">
                      <a:alpha val="40000"/>
                    </a:schemeClr>
                  </a:outerShdw>
                </a:effectLst>
                <a:sym typeface="+mn-ea"/>
              </a:rPr>
              <a:t>然后我们在搜索的过程中就可以边搜索边检验，如果</a:t>
            </a:r>
            <a:r>
              <a:rPr lang="en-US" altLang="zh-CN" sz="2400" b="1" dirty="0" err="1">
                <a:solidFill>
                  <a:schemeClr val="tx1"/>
                </a:solidFill>
                <a:effectLst>
                  <a:outerShdw blurRad="38100" dist="19050" dir="2700000" algn="tl" rotWithShape="0">
                    <a:schemeClr val="dk1">
                      <a:alpha val="40000"/>
                    </a:schemeClr>
                  </a:outerShdw>
                </a:effectLst>
                <a:sym typeface="+mn-ea"/>
              </a:rPr>
              <a:t>现在累加的数已经超过了给定的数</a:t>
            </a:r>
            <a:r>
              <a:rPr lang="zh-CN" altLang="en-US" sz="2400" b="1" dirty="0">
                <a:solidFill>
                  <a:schemeClr val="tx1"/>
                </a:solidFill>
                <a:effectLst>
                  <a:outerShdw blurRad="38100" dist="19050" dir="2700000" algn="tl" rotWithShape="0">
                    <a:schemeClr val="dk1">
                      <a:alpha val="40000"/>
                    </a:schemeClr>
                  </a:outerShdw>
                </a:effectLst>
                <a:sym typeface="+mn-ea"/>
              </a:rPr>
              <a:t>，剪枝即可。</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62</a:t>
            </a:fld>
            <a:endParaRPr lang="zh-CN" altLang="en-US" dirty="0"/>
          </a:p>
        </p:txBody>
      </p:sp>
      <p:sp>
        <p:nvSpPr>
          <p:cNvPr id="100" name="文本框 99"/>
          <p:cNvSpPr txBox="1"/>
          <p:nvPr/>
        </p:nvSpPr>
        <p:spPr>
          <a:xfrm>
            <a:off x="1459230" y="1891030"/>
            <a:ext cx="8465185" cy="1938020"/>
          </a:xfrm>
          <a:prstGeom prst="rect">
            <a:avLst/>
          </a:prstGeom>
          <a:noFill/>
          <a:ln w="9525">
            <a:noFill/>
          </a:ln>
        </p:spPr>
        <p:txBody>
          <a:bodyPr wrap="square">
            <a:spAutoFit/>
            <a:scene3d>
              <a:camera prst="orthographicFront"/>
              <a:lightRig rig="threePt" dir="t"/>
            </a:scene3d>
          </a:bodyPr>
          <a:lstStyle/>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=1;i&lt;=</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n;i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r>
              <a:rPr lang="zh-CN" sz="2400" b="1" i="1" dirty="0">
                <a:solidFill>
                  <a:schemeClr val="tx1"/>
                </a:solidFill>
                <a:effectLst>
                  <a:outerShdw blurRad="38100" dist="19050" dir="2700000" algn="tl" rotWithShape="0">
                    <a:schemeClr val="dk1">
                      <a:alpha val="40000"/>
                    </a:schemeClr>
                  </a:outerShdw>
                </a:effectLst>
                <a:ea typeface="宋体" panose="02010600030101010101" pitchFamily="2" charset="-122"/>
              </a:rPr>
              <a:t>//预处理杨辉三角 </a:t>
            </a:r>
            <a:endPar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][1]=1;</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=2;i&lt;=</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n;i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j=2;j&lt;=</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i;j</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a:t>
            </a:r>
            <a:r>
              <a:rPr lang="en-US" sz="2400" b="1" dirty="0" err="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a:t>
            </a:r>
            <a:r>
              <a:rPr 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][j]=c[i-1][j]+c[i-1][j-1]; </a:t>
            </a:r>
            <a:endParaRPr lang="en-US" altLang="en-US" sz="2400" b="1" dirty="0">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63</a:t>
            </a:fld>
            <a:endParaRPr lang="zh-CN" altLang="en-US" dirty="0"/>
          </a:p>
        </p:txBody>
      </p:sp>
      <p:sp>
        <p:nvSpPr>
          <p:cNvPr id="100" name="文本框 99"/>
          <p:cNvSpPr txBox="1"/>
          <p:nvPr/>
        </p:nvSpPr>
        <p:spPr>
          <a:xfrm>
            <a:off x="139700" y="918845"/>
            <a:ext cx="6638925" cy="5939155"/>
          </a:xfrm>
          <a:prstGeom prst="rect">
            <a:avLst/>
          </a:prstGeom>
          <a:noFill/>
          <a:ln w="9525">
            <a:noFill/>
          </a:ln>
        </p:spPr>
        <p:txBody>
          <a:bodyPr wrap="square">
            <a:spAutoFit/>
            <a:scene3d>
              <a:camera prst="orthographicFront"/>
              <a:lightRig rig="threePt" dir="t"/>
            </a:scene3d>
          </a:bodyPr>
          <a:lstStyle/>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N=20;</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c[N][N],a[N],vis[N],n,sum;</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dep,int tot){</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if(tot&gt;sum)</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//当前m超过sum剪枝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if(dep==n+1&amp;&amp;tot==sum){</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//找到方案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j=1;j&lt;=n;j++)</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cout&lt;&lt;a[j]&lt;&lt;"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exit(0);</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j=1;j&lt;=n;j++){</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//枚举要放入该项的数字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if(!vis[j]){</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//未被使用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a[dep]=j;</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//记录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vis[j]=1;</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//设置访问标记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dfs(dep+1,tot+c[n][dep]*j);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vis[j]=0;</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//清除访问标记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
        <p:nvSpPr>
          <p:cNvPr id="4" name="文本框 3"/>
          <p:cNvSpPr txBox="1"/>
          <p:nvPr/>
        </p:nvSpPr>
        <p:spPr>
          <a:xfrm>
            <a:off x="6601460" y="2178050"/>
            <a:ext cx="5590540" cy="2861310"/>
          </a:xfrm>
          <a:prstGeom prst="rect">
            <a:avLst/>
          </a:prstGeom>
          <a:noFill/>
          <a:ln w="9525">
            <a:noFill/>
          </a:ln>
        </p:spPr>
        <p:txBody>
          <a:bodyPr wrap="square">
            <a:spAutoFit/>
          </a:bodyPr>
          <a:lstStyle/>
          <a:p>
            <a:pPr indent="0">
              <a:buNone/>
            </a:pPr>
            <a:r>
              <a:rPr lang="en-US" b="1">
                <a:solidFill>
                  <a:srgbClr val="000000"/>
                </a:solidFill>
                <a:latin typeface="Consolas" panose="020B0609020204030204" charset="0"/>
                <a:ea typeface="宋体" panose="02010600030101010101" pitchFamily="2" charset="-122"/>
              </a:rPr>
              <a:t>int main(){</a:t>
            </a:r>
          </a:p>
          <a:p>
            <a:pPr indent="0">
              <a:buNone/>
            </a:pPr>
            <a:r>
              <a:rPr lang="en-US" b="1">
                <a:solidFill>
                  <a:srgbClr val="000000"/>
                </a:solidFill>
                <a:latin typeface="Consolas" panose="020B0609020204030204" charset="0"/>
                <a:ea typeface="宋体" panose="02010600030101010101" pitchFamily="2" charset="-122"/>
              </a:rPr>
              <a:t>    cin&gt;&gt;n&gt;&gt;sum;</a:t>
            </a:r>
          </a:p>
          <a:p>
            <a:pPr indent="0">
              <a:buNone/>
            </a:pPr>
            <a:r>
              <a:rPr lang="en-US" b="1">
                <a:solidFill>
                  <a:srgbClr val="000000"/>
                </a:solidFill>
                <a:latin typeface="Consolas" panose="020B0609020204030204" charset="0"/>
                <a:ea typeface="宋体" panose="02010600030101010101" pitchFamily="2" charset="-122"/>
              </a:rPr>
              <a:t>    for(int i=1;i&lt;=n;i++)//预处理杨辉三角 </a:t>
            </a:r>
          </a:p>
          <a:p>
            <a:pPr indent="0">
              <a:buNone/>
            </a:pPr>
            <a:r>
              <a:rPr lang="en-US" b="1">
                <a:solidFill>
                  <a:srgbClr val="000000"/>
                </a:solidFill>
                <a:latin typeface="Consolas" panose="020B0609020204030204" charset="0"/>
                <a:ea typeface="宋体" panose="02010600030101010101" pitchFamily="2" charset="-122"/>
              </a:rPr>
              <a:t>        c[i][1]=1;</a:t>
            </a:r>
          </a:p>
          <a:p>
            <a:pPr indent="0">
              <a:buNone/>
            </a:pPr>
            <a:r>
              <a:rPr lang="en-US" b="1">
                <a:solidFill>
                  <a:srgbClr val="000000"/>
                </a:solidFill>
                <a:latin typeface="Consolas" panose="020B0609020204030204" charset="0"/>
                <a:ea typeface="宋体" panose="02010600030101010101" pitchFamily="2" charset="-122"/>
              </a:rPr>
              <a:t>    for(int i=2;i&lt;=n;i++)</a:t>
            </a:r>
          </a:p>
          <a:p>
            <a:pPr indent="0">
              <a:buNone/>
            </a:pPr>
            <a:r>
              <a:rPr lang="en-US" b="1">
                <a:solidFill>
                  <a:srgbClr val="000000"/>
                </a:solidFill>
                <a:latin typeface="Consolas" panose="020B0609020204030204" charset="0"/>
                <a:ea typeface="宋体" panose="02010600030101010101" pitchFamily="2" charset="-122"/>
              </a:rPr>
              <a:t>        for(int j=2;j&lt;=i;j++)</a:t>
            </a:r>
          </a:p>
          <a:p>
            <a:pPr indent="0">
              <a:buNone/>
            </a:pPr>
            <a:r>
              <a:rPr lang="en-US" b="1">
                <a:solidFill>
                  <a:srgbClr val="000000"/>
                </a:solidFill>
                <a:latin typeface="Consolas" panose="020B0609020204030204" charset="0"/>
                <a:ea typeface="宋体" panose="02010600030101010101" pitchFamily="2" charset="-122"/>
              </a:rPr>
              <a:t>            c[i][j]=c[i-1][j]+c[i-1][j-1]; </a:t>
            </a:r>
          </a:p>
          <a:p>
            <a:pPr indent="0">
              <a:buNone/>
            </a:pPr>
            <a:r>
              <a:rPr lang="en-US" b="1">
                <a:solidFill>
                  <a:srgbClr val="000000"/>
                </a:solidFill>
                <a:latin typeface="Consolas" panose="020B0609020204030204" charset="0"/>
                <a:ea typeface="宋体" panose="02010600030101010101" pitchFamily="2" charset="-122"/>
              </a:rPr>
              <a:t>    dfs(1,0);</a:t>
            </a:r>
          </a:p>
          <a:p>
            <a:pPr indent="0">
              <a:buNone/>
            </a:pPr>
            <a:r>
              <a:rPr lang="en-US" b="1">
                <a:solidFill>
                  <a:srgbClr val="000000"/>
                </a:solidFill>
                <a:latin typeface="Consolas" panose="020B0609020204030204" charset="0"/>
                <a:ea typeface="宋体" panose="02010600030101010101" pitchFamily="2" charset="-122"/>
              </a:rPr>
              <a:t>    return 0;</a:t>
            </a:r>
          </a:p>
          <a:p>
            <a:pPr indent="0">
              <a:buNone/>
            </a:pPr>
            <a:r>
              <a:rPr lang="en-US" b="1">
                <a:solidFill>
                  <a:srgbClr val="000000"/>
                </a:solidFill>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070" y="486410"/>
            <a:ext cx="10169525" cy="705485"/>
          </a:xfrm>
        </p:spPr>
        <p:txBody>
          <a:bodyPr rtlCol="0"/>
          <a:lstStyle/>
          <a:p>
            <a:pPr algn="ctr" rtl="0"/>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12 </a:t>
            </a:r>
            <a:r>
              <a:rPr lang="zh-CN" altLang="en-US" dirty="0">
                <a:latin typeface="微软雅黑" panose="020B0503020204020204" charset="-122"/>
                <a:ea typeface="微软雅黑" panose="020B0503020204020204" charset="-122"/>
              </a:rPr>
              <a:t>小木棍</a:t>
            </a:r>
          </a:p>
        </p:txBody>
      </p:sp>
      <p:sp>
        <p:nvSpPr>
          <p:cNvPr id="14" name="内容占位符 13"/>
          <p:cNvSpPr>
            <a:spLocks noGrp="1"/>
          </p:cNvSpPr>
          <p:nvPr>
            <p:ph idx="1"/>
          </p:nvPr>
        </p:nvSpPr>
        <p:spPr>
          <a:xfrm>
            <a:off x="410210" y="978535"/>
            <a:ext cx="11371580" cy="5521960"/>
          </a:xfrm>
        </p:spPr>
        <p:txBody>
          <a:bodyPr rtlCol="0">
            <a:noAutofit/>
            <a:scene3d>
              <a:camera prst="orthographicFront"/>
              <a:lightRig rig="threePt" dir="t"/>
            </a:scene3d>
          </a:bodyPr>
          <a:lstStyle/>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【问题描述】</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乔治有一些同样长的小木棍， 他把这些木棍随意砍成几段，已知每段的长都不超过 50。 现在他想把小木棍拼接成原来的样子，但是却忘记了自己开始时有多少根木棍和它们的长度。给出每段小木棍的长度，编程帮他找出原始木棍的最小可能长度。</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【输入格式】</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第一行为一个整数N，表示砍过以后的小木棍的总数，其中 N≤60。</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第二行为 N 个用空格隔开的正整数，表示 N 根小木棍的长度。</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【输出格式】输出文件仅一行，表示要求的原始最短木棍的可能长度。</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【样例输入】</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9</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5 2 1 5 2 1 5 2 1</a:t>
            </a:r>
          </a:p>
          <a:p>
            <a:pPr marL="0" indent="0">
              <a:lnSpc>
                <a:spcPct val="100000"/>
              </a:lnSpc>
              <a:spcBef>
                <a:spcPts val="0"/>
              </a:spcBef>
              <a:spcAft>
                <a:spcPts val="400"/>
              </a:spcAft>
              <a:buNone/>
            </a:pPr>
            <a:r>
              <a:rPr sz="2400" b="1" dirty="0">
                <a:solidFill>
                  <a:schemeClr val="tx1"/>
                </a:solidFill>
                <a:effectLst>
                  <a:outerShdw blurRad="38100" dist="19050" dir="2700000" algn="tl" rotWithShape="0">
                    <a:schemeClr val="dk1">
                      <a:alpha val="40000"/>
                    </a:schemeClr>
                  </a:outerShdw>
                </a:effectLst>
                <a:sym typeface="+mn-ea"/>
              </a:rPr>
              <a:t>【样例输出】</a:t>
            </a:r>
          </a:p>
          <a:p>
            <a:pPr marL="0" indent="0">
              <a:lnSpc>
                <a:spcPct val="100000"/>
              </a:lnSpc>
              <a:spcBef>
                <a:spcPts val="0"/>
              </a:spcBef>
              <a:spcAft>
                <a:spcPts val="400"/>
              </a:spcAft>
              <a:buNone/>
            </a:pPr>
            <a:r>
              <a:rPr lang="en-US" sz="2400" b="1" dirty="0">
                <a:solidFill>
                  <a:schemeClr val="tx1"/>
                </a:solidFill>
                <a:effectLst>
                  <a:outerShdw blurRad="38100" dist="19050" dir="2700000" algn="tl" rotWithShape="0">
                    <a:schemeClr val="dk1">
                      <a:alpha val="40000"/>
                    </a:schemeClr>
                  </a:outerShdw>
                </a:effectLst>
                <a:sym typeface="+mn-ea"/>
              </a:rPr>
              <a:t>6</a:t>
            </a:r>
            <a:endParaRPr sz="2400" b="1" dirty="0">
              <a:solidFill>
                <a:schemeClr val="tx1"/>
              </a:solidFill>
              <a:effectLst>
                <a:outerShdw blurRad="38100" dist="19050" dir="2700000" algn="tl" rotWithShape="0">
                  <a:schemeClr val="dk1">
                    <a:alpha val="40000"/>
                  </a:schemeClr>
                </a:outerShdw>
              </a:effectLst>
              <a:sym typeface="+mn-ea"/>
            </a:endParaRPr>
          </a:p>
          <a:p>
            <a:pPr marL="0" indent="0" fontAlgn="auto">
              <a:lnSpc>
                <a:spcPct val="150000"/>
              </a:lnSpc>
              <a:spcBef>
                <a:spcPts val="0"/>
              </a:spcBef>
              <a:buNone/>
            </a:pPr>
            <a:endParaRPr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64</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36015" y="900430"/>
            <a:ext cx="10441305" cy="5730875"/>
          </a:xfrm>
        </p:spPr>
        <p:txBody>
          <a:bodyPr rtlCol="0">
            <a:normAutofit fontScale="25000" lnSpcReduction="10000"/>
            <a:scene3d>
              <a:camera prst="orthographicFront"/>
              <a:lightRig rig="threePt" dir="t"/>
            </a:scene3d>
          </a:bodyPr>
          <a:lstStyle/>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【算法分析】</a:t>
            </a:r>
          </a:p>
          <a:p>
            <a:pPr algn="l">
              <a:lnSpc>
                <a:spcPct val="100000"/>
              </a:lnSpc>
              <a:spcAft>
                <a:spcPts val="0"/>
              </a:spcAft>
              <a:buClrTx/>
              <a:buSzTx/>
            </a:pPr>
            <a:r>
              <a:rPr sz="8800" b="1">
                <a:solidFill>
                  <a:schemeClr val="tx1"/>
                </a:solidFill>
                <a:effectLst>
                  <a:outerShdw blurRad="38100" dist="19050" dir="2700000" algn="tl" rotWithShape="0">
                    <a:schemeClr val="dk1">
                      <a:alpha val="40000"/>
                    </a:schemeClr>
                  </a:outerShdw>
                </a:effectLst>
                <a:sym typeface="+mn-ea"/>
              </a:rPr>
              <a:t>最优性剪枝：</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1、设所有木棍的长度和为sum，原长度一定能被sum整除；</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2、木棍原始长度一定不小于所有木棍中最长的那个；</a:t>
            </a:r>
          </a:p>
          <a:p>
            <a:pPr algn="l">
              <a:lnSpc>
                <a:spcPct val="100000"/>
              </a:lnSpc>
              <a:spcAft>
                <a:spcPts val="0"/>
              </a:spcAft>
              <a:buClrTx/>
              <a:buSzTx/>
            </a:pPr>
            <a:r>
              <a:rPr sz="8800" b="1">
                <a:solidFill>
                  <a:schemeClr val="tx1"/>
                </a:solidFill>
                <a:effectLst>
                  <a:outerShdw blurRad="38100" dist="19050" dir="2700000" algn="tl" rotWithShape="0">
                    <a:schemeClr val="dk1">
                      <a:alpha val="40000"/>
                    </a:schemeClr>
                  </a:outerShdw>
                </a:effectLst>
                <a:sym typeface="+mn-ea"/>
              </a:rPr>
              <a:t>可行性剪枝：</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3、长木棍肯定比几根短木棍拼成同样长度的用处小，短木棍更灵活，可以对木棍从大到小排序；</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4、当用木棍i拼凑原始木棍时，可以从第i+1后的木棍开始搜，因为根据优化</a:t>
            </a:r>
            <a:r>
              <a:rPr lang="en-US" sz="8800" b="1">
                <a:solidFill>
                  <a:schemeClr val="tx1"/>
                </a:solidFill>
                <a:effectLst>
                  <a:outerShdw blurRad="38100" dist="19050" dir="2700000" algn="tl" rotWithShape="0">
                    <a:schemeClr val="dk1">
                      <a:alpha val="40000"/>
                    </a:schemeClr>
                  </a:outerShdw>
                </a:effectLst>
                <a:sym typeface="+mn-ea"/>
              </a:rPr>
              <a:t>3</a:t>
            </a:r>
            <a:r>
              <a:rPr sz="8800" b="1">
                <a:solidFill>
                  <a:schemeClr val="tx1"/>
                </a:solidFill>
                <a:effectLst>
                  <a:outerShdw blurRad="38100" dist="19050" dir="2700000" algn="tl" rotWithShape="0">
                    <a:schemeClr val="dk1">
                      <a:alpha val="40000"/>
                    </a:schemeClr>
                  </a:outerShdw>
                </a:effectLst>
                <a:sym typeface="+mn-ea"/>
              </a:rPr>
              <a:t>，i前面的木棍已经用过了；</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5、用当前最长长度的木棍开始搜，如果拼不出当前设定的</a:t>
            </a:r>
            <a:r>
              <a:rPr lang="zh-CN" sz="8800" b="1">
                <a:solidFill>
                  <a:schemeClr val="tx1"/>
                </a:solidFill>
                <a:effectLst>
                  <a:outerShdw blurRad="38100" dist="19050" dir="2700000" algn="tl" rotWithShape="0">
                    <a:schemeClr val="dk1">
                      <a:alpha val="40000"/>
                    </a:schemeClr>
                  </a:outerShdw>
                </a:effectLst>
                <a:sym typeface="+mn-ea"/>
              </a:rPr>
              <a:t>原</a:t>
            </a:r>
            <a:r>
              <a:rPr sz="8800" b="1">
                <a:solidFill>
                  <a:schemeClr val="tx1"/>
                </a:solidFill>
                <a:effectLst>
                  <a:outerShdw blurRad="38100" dist="19050" dir="2700000" algn="tl" rotWithShape="0">
                    <a:schemeClr val="dk1">
                      <a:alpha val="40000"/>
                    </a:schemeClr>
                  </a:outerShdw>
                </a:effectLst>
                <a:sym typeface="+mn-ea"/>
              </a:rPr>
              <a:t>木棍长度len，则直接返回，换一个原始木棍长度len；</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6、相同长度的木棍不要搜索多次。用当前长度的木棍得不出结果，用同一长度的还是得不到结果，可以</a:t>
            </a:r>
            <a:r>
              <a:rPr lang="zh-CN" sz="8800" b="1">
                <a:solidFill>
                  <a:schemeClr val="tx1"/>
                </a:solidFill>
                <a:effectLst>
                  <a:outerShdw blurRad="38100" dist="19050" dir="2700000" algn="tl" rotWithShape="0">
                    <a:schemeClr val="dk1">
                      <a:alpha val="40000"/>
                    </a:schemeClr>
                  </a:outerShdw>
                </a:effectLst>
                <a:sym typeface="+mn-ea"/>
              </a:rPr>
              <a:t>跳过</a:t>
            </a:r>
            <a:r>
              <a:rPr sz="8800" b="1">
                <a:solidFill>
                  <a:schemeClr val="tx1"/>
                </a:solidFill>
                <a:effectLst>
                  <a:outerShdw blurRad="38100" dist="19050" dir="2700000" algn="tl" rotWithShape="0">
                    <a:schemeClr val="dk1">
                      <a:alpha val="40000"/>
                    </a:schemeClr>
                  </a:outerShdw>
                </a:effectLst>
                <a:sym typeface="+mn-ea"/>
              </a:rPr>
              <a:t>；</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7、判断</a:t>
            </a:r>
            <a:r>
              <a:rPr lang="zh-CN" sz="8800" b="1">
                <a:solidFill>
                  <a:schemeClr val="tx1"/>
                </a:solidFill>
                <a:effectLst>
                  <a:outerShdw blurRad="38100" dist="19050" dir="2700000" algn="tl" rotWithShape="0">
                    <a:schemeClr val="dk1">
                      <a:alpha val="40000"/>
                    </a:schemeClr>
                  </a:outerShdw>
                </a:effectLst>
                <a:sym typeface="+mn-ea"/>
              </a:rPr>
              <a:t>搜</a:t>
            </a:r>
            <a:r>
              <a:rPr sz="8800" b="1">
                <a:solidFill>
                  <a:schemeClr val="tx1"/>
                </a:solidFill>
                <a:effectLst>
                  <a:outerShdw blurRad="38100" dist="19050" dir="2700000" algn="tl" rotWithShape="0">
                    <a:schemeClr val="dk1">
                      <a:alpha val="40000"/>
                    </a:schemeClr>
                  </a:outerShdw>
                </a:effectLst>
                <a:sym typeface="+mn-ea"/>
              </a:rPr>
              <a:t>到的几根木棍组成的长度是否大于原始长度len，如果大于，可以提前返回；</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8、判断当前剩的木棍根数是否够拼成木棍，如果不够，直接返回；</a:t>
            </a:r>
          </a:p>
          <a:p>
            <a:pPr marL="0" indent="0" algn="l">
              <a:lnSpc>
                <a:spcPct val="100000"/>
              </a:lnSpc>
              <a:spcAft>
                <a:spcPts val="0"/>
              </a:spcAft>
              <a:buClrTx/>
              <a:buSzTx/>
              <a:buNone/>
            </a:pPr>
            <a:r>
              <a:rPr sz="8800" b="1">
                <a:solidFill>
                  <a:schemeClr val="tx1"/>
                </a:solidFill>
                <a:effectLst>
                  <a:outerShdw blurRad="38100" dist="19050" dir="2700000" algn="tl" rotWithShape="0">
                    <a:schemeClr val="dk1">
                      <a:alpha val="40000"/>
                    </a:schemeClr>
                  </a:outerShdw>
                </a:effectLst>
                <a:sym typeface="+mn-ea"/>
              </a:rPr>
              <a:t>9、找到结果后，在能返回的地方法返回到上一层的递归处。</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65</a:t>
            </a:fld>
            <a:endParaRPr lang="zh-CN" altLang="en-US" dirty="0"/>
          </a:p>
        </p:txBody>
      </p:sp>
      <p:sp>
        <p:nvSpPr>
          <p:cNvPr id="3" name="TextBox 2"/>
          <p:cNvSpPr txBox="1"/>
          <p:nvPr/>
        </p:nvSpPr>
        <p:spPr>
          <a:xfrm>
            <a:off x="1090246" y="3235569"/>
            <a:ext cx="45719" cy="369332"/>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66</a:t>
            </a:fld>
            <a:endParaRPr lang="zh-CN" altLang="en-US" dirty="0"/>
          </a:p>
        </p:txBody>
      </p:sp>
      <p:sp>
        <p:nvSpPr>
          <p:cNvPr id="100" name="文本框 99"/>
          <p:cNvSpPr txBox="1"/>
          <p:nvPr/>
        </p:nvSpPr>
        <p:spPr>
          <a:xfrm>
            <a:off x="235585" y="1080135"/>
            <a:ext cx="11720830" cy="5631180"/>
          </a:xfrm>
          <a:prstGeom prst="rect">
            <a:avLst/>
          </a:prstGeom>
          <a:noFill/>
          <a:ln w="9525">
            <a:noFill/>
          </a:ln>
        </p:spPr>
        <p:txBody>
          <a:bodyPr wrap="square">
            <a:spAutoFit/>
          </a:bodyPr>
          <a:lstStyle/>
          <a:p>
            <a:pPr indent="0">
              <a:buNone/>
            </a:pPr>
            <a:r>
              <a:rPr lang="en-US" sz="2000" b="1">
                <a:solidFill>
                  <a:srgbClr val="000000"/>
                </a:solidFill>
                <a:latin typeface="Consolas" panose="020B0609020204030204" charset="0"/>
                <a:ea typeface="宋体" panose="02010600030101010101" pitchFamily="2" charset="-122"/>
              </a:rPr>
              <a:t>int a[105],used[105],n,len,m,mmin=0,sum=0,bj;</a:t>
            </a:r>
          </a:p>
          <a:p>
            <a:pPr indent="0">
              <a:buNone/>
            </a:pPr>
            <a:r>
              <a:rPr lang="en-US" sz="2000" b="1">
                <a:solidFill>
                  <a:srgbClr val="000000"/>
                </a:solidFill>
                <a:latin typeface="Consolas" panose="020B0609020204030204" charset="0"/>
                <a:ea typeface="宋体" panose="02010600030101010101" pitchFamily="2" charset="-122"/>
              </a:rPr>
              <a:t>bool cmp(const int &amp;x,const int &amp;y)</a:t>
            </a:r>
            <a:r>
              <a:rPr lang="en-US" sz="2000" b="1">
                <a:solidFill>
                  <a:srgbClr val="000000"/>
                </a:solidFill>
                <a:latin typeface="Consolas" panose="020B0609020204030204" charset="0"/>
                <a:ea typeface="宋体" panose="02010600030101010101" pitchFamily="2" charset="-122"/>
                <a:sym typeface="+mn-ea"/>
              </a:rPr>
              <a:t>{//</a:t>
            </a:r>
            <a:r>
              <a:rPr lang="zh-CN" sz="2000" b="1">
                <a:solidFill>
                  <a:srgbClr val="000000"/>
                </a:solidFill>
                <a:latin typeface="Consolas" panose="020B0609020204030204" charset="0"/>
                <a:ea typeface="宋体" panose="02010600030101010101" pitchFamily="2" charset="-122"/>
                <a:sym typeface="+mn-ea"/>
              </a:rPr>
              <a:t>从大到小排序</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	return x&gt;y;</a:t>
            </a:r>
          </a:p>
          <a:p>
            <a:pPr indent="0">
              <a:buNone/>
            </a:pPr>
            <a:r>
              <a:rPr lang="en-US" sz="2000" b="1">
                <a:solidFill>
                  <a:srgbClr val="000000"/>
                </a:solidFill>
                <a:latin typeface="Consolas" panose="020B0609020204030204" charset="0"/>
                <a:ea typeface="宋体" panose="02010600030101010101" pitchFamily="2" charset="-122"/>
              </a:rPr>
              <a:t>}</a:t>
            </a:r>
          </a:p>
          <a:p>
            <a:pPr indent="0">
              <a:buNone/>
            </a:pPr>
            <a:r>
              <a:rPr lang="en-US" sz="2000" b="1">
                <a:solidFill>
                  <a:srgbClr val="000000"/>
                </a:solidFill>
                <a:latin typeface="Consolas" panose="020B0609020204030204" charset="0"/>
                <a:ea typeface="宋体" panose="02010600030101010101" pitchFamily="2" charset="-122"/>
              </a:rPr>
              <a:t>void dfs(int k,int last,int rest)</a:t>
            </a:r>
            <a:r>
              <a:rPr lang="zh-CN" altLang="en-US" sz="2000" b="1">
                <a:solidFill>
                  <a:srgbClr val="000000"/>
                </a:solidFill>
                <a:latin typeface="Consolas" panose="020B0609020204030204" charset="0"/>
                <a:ea typeface="宋体" panose="02010600030101010101" pitchFamily="2" charset="-122"/>
              </a:rPr>
              <a:t>；</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//第k跟木棍，last为</a:t>
            </a:r>
            <a:r>
              <a:rPr lang="zh-CN" alt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刚刚用过的</a:t>
            </a:r>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木棍编号，rest为第k根木棍还需要的长度</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void solve()</a:t>
            </a:r>
            <a:r>
              <a:rPr lang="zh-CN" altLang="en-US" sz="2000" b="1">
                <a:solidFill>
                  <a:srgbClr val="000000"/>
                </a:solidFill>
                <a:latin typeface="Consolas" panose="020B0609020204030204" charset="0"/>
                <a:ea typeface="宋体" panose="02010600030101010101" pitchFamily="2" charset="-122"/>
              </a:rPr>
              <a:t>；</a:t>
            </a:r>
            <a:r>
              <a:rPr lang="en-US" sz="2000" b="1">
                <a:solidFill>
                  <a:srgbClr val="000000"/>
                </a:solidFill>
                <a:latin typeface="Consolas" panose="020B0609020204030204" charset="0"/>
                <a:ea typeface="宋体" panose="02010600030101010101" pitchFamily="2" charset="-122"/>
                <a:sym typeface="+mn-ea"/>
              </a:rPr>
              <a:t>//</a:t>
            </a:r>
            <a:r>
              <a:rPr lang="zh-CN" altLang="en-US" sz="2000" b="1">
                <a:solidFill>
                  <a:srgbClr val="000000"/>
                </a:solidFill>
                <a:latin typeface="Consolas" panose="020B0609020204030204" charset="0"/>
                <a:ea typeface="宋体" panose="02010600030101010101" pitchFamily="2" charset="-122"/>
                <a:sym typeface="+mn-ea"/>
              </a:rPr>
              <a:t>枚举并求解原木棍可能的长度</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int main(){</a:t>
            </a:r>
          </a:p>
          <a:p>
            <a:pPr indent="0">
              <a:buNone/>
            </a:pPr>
            <a:r>
              <a:rPr lang="en-US" sz="2000" b="1">
                <a:solidFill>
                  <a:srgbClr val="000000"/>
                </a:solidFill>
                <a:latin typeface="Consolas" panose="020B0609020204030204" charset="0"/>
                <a:ea typeface="宋体" panose="02010600030101010101" pitchFamily="2" charset="-122"/>
              </a:rPr>
              <a:t>	cin&gt;&gt;n;</a:t>
            </a:r>
          </a:p>
          <a:p>
            <a:pPr indent="0">
              <a:buNone/>
            </a:pPr>
            <a:r>
              <a:rPr lang="en-US" sz="2000" b="1">
                <a:solidFill>
                  <a:srgbClr val="000000"/>
                </a:solidFill>
                <a:latin typeface="Consolas" panose="020B0609020204030204" charset="0"/>
                <a:ea typeface="宋体" panose="02010600030101010101" pitchFamily="2" charset="-122"/>
              </a:rPr>
              <a:t>	for(int i=1;i&lt;=n;i++){</a:t>
            </a:r>
          </a:p>
          <a:p>
            <a:pPr indent="0">
              <a:buNone/>
            </a:pPr>
            <a:r>
              <a:rPr lang="en-US" sz="2000" b="1">
                <a:solidFill>
                  <a:srgbClr val="000000"/>
                </a:solidFill>
                <a:latin typeface="Consolas" panose="020B0609020204030204" charset="0"/>
                <a:ea typeface="宋体" panose="02010600030101010101" pitchFamily="2" charset="-122"/>
              </a:rPr>
              <a:t>		cin&gt;&gt;a[i]; </a:t>
            </a:r>
            <a:r>
              <a:rPr lang="en-US" sz="2000" b="1">
                <a:solidFill>
                  <a:srgbClr val="000000"/>
                </a:solidFill>
                <a:latin typeface="Consolas" panose="020B0609020204030204" charset="0"/>
                <a:ea typeface="宋体" panose="02010600030101010101" pitchFamily="2" charset="-122"/>
                <a:sym typeface="+mn-ea"/>
              </a:rPr>
              <a:t>sum=sum+a[i];</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		mmin=max(mmin,a[i]);</a:t>
            </a:r>
            <a:r>
              <a:rPr lang="en-US" sz="2000" b="1">
                <a:solidFill>
                  <a:srgbClr val="000000"/>
                </a:solidFill>
                <a:latin typeface="Consolas" panose="020B0609020204030204" charset="0"/>
                <a:ea typeface="宋体" panose="02010600030101010101" pitchFamily="2" charset="-122"/>
                <a:sym typeface="+mn-ea"/>
              </a:rPr>
              <a:t>//</a:t>
            </a:r>
            <a:r>
              <a:rPr lang="zh-CN" altLang="en-US" sz="2000" b="1">
                <a:solidFill>
                  <a:srgbClr val="000000"/>
                </a:solidFill>
                <a:latin typeface="Consolas" panose="020B0609020204030204" charset="0"/>
                <a:ea typeface="宋体" panose="02010600030101010101" pitchFamily="2" charset="-122"/>
                <a:sym typeface="+mn-ea"/>
              </a:rPr>
              <a:t>找出现有木棍中的最大长度，即原木棍可能的最小长度</a:t>
            </a: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sort(a+1,a+1+n,cmp);</a:t>
            </a:r>
            <a:r>
              <a:rPr lang="en-US" sz="2000" b="1">
                <a:solidFill>
                  <a:srgbClr val="000000"/>
                </a:solidFill>
                <a:latin typeface="Consolas" panose="020B0609020204030204" charset="0"/>
                <a:ea typeface="宋体" panose="02010600030101010101" pitchFamily="2" charset="-122"/>
                <a:sym typeface="+mn-ea"/>
              </a:rPr>
              <a:t>//</a:t>
            </a:r>
            <a:r>
              <a:rPr lang="zh-CN" altLang="en-US" sz="2000" b="1">
                <a:solidFill>
                  <a:srgbClr val="000000"/>
                </a:solidFill>
                <a:latin typeface="Consolas" panose="020B0609020204030204" charset="0"/>
                <a:ea typeface="宋体" panose="02010600030101010101" pitchFamily="2" charset="-122"/>
                <a:sym typeface="+mn-ea"/>
              </a:rPr>
              <a:t>剪枝</a:t>
            </a:r>
            <a:r>
              <a:rPr lang="en-US" altLang="zh-CN" sz="2000" b="1">
                <a:solidFill>
                  <a:srgbClr val="000000"/>
                </a:solidFill>
                <a:latin typeface="Consolas" panose="020B0609020204030204" charset="0"/>
                <a:ea typeface="宋体" panose="02010600030101010101" pitchFamily="2" charset="-122"/>
                <a:sym typeface="+mn-ea"/>
              </a:rPr>
              <a:t>3</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	solve();</a:t>
            </a:r>
          </a:p>
          <a:p>
            <a:pPr indent="0">
              <a:buNone/>
            </a:pPr>
            <a:r>
              <a:rPr lang="en-US" sz="2000" b="1">
                <a:solidFill>
                  <a:srgbClr val="000000"/>
                </a:solidFill>
                <a:latin typeface="Consolas" panose="020B0609020204030204" charset="0"/>
                <a:ea typeface="宋体" panose="02010600030101010101" pitchFamily="2" charset="-122"/>
              </a:rPr>
              <a:t>	return 0;</a:t>
            </a:r>
          </a:p>
          <a:p>
            <a:pPr indent="0">
              <a:buNone/>
            </a:pPr>
            <a:r>
              <a:rPr lang="en-US" sz="2000" b="1">
                <a:solidFill>
                  <a:srgbClr val="000000"/>
                </a:solidFill>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67</a:t>
            </a:fld>
            <a:endParaRPr lang="zh-CN" altLang="en-US" dirty="0"/>
          </a:p>
        </p:txBody>
      </p:sp>
      <p:sp>
        <p:nvSpPr>
          <p:cNvPr id="100" name="文本框 99"/>
          <p:cNvSpPr txBox="1"/>
          <p:nvPr/>
        </p:nvSpPr>
        <p:spPr>
          <a:xfrm>
            <a:off x="1776730" y="918845"/>
            <a:ext cx="9408795" cy="5939155"/>
          </a:xfrm>
          <a:prstGeom prst="rect">
            <a:avLst/>
          </a:prstGeom>
          <a:noFill/>
          <a:ln w="9525">
            <a:noFill/>
          </a:ln>
        </p:spPr>
        <p:txBody>
          <a:bodyPr wrap="square">
            <a:spAutoFit/>
          </a:bodyPr>
          <a:lstStyle/>
          <a:p>
            <a:pPr indent="0">
              <a:buNone/>
            </a:pPr>
            <a:r>
              <a:rPr lang="en-US" sz="2000" b="1">
                <a:solidFill>
                  <a:srgbClr val="000000"/>
                </a:solidFill>
                <a:latin typeface="Consolas" panose="020B0609020204030204" charset="0"/>
                <a:ea typeface="宋体" panose="02010600030101010101" pitchFamily="2" charset="-122"/>
              </a:rPr>
              <a:t>void solve(){</a:t>
            </a:r>
          </a:p>
          <a:p>
            <a:pPr indent="0">
              <a:buNone/>
            </a:pPr>
            <a:r>
              <a:rPr lang="en-US" sz="2000" b="1">
                <a:solidFill>
                  <a:srgbClr val="000000"/>
                </a:solidFill>
                <a:latin typeface="Consolas" panose="020B0609020204030204" charset="0"/>
                <a:ea typeface="宋体" panose="02010600030101010101" pitchFamily="2" charset="-122"/>
              </a:rPr>
              <a:t>	int i,j;</a:t>
            </a:r>
          </a:p>
          <a:p>
            <a:pPr indent="0">
              <a:buNone/>
            </a:pPr>
            <a:r>
              <a:rPr lang="en-US" sz="2000" b="1">
                <a:solidFill>
                  <a:srgbClr val="000000"/>
                </a:solidFill>
                <a:latin typeface="Consolas" panose="020B0609020204030204" charset="0"/>
                <a:ea typeface="宋体" panose="02010600030101010101" pitchFamily="2" charset="-122"/>
              </a:rPr>
              <a:t>	for(i=mmin;i&lt;=sum;i++)//剪枝2</a:t>
            </a:r>
            <a:r>
              <a:rPr lang="zh-CN" altLang="en-US" sz="2000" b="1">
                <a:solidFill>
                  <a:srgbClr val="000000"/>
                </a:solidFill>
                <a:latin typeface="Consolas" panose="020B0609020204030204" charset="0"/>
                <a:ea typeface="宋体" panose="02010600030101010101" pitchFamily="2" charset="-122"/>
              </a:rPr>
              <a:t>，原木棍长度的可能范围</a:t>
            </a:r>
            <a:endParaRPr lang="en-US" sz="2000" b="1">
              <a:solidFill>
                <a:srgbClr val="000000"/>
              </a:solidFill>
              <a:latin typeface="Consolas" panose="020B0609020204030204" charset="0"/>
              <a:ea typeface="宋体" panose="02010600030101010101" pitchFamily="2" charset="-122"/>
            </a:endParaRP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if(sum%i==0)//剪枝1 </a:t>
            </a: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memset(used,0,sizeof(used));</a:t>
            </a:r>
          </a:p>
          <a:p>
            <a:pPr indent="0">
              <a:buNone/>
            </a:pPr>
            <a:r>
              <a:rPr lang="en-US" sz="2000" b="1">
                <a:solidFill>
                  <a:srgbClr val="000000"/>
                </a:solidFill>
                <a:latin typeface="Consolas" panose="020B0609020204030204" charset="0"/>
                <a:ea typeface="宋体" panose="02010600030101010101" pitchFamily="2" charset="-122"/>
              </a:rPr>
              <a:t>			len=i;</a:t>
            </a:r>
          </a:p>
          <a:p>
            <a:pPr indent="0">
              <a:buNone/>
            </a:pPr>
            <a:r>
              <a:rPr lang="en-US" sz="2000" b="1">
                <a:solidFill>
                  <a:srgbClr val="000000"/>
                </a:solidFill>
                <a:latin typeface="Consolas" panose="020B0609020204030204" charset="0"/>
                <a:ea typeface="宋体" panose="02010600030101010101" pitchFamily="2" charset="-122"/>
              </a:rPr>
              <a:t>			used[1]=1;</a:t>
            </a:r>
          </a:p>
          <a:p>
            <a:pPr indent="0">
              <a:buNone/>
            </a:pPr>
            <a:r>
              <a:rPr lang="en-US" sz="2000" b="1">
                <a:solidFill>
                  <a:srgbClr val="000000"/>
                </a:solidFill>
                <a:latin typeface="Consolas" panose="020B0609020204030204" charset="0"/>
                <a:ea typeface="宋体" panose="02010600030101010101" pitchFamily="2" charset="-122"/>
              </a:rPr>
              <a:t>			bj=0;</a:t>
            </a:r>
          </a:p>
          <a:p>
            <a:pPr indent="0">
              <a:buNone/>
            </a:pPr>
            <a:r>
              <a:rPr lang="en-US" sz="2000" b="1">
                <a:solidFill>
                  <a:srgbClr val="000000"/>
                </a:solidFill>
                <a:latin typeface="Consolas" panose="020B0609020204030204" charset="0"/>
                <a:ea typeface="宋体" panose="02010600030101010101" pitchFamily="2" charset="-122"/>
              </a:rPr>
              <a:t>			m=sum/i;//木棍的根数 </a:t>
            </a:r>
          </a:p>
          <a:p>
            <a:pPr indent="0">
              <a:buNone/>
            </a:pPr>
            <a:r>
              <a:rPr lang="en-US" sz="2000" b="1">
                <a:solidFill>
                  <a:srgbClr val="000000"/>
                </a:solidFill>
                <a:latin typeface="Consolas" panose="020B0609020204030204" charset="0"/>
                <a:ea typeface="宋体" panose="02010600030101010101" pitchFamily="2" charset="-122"/>
              </a:rPr>
              <a:t>			dfs(1,1,len-a[1]);</a:t>
            </a:r>
          </a:p>
          <a:p>
            <a:pPr indent="0">
              <a:buNone/>
            </a:pPr>
            <a:r>
              <a:rPr lang="en-US" sz="2000" b="1">
                <a:solidFill>
                  <a:srgbClr val="000000"/>
                </a:solidFill>
                <a:latin typeface="Consolas" panose="020B0609020204030204" charset="0"/>
                <a:ea typeface="宋体" panose="02010600030101010101" pitchFamily="2" charset="-122"/>
              </a:rPr>
              <a:t>			if(bj){</a:t>
            </a:r>
          </a:p>
          <a:p>
            <a:pPr indent="0">
              <a:buNone/>
            </a:pPr>
            <a:r>
              <a:rPr lang="en-US" sz="2000" b="1">
                <a:solidFill>
                  <a:srgbClr val="000000"/>
                </a:solidFill>
                <a:latin typeface="Consolas" panose="020B0609020204030204" charset="0"/>
                <a:ea typeface="宋体" panose="02010600030101010101" pitchFamily="2" charset="-122"/>
              </a:rPr>
              <a:t>				cout&lt;&lt;len&lt;&lt;endl;</a:t>
            </a:r>
          </a:p>
          <a:p>
            <a:pPr indent="0">
              <a:buNone/>
            </a:pPr>
            <a:r>
              <a:rPr lang="en-US" sz="2000" b="1">
                <a:solidFill>
                  <a:srgbClr val="000000"/>
                </a:solidFill>
                <a:latin typeface="Consolas" panose="020B0609020204030204" charset="0"/>
                <a:ea typeface="宋体" panose="02010600030101010101" pitchFamily="2" charset="-122"/>
              </a:rPr>
              <a:t>				break;</a:t>
            </a: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	}</a:t>
            </a:r>
          </a:p>
          <a:p>
            <a:pPr indent="0">
              <a:buNone/>
            </a:pPr>
            <a:r>
              <a:rPr lang="en-US" sz="2000" b="1">
                <a:solidFill>
                  <a:srgbClr val="000000"/>
                </a:solidFill>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68</a:t>
            </a:fld>
            <a:endParaRPr lang="zh-CN" altLang="en-US" dirty="0"/>
          </a:p>
        </p:txBody>
      </p:sp>
      <p:sp>
        <p:nvSpPr>
          <p:cNvPr id="100" name="文本框 99"/>
          <p:cNvSpPr txBox="1"/>
          <p:nvPr/>
        </p:nvSpPr>
        <p:spPr>
          <a:xfrm>
            <a:off x="849630" y="715010"/>
            <a:ext cx="11496675" cy="6185535"/>
          </a:xfrm>
          <a:prstGeom prst="rect">
            <a:avLst/>
          </a:prstGeom>
          <a:noFill/>
          <a:ln w="9525">
            <a:noFill/>
          </a:ln>
        </p:spPr>
        <p:txBody>
          <a:bodyPr wrap="square">
            <a:spAutoFit/>
            <a:scene3d>
              <a:camera prst="orthographicFront"/>
              <a:lightRig rig="threePt" dir="t"/>
            </a:scene3d>
          </a:bodyPr>
          <a:lstStyle/>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k,int last,int rest)</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//第k跟木棍，last为</a:t>
            </a:r>
            <a:r>
              <a:rPr lang="zh-CN" alt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刚刚用过的</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木棍编号，rest为第k根木棍还需要的长度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i,j;</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if(k==m+1)</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剪枝9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bj=1;return;</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if(rest==0){</a:t>
            </a:r>
            <a:r>
              <a:rPr lang="en-US"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zh-CN" altLang="en-US"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拼完一根木棍后，找出新一根木棍需要的第一节小木棍</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for(i=1;i&lt;=n;i++)//剪枝4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if(!used[i]){  used[i]=1;break;</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dfs(k+1,i,len-a[i]);</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for(i=last+1;i&lt;=n;i++)</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//剪枝4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if(!used[i]&amp;&amp; rest&gt;=a[i]){</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used[i]=1; //当前木棍已使用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dfs(k,i,rest-a[i]);</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used[i]=0; j=i;</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while(i&lt;n &amp;&amp; a[i]==a[j]) i++;//剪枝6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if(i==n) </a:t>
            </a:r>
            <a:r>
              <a:rPr lang="en-US"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return;//剪枝5</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1444060"/>
            <a:ext cx="10969200" cy="705600"/>
          </a:xfrm>
        </p:spPr>
        <p:txBody>
          <a:bodyPr rtlCol="0"/>
          <a:lstStyle/>
          <a:p>
            <a:pPr rtl="0"/>
            <a:r>
              <a:rPr lang="zh-CN" altLang="en-US" dirty="0">
                <a:sym typeface="+mn-ea"/>
              </a:rPr>
              <a:t>通过预处理加快搜索</a:t>
            </a:r>
            <a:endParaRPr lang="zh-CN" altLang="en-US" dirty="0">
              <a:latin typeface="微软雅黑" panose="020B0503020204020204" charset="-122"/>
              <a:ea typeface="微软雅黑" panose="020B0503020204020204" charset="-122"/>
            </a:endParaRPr>
          </a:p>
        </p:txBody>
      </p:sp>
      <p:sp>
        <p:nvSpPr>
          <p:cNvPr id="14" name="内容占位符 13"/>
          <p:cNvSpPr>
            <a:spLocks noGrp="1"/>
          </p:cNvSpPr>
          <p:nvPr>
            <p:ph idx="1"/>
          </p:nvPr>
        </p:nvSpPr>
        <p:spPr>
          <a:xfrm>
            <a:off x="1014095" y="2281555"/>
            <a:ext cx="9982200" cy="1856105"/>
          </a:xfrm>
        </p:spPr>
        <p:txBody>
          <a:bodyPr rtlCol="0">
            <a:normAutofit/>
            <a:scene3d>
              <a:camera prst="orthographicFront"/>
              <a:lightRig rig="threePt" dir="t"/>
            </a:scene3d>
          </a:bodyPr>
          <a:lstStyle/>
          <a:p>
            <a:pPr fontAlgn="auto">
              <a:lnSpc>
                <a:spcPct val="150000"/>
              </a:lnSpc>
              <a:spcBef>
                <a:spcPts val="0"/>
              </a:spcBef>
            </a:pPr>
            <a:r>
              <a:rPr lang="zh-CN" sz="2800" b="1" dirty="0">
                <a:solidFill>
                  <a:schemeClr val="tx1"/>
                </a:solidFill>
                <a:effectLst>
                  <a:outerShdw blurRad="38100" dist="19050" dir="2700000" algn="tl" rotWithShape="0">
                    <a:schemeClr val="dk1">
                      <a:alpha val="40000"/>
                    </a:schemeClr>
                  </a:outerShdw>
                </a:effectLst>
                <a:sym typeface="+mn-ea"/>
              </a:rPr>
              <a:t>通过预处理简化搜索的复杂度或将搜索问题转化。</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69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7</a:t>
            </a:fld>
            <a:endParaRPr lang="zh-CN" altLang="en-US" dirty="0"/>
          </a:p>
        </p:txBody>
      </p:sp>
      <p:sp>
        <p:nvSpPr>
          <p:cNvPr id="100" name="文本框 99"/>
          <p:cNvSpPr txBox="1"/>
          <p:nvPr/>
        </p:nvSpPr>
        <p:spPr>
          <a:xfrm>
            <a:off x="1105535" y="913130"/>
            <a:ext cx="10356215" cy="5769610"/>
          </a:xfrm>
          <a:prstGeom prst="rect">
            <a:avLst/>
          </a:prstGeom>
          <a:noFill/>
          <a:ln w="9525">
            <a:noFill/>
          </a:ln>
        </p:spPr>
        <p:txBody>
          <a:bodyPr wrap="square">
            <a:spAutoFit/>
          </a:bodyPr>
          <a:lstStyle/>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深搜适用于要求所有解方案的题目。</a:t>
            </a:r>
          </a:p>
          <a:p>
            <a:pPr indent="0" fontAlgn="auto">
              <a:spcAft>
                <a:spcPts val="600"/>
              </a:spcAft>
            </a:pP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深搜可以采用直接递归的方法实现，其算法框架如下：</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int dfs(int k, 其他必要的搜索参数表)</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a:t>
            </a:r>
          </a:p>
          <a:p>
            <a:pPr indent="0"/>
            <a:r>
              <a:rPr lang="en-US" alt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for (int i=1;i&lt;=max;++i) //max为状态的拓展可能数</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if (第 i 种状态拓展可行)</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p>
          <a:p>
            <a:pPr indent="0"/>
            <a:r>
              <a:rPr lang="en-US" alt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保存结果;</a:t>
            </a:r>
          </a:p>
          <a:p>
            <a:pPr indent="0"/>
            <a:r>
              <a:rPr lang="en-US" alt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if (到目的地) 输出解;</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en-US" alt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else dfs(k+1,参数);</a:t>
            </a:r>
          </a:p>
          <a:p>
            <a:pPr indent="0"/>
            <a:r>
              <a:rPr lang="en-US" alt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恢复：保存结果之前的状态{回溯}</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	}</a:t>
            </a:r>
          </a:p>
          <a:p>
            <a:pPr indent="0"/>
            <a:r>
              <a:rPr lang="zh-CN" sz="28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13 </a:t>
            </a:r>
            <a:r>
              <a:rPr lang="zh-CN" altLang="en-US" dirty="0">
                <a:latin typeface="微软雅黑" panose="020B0503020204020204" charset="-122"/>
                <a:ea typeface="微软雅黑" panose="020B0503020204020204" charset="-122"/>
              </a:rPr>
              <a:t>坦克大战</a:t>
            </a:r>
          </a:p>
        </p:txBody>
      </p:sp>
      <p:sp>
        <p:nvSpPr>
          <p:cNvPr id="14" name="内容占位符 13"/>
          <p:cNvSpPr>
            <a:spLocks noGrp="1"/>
          </p:cNvSpPr>
          <p:nvPr>
            <p:ph idx="1"/>
          </p:nvPr>
        </p:nvSpPr>
        <p:spPr>
          <a:xfrm>
            <a:off x="608330" y="979805"/>
            <a:ext cx="11269980" cy="5760085"/>
          </a:xfrm>
        </p:spPr>
        <p:txBody>
          <a:bodyPr rtlCol="0">
            <a:noAutofit/>
            <a:scene3d>
              <a:camera prst="orthographicFront"/>
              <a:lightRig rig="threePt" dir="t"/>
            </a:scene3d>
          </a:bodyPr>
          <a:lstStyle/>
          <a:p>
            <a:pPr marL="0" indent="0" fontAlgn="auto">
              <a:lnSpc>
                <a:spcPct val="150000"/>
              </a:lnSpc>
              <a:spcBef>
                <a:spcPts val="0"/>
              </a:spcBef>
              <a:buNone/>
            </a:pPr>
            <a:r>
              <a:rPr lang="en-US" altLang="zh-CN" sz="2800" b="1" dirty="0">
                <a:solidFill>
                  <a:schemeClr val="tx1"/>
                </a:solidFill>
                <a:effectLst>
                  <a:outerShdw blurRad="38100" dist="19050" dir="2700000" algn="tl" rotWithShape="0">
                    <a:schemeClr val="dk1">
                      <a:alpha val="40000"/>
                    </a:schemeClr>
                  </a:outerShdw>
                </a:effectLst>
                <a:sym typeface="+mn-ea"/>
              </a:rPr>
              <a:t>【</a:t>
            </a:r>
            <a:r>
              <a:rPr lang="zh-CN" altLang="en-US" sz="2800" b="1" dirty="0">
                <a:solidFill>
                  <a:schemeClr val="tx1"/>
                </a:solidFill>
                <a:effectLst>
                  <a:outerShdw blurRad="38100" dist="19050" dir="2700000" algn="tl" rotWithShape="0">
                    <a:schemeClr val="dk1">
                      <a:alpha val="40000"/>
                    </a:schemeClr>
                  </a:outerShdw>
                </a:effectLst>
                <a:sym typeface="+mn-ea"/>
              </a:rPr>
              <a:t>问题描述</a:t>
            </a:r>
            <a:r>
              <a:rPr lang="en-US" altLang="zh-CN" sz="2800" b="1" dirty="0">
                <a:solidFill>
                  <a:schemeClr val="tx1"/>
                </a:solidFill>
                <a:effectLst>
                  <a:outerShdw blurRad="38100" dist="19050" dir="2700000" algn="tl" rotWithShape="0">
                    <a:schemeClr val="dk1">
                      <a:alpha val="40000"/>
                    </a:schemeClr>
                  </a:outerShdw>
                </a:effectLst>
                <a:sym typeface="+mn-ea"/>
              </a:rPr>
              <a:t>】</a:t>
            </a:r>
            <a:endParaRPr lang="zh-CN" altLang="zh-CN" sz="2800" b="1" dirty="0">
              <a:solidFill>
                <a:schemeClr val="tx1"/>
              </a:solidFill>
              <a:effectLst>
                <a:outerShdw blurRad="38100" dist="19050" dir="2700000" algn="tl" rotWithShape="0">
                  <a:schemeClr val="dk1">
                    <a:alpha val="40000"/>
                  </a:schemeClr>
                </a:outerShdw>
              </a:effectLst>
              <a:sym typeface="+mn-ea"/>
            </a:endParaRPr>
          </a:p>
          <a:p>
            <a:pPr marL="0" indent="0" fontAlgn="auto">
              <a:lnSpc>
                <a:spcPct val="150000"/>
              </a:lnSpc>
              <a:spcBef>
                <a:spcPts val="0"/>
              </a:spcBef>
              <a:buNone/>
            </a:pPr>
            <a:r>
              <a:rPr lang="zh-CN" altLang="zh-CN" sz="2800" b="1" dirty="0">
                <a:solidFill>
                  <a:schemeClr val="tx1"/>
                </a:solidFill>
                <a:effectLst>
                  <a:outerShdw blurRad="38100" dist="19050" dir="2700000" algn="tl" rotWithShape="0">
                    <a:schemeClr val="dk1">
                      <a:alpha val="40000"/>
                    </a:schemeClr>
                  </a:outerShdw>
                </a:effectLst>
                <a:sym typeface="+mn-ea"/>
              </a:rPr>
              <a:t>坦克大战场景可以看作一个</a:t>
            </a:r>
            <a:r>
              <a:rPr lang="en-US" altLang="zh-CN" sz="2800" b="1" dirty="0">
                <a:solidFill>
                  <a:schemeClr val="tx1"/>
                </a:solidFill>
                <a:effectLst>
                  <a:outerShdw blurRad="38100" dist="19050" dir="2700000" algn="tl" rotWithShape="0">
                    <a:schemeClr val="dk1">
                      <a:alpha val="40000"/>
                    </a:schemeClr>
                  </a:outerShdw>
                </a:effectLst>
                <a:sym typeface="+mn-ea"/>
              </a:rPr>
              <a:t>n*m</a:t>
            </a:r>
            <a:r>
              <a:rPr lang="zh-CN" altLang="zh-CN" sz="2800" b="1" dirty="0">
                <a:solidFill>
                  <a:schemeClr val="tx1"/>
                </a:solidFill>
                <a:effectLst>
                  <a:outerShdw blurRad="38100" dist="19050" dir="2700000" algn="tl" rotWithShape="0">
                    <a:schemeClr val="dk1">
                      <a:alpha val="40000"/>
                    </a:schemeClr>
                  </a:outerShdw>
                </a:effectLst>
                <a:sym typeface="+mn-ea"/>
              </a:rPr>
              <a:t>的矩阵，有一些格子是障碍物，不能通过，子弹也不能穿过。</a:t>
            </a:r>
            <a:endParaRPr lang="zh-CN" altLang="zh-CN" sz="2800" b="1" dirty="0">
              <a:solidFill>
                <a:schemeClr val="tx1"/>
              </a:solidFill>
              <a:effectLst>
                <a:outerShdw blurRad="38100" dist="19050" dir="2700000" algn="tl" rotWithShape="0">
                  <a:schemeClr val="dk1">
                    <a:alpha val="40000"/>
                  </a:schemeClr>
                </a:outerShdw>
              </a:effectLst>
            </a:endParaRPr>
          </a:p>
          <a:p>
            <a:pPr marL="0" indent="0" fontAlgn="auto">
              <a:lnSpc>
                <a:spcPct val="150000"/>
              </a:lnSpc>
              <a:spcBef>
                <a:spcPts val="0"/>
              </a:spcBef>
              <a:buNone/>
            </a:pPr>
            <a:r>
              <a:rPr lang="zh-CN" altLang="zh-CN" sz="2800" b="1" dirty="0">
                <a:solidFill>
                  <a:schemeClr val="tx1"/>
                </a:solidFill>
                <a:effectLst>
                  <a:outerShdw blurRad="38100" dist="19050" dir="2700000" algn="tl" rotWithShape="0">
                    <a:schemeClr val="dk1">
                      <a:alpha val="40000"/>
                    </a:schemeClr>
                  </a:outerShdw>
                </a:effectLst>
                <a:sym typeface="+mn-ea"/>
              </a:rPr>
              <a:t>你控制的坦克可以</a:t>
            </a:r>
            <a:r>
              <a:rPr lang="en-US" altLang="zh-CN" sz="2800" b="1" dirty="0">
                <a:solidFill>
                  <a:schemeClr val="tx1"/>
                </a:solidFill>
                <a:effectLst>
                  <a:outerShdw blurRad="38100" dist="19050" dir="2700000" algn="tl" rotWithShape="0">
                    <a:schemeClr val="dk1">
                      <a:alpha val="40000"/>
                    </a:schemeClr>
                  </a:outerShdw>
                </a:effectLst>
                <a:sym typeface="+mn-ea"/>
              </a:rPr>
              <a:t>1</a:t>
            </a:r>
            <a:r>
              <a:rPr lang="zh-CN" altLang="en-US" sz="2800" b="1" dirty="0">
                <a:solidFill>
                  <a:schemeClr val="tx1"/>
                </a:solidFill>
                <a:effectLst>
                  <a:outerShdw blurRad="38100" dist="19050" dir="2700000" algn="tl" rotWithShape="0">
                    <a:schemeClr val="dk1">
                      <a:alpha val="40000"/>
                    </a:schemeClr>
                  </a:outerShdw>
                </a:effectLst>
                <a:sym typeface="+mn-ea"/>
              </a:rPr>
              <a:t>秒</a:t>
            </a:r>
            <a:r>
              <a:rPr lang="zh-CN" altLang="zh-CN" sz="2800" b="1" dirty="0">
                <a:solidFill>
                  <a:schemeClr val="tx1"/>
                </a:solidFill>
                <a:effectLst>
                  <a:outerShdw blurRad="38100" dist="19050" dir="2700000" algn="tl" rotWithShape="0">
                    <a:schemeClr val="dk1">
                      <a:alpha val="40000"/>
                    </a:schemeClr>
                  </a:outerShdw>
                </a:effectLst>
                <a:sym typeface="+mn-ea"/>
              </a:rPr>
              <a:t>向上下左右移动一个格子，然后向四个方向攻击，攻击不浪费时间。</a:t>
            </a:r>
            <a:endParaRPr lang="zh-CN" altLang="zh-CN" sz="2800" b="1" dirty="0">
              <a:solidFill>
                <a:schemeClr val="tx1"/>
              </a:solidFill>
              <a:effectLst>
                <a:outerShdw blurRad="38100" dist="19050" dir="2700000" algn="tl" rotWithShape="0">
                  <a:schemeClr val="dk1">
                    <a:alpha val="40000"/>
                  </a:schemeClr>
                </a:outerShdw>
              </a:effectLst>
            </a:endParaRPr>
          </a:p>
          <a:p>
            <a:pPr marL="0" indent="0" fontAlgn="auto">
              <a:lnSpc>
                <a:spcPct val="150000"/>
              </a:lnSpc>
              <a:spcBef>
                <a:spcPts val="0"/>
              </a:spcBef>
              <a:buNone/>
            </a:pPr>
            <a:r>
              <a:rPr lang="zh-CN" altLang="en-US" sz="2800" b="1" dirty="0">
                <a:solidFill>
                  <a:schemeClr val="tx1"/>
                </a:solidFill>
                <a:effectLst>
                  <a:outerShdw blurRad="38100" dist="19050" dir="2700000" algn="tl" rotWithShape="0">
                    <a:schemeClr val="dk1">
                      <a:alpha val="40000"/>
                    </a:schemeClr>
                  </a:outerShdw>
                </a:effectLst>
                <a:sym typeface="+mn-ea"/>
              </a:rPr>
              <a:t>现在有一个敌方坦克出现在某个位置，求消灭该坦克的最快时间，如果无法消灭则输出</a:t>
            </a:r>
            <a:r>
              <a:rPr lang="en-US" altLang="zh-CN" sz="2800" b="1" dirty="0">
                <a:solidFill>
                  <a:schemeClr val="tx1"/>
                </a:solidFill>
                <a:effectLst>
                  <a:outerShdw blurRad="38100" dist="19050" dir="2700000" algn="tl" rotWithShape="0">
                    <a:schemeClr val="dk1">
                      <a:alpha val="40000"/>
                    </a:schemeClr>
                  </a:outerShdw>
                </a:effectLst>
                <a:sym typeface="+mn-ea"/>
              </a:rPr>
              <a:t>-1</a:t>
            </a:r>
            <a:r>
              <a:rPr lang="zh-CN" altLang="en-US" sz="2800" b="1" dirty="0">
                <a:solidFill>
                  <a:schemeClr val="tx1"/>
                </a:solidFill>
                <a:effectLst>
                  <a:outerShdw blurRad="38100" dist="19050" dir="2700000" algn="tl" rotWithShape="0">
                    <a:schemeClr val="dk1">
                      <a:alpha val="40000"/>
                    </a:schemeClr>
                  </a:outerShdw>
                </a:effectLst>
                <a:sym typeface="+mn-ea"/>
              </a:rPr>
              <a:t>。</a:t>
            </a:r>
          </a:p>
          <a:p>
            <a:pPr marL="0" indent="0" fontAlgn="auto">
              <a:lnSpc>
                <a:spcPct val="150000"/>
              </a:lnSpc>
              <a:spcBef>
                <a:spcPts val="0"/>
              </a:spcBef>
              <a:buNone/>
            </a:pPr>
            <a:r>
              <a:rPr lang="zh-CN" altLang="en-US" sz="2800" b="1" dirty="0">
                <a:solidFill>
                  <a:schemeClr val="tx1"/>
                </a:solidFill>
                <a:effectLst>
                  <a:outerShdw blurRad="38100" dist="19050" dir="2700000" algn="tl" rotWithShape="0">
                    <a:schemeClr val="dk1">
                      <a:alpha val="40000"/>
                    </a:schemeClr>
                  </a:outerShdw>
                </a:effectLst>
                <a:sym typeface="+mn-ea"/>
              </a:rPr>
              <a:t>注意：移动过程中不能超出矩阵范围。</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70</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305559"/>
            <a:ext cx="9982200" cy="4898571"/>
          </a:xfrm>
        </p:spPr>
        <p:txBody>
          <a:bodyPr rtlCol="0">
            <a:normAutofit/>
          </a:bodyPr>
          <a:lstStyle/>
          <a:p>
            <a:pPr marL="0" indent="0" algn="l" fontAlgn="auto">
              <a:lnSpc>
                <a:spcPct val="150000"/>
              </a:lnSpc>
              <a:spcBef>
                <a:spcPts val="1800"/>
              </a:spcBef>
              <a:buClrTx/>
              <a:buSzTx/>
              <a:buNone/>
            </a:pPr>
            <a:r>
              <a:rPr sz="2400" b="1">
                <a:solidFill>
                  <a:schemeClr val="tx1"/>
                </a:solidFill>
                <a:effectLst>
                  <a:outerShdw blurRad="38100" dist="19050" dir="2700000" algn="tl" rotWithShape="0">
                    <a:schemeClr val="dk1">
                      <a:alpha val="40000"/>
                    </a:schemeClr>
                  </a:outerShdw>
                </a:effectLst>
                <a:sym typeface="+mn-ea"/>
              </a:rPr>
              <a:t>【算法分析】</a:t>
            </a:r>
            <a:endParaRPr lang="zh-CN" sz="2400" b="1" dirty="0">
              <a:solidFill>
                <a:schemeClr val="tx1"/>
              </a:solidFill>
              <a:effectLst>
                <a:outerShdw blurRad="38100" dist="19050" dir="2700000" algn="tl" rotWithShape="0">
                  <a:schemeClr val="dk1">
                    <a:alpha val="40000"/>
                  </a:schemeClr>
                </a:outerShdw>
              </a:effectLst>
              <a:sym typeface="+mn-ea"/>
            </a:endParaRPr>
          </a:p>
          <a:p>
            <a:pPr algn="l" fontAlgn="auto">
              <a:lnSpc>
                <a:spcPct val="150000"/>
              </a:lnSpc>
              <a:spcBef>
                <a:spcPts val="1800"/>
              </a:spcBef>
              <a:buClrTx/>
              <a:buSzTx/>
            </a:pPr>
            <a:r>
              <a:rPr lang="zh-CN" sz="2400" b="1" dirty="0">
                <a:solidFill>
                  <a:schemeClr val="tx1"/>
                </a:solidFill>
                <a:effectLst>
                  <a:outerShdw blurRad="38100" dist="19050" dir="2700000" algn="tl" rotWithShape="0">
                    <a:schemeClr val="dk1">
                      <a:alpha val="40000"/>
                    </a:schemeClr>
                  </a:outerShdw>
                </a:effectLst>
                <a:sym typeface="+mn-ea"/>
              </a:rPr>
              <a:t>求最短距离很显然</a:t>
            </a:r>
            <a:r>
              <a:rPr lang="en-US" altLang="zh-CN" sz="2400" b="1" dirty="0">
                <a:solidFill>
                  <a:schemeClr val="tx1"/>
                </a:solidFill>
                <a:effectLst>
                  <a:outerShdw blurRad="38100" dist="19050" dir="2700000" algn="tl" rotWithShape="0">
                    <a:schemeClr val="dk1">
                      <a:alpha val="40000"/>
                    </a:schemeClr>
                  </a:outerShdw>
                </a:effectLst>
                <a:sym typeface="+mn-ea"/>
              </a:rPr>
              <a:t>bfs</a:t>
            </a:r>
            <a:r>
              <a:rPr sz="2400" b="1" dirty="0">
                <a:solidFill>
                  <a:schemeClr val="tx1"/>
                </a:solidFill>
                <a:effectLst>
                  <a:outerShdw blurRad="38100" dist="19050" dir="2700000" algn="tl" rotWithShape="0">
                    <a:schemeClr val="dk1">
                      <a:alpha val="40000"/>
                    </a:schemeClr>
                  </a:outerShdw>
                </a:effectLst>
                <a:sym typeface="+mn-ea"/>
              </a:rPr>
              <a:t>。</a:t>
            </a: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某一点与终点t之间没有障碍物则可以直接攻击，而不必移动到t再发起攻击。</a:t>
            </a: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预处理能够直接攻击t的位置，再从起点开始bfs，最后答案为s到预处理位置最短距离的最小值。</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71</a:t>
            </a:fld>
            <a:endParaRPr lang="zh-CN" altLang="en-US" dirty="0"/>
          </a:p>
        </p:txBody>
      </p:sp>
      <p:sp>
        <p:nvSpPr>
          <p:cNvPr id="3" name="文本框 2"/>
          <p:cNvSpPr txBox="1"/>
          <p:nvPr/>
        </p:nvSpPr>
        <p:spPr>
          <a:xfrm>
            <a:off x="8266430" y="334645"/>
            <a:ext cx="2171065" cy="2061210"/>
          </a:xfrm>
          <a:prstGeom prst="rect">
            <a:avLst/>
          </a:prstGeom>
          <a:noFill/>
        </p:spPr>
        <p:txBody>
          <a:bodyPr wrap="square" rtlCol="0">
            <a:spAutoFit/>
          </a:bodyPr>
          <a:lstStyle/>
          <a:p>
            <a:r>
              <a:rPr lang="en-US" altLang="zh-CN" sz="3200"/>
              <a:t>0 0 </a:t>
            </a:r>
            <a:r>
              <a:rPr lang="en-US" altLang="zh-CN" sz="3200">
                <a:solidFill>
                  <a:schemeClr val="tx1"/>
                </a:solidFill>
                <a:effectLst>
                  <a:outerShdw blurRad="38100" dist="19050" dir="2700000" algn="tl" rotWithShape="0">
                    <a:schemeClr val="dk1">
                      <a:alpha val="40000"/>
                    </a:schemeClr>
                  </a:outerShdw>
                </a:effectLst>
              </a:rPr>
              <a:t>0</a:t>
            </a:r>
            <a:r>
              <a:rPr lang="en-US" altLang="zh-CN" sz="3200"/>
              <a:t> </a:t>
            </a:r>
            <a:r>
              <a:rPr lang="en-US" altLang="zh-CN" sz="3200">
                <a:solidFill>
                  <a:schemeClr val="accent1"/>
                </a:solidFill>
                <a:effectLst>
                  <a:outerShdw blurRad="38100" dist="25400" dir="5400000" algn="ctr" rotWithShape="0">
                    <a:srgbClr val="6E747A">
                      <a:alpha val="43000"/>
                    </a:srgbClr>
                  </a:outerShdw>
                </a:effectLst>
              </a:rPr>
              <a:t>0</a:t>
            </a:r>
            <a:r>
              <a:rPr lang="en-US" altLang="zh-CN" sz="3200"/>
              <a:t> 1</a:t>
            </a:r>
          </a:p>
          <a:p>
            <a:r>
              <a:rPr lang="en-US" altLang="zh-CN" sz="3200">
                <a:sym typeface="+mn-ea"/>
              </a:rPr>
              <a:t>1</a:t>
            </a:r>
            <a:r>
              <a:rPr lang="en-US" altLang="zh-CN" sz="3200"/>
              <a:t> </a:t>
            </a:r>
            <a:r>
              <a:rPr lang="en-US" altLang="zh-CN" sz="3200">
                <a:sym typeface="+mn-ea"/>
              </a:rPr>
              <a:t>0</a:t>
            </a:r>
            <a:r>
              <a:rPr lang="en-US" altLang="zh-CN" sz="3200"/>
              <a:t> 1 0 0</a:t>
            </a:r>
          </a:p>
          <a:p>
            <a:r>
              <a:rPr lang="en-US" altLang="zh-CN" sz="3200"/>
              <a:t>1 0 0 0 1</a:t>
            </a:r>
          </a:p>
          <a:p>
            <a:r>
              <a:rPr lang="en-US" altLang="zh-CN" sz="3200"/>
              <a:t>0 </a:t>
            </a:r>
            <a:r>
              <a:rPr lang="en-US" altLang="zh-CN" sz="3200">
                <a:solidFill>
                  <a:srgbClr val="FF0000"/>
                </a:solidFill>
                <a:effectLst>
                  <a:outerShdw blurRad="38100" dist="19050" dir="2700000" algn="tl" rotWithShape="0">
                    <a:schemeClr val="dk1">
                      <a:alpha val="40000"/>
                    </a:schemeClr>
                  </a:outerShdw>
                </a:effectLst>
              </a:rPr>
              <a:t>0</a:t>
            </a:r>
            <a:r>
              <a:rPr lang="en-US" altLang="zh-CN" sz="3200"/>
              <a:t> 0 0 1</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72</a:t>
            </a:fld>
            <a:endParaRPr lang="zh-CN" altLang="en-US" dirty="0"/>
          </a:p>
        </p:txBody>
      </p:sp>
      <p:sp>
        <p:nvSpPr>
          <p:cNvPr id="100" name="文本框 99"/>
          <p:cNvSpPr txBox="1"/>
          <p:nvPr/>
        </p:nvSpPr>
        <p:spPr>
          <a:xfrm>
            <a:off x="222885" y="1137920"/>
            <a:ext cx="3997325" cy="2861310"/>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#include&lt;bits/stdc++.h&gt;</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using namespace std;</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const int N=100;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const int INF=0x3f3f3f3f;</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g[N][N],n,m;</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//迷宫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struct node{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int x,y;</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//坐标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p>
          <a:p>
            <a:pPr indent="0"/>
            <a:endParaRPr lang="en-US"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
        <p:nvSpPr>
          <p:cNvPr id="4" name="文本框 3"/>
          <p:cNvSpPr txBox="1"/>
          <p:nvPr/>
        </p:nvSpPr>
        <p:spPr>
          <a:xfrm>
            <a:off x="3990975" y="1461770"/>
            <a:ext cx="7971155" cy="5169535"/>
          </a:xfrm>
          <a:prstGeom prst="rect">
            <a:avLst/>
          </a:prstGeom>
          <a:noFill/>
          <a:ln w="9525">
            <a:noFill/>
          </a:ln>
        </p:spPr>
        <p:txBody>
          <a:bodyPr wrap="square">
            <a:spAutoFit/>
            <a:scene3d>
              <a:camera prst="orthographicFront"/>
              <a:lightRig rig="threePt" dir="t"/>
            </a:scene3d>
          </a:bodyPr>
          <a:lstStyle/>
          <a:p>
            <a:pPr indent="0"/>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dx[]={-1,1,0,0},dy[]={0,0,-1,1};</a:t>
            </a:r>
            <a:r>
              <a:rPr lang="zh-CN" sz="2200" b="1" i="1">
                <a:effectLst>
                  <a:outerShdw blurRad="38100" dist="19050" dir="2700000" algn="tl" rotWithShape="0">
                    <a:schemeClr val="dk1">
                      <a:alpha val="40000"/>
                    </a:schemeClr>
                  </a:outerShdw>
                </a:effectLst>
                <a:ea typeface="宋体" panose="02010600030101010101" pitchFamily="2" charset="-122"/>
                <a:sym typeface="+mn-ea"/>
              </a:rPr>
              <a:t>//上下左右</a:t>
            </a:r>
          </a:p>
          <a:p>
            <a:pPr indent="0"/>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bool vis[N][N]={0};</a:t>
            </a:r>
            <a:r>
              <a:rPr lang="zh-CN" sz="2200" b="1" i="1">
                <a:effectLst>
                  <a:outerShdw blurRad="38100" dist="19050" dir="2700000" algn="tl" rotWithShape="0">
                    <a:schemeClr val="dk1">
                      <a:alpha val="40000"/>
                    </a:schemeClr>
                  </a:outerShdw>
                </a:effectLst>
                <a:ea typeface="宋体" panose="02010600030101010101" pitchFamily="2" charset="-122"/>
                <a:sym typeface="+mn-ea"/>
              </a:rPr>
              <a:t>//访问标记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dis[N][N]={0};</a:t>
            </a:r>
            <a:r>
              <a:rPr lang="zh-CN" sz="2200" b="1" i="1">
                <a:effectLst>
                  <a:outerShdw blurRad="38100" dist="19050" dir="2700000" algn="tl" rotWithShape="0">
                    <a:schemeClr val="dk1">
                      <a:alpha val="40000"/>
                    </a:schemeClr>
                  </a:outerShdw>
                </a:effectLst>
                <a:ea typeface="宋体" panose="02010600030101010101" pitchFamily="2" charset="-122"/>
                <a:sym typeface="+mn-ea"/>
              </a:rPr>
              <a:t>//步数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endParaRPr>
          </a:p>
          <a:p>
            <a:pPr indent="0"/>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node s,t;</a:t>
            </a:r>
            <a:endParaRPr lang="zh-CN" altLang="en-US" sz="2200" b="1">
              <a:solidFill>
                <a:schemeClr val="tx1"/>
              </a:solidFill>
              <a:effectLst>
                <a:outerShdw blurRad="38100" dist="19050" dir="2700000" algn="tl" rotWithShape="0">
                  <a:schemeClr val="dk1">
                    <a:alpha val="40000"/>
                  </a:schemeClr>
                </a:outerShdw>
              </a:effectLst>
            </a:endParaRPr>
          </a:p>
          <a:p>
            <a:pPr indent="0"/>
            <a:r>
              <a:rPr lang="en-US" sz="22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queue&lt;node&gt; qt;</a:t>
            </a:r>
            <a:endParaRPr lang="en-US" alt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init(){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qt.push(t);</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i=0;i&lt;3;i++){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x=t.x+dx[i],y=t.y+dy[i];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while(x&gt;=1&amp;&amp;x&lt;=n&amp;&amp;y&gt;=1&amp;&amp;y&lt;=m&amp;&amp;!g[x][y]){</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qt.push(node{x,y});</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x+=dx[i],y+=dy[i];</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73</a:t>
            </a:fld>
            <a:endParaRPr lang="zh-CN" altLang="en-US" dirty="0"/>
          </a:p>
        </p:txBody>
      </p:sp>
      <p:sp>
        <p:nvSpPr>
          <p:cNvPr id="100" name="文本框 99"/>
          <p:cNvSpPr txBox="1"/>
          <p:nvPr/>
        </p:nvSpPr>
        <p:spPr>
          <a:xfrm>
            <a:off x="1074420" y="640715"/>
            <a:ext cx="10709910" cy="6369685"/>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bfs(){</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queue&lt;node&gt; q;</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q.push(s);</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//起始位置入队列</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vis[s.x][s.y]=true;</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//访问标记=1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dis[s.x][s.y]=0;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while(!q.empty()){</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//队列不为空</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node tmp=q.front();q.pop();</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//读取队首元素</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 (int i=0;i&lt;4;i++){ </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//状态搜索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x=tmp.x+dx[i],y=tmp.y+dy[i];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if(x&gt;=1&amp;&amp;x&lt;=n&amp;&amp;y&gt;=1&amp;&amp;y&lt;=m&amp;&amp;!g[x][y]&amp;&amp;!vis[x][y]){</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q.push(node{x,y});</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//进队列</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vis[x][y]=true;</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//访问标记=1</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dis[x][y]=dis[tmp.x][tmp.y]+1;</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//步数+1</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74</a:t>
            </a:fld>
            <a:endParaRPr lang="zh-CN" altLang="en-US" dirty="0"/>
          </a:p>
        </p:txBody>
      </p:sp>
      <p:sp>
        <p:nvSpPr>
          <p:cNvPr id="100" name="文本框 99"/>
          <p:cNvSpPr txBox="1"/>
          <p:nvPr/>
        </p:nvSpPr>
        <p:spPr>
          <a:xfrm>
            <a:off x="1145540" y="789940"/>
            <a:ext cx="9573895" cy="6247130"/>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cin&gt;&gt;n&gt;&gt;m;</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cin&gt;&gt;s.x&gt;&gt;s.y&gt;&gt;t.x&gt;&gt;t.y;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//依次读入迷宫每个位置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j=1;j&lt;=m;j++)</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cin&gt;&gt;g[i][j];</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init();</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bfs();</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ans=INF;</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while(!qt.empty()){</a:t>
            </a:r>
            <a:r>
              <a:rPr lang="zh-CN" sz="2000" b="1" i="1">
                <a:solidFill>
                  <a:schemeClr val="tx1"/>
                </a:solidFill>
                <a:effectLst>
                  <a:outerShdw blurRad="38100" dist="19050" dir="2700000" algn="tl" rotWithShape="0">
                    <a:schemeClr val="dk1">
                      <a:alpha val="40000"/>
                    </a:schemeClr>
                  </a:outerShdw>
                </a:effectLst>
                <a:ea typeface="宋体" panose="02010600030101010101" pitchFamily="2" charset="-122"/>
              </a:rPr>
              <a:t>//s到qt中点的最短距离的最小值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x=qt.front().x,y=qt.front().y;</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qt.pop();</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ans=min(dis[x][y],ans);</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if(ans==INF)</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cout&lt;&lt;-1&lt;&lt;endl;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cout&lt;&lt;ans&lt;&lt;endl;</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856122" y="1380969"/>
            <a:ext cx="4266565" cy="3906520"/>
            <a:chOff x="6953885" y="1922145"/>
            <a:chExt cx="4266565" cy="3906520"/>
          </a:xfrm>
        </p:grpSpPr>
        <p:sp>
          <p:nvSpPr>
            <p:cNvPr id="6" name="Oval 23"/>
            <p:cNvSpPr>
              <a:spLocks noChangeArrowheads="1"/>
            </p:cNvSpPr>
            <p:nvPr/>
          </p:nvSpPr>
          <p:spPr bwMode="auto">
            <a:xfrm>
              <a:off x="7063596" y="5432744"/>
              <a:ext cx="288925" cy="28892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7" name="椭圆 6"/>
            <p:cNvSpPr/>
            <p:nvPr/>
          </p:nvSpPr>
          <p:spPr>
            <a:xfrm>
              <a:off x="8802370" y="192341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a:t>
              </a:r>
            </a:p>
          </p:txBody>
        </p:sp>
        <p:sp>
          <p:nvSpPr>
            <p:cNvPr id="8" name="椭圆 7"/>
            <p:cNvSpPr/>
            <p:nvPr/>
          </p:nvSpPr>
          <p:spPr>
            <a:xfrm>
              <a:off x="773811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dirty="0"/>
                <a:t>2</a:t>
              </a:r>
            </a:p>
          </p:txBody>
        </p:sp>
        <p:sp>
          <p:nvSpPr>
            <p:cNvPr id="9" name="椭圆 8"/>
            <p:cNvSpPr/>
            <p:nvPr/>
          </p:nvSpPr>
          <p:spPr>
            <a:xfrm>
              <a:off x="9799320" y="274066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3</a:t>
              </a:r>
            </a:p>
          </p:txBody>
        </p:sp>
        <p:sp>
          <p:nvSpPr>
            <p:cNvPr id="10" name="椭圆 9"/>
            <p:cNvSpPr/>
            <p:nvPr/>
          </p:nvSpPr>
          <p:spPr>
            <a:xfrm>
              <a:off x="695515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4</a:t>
              </a:r>
            </a:p>
          </p:txBody>
        </p:sp>
        <p:sp>
          <p:nvSpPr>
            <p:cNvPr id="11" name="椭圆 10"/>
            <p:cNvSpPr/>
            <p:nvPr/>
          </p:nvSpPr>
          <p:spPr>
            <a:xfrm>
              <a:off x="8639175" y="349186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5</a:t>
              </a:r>
            </a:p>
          </p:txBody>
        </p:sp>
        <p:sp>
          <p:nvSpPr>
            <p:cNvPr id="12" name="椭圆 11"/>
            <p:cNvSpPr/>
            <p:nvPr/>
          </p:nvSpPr>
          <p:spPr>
            <a:xfrm>
              <a:off x="7397115"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7</a:t>
              </a:r>
            </a:p>
          </p:txBody>
        </p:sp>
        <p:sp>
          <p:nvSpPr>
            <p:cNvPr id="13" name="椭圆 12"/>
            <p:cNvSpPr/>
            <p:nvPr/>
          </p:nvSpPr>
          <p:spPr>
            <a:xfrm>
              <a:off x="817372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8</a:t>
              </a:r>
            </a:p>
          </p:txBody>
        </p:sp>
        <p:sp>
          <p:nvSpPr>
            <p:cNvPr id="14" name="椭圆 13"/>
            <p:cNvSpPr/>
            <p:nvPr/>
          </p:nvSpPr>
          <p:spPr>
            <a:xfrm>
              <a:off x="9061450" y="429069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9</a:t>
              </a:r>
            </a:p>
          </p:txBody>
        </p:sp>
        <p:sp>
          <p:nvSpPr>
            <p:cNvPr id="15" name="椭圆 14"/>
            <p:cNvSpPr/>
            <p:nvPr/>
          </p:nvSpPr>
          <p:spPr>
            <a:xfrm>
              <a:off x="700278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12</a:t>
              </a:r>
            </a:p>
          </p:txBody>
        </p:sp>
        <p:sp>
          <p:nvSpPr>
            <p:cNvPr id="16" name="椭圆 15"/>
            <p:cNvSpPr/>
            <p:nvPr/>
          </p:nvSpPr>
          <p:spPr>
            <a:xfrm>
              <a:off x="773811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13</a:t>
              </a:r>
            </a:p>
          </p:txBody>
        </p:sp>
        <p:sp>
          <p:nvSpPr>
            <p:cNvPr id="17" name="椭圆 16"/>
            <p:cNvSpPr/>
            <p:nvPr/>
          </p:nvSpPr>
          <p:spPr>
            <a:xfrm>
              <a:off x="8380730" y="530987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14</a:t>
              </a:r>
            </a:p>
          </p:txBody>
        </p:sp>
        <p:cxnSp>
          <p:nvCxnSpPr>
            <p:cNvPr id="18" name="直接连接符 17"/>
            <p:cNvCxnSpPr>
              <a:endCxn id="8" idx="7"/>
            </p:cNvCxnSpPr>
            <p:nvPr/>
          </p:nvCxnSpPr>
          <p:spPr>
            <a:xfrm flipH="1">
              <a:off x="8180070" y="2450465"/>
              <a:ext cx="814070" cy="3657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4"/>
              <a:endCxn id="9" idx="1"/>
            </p:cNvCxnSpPr>
            <p:nvPr/>
          </p:nvCxnSpPr>
          <p:spPr>
            <a:xfrm>
              <a:off x="9061450" y="2440940"/>
              <a:ext cx="813435" cy="3752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4"/>
              <a:endCxn id="10" idx="7"/>
            </p:cNvCxnSpPr>
            <p:nvPr/>
          </p:nvCxnSpPr>
          <p:spPr>
            <a:xfrm flipH="1">
              <a:off x="7397115" y="3258185"/>
              <a:ext cx="600075"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4"/>
              <a:endCxn id="11" idx="1"/>
            </p:cNvCxnSpPr>
            <p:nvPr/>
          </p:nvCxnSpPr>
          <p:spPr>
            <a:xfrm>
              <a:off x="7997190" y="3258185"/>
              <a:ext cx="717550" cy="309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4"/>
              <a:endCxn id="12" idx="0"/>
            </p:cNvCxnSpPr>
            <p:nvPr/>
          </p:nvCxnSpPr>
          <p:spPr>
            <a:xfrm>
              <a:off x="7214235" y="4009390"/>
              <a:ext cx="441960"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4"/>
              <a:endCxn id="13" idx="0"/>
            </p:cNvCxnSpPr>
            <p:nvPr/>
          </p:nvCxnSpPr>
          <p:spPr>
            <a:xfrm flipH="1">
              <a:off x="8432800" y="4009390"/>
              <a:ext cx="465455" cy="281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4" idx="0"/>
            </p:cNvCxnSpPr>
            <p:nvPr/>
          </p:nvCxnSpPr>
          <p:spPr>
            <a:xfrm>
              <a:off x="8888730" y="4022725"/>
              <a:ext cx="431800" cy="267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2" idx="4"/>
              <a:endCxn id="15" idx="0"/>
            </p:cNvCxnSpPr>
            <p:nvPr/>
          </p:nvCxnSpPr>
          <p:spPr>
            <a:xfrm flipH="1">
              <a:off x="7261860" y="4808220"/>
              <a:ext cx="394335"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2" idx="4"/>
              <a:endCxn id="16" idx="0"/>
            </p:cNvCxnSpPr>
            <p:nvPr/>
          </p:nvCxnSpPr>
          <p:spPr>
            <a:xfrm>
              <a:off x="7656195" y="4808220"/>
              <a:ext cx="340995"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4"/>
              <a:endCxn id="17" idx="0"/>
            </p:cNvCxnSpPr>
            <p:nvPr/>
          </p:nvCxnSpPr>
          <p:spPr>
            <a:xfrm>
              <a:off x="8432800" y="4808220"/>
              <a:ext cx="207010" cy="5016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Oval 9"/>
            <p:cNvSpPr>
              <a:spLocks noChangeArrowheads="1"/>
            </p:cNvSpPr>
            <p:nvPr/>
          </p:nvSpPr>
          <p:spPr bwMode="auto">
            <a:xfrm>
              <a:off x="8802370" y="192214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29" name="Oval 9"/>
            <p:cNvSpPr>
              <a:spLocks noChangeArrowheads="1"/>
            </p:cNvSpPr>
            <p:nvPr/>
          </p:nvSpPr>
          <p:spPr bwMode="auto">
            <a:xfrm>
              <a:off x="773811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0" name="Oval 9"/>
            <p:cNvSpPr>
              <a:spLocks noChangeArrowheads="1"/>
            </p:cNvSpPr>
            <p:nvPr/>
          </p:nvSpPr>
          <p:spPr bwMode="auto">
            <a:xfrm>
              <a:off x="9798050" y="274066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1" name="Oval 9"/>
            <p:cNvSpPr>
              <a:spLocks noChangeArrowheads="1"/>
            </p:cNvSpPr>
            <p:nvPr/>
          </p:nvSpPr>
          <p:spPr bwMode="auto">
            <a:xfrm>
              <a:off x="6953885" y="35039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2" name="Oval 9"/>
            <p:cNvSpPr>
              <a:spLocks noChangeArrowheads="1"/>
            </p:cNvSpPr>
            <p:nvPr/>
          </p:nvSpPr>
          <p:spPr bwMode="auto">
            <a:xfrm>
              <a:off x="7397115"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3" name="Oval 9"/>
            <p:cNvSpPr>
              <a:spLocks noChangeArrowheads="1"/>
            </p:cNvSpPr>
            <p:nvPr/>
          </p:nvSpPr>
          <p:spPr bwMode="auto">
            <a:xfrm>
              <a:off x="8172450" y="42906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4" name="Oval 9"/>
            <p:cNvSpPr>
              <a:spLocks noChangeArrowheads="1"/>
            </p:cNvSpPr>
            <p:nvPr/>
          </p:nvSpPr>
          <p:spPr bwMode="auto">
            <a:xfrm>
              <a:off x="9060180" y="428942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5" name="Oval 9"/>
            <p:cNvSpPr>
              <a:spLocks noChangeArrowheads="1"/>
            </p:cNvSpPr>
            <p:nvPr/>
          </p:nvSpPr>
          <p:spPr bwMode="auto">
            <a:xfrm>
              <a:off x="7002780" y="53086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6" name="Oval 9"/>
            <p:cNvSpPr>
              <a:spLocks noChangeArrowheads="1"/>
            </p:cNvSpPr>
            <p:nvPr/>
          </p:nvSpPr>
          <p:spPr bwMode="auto">
            <a:xfrm>
              <a:off x="7738110"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7" name="Oval 9"/>
            <p:cNvSpPr>
              <a:spLocks noChangeArrowheads="1"/>
            </p:cNvSpPr>
            <p:nvPr/>
          </p:nvSpPr>
          <p:spPr bwMode="auto">
            <a:xfrm>
              <a:off x="8369935" y="530987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8" name="Oval 9"/>
            <p:cNvSpPr>
              <a:spLocks noChangeArrowheads="1"/>
            </p:cNvSpPr>
            <p:nvPr/>
          </p:nvSpPr>
          <p:spPr bwMode="auto">
            <a:xfrm>
              <a:off x="8639810" y="350520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39" name="椭圆 38"/>
            <p:cNvSpPr/>
            <p:nvPr/>
          </p:nvSpPr>
          <p:spPr>
            <a:xfrm>
              <a:off x="10184130" y="350393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6</a:t>
              </a:r>
            </a:p>
          </p:txBody>
        </p:sp>
        <p:sp>
          <p:nvSpPr>
            <p:cNvPr id="40" name="椭圆 39"/>
            <p:cNvSpPr/>
            <p:nvPr/>
          </p:nvSpPr>
          <p:spPr>
            <a:xfrm>
              <a:off x="987488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10</a:t>
              </a:r>
            </a:p>
          </p:txBody>
        </p:sp>
        <p:sp>
          <p:nvSpPr>
            <p:cNvPr id="41" name="椭圆 40"/>
            <p:cNvSpPr/>
            <p:nvPr/>
          </p:nvSpPr>
          <p:spPr>
            <a:xfrm>
              <a:off x="10701655" y="4289425"/>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11</a:t>
              </a:r>
            </a:p>
          </p:txBody>
        </p:sp>
        <p:sp>
          <p:nvSpPr>
            <p:cNvPr id="42" name="椭圆 41"/>
            <p:cNvSpPr/>
            <p:nvPr/>
          </p:nvSpPr>
          <p:spPr>
            <a:xfrm>
              <a:off x="9666605" y="5308600"/>
              <a:ext cx="517525" cy="51752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200"/>
                <a:t>15</a:t>
              </a:r>
            </a:p>
          </p:txBody>
        </p:sp>
        <p:sp>
          <p:nvSpPr>
            <p:cNvPr id="43" name="Oval 9"/>
            <p:cNvSpPr>
              <a:spLocks noChangeArrowheads="1"/>
            </p:cNvSpPr>
            <p:nvPr/>
          </p:nvSpPr>
          <p:spPr bwMode="auto">
            <a:xfrm>
              <a:off x="10182860" y="349059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44" name="Oval 9"/>
            <p:cNvSpPr>
              <a:spLocks noChangeArrowheads="1"/>
            </p:cNvSpPr>
            <p:nvPr/>
          </p:nvSpPr>
          <p:spPr bwMode="auto">
            <a:xfrm>
              <a:off x="987488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45" name="Oval 9"/>
            <p:cNvSpPr>
              <a:spLocks noChangeArrowheads="1"/>
            </p:cNvSpPr>
            <p:nvPr/>
          </p:nvSpPr>
          <p:spPr bwMode="auto">
            <a:xfrm>
              <a:off x="10701655" y="4288155"/>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sp>
          <p:nvSpPr>
            <p:cNvPr id="46" name="Oval 9"/>
            <p:cNvSpPr>
              <a:spLocks noChangeArrowheads="1"/>
            </p:cNvSpPr>
            <p:nvPr/>
          </p:nvSpPr>
          <p:spPr bwMode="auto">
            <a:xfrm>
              <a:off x="9666605" y="5307330"/>
              <a:ext cx="518795" cy="518795"/>
            </a:xfrm>
            <a:prstGeom prst="ellipse">
              <a:avLst/>
            </a:prstGeom>
            <a:noFill/>
            <a:ln w="57150">
              <a:solidFill>
                <a:srgbClr val="FF0000"/>
              </a:solidFill>
              <a:rou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600">
                <a:latin typeface="Comic Sans MS" panose="030F0702030302020204" pitchFamily="66" charset="0"/>
              </a:endParaRPr>
            </a:p>
          </p:txBody>
        </p:sp>
        <p:cxnSp>
          <p:nvCxnSpPr>
            <p:cNvPr id="47" name="直接连接符 46"/>
            <p:cNvCxnSpPr>
              <a:stCxn id="30" idx="5"/>
              <a:endCxn id="43" idx="0"/>
            </p:cNvCxnSpPr>
            <p:nvPr/>
          </p:nvCxnSpPr>
          <p:spPr>
            <a:xfrm>
              <a:off x="10240645" y="3183255"/>
              <a:ext cx="201930" cy="3073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3" idx="4"/>
              <a:endCxn id="44" idx="0"/>
            </p:cNvCxnSpPr>
            <p:nvPr/>
          </p:nvCxnSpPr>
          <p:spPr>
            <a:xfrm flipH="1">
              <a:off x="10134600" y="4009390"/>
              <a:ext cx="30797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3" idx="4"/>
              <a:endCxn id="45" idx="0"/>
            </p:cNvCxnSpPr>
            <p:nvPr/>
          </p:nvCxnSpPr>
          <p:spPr>
            <a:xfrm>
              <a:off x="10442575" y="4009390"/>
              <a:ext cx="518795" cy="2787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4" idx="4"/>
              <a:endCxn id="46" idx="0"/>
            </p:cNvCxnSpPr>
            <p:nvPr/>
          </p:nvCxnSpPr>
          <p:spPr>
            <a:xfrm flipH="1">
              <a:off x="9926320" y="4806950"/>
              <a:ext cx="208280" cy="5003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a:off x="3508310" y="2845837"/>
            <a:ext cx="49172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894785"/>
            <a:ext cx="10969200" cy="705600"/>
          </a:xfrm>
        </p:spPr>
        <p:txBody>
          <a:bodyPr rtlCol="0"/>
          <a:lstStyle/>
          <a:p>
            <a:pPr rtl="0"/>
            <a:r>
              <a:rPr lang="zh-CN" altLang="en-US" dirty="0">
                <a:latin typeface="微软雅黑" panose="020B0503020204020204" charset="-122"/>
                <a:ea typeface="微软雅黑" panose="020B0503020204020204" charset="-122"/>
              </a:rPr>
              <a:t>迭代加深搜索</a:t>
            </a:r>
          </a:p>
        </p:txBody>
      </p:sp>
      <p:sp>
        <p:nvSpPr>
          <p:cNvPr id="14" name="内容占位符 13"/>
          <p:cNvSpPr>
            <a:spLocks noGrp="1"/>
          </p:cNvSpPr>
          <p:nvPr>
            <p:ph idx="1"/>
          </p:nvPr>
        </p:nvSpPr>
        <p:spPr>
          <a:xfrm>
            <a:off x="1104900" y="1732914"/>
            <a:ext cx="9982200" cy="4898571"/>
          </a:xfrm>
        </p:spPr>
        <p:txBody>
          <a:bodyPr rtlCol="0">
            <a:normAutofit/>
            <a:scene3d>
              <a:camera prst="orthographicFront"/>
              <a:lightRig rig="threePt" dir="t"/>
            </a:scene3d>
          </a:bodyPr>
          <a:lstStyle/>
          <a:p>
            <a:pPr algn="l">
              <a:lnSpc>
                <a:spcPct val="100000"/>
              </a:lnSpc>
              <a:spcBef>
                <a:spcPts val="600"/>
              </a:spcBef>
              <a:buClrTx/>
              <a:buSzTx/>
            </a:pPr>
            <a:r>
              <a:rPr lang="zh-CN" sz="2800" b="1" dirty="0">
                <a:solidFill>
                  <a:schemeClr val="tx1"/>
                </a:solidFill>
                <a:effectLst>
                  <a:outerShdw blurRad="38100" dist="19050" dir="2700000" algn="tl" rotWithShape="0">
                    <a:schemeClr val="dk1">
                      <a:alpha val="40000"/>
                    </a:schemeClr>
                  </a:outerShdw>
                </a:effectLst>
                <a:sym typeface="+mn-ea"/>
              </a:rPr>
              <a:t>一般来说会用bfs来求最小值，但bfs所需空间比较大，迭代加深可以通过调整深度来求出最小值且所需空间较小。</a:t>
            </a:r>
          </a:p>
          <a:p>
            <a:pPr algn="l">
              <a:lnSpc>
                <a:spcPct val="100000"/>
              </a:lnSpc>
              <a:spcBef>
                <a:spcPts val="600"/>
              </a:spcBef>
              <a:buClrTx/>
              <a:buSzTx/>
            </a:pPr>
            <a:r>
              <a:rPr lang="zh-CN" sz="2800" b="1" dirty="0">
                <a:solidFill>
                  <a:schemeClr val="tx1"/>
                </a:solidFill>
                <a:effectLst>
                  <a:outerShdw blurRad="38100" dist="19050" dir="2700000" algn="tl" rotWithShape="0">
                    <a:schemeClr val="dk1">
                      <a:alpha val="40000"/>
                    </a:schemeClr>
                  </a:outerShdw>
                </a:effectLst>
                <a:sym typeface="+mn-ea"/>
              </a:rPr>
              <a:t>迭代加深的搜索方式比较类似于人类的思考方式。</a:t>
            </a:r>
          </a:p>
          <a:p>
            <a:pPr algn="l">
              <a:lnSpc>
                <a:spcPct val="100000"/>
              </a:lnSpc>
              <a:spcBef>
                <a:spcPts val="600"/>
              </a:spcBef>
              <a:buClrTx/>
              <a:buSzTx/>
            </a:pPr>
            <a:r>
              <a:rPr lang="zh-CN" sz="2800" b="1" dirty="0">
                <a:solidFill>
                  <a:schemeClr val="tx1"/>
                </a:solidFill>
                <a:effectLst>
                  <a:outerShdw blurRad="38100" dist="19050" dir="2700000" algn="tl" rotWithShape="0">
                    <a:schemeClr val="dk1">
                      <a:alpha val="40000"/>
                    </a:schemeClr>
                  </a:outerShdw>
                </a:effectLst>
                <a:sym typeface="+mn-ea"/>
              </a:rPr>
              <a:t>有人可能会怀疑迭代加深的效率很低，因为重复搜索了前面的层，但其实一般情况状态数是随着搜索层数指数增加的，所以这点可以忽略。</a:t>
            </a:r>
          </a:p>
          <a:p>
            <a:pPr algn="l">
              <a:lnSpc>
                <a:spcPct val="100000"/>
              </a:lnSpc>
              <a:spcBef>
                <a:spcPts val="600"/>
              </a:spcBef>
              <a:buClrTx/>
              <a:buSzTx/>
            </a:pPr>
            <a:r>
              <a:rPr lang="zh-CN" sz="2800" b="1" dirty="0">
                <a:solidFill>
                  <a:schemeClr val="tx1"/>
                </a:solidFill>
                <a:effectLst>
                  <a:outerShdw blurRad="38100" dist="19050" dir="2700000" algn="tl" rotWithShape="0">
                    <a:schemeClr val="dk1">
                      <a:alpha val="40000"/>
                    </a:schemeClr>
                  </a:outerShdw>
                </a:effectLst>
                <a:sym typeface="+mn-ea"/>
              </a:rPr>
              <a:t>假设每次只扩展两个合法状态，设最终答案为n，耗费时间为2^0+2^1+……+2^n=2^(n+1)-1</a:t>
            </a:r>
            <a:endParaRPr lang="zh-CN" sz="28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0"/>
              </a:spcBef>
            </a:pPr>
            <a:endParaRPr lang="zh-CN" sz="28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76</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894785"/>
            <a:ext cx="10969200" cy="705600"/>
          </a:xfrm>
        </p:spPr>
        <p:txBody>
          <a:bodyPr rtlCol="0">
            <a:scene3d>
              <a:camera prst="orthographicFront"/>
              <a:lightRig rig="threePt" dir="t"/>
            </a:scene3d>
          </a:bodyPr>
          <a:lstStyle/>
          <a:p>
            <a:pPr algn="ctr" rtl="0"/>
            <a:r>
              <a:rPr lang="zh-CN" altLang="en-US"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例</a:t>
            </a:r>
            <a:r>
              <a:rPr lang="en-US" altLang="zh-CN"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14 </a:t>
            </a:r>
            <a:r>
              <a:rPr>
                <a:solidFill>
                  <a:schemeClr val="tx1"/>
                </a:solidFill>
                <a:effectLst>
                  <a:outerShdw blurRad="38100" dist="19050" dir="2700000" algn="tl" rotWithShape="0">
                    <a:schemeClr val="dk1">
                      <a:alpha val="40000"/>
                    </a:schemeClr>
                  </a:outerShdw>
                </a:effectLst>
                <a:sym typeface="+mn-ea"/>
              </a:rPr>
              <a:t>UVA529 Addition Chains</a:t>
            </a:r>
          </a:p>
        </p:txBody>
      </p:sp>
      <p:sp>
        <p:nvSpPr>
          <p:cNvPr id="14" name="内容占位符 13"/>
          <p:cNvSpPr>
            <a:spLocks noGrp="1"/>
          </p:cNvSpPr>
          <p:nvPr>
            <p:ph idx="1"/>
          </p:nvPr>
        </p:nvSpPr>
        <p:spPr>
          <a:xfrm>
            <a:off x="1104900" y="1600199"/>
            <a:ext cx="9982200" cy="4898571"/>
          </a:xfrm>
        </p:spPr>
        <p:txBody>
          <a:bodyPr rtlCol="0">
            <a:normAutofit/>
            <a:scene3d>
              <a:camera prst="orthographicFront"/>
              <a:lightRig rig="threePt" dir="t"/>
            </a:scene3d>
          </a:bodyPr>
          <a:lstStyle/>
          <a:p>
            <a:pPr marL="0" indent="0" algn="l">
              <a:lnSpc>
                <a:spcPct val="100000"/>
              </a:lnSpc>
              <a:spcBef>
                <a:spcPts val="1800"/>
              </a:spcBef>
              <a:buClrTx/>
              <a:buSzTx/>
              <a:buNone/>
            </a:pP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en-US" sz="2000" b="1" dirty="0">
                <a:solidFill>
                  <a:schemeClr val="tx1"/>
                </a:solidFill>
                <a:effectLst>
                  <a:outerShdw blurRad="38100" dist="19050" dir="2700000" algn="tl" rotWithShape="0">
                    <a:schemeClr val="dk1">
                      <a:alpha val="40000"/>
                    </a:schemeClr>
                  </a:outerShdw>
                </a:effectLst>
                <a:sym typeface="+mn-ea"/>
              </a:rPr>
              <a:t>问题描述</a:t>
            </a:r>
            <a:r>
              <a:rPr lang="en-US" altLang="zh-CN" sz="2000" b="1" dirty="0">
                <a:solidFill>
                  <a:schemeClr val="tx1"/>
                </a:solidFill>
                <a:effectLst>
                  <a:outerShdw blurRad="38100" dist="19050" dir="2700000" algn="tl" rotWithShape="0">
                    <a:schemeClr val="dk1">
                      <a:alpha val="40000"/>
                    </a:schemeClr>
                  </a:outerShdw>
                </a:effectLst>
                <a:sym typeface="+mn-ea"/>
              </a:rPr>
              <a:t>】</a:t>
            </a:r>
            <a:endParaRPr sz="2000" b="1" dirty="0">
              <a:solidFill>
                <a:schemeClr val="tx1"/>
              </a:solidFill>
              <a:effectLst>
                <a:outerShdw blurRad="38100" dist="19050" dir="2700000" algn="tl" rotWithShape="0">
                  <a:schemeClr val="dk1">
                    <a:alpha val="40000"/>
                  </a:schemeClr>
                </a:outerShdw>
              </a:effectLst>
              <a:sym typeface="+mn-ea"/>
            </a:endParaRP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满足如下条件的序列 X（序列中元素被标号为 1、2、3…m ）被称为“加成序列”：</a:t>
            </a: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1、X[1]=1</a:t>
            </a: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2、X[m]=n</a:t>
            </a: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3、X[1]&lt;X[2]&lt;…&lt;X[m−1]&lt;X[m]</a:t>
            </a: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4、对于每个k（2≤k≤m）都存在两个整数i和j（1≤i,j≤k−1，i和j可相等），使得X[k]=X[i]+X[j]。你的任务是：给定一个整数 n，找出符合上述条件的长度 m 最小的“加成序列”。</a:t>
            </a:r>
          </a:p>
          <a:p>
            <a:pPr marL="0" indent="0" algn="l">
              <a:lnSpc>
                <a:spcPct val="100000"/>
              </a:lnSpc>
              <a:spcBef>
                <a:spcPts val="0"/>
              </a:spcBef>
              <a:buClrTx/>
              <a:buSzTx/>
              <a:buNone/>
            </a:pPr>
            <a:r>
              <a:rPr sz="2000" b="1" dirty="0">
                <a:solidFill>
                  <a:schemeClr val="tx1"/>
                </a:solidFill>
                <a:effectLst>
                  <a:outerShdw blurRad="38100" dist="19050" dir="2700000" algn="tl" rotWithShape="0">
                    <a:schemeClr val="dk1">
                      <a:alpha val="40000"/>
                    </a:schemeClr>
                  </a:outerShdw>
                </a:effectLst>
                <a:sym typeface="+mn-ea"/>
              </a:rPr>
              <a:t>如果有多个满足要求的答案，只需要找出任意一个可行解。</a:t>
            </a:r>
          </a:p>
          <a:p>
            <a:pPr marL="0" indent="0">
              <a:lnSpc>
                <a:spcPct val="100000"/>
              </a:lnSpc>
              <a:spcBef>
                <a:spcPts val="0"/>
              </a:spcBef>
              <a:buNone/>
            </a:pP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zh-CN" sz="2000" b="1" dirty="0">
                <a:solidFill>
                  <a:schemeClr val="tx1"/>
                </a:solidFill>
                <a:effectLst>
                  <a:outerShdw blurRad="38100" dist="19050" dir="2700000" algn="tl" rotWithShape="0">
                    <a:schemeClr val="dk1">
                      <a:alpha val="40000"/>
                    </a:schemeClr>
                  </a:outerShdw>
                </a:effectLst>
                <a:sym typeface="+mn-ea"/>
              </a:rPr>
              <a:t>输入</a:t>
            </a: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en-US" sz="2000" b="1" dirty="0">
                <a:solidFill>
                  <a:schemeClr val="tx1"/>
                </a:solidFill>
                <a:effectLst>
                  <a:outerShdw blurRad="38100" dist="19050" dir="2700000" algn="tl" rotWithShape="0">
                    <a:schemeClr val="dk1">
                      <a:alpha val="40000"/>
                    </a:schemeClr>
                  </a:outerShdw>
                </a:effectLst>
                <a:sym typeface="+mn-ea"/>
              </a:rPr>
              <a:t>多行数据，每行给定一个正整数</a:t>
            </a:r>
            <a:r>
              <a:rPr lang="en-US" altLang="zh-CN" sz="2000" b="1" dirty="0">
                <a:solidFill>
                  <a:schemeClr val="tx1"/>
                </a:solidFill>
                <a:effectLst>
                  <a:outerShdw blurRad="38100" dist="19050" dir="2700000" algn="tl" rotWithShape="0">
                    <a:schemeClr val="dk1">
                      <a:alpha val="40000"/>
                    </a:schemeClr>
                  </a:outerShdw>
                </a:effectLst>
                <a:sym typeface="+mn-ea"/>
              </a:rPr>
              <a:t>n</a:t>
            </a:r>
            <a:r>
              <a:rPr lang="zh-CN" altLang="en-US" sz="2000" b="1" dirty="0">
                <a:solidFill>
                  <a:schemeClr val="tx1"/>
                </a:solidFill>
                <a:effectLst>
                  <a:outerShdw blurRad="38100" dist="19050" dir="2700000" algn="tl" rotWithShape="0">
                    <a:schemeClr val="dk1">
                      <a:alpha val="40000"/>
                    </a:schemeClr>
                  </a:outerShdw>
                </a:effectLst>
                <a:sym typeface="+mn-ea"/>
              </a:rPr>
              <a:t>，输入以</a:t>
            </a:r>
            <a:r>
              <a:rPr lang="en-US" altLang="zh-CN" sz="2000" b="1" dirty="0">
                <a:solidFill>
                  <a:schemeClr val="tx1"/>
                </a:solidFill>
                <a:effectLst>
                  <a:outerShdw blurRad="38100" dist="19050" dir="2700000" algn="tl" rotWithShape="0">
                    <a:schemeClr val="dk1">
                      <a:alpha val="40000"/>
                    </a:schemeClr>
                  </a:outerShdw>
                </a:effectLst>
                <a:sym typeface="+mn-ea"/>
              </a:rPr>
              <a:t>0</a:t>
            </a:r>
            <a:r>
              <a:rPr lang="zh-CN" altLang="en-US" sz="2000" b="1" dirty="0">
                <a:solidFill>
                  <a:schemeClr val="tx1"/>
                </a:solidFill>
                <a:effectLst>
                  <a:outerShdw blurRad="38100" dist="19050" dir="2700000" algn="tl" rotWithShape="0">
                    <a:schemeClr val="dk1">
                      <a:alpha val="40000"/>
                    </a:schemeClr>
                  </a:outerShdw>
                </a:effectLst>
                <a:sym typeface="+mn-ea"/>
              </a:rPr>
              <a:t>结束。</a:t>
            </a:r>
          </a:p>
          <a:p>
            <a:pPr marL="0" indent="0">
              <a:lnSpc>
                <a:spcPct val="100000"/>
              </a:lnSpc>
              <a:spcBef>
                <a:spcPts val="0"/>
              </a:spcBef>
              <a:buNone/>
            </a:pP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zh-CN" sz="2000" b="1" dirty="0">
                <a:solidFill>
                  <a:schemeClr val="tx1"/>
                </a:solidFill>
                <a:effectLst>
                  <a:outerShdw blurRad="38100" dist="19050" dir="2700000" algn="tl" rotWithShape="0">
                    <a:schemeClr val="dk1">
                      <a:alpha val="40000"/>
                    </a:schemeClr>
                  </a:outerShdw>
                </a:effectLst>
                <a:sym typeface="+mn-ea"/>
              </a:rPr>
              <a:t>输出</a:t>
            </a: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en-US" sz="2000" b="1" dirty="0">
                <a:solidFill>
                  <a:schemeClr val="tx1"/>
                </a:solidFill>
                <a:effectLst>
                  <a:outerShdw blurRad="38100" dist="19050" dir="2700000" algn="tl" rotWithShape="0">
                    <a:schemeClr val="dk1">
                      <a:alpha val="40000"/>
                    </a:schemeClr>
                  </a:outerShdw>
                </a:effectLst>
                <a:sym typeface="+mn-ea"/>
              </a:rPr>
              <a:t>对于每组数据，输出满足条件的长度最小的序列。</a:t>
            </a:r>
            <a:endParaRPr sz="2000" b="1" dirty="0">
              <a:solidFill>
                <a:schemeClr val="tx1"/>
              </a:solidFill>
              <a:effectLst>
                <a:outerShdw blurRad="38100" dist="19050" dir="2700000" algn="tl" rotWithShape="0">
                  <a:schemeClr val="dk1">
                    <a:alpha val="40000"/>
                  </a:schemeClr>
                </a:outerShdw>
              </a:effectLst>
              <a:sym typeface="+mn-ea"/>
            </a:endParaRPr>
          </a:p>
          <a:p>
            <a:pPr marL="0" indent="0">
              <a:lnSpc>
                <a:spcPct val="100000"/>
              </a:lnSpc>
              <a:spcBef>
                <a:spcPts val="0"/>
              </a:spcBef>
              <a:buNone/>
            </a:pPr>
            <a:endParaRPr sz="2000" b="1"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sz="20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77</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5535" y="1306195"/>
            <a:ext cx="10471785" cy="4898390"/>
          </a:xfrm>
        </p:spPr>
        <p:txBody>
          <a:bodyPr rtlCol="0">
            <a:noAutofit/>
            <a:scene3d>
              <a:camera prst="orthographicFront"/>
              <a:lightRig rig="threePt" dir="t"/>
            </a:scene3d>
          </a:bodyPr>
          <a:lstStyle/>
          <a:p>
            <a:pPr algn="l" fontAlgn="auto">
              <a:lnSpc>
                <a:spcPct val="150000"/>
              </a:lnSpc>
              <a:spcBef>
                <a:spcPts val="1800"/>
              </a:spcBef>
              <a:buClrTx/>
              <a:buSzTx/>
            </a:pPr>
            <a:r>
              <a:rPr lang="zh-CN" sz="2400" b="1" dirty="0">
                <a:solidFill>
                  <a:schemeClr val="tx1"/>
                </a:solidFill>
                <a:effectLst>
                  <a:outerShdw blurRad="38100" dist="19050" dir="2700000" algn="tl" rotWithShape="0">
                    <a:schemeClr val="dk1">
                      <a:alpha val="40000"/>
                    </a:schemeClr>
                  </a:outerShdw>
                </a:effectLst>
                <a:sym typeface="+mn-ea"/>
              </a:rPr>
              <a:t>构造一个数列，符合三个条件：递增的；首位是1末位是n；其次中间每位数都是前面两个值的相加。</a:t>
            </a:r>
          </a:p>
          <a:p>
            <a:pPr algn="l" fontAlgn="auto">
              <a:lnSpc>
                <a:spcPct val="150000"/>
              </a:lnSpc>
              <a:spcBef>
                <a:spcPts val="1800"/>
              </a:spcBef>
              <a:buClrTx/>
              <a:buSzTx/>
            </a:pPr>
            <a:r>
              <a:rPr lang="zh-CN" sz="2400" b="1" dirty="0">
                <a:solidFill>
                  <a:schemeClr val="tx1"/>
                </a:solidFill>
                <a:effectLst>
                  <a:outerShdw blurRad="38100" dist="19050" dir="2700000" algn="tl" rotWithShape="0">
                    <a:schemeClr val="dk1">
                      <a:alpha val="40000"/>
                    </a:schemeClr>
                  </a:outerShdw>
                </a:effectLst>
                <a:sym typeface="+mn-ea"/>
              </a:rPr>
              <a:t>如果</a:t>
            </a:r>
            <a:r>
              <a:rPr lang="en-US" altLang="zh-CN" sz="2400" b="1" dirty="0">
                <a:solidFill>
                  <a:schemeClr val="tx1"/>
                </a:solidFill>
                <a:effectLst>
                  <a:outerShdw blurRad="38100" dist="19050" dir="2700000" algn="tl" rotWithShape="0">
                    <a:schemeClr val="dk1">
                      <a:alpha val="40000"/>
                    </a:schemeClr>
                  </a:outerShdw>
                </a:effectLst>
                <a:sym typeface="+mn-ea"/>
              </a:rPr>
              <a:t>n=4</a:t>
            </a:r>
            <a:r>
              <a:rPr lang="zh-CN" altLang="en-US" sz="2400" b="1" dirty="0">
                <a:solidFill>
                  <a:schemeClr val="tx1"/>
                </a:solidFill>
                <a:effectLst>
                  <a:outerShdw blurRad="38100" dist="19050" dir="2700000" algn="tl" rotWithShape="0">
                    <a:schemeClr val="dk1">
                      <a:alpha val="40000"/>
                    </a:schemeClr>
                  </a:outerShdw>
                </a:effectLst>
                <a:sym typeface="+mn-ea"/>
              </a:rPr>
              <a:t>，那么数列为</a:t>
            </a:r>
            <a:r>
              <a:rPr lang="en-US" altLang="zh-CN" sz="2400" b="1" dirty="0">
                <a:solidFill>
                  <a:schemeClr val="tx1"/>
                </a:solidFill>
                <a:effectLst>
                  <a:outerShdw blurRad="38100" dist="19050" dir="2700000" algn="tl" rotWithShape="0">
                    <a:schemeClr val="dk1">
                      <a:alpha val="40000"/>
                    </a:schemeClr>
                  </a:outerShdw>
                </a:effectLst>
                <a:sym typeface="+mn-ea"/>
              </a:rPr>
              <a:t>1</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2</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4</a:t>
            </a:r>
            <a:r>
              <a:rPr lang="zh-CN" altLang="en-US" sz="2400" b="1" dirty="0">
                <a:solidFill>
                  <a:schemeClr val="tx1"/>
                </a:solidFill>
                <a:effectLst>
                  <a:outerShdw blurRad="38100" dist="19050" dir="2700000" algn="tl" rotWithShape="0">
                    <a:schemeClr val="dk1">
                      <a:alpha val="40000"/>
                    </a:schemeClr>
                  </a:outerShdw>
                </a:effectLst>
                <a:sym typeface="+mn-ea"/>
              </a:rPr>
              <a:t>；</a:t>
            </a:r>
            <a:r>
              <a:rPr lang="zh-CN" sz="2400" b="1" dirty="0">
                <a:solidFill>
                  <a:schemeClr val="tx1"/>
                </a:solidFill>
                <a:effectLst>
                  <a:outerShdw blurRad="38100" dist="19050" dir="2700000" algn="tl" rotWithShape="0">
                    <a:schemeClr val="dk1">
                      <a:alpha val="40000"/>
                    </a:schemeClr>
                  </a:outerShdw>
                </a:effectLst>
                <a:sym typeface="+mn-ea"/>
              </a:rPr>
              <a:t>如果</a:t>
            </a:r>
            <a:r>
              <a:rPr lang="en-US" altLang="zh-CN" sz="2400" b="1" dirty="0">
                <a:solidFill>
                  <a:schemeClr val="tx1"/>
                </a:solidFill>
                <a:effectLst>
                  <a:outerShdw blurRad="38100" dist="19050" dir="2700000" algn="tl" rotWithShape="0">
                    <a:schemeClr val="dk1">
                      <a:alpha val="40000"/>
                    </a:schemeClr>
                  </a:outerShdw>
                </a:effectLst>
                <a:sym typeface="+mn-ea"/>
              </a:rPr>
              <a:t>n=5</a:t>
            </a:r>
            <a:r>
              <a:rPr lang="zh-CN" altLang="en-US" sz="2400" b="1" dirty="0">
                <a:solidFill>
                  <a:schemeClr val="tx1"/>
                </a:solidFill>
                <a:effectLst>
                  <a:outerShdw blurRad="38100" dist="19050" dir="2700000" algn="tl" rotWithShape="0">
                    <a:schemeClr val="dk1">
                      <a:alpha val="40000"/>
                    </a:schemeClr>
                  </a:outerShdw>
                </a:effectLst>
                <a:sym typeface="+mn-ea"/>
              </a:rPr>
              <a:t>，那么数列为</a:t>
            </a:r>
            <a:r>
              <a:rPr lang="en-US" altLang="zh-CN" sz="2400" b="1" dirty="0">
                <a:solidFill>
                  <a:schemeClr val="tx1"/>
                </a:solidFill>
                <a:effectLst>
                  <a:outerShdw blurRad="38100" dist="19050" dir="2700000" algn="tl" rotWithShape="0">
                    <a:schemeClr val="dk1">
                      <a:alpha val="40000"/>
                    </a:schemeClr>
                  </a:outerShdw>
                </a:effectLst>
                <a:sym typeface="+mn-ea"/>
              </a:rPr>
              <a:t>1</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2</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4</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5</a:t>
            </a: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我们可以按照从前向后的顺序构造该数列，对于</a:t>
            </a:r>
            <a:r>
              <a:rPr lang="en-US" altLang="zh-CN" sz="2400" b="1" dirty="0">
                <a:solidFill>
                  <a:schemeClr val="tx1"/>
                </a:solidFill>
                <a:effectLst>
                  <a:outerShdw blurRad="38100" dist="19050" dir="2700000" algn="tl" rotWithShape="0">
                    <a:schemeClr val="dk1">
                      <a:alpha val="40000"/>
                    </a:schemeClr>
                  </a:outerShdw>
                </a:effectLst>
                <a:sym typeface="+mn-ea"/>
              </a:rPr>
              <a:t>a[k]</a:t>
            </a:r>
            <a:r>
              <a:rPr lang="zh-CN" altLang="en-US" sz="2400" b="1" dirty="0">
                <a:solidFill>
                  <a:schemeClr val="tx1"/>
                </a:solidFill>
                <a:effectLst>
                  <a:outerShdw blurRad="38100" dist="19050" dir="2700000" algn="tl" rotWithShape="0">
                    <a:schemeClr val="dk1">
                      <a:alpha val="40000"/>
                    </a:schemeClr>
                  </a:outerShdw>
                </a:effectLst>
                <a:sym typeface="+mn-ea"/>
              </a:rPr>
              <a:t>，可以枚举</a:t>
            </a:r>
            <a:r>
              <a:rPr sz="2400" b="1" dirty="0">
                <a:solidFill>
                  <a:schemeClr val="tx1"/>
                </a:solidFill>
                <a:effectLst>
                  <a:outerShdw blurRad="38100" dist="19050" dir="2700000" algn="tl" rotWithShape="0">
                    <a:schemeClr val="dk1">
                      <a:alpha val="40000"/>
                    </a:schemeClr>
                  </a:outerShdw>
                </a:effectLst>
                <a:sym typeface="+mn-ea"/>
              </a:rPr>
              <a:t>1≤i,j≤k−1</a:t>
            </a:r>
            <a:r>
              <a:rPr lang="zh-CN" sz="2400" b="1" dirty="0">
                <a:solidFill>
                  <a:schemeClr val="tx1"/>
                </a:solidFill>
                <a:effectLst>
                  <a:outerShdw blurRad="38100" dist="19050" dir="2700000" algn="tl" rotWithShape="0">
                    <a:schemeClr val="dk1">
                      <a:alpha val="40000"/>
                    </a:schemeClr>
                  </a:outerShdw>
                </a:effectLst>
                <a:sym typeface="+mn-ea"/>
              </a:rPr>
              <a:t>，让</a:t>
            </a:r>
            <a:r>
              <a:rPr lang="en-US" altLang="zh-CN" sz="2400" b="1" dirty="0">
                <a:solidFill>
                  <a:schemeClr val="tx1"/>
                </a:solidFill>
                <a:effectLst>
                  <a:outerShdw blurRad="38100" dist="19050" dir="2700000" algn="tl" rotWithShape="0">
                    <a:schemeClr val="dk1">
                      <a:alpha val="40000"/>
                    </a:schemeClr>
                  </a:outerShdw>
                </a:effectLst>
                <a:sym typeface="+mn-ea"/>
              </a:rPr>
              <a:t>a[k]=a[i]+a[j]</a:t>
            </a:r>
            <a:r>
              <a:rPr lang="zh-CN" altLang="en-US" sz="2400" b="1" dirty="0">
                <a:solidFill>
                  <a:schemeClr val="tx1"/>
                </a:solidFill>
                <a:effectLst>
                  <a:outerShdw blurRad="38100" dist="19050" dir="2700000" algn="tl" rotWithShape="0">
                    <a:schemeClr val="dk1">
                      <a:alpha val="40000"/>
                    </a:schemeClr>
                  </a:outerShdw>
                </a:effectLst>
                <a:sym typeface="+mn-ea"/>
              </a:rPr>
              <a:t>。</a:t>
            </a: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但是我们不知道序列的最短长度，可能会构造出</a:t>
            </a:r>
            <a:r>
              <a:rPr lang="en-US" altLang="zh-CN" sz="2400" b="1" dirty="0">
                <a:solidFill>
                  <a:schemeClr val="tx1"/>
                </a:solidFill>
                <a:effectLst>
                  <a:outerShdw blurRad="38100" dist="19050" dir="2700000" algn="tl" rotWithShape="0">
                    <a:schemeClr val="dk1">
                      <a:alpha val="40000"/>
                    </a:schemeClr>
                  </a:outerShdw>
                </a:effectLst>
                <a:sym typeface="+mn-ea"/>
              </a:rPr>
              <a:t>1</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2</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3</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4......n</a:t>
            </a:r>
            <a:r>
              <a:rPr lang="zh-CN" altLang="en-US" sz="2400" b="1" dirty="0">
                <a:solidFill>
                  <a:schemeClr val="tx1"/>
                </a:solidFill>
                <a:effectLst>
                  <a:outerShdw blurRad="38100" dist="19050" dir="2700000" algn="tl" rotWithShape="0">
                    <a:schemeClr val="dk1">
                      <a:alpha val="40000"/>
                    </a:schemeClr>
                  </a:outerShdw>
                </a:effectLst>
                <a:sym typeface="+mn-ea"/>
              </a:rPr>
              <a:t>这样的数列。这样我们的搜索树深度为</a:t>
            </a:r>
            <a:r>
              <a:rPr lang="en-US" altLang="zh-CN" sz="2400" b="1" dirty="0">
                <a:solidFill>
                  <a:schemeClr val="tx1"/>
                </a:solidFill>
                <a:effectLst>
                  <a:outerShdw blurRad="38100" dist="19050" dir="2700000" algn="tl" rotWithShape="0">
                    <a:schemeClr val="dk1">
                      <a:alpha val="40000"/>
                    </a:schemeClr>
                  </a:outerShdw>
                </a:effectLst>
                <a:sym typeface="+mn-ea"/>
              </a:rPr>
              <a:t>n</a:t>
            </a:r>
            <a:r>
              <a:rPr lang="zh-CN" altLang="en-US" sz="2400" b="1" dirty="0">
                <a:solidFill>
                  <a:schemeClr val="tx1"/>
                </a:solidFill>
                <a:effectLst>
                  <a:outerShdw blurRad="38100" dist="19050" dir="2700000" algn="tl" rotWithShape="0">
                    <a:schemeClr val="dk1">
                      <a:alpha val="40000"/>
                    </a:schemeClr>
                  </a:outerShdw>
                </a:effectLst>
                <a:sym typeface="+mn-ea"/>
              </a:rPr>
              <a:t>，必然造成超时。</a:t>
            </a:r>
          </a:p>
          <a:p>
            <a:pPr algn="l" fontAlgn="auto">
              <a:lnSpc>
                <a:spcPct val="150000"/>
              </a:lnSpc>
              <a:spcBef>
                <a:spcPts val="1800"/>
              </a:spcBef>
              <a:buClrTx/>
              <a:buSzTx/>
            </a:pPr>
            <a:endParaRPr lang="zh-CN" altLang="en-US"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78</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04900" y="1600199"/>
            <a:ext cx="9982200" cy="4898571"/>
          </a:xfrm>
        </p:spPr>
        <p:txBody>
          <a:bodyPr rtlCol="0">
            <a:normAutofit/>
            <a:scene3d>
              <a:camera prst="orthographicFront"/>
              <a:lightRig rig="threePt" dir="t"/>
            </a:scene3d>
          </a:bodyPr>
          <a:lstStyle/>
          <a:p>
            <a:pPr algn="l" fontAlgn="auto">
              <a:lnSpc>
                <a:spcPct val="150000"/>
              </a:lnSpc>
              <a:spcBef>
                <a:spcPts val="1800"/>
              </a:spcBef>
              <a:buClrTx/>
              <a:buSzTx/>
            </a:pPr>
            <a:r>
              <a:rPr lang="zh-CN" sz="2400" b="1" dirty="0">
                <a:solidFill>
                  <a:schemeClr val="tx1"/>
                </a:solidFill>
                <a:effectLst>
                  <a:outerShdw blurRad="38100" dist="19050" dir="2700000" algn="tl" rotWithShape="0">
                    <a:schemeClr val="dk1">
                      <a:alpha val="40000"/>
                    </a:schemeClr>
                  </a:outerShdw>
                </a:effectLst>
                <a:sym typeface="+mn-ea"/>
              </a:rPr>
              <a:t>优化</a:t>
            </a:r>
            <a:r>
              <a:rPr lang="en-US" altLang="zh-CN" sz="2400" b="1" dirty="0">
                <a:solidFill>
                  <a:schemeClr val="tx1"/>
                </a:solidFill>
                <a:effectLst>
                  <a:outerShdw blurRad="38100" dist="19050" dir="2700000" algn="tl" rotWithShape="0">
                    <a:schemeClr val="dk1">
                      <a:alpha val="40000"/>
                    </a:schemeClr>
                  </a:outerShdw>
                </a:effectLst>
                <a:sym typeface="+mn-ea"/>
              </a:rPr>
              <a:t>1</a:t>
            </a:r>
            <a:r>
              <a:rPr lang="zh-CN" altLang="en-US" sz="2400" b="1" dirty="0">
                <a:solidFill>
                  <a:schemeClr val="tx1"/>
                </a:solidFill>
                <a:effectLst>
                  <a:outerShdw blurRad="38100" dist="19050" dir="2700000" algn="tl" rotWithShape="0">
                    <a:schemeClr val="dk1">
                      <a:alpha val="40000"/>
                    </a:schemeClr>
                  </a:outerShdw>
                </a:effectLst>
                <a:sym typeface="+mn-ea"/>
              </a:rPr>
              <a:t>：优化枚举顺序，倒序枚举</a:t>
            </a:r>
            <a:r>
              <a:rPr lang="en-US" altLang="zh-CN" sz="2400" b="1" dirty="0">
                <a:solidFill>
                  <a:schemeClr val="tx1"/>
                </a:solidFill>
                <a:effectLst>
                  <a:outerShdw blurRad="38100" dist="19050" dir="2700000" algn="tl" rotWithShape="0">
                    <a:schemeClr val="dk1">
                      <a:alpha val="40000"/>
                    </a:schemeClr>
                  </a:outerShdw>
                </a:effectLst>
                <a:sym typeface="+mn-ea"/>
              </a:rPr>
              <a:t>i</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j</a:t>
            </a:r>
            <a:r>
              <a:rPr lang="zh-CN" altLang="en-US" sz="2400" b="1" dirty="0">
                <a:solidFill>
                  <a:schemeClr val="tx1"/>
                </a:solidFill>
                <a:effectLst>
                  <a:outerShdw blurRad="38100" dist="19050" dir="2700000" algn="tl" rotWithShape="0">
                    <a:schemeClr val="dk1">
                      <a:alpha val="40000"/>
                    </a:schemeClr>
                  </a:outerShdw>
                </a:effectLst>
                <a:sym typeface="+mn-ea"/>
              </a:rPr>
              <a:t>。我们观察到</a:t>
            </a:r>
            <a:r>
              <a:rPr lang="en-US" altLang="zh-CN" sz="2400" b="1" dirty="0">
                <a:solidFill>
                  <a:schemeClr val="tx1"/>
                </a:solidFill>
                <a:effectLst>
                  <a:outerShdw blurRad="38100" dist="19050" dir="2700000" algn="tl" rotWithShape="0">
                    <a:schemeClr val="dk1">
                      <a:alpha val="40000"/>
                    </a:schemeClr>
                  </a:outerShdw>
                </a:effectLst>
                <a:sym typeface="+mn-ea"/>
              </a:rPr>
              <a:t>i</a:t>
            </a:r>
            <a:r>
              <a:rPr lang="zh-CN" altLang="en-US" sz="2400" b="1" dirty="0">
                <a:solidFill>
                  <a:schemeClr val="tx1"/>
                </a:solidFill>
                <a:effectLst>
                  <a:outerShdw blurRad="38100" dist="19050" dir="2700000" algn="tl" rotWithShape="0">
                    <a:schemeClr val="dk1">
                      <a:alpha val="40000"/>
                    </a:schemeClr>
                  </a:outerShdw>
                </a:effectLst>
                <a:sym typeface="+mn-ea"/>
              </a:rPr>
              <a:t>，</a:t>
            </a:r>
            <a:r>
              <a:rPr lang="en-US" altLang="zh-CN" sz="2400" b="1" dirty="0">
                <a:solidFill>
                  <a:schemeClr val="tx1"/>
                </a:solidFill>
                <a:effectLst>
                  <a:outerShdw blurRad="38100" dist="19050" dir="2700000" algn="tl" rotWithShape="0">
                    <a:schemeClr val="dk1">
                      <a:alpha val="40000"/>
                    </a:schemeClr>
                  </a:outerShdw>
                </a:effectLst>
                <a:sym typeface="+mn-ea"/>
              </a:rPr>
              <a:t>j</a:t>
            </a:r>
            <a:r>
              <a:rPr lang="zh-CN" altLang="en-US" sz="2400" b="1" dirty="0">
                <a:solidFill>
                  <a:schemeClr val="tx1"/>
                </a:solidFill>
                <a:effectLst>
                  <a:outerShdw blurRad="38100" dist="19050" dir="2700000" algn="tl" rotWithShape="0">
                    <a:schemeClr val="dk1">
                      <a:alpha val="40000"/>
                    </a:schemeClr>
                  </a:outerShdw>
                </a:effectLst>
                <a:sym typeface="+mn-ea"/>
              </a:rPr>
              <a:t>越大越有可能让数列更短。那么按照该策略搜到的第一个数列是不是最短的数列呢？</a:t>
            </a: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不一定，以</a:t>
            </a:r>
            <a:r>
              <a:rPr lang="en-US" altLang="zh-CN" sz="2400" b="1" dirty="0">
                <a:solidFill>
                  <a:schemeClr val="tx1"/>
                </a:solidFill>
                <a:effectLst>
                  <a:outerShdw blurRad="38100" dist="19050" dir="2700000" algn="tl" rotWithShape="0">
                    <a:schemeClr val="dk1">
                      <a:alpha val="40000"/>
                    </a:schemeClr>
                  </a:outerShdw>
                </a:effectLst>
                <a:sym typeface="+mn-ea"/>
              </a:rPr>
              <a:t>n=15</a:t>
            </a:r>
            <a:r>
              <a:rPr lang="zh-CN" altLang="en-US" sz="2400" b="1" dirty="0">
                <a:solidFill>
                  <a:schemeClr val="tx1"/>
                </a:solidFill>
                <a:effectLst>
                  <a:outerShdw blurRad="38100" dist="19050" dir="2700000" algn="tl" rotWithShape="0">
                    <a:schemeClr val="dk1">
                      <a:alpha val="40000"/>
                    </a:schemeClr>
                  </a:outerShdw>
                </a:effectLst>
                <a:sym typeface="+mn-ea"/>
              </a:rPr>
              <a:t>为例，最短的数列为</a:t>
            </a:r>
            <a:r>
              <a:rPr sz="2400" b="1" dirty="0">
                <a:solidFill>
                  <a:schemeClr val="tx1"/>
                </a:solidFill>
                <a:effectLst>
                  <a:outerShdw blurRad="38100" dist="19050" dir="2700000" algn="tl" rotWithShape="0">
                    <a:schemeClr val="dk1">
                      <a:alpha val="40000"/>
                    </a:schemeClr>
                  </a:outerShdw>
                </a:effectLst>
                <a:sym typeface="+mn-ea"/>
              </a:rPr>
              <a:t>1</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2</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4</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5</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10</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15</a:t>
            </a:r>
            <a:r>
              <a:rPr lang="zh-CN" sz="2400" b="1" dirty="0">
                <a:solidFill>
                  <a:schemeClr val="tx1"/>
                </a:solidFill>
                <a:effectLst>
                  <a:outerShdw blurRad="38100" dist="19050" dir="2700000" algn="tl" rotWithShape="0">
                    <a:schemeClr val="dk1">
                      <a:alpha val="40000"/>
                    </a:schemeClr>
                  </a:outerShdw>
                </a:effectLst>
                <a:sym typeface="+mn-ea"/>
              </a:rPr>
              <a:t>，而不是</a:t>
            </a:r>
            <a:r>
              <a:rPr lang="en-US" altLang="zh-CN" sz="2400" b="1" dirty="0">
                <a:solidFill>
                  <a:schemeClr val="tx1"/>
                </a:solidFill>
                <a:effectLst>
                  <a:outerShdw blurRad="38100" dist="19050" dir="2700000" algn="tl" rotWithShape="0">
                    <a:schemeClr val="dk1">
                      <a:alpha val="40000"/>
                    </a:schemeClr>
                  </a:outerShdw>
                </a:effectLst>
                <a:sym typeface="+mn-ea"/>
              </a:rPr>
              <a:t>1,2,4,8,12,14,15</a:t>
            </a:r>
            <a:r>
              <a:rPr lang="zh-CN" altLang="en-US" sz="2400" b="1" dirty="0">
                <a:solidFill>
                  <a:schemeClr val="tx1"/>
                </a:solidFill>
                <a:effectLst>
                  <a:outerShdw blurRad="38100" dist="19050" dir="2700000" algn="tl" rotWithShape="0">
                    <a:schemeClr val="dk1">
                      <a:alpha val="40000"/>
                    </a:schemeClr>
                  </a:outerShdw>
                </a:effectLst>
                <a:sym typeface="+mn-ea"/>
              </a:rPr>
              <a:t>。</a:t>
            </a:r>
          </a:p>
          <a:p>
            <a:pPr algn="l" fontAlgn="auto">
              <a:lnSpc>
                <a:spcPct val="150000"/>
              </a:lnSpc>
              <a:spcBef>
                <a:spcPts val="1800"/>
              </a:spcBef>
              <a:buClrTx/>
              <a:buSzTx/>
            </a:pPr>
            <a:r>
              <a:rPr lang="zh-CN" altLang="en-US" sz="2400" b="1" dirty="0">
                <a:solidFill>
                  <a:schemeClr val="tx1"/>
                </a:solidFill>
                <a:effectLst>
                  <a:outerShdw blurRad="38100" dist="19050" dir="2700000" algn="tl" rotWithShape="0">
                    <a:schemeClr val="dk1">
                      <a:alpha val="40000"/>
                    </a:schemeClr>
                  </a:outerShdw>
                </a:effectLst>
                <a:sym typeface="+mn-ea"/>
              </a:rPr>
              <a:t>但是我们搜到第一个数列就停止，可以观察到伪最短数列的长度不超过</a:t>
            </a:r>
            <a:r>
              <a:rPr lang="en-US" altLang="zh-CN" sz="2400" b="1" dirty="0">
                <a:solidFill>
                  <a:schemeClr val="tx1"/>
                </a:solidFill>
                <a:effectLst>
                  <a:outerShdw blurRad="38100" dist="19050" dir="2700000" algn="tl" rotWithShape="0">
                    <a:schemeClr val="dk1">
                      <a:alpha val="40000"/>
                    </a:schemeClr>
                  </a:outerShdw>
                </a:effectLst>
                <a:sym typeface="+mn-ea"/>
              </a:rPr>
              <a:t>12</a:t>
            </a:r>
            <a:r>
              <a:rPr lang="zh-CN" altLang="en-US" sz="2400" b="1" dirty="0">
                <a:solidFill>
                  <a:schemeClr val="tx1"/>
                </a:solidFill>
                <a:effectLst>
                  <a:outerShdw blurRad="38100" dist="19050" dir="2700000" algn="tl" rotWithShape="0">
                    <a:schemeClr val="dk1">
                      <a:alpha val="40000"/>
                    </a:schemeClr>
                  </a:outerShdw>
                </a:effectLst>
                <a:sym typeface="+mn-ea"/>
              </a:rPr>
              <a:t>（实际不超过</a:t>
            </a:r>
            <a:r>
              <a:rPr lang="en-US" altLang="zh-CN" sz="2400" b="1" dirty="0">
                <a:solidFill>
                  <a:schemeClr val="tx1"/>
                </a:solidFill>
                <a:effectLst>
                  <a:outerShdw blurRad="38100" dist="19050" dir="2700000" algn="tl" rotWithShape="0">
                    <a:schemeClr val="dk1">
                      <a:alpha val="40000"/>
                    </a:schemeClr>
                  </a:outerShdw>
                </a:effectLst>
                <a:sym typeface="+mn-ea"/>
              </a:rPr>
              <a:t>10</a:t>
            </a:r>
            <a:r>
              <a:rPr lang="zh-CN" altLang="en-US" sz="2400" b="1" dirty="0">
                <a:solidFill>
                  <a:schemeClr val="tx1"/>
                </a:solidFill>
                <a:effectLst>
                  <a:outerShdw blurRad="38100" dist="19050" dir="2700000" algn="tl" rotWithShape="0">
                    <a:schemeClr val="dk1">
                      <a:alpha val="40000"/>
                    </a:schemeClr>
                  </a:outerShdw>
                </a:effectLst>
                <a:sym typeface="+mn-ea"/>
              </a:rPr>
              <a:t>）。</a:t>
            </a:r>
          </a:p>
          <a:p>
            <a:pPr algn="l" fontAlgn="auto">
              <a:lnSpc>
                <a:spcPct val="150000"/>
              </a:lnSpc>
              <a:spcBef>
                <a:spcPts val="1800"/>
              </a:spcBef>
              <a:buClrTx/>
              <a:buSzTx/>
            </a:pPr>
            <a:endParaRPr lang="zh-CN" altLang="en-US"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79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894785"/>
            <a:ext cx="10969200" cy="705600"/>
          </a:xfrm>
        </p:spPr>
        <p:txBody>
          <a:bodyPr rtlCol="0">
            <a:scene3d>
              <a:camera prst="orthographicFront"/>
              <a:lightRig rig="threePt" dir="t"/>
            </a:scene3d>
          </a:bodyPr>
          <a:lstStyle/>
          <a:p>
            <a:pPr algn="ctr" rtl="0"/>
            <a:r>
              <a:rPr lang="zh-CN" altLang="en-US" dirty="0">
                <a:solidFill>
                  <a:schemeClr val="tx1"/>
                </a:solidFill>
                <a:effectLst>
                  <a:outerShdw blurRad="38100" dist="19050" dir="2700000" algn="tl" rotWithShape="0">
                    <a:schemeClr val="dk1">
                      <a:alpha val="40000"/>
                    </a:schemeClr>
                  </a:outerShdw>
                </a:effectLst>
                <a:sym typeface="+mn-ea"/>
              </a:rPr>
              <a:t>例</a:t>
            </a:r>
            <a:r>
              <a:rPr lang="en-US" altLang="zh-CN" dirty="0">
                <a:solidFill>
                  <a:schemeClr val="tx1"/>
                </a:solidFill>
                <a:effectLst>
                  <a:outerShdw blurRad="38100" dist="19050" dir="2700000" algn="tl" rotWithShape="0">
                    <a:schemeClr val="dk1">
                      <a:alpha val="40000"/>
                    </a:schemeClr>
                  </a:outerShdw>
                </a:effectLst>
                <a:sym typeface="+mn-ea"/>
              </a:rPr>
              <a:t>1</a:t>
            </a:r>
            <a:r>
              <a:rPr lang="zh-CN" altLang="en-US" dirty="0">
                <a:solidFill>
                  <a:schemeClr val="tx1"/>
                </a:solidFill>
                <a:effectLst>
                  <a:outerShdw blurRad="38100" dist="19050" dir="2700000" algn="tl" rotWithShape="0">
                    <a:schemeClr val="dk1">
                      <a:alpha val="40000"/>
                    </a:schemeClr>
                  </a:outerShdw>
                </a:effectLst>
                <a:sym typeface="+mn-ea"/>
              </a:rPr>
              <a:t> </a:t>
            </a:r>
            <a:r>
              <a:rPr lang="en-US" altLang="zh-CN" dirty="0">
                <a:solidFill>
                  <a:schemeClr val="tx1"/>
                </a:solidFill>
                <a:effectLst>
                  <a:outerShdw blurRad="38100" dist="19050" dir="2700000" algn="tl" rotWithShape="0">
                    <a:schemeClr val="dk1">
                      <a:alpha val="40000"/>
                    </a:schemeClr>
                  </a:outerShdw>
                </a:effectLst>
                <a:sym typeface="+mn-ea"/>
              </a:rPr>
              <a:t>  </a:t>
            </a:r>
            <a:r>
              <a:rPr lang="zh-CN" altLang="en-US" dirty="0">
                <a:solidFill>
                  <a:schemeClr val="tx1"/>
                </a:solidFill>
                <a:effectLst>
                  <a:outerShdw blurRad="38100" dist="19050" dir="2700000" algn="tl" rotWithShape="0">
                    <a:schemeClr val="dk1">
                      <a:alpha val="40000"/>
                    </a:schemeClr>
                  </a:outerShdw>
                </a:effectLst>
                <a:sym typeface="+mn-ea"/>
              </a:rPr>
              <a:t>排列问题</a:t>
            </a:r>
            <a:endParaRPr lang="zh-CN" altLang="en-US"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14" name="内容占位符 13"/>
          <p:cNvSpPr>
            <a:spLocks noGrp="1"/>
          </p:cNvSpPr>
          <p:nvPr>
            <p:ph idx="1"/>
          </p:nvPr>
        </p:nvSpPr>
        <p:spPr>
          <a:xfrm>
            <a:off x="810895" y="1661160"/>
            <a:ext cx="6513830" cy="4898390"/>
          </a:xfrm>
        </p:spPr>
        <p:txBody>
          <a:bodyPr rtlCol="0">
            <a:noAutofit/>
            <a:scene3d>
              <a:camera prst="orthographicFront"/>
              <a:lightRig rig="threePt" dir="t"/>
            </a:scene3d>
          </a:bodyPr>
          <a:lstStyle/>
          <a:p>
            <a:pPr marL="0" indent="0">
              <a:lnSpc>
                <a:spcPct val="150000"/>
              </a:lnSpc>
              <a:buNone/>
            </a:pPr>
            <a:r>
              <a:rPr lang="en-US" altLang="zh-CN" sz="3200" b="1" dirty="0">
                <a:solidFill>
                  <a:schemeClr val="tx1"/>
                </a:solidFill>
                <a:effectLst>
                  <a:outerShdw blurRad="38100" dist="19050" dir="2700000" algn="tl" rotWithShape="0">
                    <a:schemeClr val="dk1">
                      <a:alpha val="40000"/>
                    </a:schemeClr>
                  </a:outerShdw>
                </a:effectLst>
                <a:sym typeface="+mn-ea"/>
              </a:rPr>
              <a:t>【</a:t>
            </a:r>
            <a:r>
              <a:rPr lang="zh-CN" altLang="en-US" sz="3200" b="1" dirty="0">
                <a:solidFill>
                  <a:schemeClr val="tx1"/>
                </a:solidFill>
                <a:effectLst>
                  <a:outerShdw blurRad="38100" dist="19050" dir="2700000" algn="tl" rotWithShape="0">
                    <a:schemeClr val="dk1">
                      <a:alpha val="40000"/>
                    </a:schemeClr>
                  </a:outerShdw>
                </a:effectLst>
                <a:sym typeface="+mn-ea"/>
              </a:rPr>
              <a:t>问题描述</a:t>
            </a:r>
            <a:r>
              <a:rPr lang="en-US" altLang="zh-CN" sz="3200" b="1" dirty="0">
                <a:solidFill>
                  <a:schemeClr val="tx1"/>
                </a:solidFill>
                <a:effectLst>
                  <a:outerShdw blurRad="38100" dist="19050" dir="2700000" algn="tl" rotWithShape="0">
                    <a:schemeClr val="dk1">
                      <a:alpha val="40000"/>
                    </a:schemeClr>
                  </a:outerShdw>
                </a:effectLst>
                <a:sym typeface="+mn-ea"/>
              </a:rPr>
              <a:t>】</a:t>
            </a:r>
            <a:endParaRPr lang="zh-CN" altLang="en-US" sz="3200" b="1" dirty="0">
              <a:solidFill>
                <a:schemeClr val="tx1"/>
              </a:solidFill>
              <a:effectLst>
                <a:outerShdw blurRad="38100" dist="19050" dir="2700000" algn="tl" rotWithShape="0">
                  <a:schemeClr val="dk1">
                    <a:alpha val="40000"/>
                  </a:schemeClr>
                </a:outerShdw>
              </a:effectLst>
              <a:sym typeface="+mn-ea"/>
            </a:endParaRPr>
          </a:p>
          <a:p>
            <a:pPr marL="0" indent="0">
              <a:lnSpc>
                <a:spcPct val="150000"/>
              </a:lnSpc>
              <a:buNone/>
            </a:pPr>
            <a:r>
              <a:rPr sz="3200" b="1" dirty="0">
                <a:solidFill>
                  <a:schemeClr val="tx1"/>
                </a:solidFill>
                <a:effectLst>
                  <a:outerShdw blurRad="38100" dist="19050" dir="2700000" algn="tl" rotWithShape="0">
                    <a:schemeClr val="dk1">
                      <a:alpha val="40000"/>
                    </a:schemeClr>
                  </a:outerShdw>
                </a:effectLst>
                <a:sym typeface="+mn-ea"/>
              </a:rPr>
              <a:t>设有n个整数的集合｛1,2,…,n｝，从中取出任意r个数进行排列（r&lt;</a:t>
            </a:r>
            <a:r>
              <a:rPr lang="en-US" sz="3200" b="1" dirty="0">
                <a:solidFill>
                  <a:schemeClr val="tx1"/>
                </a:solidFill>
                <a:effectLst>
                  <a:outerShdw blurRad="38100" dist="19050" dir="2700000" algn="tl" rotWithShape="0">
                    <a:schemeClr val="dk1">
                      <a:alpha val="40000"/>
                    </a:schemeClr>
                  </a:outerShdw>
                </a:effectLst>
                <a:sym typeface="+mn-ea"/>
              </a:rPr>
              <a:t>=</a:t>
            </a:r>
            <a:r>
              <a:rPr sz="3200" b="1" dirty="0">
                <a:solidFill>
                  <a:schemeClr val="tx1"/>
                </a:solidFill>
                <a:effectLst>
                  <a:outerShdw blurRad="38100" dist="19050" dir="2700000" algn="tl" rotWithShape="0">
                    <a:schemeClr val="dk1">
                      <a:alpha val="40000"/>
                    </a:schemeClr>
                  </a:outerShdw>
                </a:effectLst>
                <a:sym typeface="+mn-ea"/>
              </a:rPr>
              <a:t>n），试列出所有的排列</a:t>
            </a:r>
            <a:r>
              <a:rPr lang="zh-CN" sz="3200" b="1" dirty="0">
                <a:solidFill>
                  <a:schemeClr val="tx1"/>
                </a:solidFill>
                <a:effectLst>
                  <a:outerShdw blurRad="38100" dist="19050" dir="2700000" algn="tl" rotWithShape="0">
                    <a:schemeClr val="dk1">
                      <a:alpha val="40000"/>
                    </a:schemeClr>
                  </a:outerShdw>
                </a:effectLst>
                <a:sym typeface="+mn-ea"/>
              </a:rPr>
              <a:t>并计算排列总数</a:t>
            </a:r>
            <a:r>
              <a:rPr sz="3200" b="1" dirty="0">
                <a:solidFill>
                  <a:schemeClr val="tx1"/>
                </a:solidFill>
                <a:effectLst>
                  <a:outerShdw blurRad="38100" dist="19050" dir="2700000" algn="tl" rotWithShape="0">
                    <a:schemeClr val="dk1">
                      <a:alpha val="40000"/>
                    </a:schemeClr>
                  </a:outerShdw>
                </a:effectLst>
                <a:sym typeface="+mn-ea"/>
              </a:rPr>
              <a:t>。</a:t>
            </a:r>
          </a:p>
          <a:p>
            <a:pPr marL="0" indent="0">
              <a:lnSpc>
                <a:spcPct val="150000"/>
              </a:lnSpc>
              <a:buNone/>
            </a:pPr>
            <a:r>
              <a:rPr lang="zh-CN" sz="3200" b="1" dirty="0">
                <a:solidFill>
                  <a:schemeClr val="tx1"/>
                </a:solidFill>
                <a:effectLst>
                  <a:outerShdw blurRad="38100" dist="19050" dir="2700000" algn="tl" rotWithShape="0">
                    <a:schemeClr val="dk1">
                      <a:alpha val="40000"/>
                    </a:schemeClr>
                  </a:outerShdw>
                </a:effectLst>
                <a:sym typeface="+mn-ea"/>
              </a:rPr>
              <a:t>当</a:t>
            </a:r>
            <a:r>
              <a:rPr lang="en-US" altLang="zh-CN" sz="3200" b="1" dirty="0">
                <a:solidFill>
                  <a:schemeClr val="tx1"/>
                </a:solidFill>
                <a:effectLst>
                  <a:outerShdw blurRad="38100" dist="19050" dir="2700000" algn="tl" rotWithShape="0">
                    <a:schemeClr val="dk1">
                      <a:alpha val="40000"/>
                    </a:schemeClr>
                  </a:outerShdw>
                </a:effectLst>
                <a:sym typeface="+mn-ea"/>
              </a:rPr>
              <a:t>n=3</a:t>
            </a:r>
            <a:r>
              <a:rPr lang="zh-CN" altLang="en-US" sz="3200" b="1" dirty="0">
                <a:solidFill>
                  <a:schemeClr val="tx1"/>
                </a:solidFill>
                <a:effectLst>
                  <a:outerShdw blurRad="38100" dist="19050" dir="2700000" algn="tl" rotWithShape="0">
                    <a:schemeClr val="dk1">
                      <a:alpha val="40000"/>
                    </a:schemeClr>
                  </a:outerShdw>
                </a:effectLst>
                <a:sym typeface="+mn-ea"/>
              </a:rPr>
              <a:t>，</a:t>
            </a:r>
            <a:r>
              <a:rPr lang="en-US" altLang="zh-CN" sz="3200" b="1" dirty="0">
                <a:solidFill>
                  <a:schemeClr val="tx1"/>
                </a:solidFill>
                <a:effectLst>
                  <a:outerShdw blurRad="38100" dist="19050" dir="2700000" algn="tl" rotWithShape="0">
                    <a:schemeClr val="dk1">
                      <a:alpha val="40000"/>
                    </a:schemeClr>
                  </a:outerShdw>
                </a:effectLst>
                <a:sym typeface="+mn-ea"/>
              </a:rPr>
              <a:t>r=3</a:t>
            </a:r>
            <a:r>
              <a:rPr lang="zh-CN" altLang="en-US" sz="3200" b="1" dirty="0">
                <a:solidFill>
                  <a:schemeClr val="tx1"/>
                </a:solidFill>
                <a:effectLst>
                  <a:outerShdw blurRad="38100" dist="19050" dir="2700000" algn="tl" rotWithShape="0">
                    <a:schemeClr val="dk1">
                      <a:alpha val="40000"/>
                    </a:schemeClr>
                  </a:outerShdw>
                </a:effectLst>
                <a:sym typeface="+mn-ea"/>
              </a:rPr>
              <a:t>时，排列情况如右图：</a:t>
            </a:r>
          </a:p>
          <a:p>
            <a:pPr marL="0" indent="0">
              <a:lnSpc>
                <a:spcPct val="150000"/>
              </a:lnSpc>
              <a:buNone/>
            </a:pPr>
            <a:endParaRPr lang="zh-CN" altLang="en-US" sz="32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8</a:t>
            </a:fld>
            <a:endParaRPr lang="zh-CN" altLang="en-US" dirty="0"/>
          </a:p>
        </p:txBody>
      </p:sp>
      <p:sp>
        <p:nvSpPr>
          <p:cNvPr id="3" name="内容占位符 13"/>
          <p:cNvSpPr>
            <a:spLocks noGrp="1"/>
          </p:cNvSpPr>
          <p:nvPr/>
        </p:nvSpPr>
        <p:spPr>
          <a:xfrm>
            <a:off x="7926070" y="1732915"/>
            <a:ext cx="3176905" cy="4898390"/>
          </a:xfrm>
          <a:prstGeom prst="rect">
            <a:avLst/>
          </a:prstGeom>
        </p:spPr>
        <p:txBody>
          <a:bodyPr vert="horz" lIns="90000" tIns="46800" rIns="90000" bIns="46800" rtlCol="0">
            <a:normAutofit/>
            <a:scene3d>
              <a:camera prst="orthographicFront"/>
              <a:lightRig rig="threePt" dir="t"/>
            </a:scene3d>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1 2 3</a:t>
            </a:r>
          </a:p>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1 3 2</a:t>
            </a:r>
          </a:p>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2 1 3</a:t>
            </a:r>
          </a:p>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2 3 1</a:t>
            </a:r>
          </a:p>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3 1 2</a:t>
            </a:r>
          </a:p>
          <a:p>
            <a:pPr marL="0" indent="0">
              <a:lnSpc>
                <a:spcPct val="150000"/>
              </a:lnSpc>
              <a:buNone/>
            </a:pPr>
            <a:r>
              <a:rPr lang="en-US" sz="2800" b="1" dirty="0">
                <a:solidFill>
                  <a:schemeClr val="tx1"/>
                </a:solidFill>
                <a:effectLst>
                  <a:outerShdw blurRad="38100" dist="19050" dir="2700000" algn="tl" rotWithShape="0">
                    <a:schemeClr val="dk1">
                      <a:alpha val="40000"/>
                    </a:schemeClr>
                  </a:outerShdw>
                </a:effectLst>
                <a:sym typeface="+mn-ea"/>
              </a:rPr>
              <a:t>3 2 1</a:t>
            </a:r>
            <a:endParaRPr lang="zh-CN" altLang="en-US" sz="2800" b="1" dirty="0">
              <a:solidFill>
                <a:schemeClr val="tx1"/>
              </a:solidFill>
              <a:effectLst>
                <a:outerShdw blurRad="38100" dist="19050" dir="2700000" algn="tl" rotWithShape="0">
                  <a:schemeClr val="dk1">
                    <a:alpha val="40000"/>
                  </a:schemeClr>
                </a:outerShdw>
              </a:effectLst>
              <a:sym typeface="+mn-ea"/>
            </a:endParaRPr>
          </a:p>
          <a:p>
            <a:pPr marL="0" indent="0">
              <a:lnSpc>
                <a:spcPct val="150000"/>
              </a:lnSpc>
              <a:buNone/>
            </a:pPr>
            <a:endParaRPr lang="zh-CN" altLang="en-US" sz="2800" b="1" dirty="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796925" y="979805"/>
            <a:ext cx="11044555" cy="5425440"/>
          </a:xfrm>
        </p:spPr>
        <p:txBody>
          <a:bodyPr rtlCol="0">
            <a:normAutofit lnSpcReduction="10000"/>
          </a:bodyPr>
          <a:lstStyle/>
          <a:p>
            <a:pPr algn="l">
              <a:lnSpc>
                <a:spcPct val="100000"/>
              </a:lnSpc>
              <a:spcBef>
                <a:spcPts val="600"/>
              </a:spcBef>
              <a:spcAft>
                <a:spcPts val="600"/>
              </a:spcAft>
              <a:buClrTx/>
              <a:buSzTx/>
            </a:pPr>
            <a:r>
              <a:rPr lang="zh-CN" sz="2665" b="1" dirty="0">
                <a:solidFill>
                  <a:schemeClr val="tx1"/>
                </a:solidFill>
                <a:effectLst>
                  <a:outerShdw blurRad="38100" dist="19050" dir="2700000" algn="tl" rotWithShape="0">
                    <a:schemeClr val="dk1">
                      <a:alpha val="40000"/>
                    </a:schemeClr>
                  </a:outerShdw>
                </a:effectLst>
                <a:sym typeface="+mn-ea"/>
              </a:rPr>
              <a:t>优化</a:t>
            </a:r>
            <a:r>
              <a:rPr lang="en-US" altLang="zh-CN" sz="2665" b="1" dirty="0">
                <a:solidFill>
                  <a:schemeClr val="tx1"/>
                </a:solidFill>
                <a:effectLst>
                  <a:outerShdw blurRad="38100" dist="19050" dir="2700000" algn="tl" rotWithShape="0">
                    <a:schemeClr val="dk1">
                      <a:alpha val="40000"/>
                    </a:schemeClr>
                  </a:outerShdw>
                </a:effectLst>
                <a:sym typeface="+mn-ea"/>
              </a:rPr>
              <a:t>2</a:t>
            </a:r>
            <a:r>
              <a:rPr lang="zh-CN" altLang="en-US" sz="2665" b="1" dirty="0">
                <a:solidFill>
                  <a:schemeClr val="tx1"/>
                </a:solidFill>
                <a:effectLst>
                  <a:outerShdw blurRad="38100" dist="19050" dir="2700000" algn="tl" rotWithShape="0">
                    <a:schemeClr val="dk1">
                      <a:alpha val="40000"/>
                    </a:schemeClr>
                  </a:outerShdw>
                </a:effectLst>
                <a:sym typeface="+mn-ea"/>
              </a:rPr>
              <a:t>：当我们可以确定我们要找的答案深度不深，而且一定有答案的时候我们可以用迭代加深。</a:t>
            </a:r>
          </a:p>
          <a:p>
            <a:pPr algn="l">
              <a:lnSpc>
                <a:spcPct val="100000"/>
              </a:lnSpc>
              <a:spcBef>
                <a:spcPts val="600"/>
              </a:spcBef>
              <a:spcAft>
                <a:spcPts val="600"/>
              </a:spcAft>
              <a:buClrTx/>
              <a:buSzTx/>
            </a:pPr>
            <a:r>
              <a:rPr lang="zh-CN" altLang="en-US" sz="2665" b="1" dirty="0">
                <a:solidFill>
                  <a:schemeClr val="tx1"/>
                </a:solidFill>
                <a:effectLst>
                  <a:outerShdw blurRad="38100" dist="19050" dir="2700000" algn="tl" rotWithShape="0">
                    <a:schemeClr val="dk1">
                      <a:alpha val="40000"/>
                    </a:schemeClr>
                  </a:outerShdw>
                </a:effectLst>
                <a:sym typeface="+mn-ea"/>
              </a:rPr>
              <a:t>迭代加深搜索在主程序中设定搜索深度</a:t>
            </a:r>
          </a:p>
          <a:p>
            <a:pPr marL="0" indent="0" algn="l">
              <a:lnSpc>
                <a:spcPct val="100000"/>
              </a:lnSpc>
              <a:spcAft>
                <a:spcPts val="0"/>
              </a:spcAft>
              <a:buClrTx/>
              <a:buSzTx/>
              <a:buNone/>
            </a:pPr>
            <a:r>
              <a:rPr lang="en-US" altLang="zh-CN" sz="2665" b="1" dirty="0">
                <a:solidFill>
                  <a:schemeClr val="tx1"/>
                </a:solidFill>
                <a:effectLst>
                  <a:outerShdw blurRad="38100" dist="19050" dir="2700000" algn="tl" rotWithShape="0">
                    <a:schemeClr val="dk1">
                      <a:alpha val="40000"/>
                    </a:schemeClr>
                  </a:outerShdw>
                </a:effectLst>
                <a:sym typeface="+mn-ea"/>
              </a:rPr>
              <a:t>max</a:t>
            </a:r>
            <a:r>
              <a:rPr lang="zh-CN" altLang="en-US" sz="2665" b="1" dirty="0">
                <a:solidFill>
                  <a:schemeClr val="tx1"/>
                </a:solidFill>
                <a:effectLst>
                  <a:outerShdw blurRad="38100" dist="19050" dir="2700000" algn="tl" rotWithShape="0">
                    <a:schemeClr val="dk1">
                      <a:alpha val="40000"/>
                    </a:schemeClr>
                  </a:outerShdw>
                </a:effectLst>
                <a:sym typeface="+mn-ea"/>
              </a:rPr>
              <a:t>dep=1;</a:t>
            </a:r>
          </a:p>
          <a:p>
            <a:pPr marL="0" indent="0" algn="l">
              <a:lnSpc>
                <a:spcPct val="100000"/>
              </a:lnSpc>
              <a:spcAft>
                <a:spcPts val="0"/>
              </a:spcAft>
              <a:buClrTx/>
              <a:buSzTx/>
              <a:buNone/>
            </a:pPr>
            <a:r>
              <a:rPr lang="zh-CN" altLang="en-US" sz="2665" b="1" dirty="0">
                <a:solidFill>
                  <a:schemeClr val="tx1"/>
                </a:solidFill>
                <a:effectLst>
                  <a:outerShdw blurRad="38100" dist="19050" dir="2700000" algn="tl" rotWithShape="0">
                    <a:schemeClr val="dk1">
                      <a:alpha val="40000"/>
                    </a:schemeClr>
                  </a:outerShdw>
                </a:effectLst>
                <a:sym typeface="+mn-ea"/>
              </a:rPr>
              <a:t>while(!dfs(2))</a:t>
            </a:r>
          </a:p>
          <a:p>
            <a:pPr marL="0" indent="0" algn="l">
              <a:lnSpc>
                <a:spcPct val="100000"/>
              </a:lnSpc>
              <a:spcBef>
                <a:spcPts val="600"/>
              </a:spcBef>
              <a:spcAft>
                <a:spcPts val="600"/>
              </a:spcAft>
              <a:buClrTx/>
              <a:buSzTx/>
              <a:buNone/>
            </a:pPr>
            <a:r>
              <a:rPr lang="zh-CN" altLang="en-US" sz="2665" b="1" dirty="0">
                <a:solidFill>
                  <a:schemeClr val="tx1"/>
                </a:solidFill>
                <a:effectLst>
                  <a:outerShdw blurRad="38100" dist="19050" dir="2700000" algn="tl" rotWithShape="0">
                    <a:schemeClr val="dk1">
                      <a:alpha val="40000"/>
                    </a:schemeClr>
                  </a:outerShdw>
                </a:effectLst>
                <a:sym typeface="+mn-ea"/>
              </a:rPr>
              <a:t> </a:t>
            </a:r>
            <a:r>
              <a:rPr lang="en-US" altLang="zh-CN" sz="2665" b="1" dirty="0">
                <a:solidFill>
                  <a:schemeClr val="tx1"/>
                </a:solidFill>
                <a:effectLst>
                  <a:outerShdw blurRad="38100" dist="19050" dir="2700000" algn="tl" rotWithShape="0">
                    <a:schemeClr val="dk1">
                      <a:alpha val="40000"/>
                    </a:schemeClr>
                  </a:outerShdw>
                </a:effectLst>
                <a:sym typeface="+mn-ea"/>
              </a:rPr>
              <a:t>  max</a:t>
            </a:r>
            <a:r>
              <a:rPr lang="zh-CN" altLang="en-US" sz="2665" b="1" dirty="0">
                <a:solidFill>
                  <a:schemeClr val="tx1"/>
                </a:solidFill>
                <a:effectLst>
                  <a:outerShdw blurRad="38100" dist="19050" dir="2700000" algn="tl" rotWithShape="0">
                    <a:schemeClr val="dk1">
                      <a:alpha val="40000"/>
                    </a:schemeClr>
                  </a:outerShdw>
                </a:effectLst>
                <a:sym typeface="+mn-ea"/>
              </a:rPr>
              <a:t>dep++;</a:t>
            </a:r>
            <a:r>
              <a:rPr lang="en-US" altLang="zh-CN" sz="2665" b="1" dirty="0">
                <a:solidFill>
                  <a:schemeClr val="tx1"/>
                </a:solidFill>
                <a:effectLst>
                  <a:outerShdw blurRad="38100" dist="19050" dir="2700000" algn="tl" rotWithShape="0">
                    <a:schemeClr val="dk1">
                      <a:alpha val="40000"/>
                    </a:schemeClr>
                  </a:outerShdw>
                </a:effectLst>
                <a:sym typeface="+mn-ea"/>
              </a:rPr>
              <a:t>//</a:t>
            </a:r>
            <a:r>
              <a:rPr lang="zh-CN" altLang="en-US" sz="2665" b="1" dirty="0">
                <a:solidFill>
                  <a:schemeClr val="tx1"/>
                </a:solidFill>
                <a:effectLst>
                  <a:outerShdw blurRad="38100" dist="19050" dir="2700000" algn="tl" rotWithShape="0">
                    <a:schemeClr val="dk1">
                      <a:alpha val="40000"/>
                    </a:schemeClr>
                  </a:outerShdw>
                </a:effectLst>
                <a:sym typeface="+mn-ea"/>
              </a:rPr>
              <a:t>在没找到答案前，不断增大深度，一般上限为</a:t>
            </a:r>
            <a:r>
              <a:rPr lang="en-US" altLang="zh-CN" sz="2665" b="1" dirty="0">
                <a:solidFill>
                  <a:schemeClr val="tx1"/>
                </a:solidFill>
                <a:effectLst>
                  <a:outerShdw blurRad="38100" dist="19050" dir="2700000" algn="tl" rotWithShape="0">
                    <a:schemeClr val="dk1">
                      <a:alpha val="40000"/>
                    </a:schemeClr>
                  </a:outerShdw>
                </a:effectLst>
                <a:sym typeface="+mn-ea"/>
              </a:rPr>
              <a:t>10</a:t>
            </a:r>
            <a:endParaRPr lang="zh-CN" altLang="en-US" sz="2665" b="1" dirty="0">
              <a:solidFill>
                <a:schemeClr val="tx1"/>
              </a:solidFill>
              <a:effectLst>
                <a:outerShdw blurRad="38100" dist="19050" dir="2700000" algn="tl" rotWithShape="0">
                  <a:schemeClr val="dk1">
                    <a:alpha val="40000"/>
                  </a:schemeClr>
                </a:outerShdw>
              </a:effectLst>
              <a:sym typeface="+mn-ea"/>
            </a:endParaRPr>
          </a:p>
          <a:p>
            <a:pPr algn="l">
              <a:lnSpc>
                <a:spcPct val="100000"/>
              </a:lnSpc>
              <a:spcBef>
                <a:spcPts val="600"/>
              </a:spcBef>
              <a:spcAft>
                <a:spcPts val="600"/>
              </a:spcAft>
              <a:buClrTx/>
              <a:buSzTx/>
            </a:pPr>
            <a:r>
              <a:rPr lang="zh-CN" altLang="en-US" sz="2665" b="1" dirty="0">
                <a:solidFill>
                  <a:schemeClr val="tx1"/>
                </a:solidFill>
                <a:effectLst>
                  <a:outerShdw blurRad="38100" dist="19050" dir="2700000" algn="tl" rotWithShape="0">
                    <a:schemeClr val="dk1">
                      <a:alpha val="40000"/>
                    </a:schemeClr>
                  </a:outerShdw>
                </a:effectLst>
                <a:sym typeface="+mn-ea"/>
              </a:rPr>
              <a:t>然后修改</a:t>
            </a:r>
            <a:r>
              <a:rPr lang="en-US" altLang="zh-CN" sz="2665" b="1" dirty="0">
                <a:solidFill>
                  <a:schemeClr val="tx1"/>
                </a:solidFill>
                <a:effectLst>
                  <a:outerShdw blurRad="38100" dist="19050" dir="2700000" algn="tl" rotWithShape="0">
                    <a:schemeClr val="dk1">
                      <a:alpha val="40000"/>
                    </a:schemeClr>
                  </a:outerShdw>
                </a:effectLst>
                <a:sym typeface="+mn-ea"/>
              </a:rPr>
              <a:t>dfs</a:t>
            </a:r>
            <a:r>
              <a:rPr lang="zh-CN" altLang="en-US" sz="2665" b="1" dirty="0">
                <a:solidFill>
                  <a:schemeClr val="tx1"/>
                </a:solidFill>
                <a:effectLst>
                  <a:outerShdw blurRad="38100" dist="19050" dir="2700000" algn="tl" rotWithShape="0">
                    <a:schemeClr val="dk1">
                      <a:alpha val="40000"/>
                    </a:schemeClr>
                  </a:outerShdw>
                </a:effectLst>
                <a:sym typeface="+mn-ea"/>
              </a:rPr>
              <a:t>，添加一个剪枝</a:t>
            </a:r>
          </a:p>
          <a:p>
            <a:pPr algn="l">
              <a:lnSpc>
                <a:spcPct val="100000"/>
              </a:lnSpc>
              <a:spcAft>
                <a:spcPts val="0"/>
              </a:spcAft>
              <a:buClrTx/>
              <a:buSzTx/>
              <a:buNone/>
            </a:pPr>
            <a:r>
              <a:rPr lang="zh-CN" altLang="en-US" sz="2665" b="1" dirty="0">
                <a:solidFill>
                  <a:schemeClr val="tx1"/>
                </a:solidFill>
                <a:effectLst>
                  <a:outerShdw blurRad="38100" dist="19050" dir="2700000" algn="tl" rotWithShape="0">
                    <a:schemeClr val="dk1">
                      <a:alpha val="40000"/>
                    </a:schemeClr>
                  </a:outerShdw>
                </a:effectLst>
                <a:sym typeface="+mn-ea"/>
              </a:rPr>
              <a:t>if(</a:t>
            </a:r>
            <a:r>
              <a:rPr lang="en-US" altLang="zh-CN" sz="2665" b="1" dirty="0">
                <a:solidFill>
                  <a:schemeClr val="tx1"/>
                </a:solidFill>
                <a:effectLst>
                  <a:outerShdw blurRad="38100" dist="19050" dir="2700000" algn="tl" rotWithShape="0">
                    <a:schemeClr val="dk1">
                      <a:alpha val="40000"/>
                    </a:schemeClr>
                  </a:outerShdw>
                </a:effectLst>
                <a:sym typeface="+mn-ea"/>
              </a:rPr>
              <a:t>dep</a:t>
            </a:r>
            <a:r>
              <a:rPr lang="zh-CN" altLang="en-US" sz="2665" b="1" dirty="0">
                <a:solidFill>
                  <a:schemeClr val="tx1"/>
                </a:solidFill>
                <a:effectLst>
                  <a:outerShdw blurRad="38100" dist="19050" dir="2700000" algn="tl" rotWithShape="0">
                    <a:schemeClr val="dk1">
                      <a:alpha val="40000"/>
                    </a:schemeClr>
                  </a:outerShdw>
                </a:effectLst>
                <a:sym typeface="+mn-ea"/>
              </a:rPr>
              <a:t>&gt;</a:t>
            </a:r>
            <a:r>
              <a:rPr lang="en-US" altLang="zh-CN" sz="2665" b="1" dirty="0">
                <a:solidFill>
                  <a:schemeClr val="tx1"/>
                </a:solidFill>
                <a:effectLst>
                  <a:outerShdw blurRad="38100" dist="19050" dir="2700000" algn="tl" rotWithShape="0">
                    <a:schemeClr val="dk1">
                      <a:alpha val="40000"/>
                    </a:schemeClr>
                  </a:outerShdw>
                </a:effectLst>
                <a:sym typeface="+mn-ea"/>
              </a:rPr>
              <a:t>max</a:t>
            </a:r>
            <a:r>
              <a:rPr lang="zh-CN" altLang="en-US" sz="2665" b="1" dirty="0">
                <a:solidFill>
                  <a:schemeClr val="tx1"/>
                </a:solidFill>
                <a:effectLst>
                  <a:outerShdw blurRad="38100" dist="19050" dir="2700000" algn="tl" rotWithShape="0">
                    <a:schemeClr val="dk1">
                      <a:alpha val="40000"/>
                    </a:schemeClr>
                  </a:outerShdw>
                </a:effectLst>
                <a:sym typeface="+mn-ea"/>
              </a:rPr>
              <a:t>dep+1)</a:t>
            </a:r>
          </a:p>
          <a:p>
            <a:pPr marL="0" indent="0" algn="l">
              <a:lnSpc>
                <a:spcPct val="100000"/>
              </a:lnSpc>
              <a:spcAft>
                <a:spcPts val="0"/>
              </a:spcAft>
              <a:buClrTx/>
              <a:buSzTx/>
              <a:buNone/>
            </a:pPr>
            <a:r>
              <a:rPr lang="zh-CN" altLang="en-US" sz="2665" b="1" dirty="0">
                <a:solidFill>
                  <a:schemeClr val="tx1"/>
                </a:solidFill>
                <a:effectLst>
                  <a:outerShdw blurRad="38100" dist="19050" dir="2700000" algn="tl" rotWithShape="0">
                    <a:schemeClr val="dk1">
                      <a:alpha val="40000"/>
                    </a:schemeClr>
                  </a:outerShdw>
                </a:effectLst>
                <a:sym typeface="+mn-ea"/>
              </a:rPr>
              <a:t>        return ;</a:t>
            </a:r>
          </a:p>
          <a:p>
            <a:pPr algn="l">
              <a:lnSpc>
                <a:spcPct val="100000"/>
              </a:lnSpc>
              <a:spcBef>
                <a:spcPts val="600"/>
              </a:spcBef>
              <a:spcAft>
                <a:spcPts val="400"/>
              </a:spcAft>
              <a:buClrTx/>
              <a:buSzTx/>
            </a:pPr>
            <a:r>
              <a:rPr lang="zh-CN" sz="2665" b="1" dirty="0">
                <a:solidFill>
                  <a:schemeClr val="tx1"/>
                </a:solidFill>
                <a:effectLst>
                  <a:outerShdw blurRad="38100" dist="19050" dir="2700000" algn="tl" rotWithShape="0">
                    <a:schemeClr val="dk1">
                      <a:alpha val="40000"/>
                    </a:schemeClr>
                  </a:outerShdw>
                </a:effectLst>
                <a:sym typeface="+mn-ea"/>
              </a:rPr>
              <a:t>优化</a:t>
            </a:r>
            <a:r>
              <a:rPr lang="en-US" altLang="zh-CN" sz="2665" b="1" dirty="0">
                <a:solidFill>
                  <a:schemeClr val="tx1"/>
                </a:solidFill>
                <a:effectLst>
                  <a:outerShdw blurRad="38100" dist="19050" dir="2700000" algn="tl" rotWithShape="0">
                    <a:schemeClr val="dk1">
                      <a:alpha val="40000"/>
                    </a:schemeClr>
                  </a:outerShdw>
                </a:effectLst>
                <a:sym typeface="+mn-ea"/>
              </a:rPr>
              <a:t>3</a:t>
            </a:r>
            <a:r>
              <a:rPr lang="zh-CN" altLang="en-US" sz="2665" b="1" dirty="0">
                <a:solidFill>
                  <a:schemeClr val="tx1"/>
                </a:solidFill>
                <a:effectLst>
                  <a:outerShdw blurRad="38100" dist="19050" dir="2700000" algn="tl" rotWithShape="0">
                    <a:schemeClr val="dk1">
                      <a:alpha val="40000"/>
                    </a:schemeClr>
                  </a:outerShdw>
                </a:effectLst>
                <a:sym typeface="+mn-ea"/>
              </a:rPr>
              <a:t>：消除等价冗余</a:t>
            </a:r>
          </a:p>
          <a:p>
            <a:pPr algn="l">
              <a:lnSpc>
                <a:spcPct val="100000"/>
              </a:lnSpc>
              <a:spcBef>
                <a:spcPts val="600"/>
              </a:spcBef>
              <a:spcAft>
                <a:spcPts val="400"/>
              </a:spcAft>
              <a:buClrTx/>
              <a:buSzTx/>
            </a:pPr>
            <a:r>
              <a:rPr lang="zh-CN" altLang="en-US" sz="2665" b="1" dirty="0">
                <a:solidFill>
                  <a:schemeClr val="tx1"/>
                </a:solidFill>
                <a:effectLst>
                  <a:outerShdw blurRad="38100" dist="19050" dir="2700000" algn="tl" rotWithShape="0">
                    <a:schemeClr val="dk1">
                      <a:alpha val="40000"/>
                    </a:schemeClr>
                  </a:outerShdw>
                </a:effectLst>
                <a:sym typeface="+mn-ea"/>
              </a:rPr>
              <a:t>对于</a:t>
            </a:r>
            <a:r>
              <a:rPr lang="en-US" altLang="zh-CN" sz="2665" b="1" dirty="0">
                <a:solidFill>
                  <a:schemeClr val="tx1"/>
                </a:solidFill>
                <a:effectLst>
                  <a:outerShdw blurRad="38100" dist="19050" dir="2700000" algn="tl" rotWithShape="0">
                    <a:schemeClr val="dk1">
                      <a:alpha val="40000"/>
                    </a:schemeClr>
                  </a:outerShdw>
                </a:effectLst>
                <a:sym typeface="+mn-ea"/>
              </a:rPr>
              <a:t>4</a:t>
            </a:r>
            <a:r>
              <a:rPr lang="zh-CN" altLang="en-US" sz="2665" b="1" dirty="0">
                <a:solidFill>
                  <a:schemeClr val="tx1"/>
                </a:solidFill>
                <a:effectLst>
                  <a:outerShdw blurRad="38100" dist="19050" dir="2700000" algn="tl" rotWithShape="0">
                    <a:schemeClr val="dk1">
                      <a:alpha val="40000"/>
                    </a:schemeClr>
                  </a:outerShdw>
                </a:effectLst>
                <a:sym typeface="+mn-ea"/>
              </a:rPr>
              <a:t>有</a:t>
            </a:r>
            <a:r>
              <a:rPr lang="en-US" altLang="zh-CN" sz="2665" b="1" dirty="0">
                <a:solidFill>
                  <a:schemeClr val="tx1"/>
                </a:solidFill>
                <a:effectLst>
                  <a:outerShdw blurRad="38100" dist="19050" dir="2700000" algn="tl" rotWithShape="0">
                    <a:schemeClr val="dk1">
                      <a:alpha val="40000"/>
                    </a:schemeClr>
                  </a:outerShdw>
                </a:effectLst>
                <a:sym typeface="+mn-ea"/>
              </a:rPr>
              <a:t>4=1+3,4=2+2,</a:t>
            </a:r>
            <a:r>
              <a:rPr lang="zh-CN" altLang="en-US" sz="2665" b="1" dirty="0">
                <a:solidFill>
                  <a:schemeClr val="tx1"/>
                </a:solidFill>
                <a:effectLst>
                  <a:outerShdw blurRad="38100" dist="19050" dir="2700000" algn="tl" rotWithShape="0">
                    <a:schemeClr val="dk1">
                      <a:alpha val="40000"/>
                    </a:schemeClr>
                  </a:outerShdw>
                </a:effectLst>
                <a:sym typeface="+mn-ea"/>
              </a:rPr>
              <a:t>那么更大的数会有更多的等价方案。我们可以通过设定访问标记的方式，在搜索的时候消除此冗余。</a:t>
            </a:r>
          </a:p>
          <a:p>
            <a:pPr marL="0" indent="0" algn="l">
              <a:lnSpc>
                <a:spcPct val="100000"/>
              </a:lnSpc>
              <a:spcAft>
                <a:spcPts val="0"/>
              </a:spcAft>
              <a:buClrTx/>
              <a:buSzTx/>
              <a:buNone/>
            </a:pPr>
            <a:endParaRPr lang="zh-CN" altLang="en-US" sz="2665"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80</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81</a:t>
            </a:fld>
            <a:endParaRPr lang="zh-CN" altLang="en-US" dirty="0"/>
          </a:p>
        </p:txBody>
      </p:sp>
      <p:sp>
        <p:nvSpPr>
          <p:cNvPr id="100" name="文本框 99"/>
          <p:cNvSpPr txBox="1"/>
          <p:nvPr/>
        </p:nvSpPr>
        <p:spPr>
          <a:xfrm>
            <a:off x="1197610" y="838200"/>
            <a:ext cx="9980295" cy="5631180"/>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N=110;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a[N],dep,n,vis[N],mark,maxdep;</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dep);</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a[1]=1;</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while(cin&gt;&gt;n&amp;&amp;n){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maxdep=1;</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//设定搜索深度</a:t>
            </a:r>
          </a:p>
          <a:p>
            <a:pPr indent="0"/>
            <a:r>
              <a:rPr lang="en-US" sz="24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mark=0;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while(!mark){</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dfs(2);</a:t>
            </a:r>
          </a:p>
          <a:p>
            <a:pPr indent="0"/>
            <a:r>
              <a:rPr lang="en-US" sz="24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maxdep++;</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//增加搜索深度</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82</a:t>
            </a:fld>
            <a:endParaRPr lang="zh-CN" altLang="en-US" dirty="0"/>
          </a:p>
        </p:txBody>
      </p:sp>
      <p:sp>
        <p:nvSpPr>
          <p:cNvPr id="100" name="文本框 99"/>
          <p:cNvSpPr txBox="1"/>
          <p:nvPr/>
        </p:nvSpPr>
        <p:spPr>
          <a:xfrm>
            <a:off x="1106170" y="921385"/>
            <a:ext cx="9980295" cy="5846445"/>
          </a:xfrm>
          <a:prstGeom prst="rect">
            <a:avLst/>
          </a:prstGeom>
          <a:noFill/>
          <a:ln w="9525">
            <a:noFill/>
          </a:ln>
        </p:spPr>
        <p:txBody>
          <a:bodyPr wrap="square">
            <a:spAutoFit/>
            <a:scene3d>
              <a:camera prst="orthographicFront"/>
              <a:lightRig rig="threePt" dir="t"/>
            </a:scene3d>
          </a:bodyPr>
          <a:lstStyle/>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dfs(int dep){</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if(mark) return;</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if(dep&gt;maxdep+1) </a:t>
            </a: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return ;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//超过设定的搜索深度剪枝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if(a[dep-1]==n){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//得到答案</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mark=1;</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i=1;i&lt;=dep-1;i++)  cout&lt;&lt;a[i]&lt;&lt;"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cout&lt;&lt;endl; return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memset(vis,0,sizeof(vis));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//访问标记消除等价冗余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i=dep-1;i&gt;=1;i--)  </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//优化搜索顺序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j=i;j&gt;=1;j--){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sum=a[i]+a[j];</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if(sum&gt;n||sum&lt;=a[dep-1]||vis[sum]) </a:t>
            </a: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continue;</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//超过n,小于等于a[dep-1]不符合数列要求，vis标记过说明有等价方案。 </a:t>
            </a: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vis[sum]=1; a[dep]=sum;  dfs(dep+1);</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rPr>
              <a:t>双向广搜</a:t>
            </a:r>
          </a:p>
        </p:txBody>
      </p:sp>
      <p:sp>
        <p:nvSpPr>
          <p:cNvPr id="14" name="内容占位符 13"/>
          <p:cNvSpPr>
            <a:spLocks noGrp="1"/>
          </p:cNvSpPr>
          <p:nvPr>
            <p:ph idx="1"/>
          </p:nvPr>
        </p:nvSpPr>
        <p:spPr>
          <a:xfrm>
            <a:off x="1094740" y="1416050"/>
            <a:ext cx="8074025" cy="4898390"/>
          </a:xfrm>
        </p:spPr>
        <p:txBody>
          <a:bodyPr rtlCol="0">
            <a:noAutofit/>
            <a:scene3d>
              <a:camera prst="orthographicFront"/>
              <a:lightRig rig="threePt" dir="t"/>
            </a:scene3d>
          </a:bodyPr>
          <a:lstStyle/>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双向广搜是从初始状态和目标状态交替进行搜索，直至找到交集的搜索过程，对算法的优化是显然的。</a:t>
            </a:r>
            <a:endParaRPr sz="2400" b="1" dirty="0">
              <a:solidFill>
                <a:schemeClr val="tx1"/>
              </a:solidFill>
              <a:effectLst>
                <a:outerShdw blurRad="38100" dist="19050" dir="2700000" algn="tl" rotWithShape="0">
                  <a:schemeClr val="dk1">
                    <a:alpha val="40000"/>
                  </a:schemeClr>
                </a:outerShdw>
              </a:effectLst>
            </a:endParaRP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例如右图，紫色+蓝色部分是从初始状态进行搜索遍历到的区域，紫色+红色部分是从目标状态进行搜索遍历到的区域，而紫色部分是双向广搜遍历到的区域。</a:t>
            </a: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双向搜索主要有两种，双向</a:t>
            </a:r>
            <a:r>
              <a:rPr lang="zh-CN" sz="2400" b="1" dirty="0">
                <a:solidFill>
                  <a:schemeClr val="tx1"/>
                </a:solidFill>
                <a:effectLst>
                  <a:outerShdw blurRad="38100" dist="19050" dir="2700000" algn="tl" rotWithShape="0">
                    <a:schemeClr val="dk1">
                      <a:alpha val="40000"/>
                    </a:schemeClr>
                  </a:outerShdw>
                </a:effectLst>
                <a:sym typeface="+mn-ea"/>
              </a:rPr>
              <a:t>同时搜索</a:t>
            </a:r>
            <a:r>
              <a:rPr sz="2400" b="1" dirty="0">
                <a:solidFill>
                  <a:schemeClr val="tx1"/>
                </a:solidFill>
                <a:effectLst>
                  <a:outerShdw blurRad="38100" dist="19050" dir="2700000" algn="tl" rotWithShape="0">
                    <a:schemeClr val="dk1">
                      <a:alpha val="40000"/>
                    </a:schemeClr>
                  </a:outerShdw>
                </a:effectLst>
                <a:sym typeface="+mn-ea"/>
              </a:rPr>
              <a:t>和折半搜索。</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83</a:t>
            </a:fld>
            <a:endParaRPr lang="zh-CN" altLang="en-US" dirty="0"/>
          </a:p>
        </p:txBody>
      </p:sp>
      <p:pic>
        <p:nvPicPr>
          <p:cNvPr id="4" name="图片 3"/>
          <p:cNvPicPr>
            <a:picLocks noChangeAspect="1"/>
          </p:cNvPicPr>
          <p:nvPr/>
        </p:nvPicPr>
        <p:blipFill>
          <a:blip r:embed="rId2" cstate="print"/>
          <a:stretch>
            <a:fillRect/>
          </a:stretch>
        </p:blipFill>
        <p:spPr>
          <a:xfrm>
            <a:off x="9420195" y="1714500"/>
            <a:ext cx="2020054" cy="3429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08400" y="791280"/>
            <a:ext cx="10969200" cy="705600"/>
          </a:xfrm>
        </p:spPr>
        <p:txBody>
          <a:bodyPr rtlCol="0"/>
          <a:lstStyle/>
          <a:p>
            <a:pPr rtl="0"/>
            <a:r>
              <a:rPr lang="zh-CN" altLang="en-US" dirty="0">
                <a:latin typeface="微软雅黑" panose="020B0503020204020204" charset="-122"/>
                <a:ea typeface="微软雅黑" panose="020B0503020204020204" charset="-122"/>
              </a:rPr>
              <a:t>双向同时搜索以</a:t>
            </a:r>
            <a:r>
              <a:rPr lang="en-US" altLang="zh-CN" dirty="0">
                <a:latin typeface="微软雅黑" panose="020B0503020204020204" charset="-122"/>
                <a:ea typeface="微软雅黑" panose="020B0503020204020204" charset="-122"/>
              </a:rPr>
              <a:t>BFS</a:t>
            </a:r>
            <a:r>
              <a:rPr lang="zh-CN" altLang="en-US" dirty="0">
                <a:latin typeface="微软雅黑" panose="020B0503020204020204" charset="-122"/>
                <a:ea typeface="微软雅黑" panose="020B0503020204020204" charset="-122"/>
              </a:rPr>
              <a:t>实现</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84</a:t>
            </a:fld>
            <a:endParaRPr lang="zh-CN" altLang="en-US" dirty="0"/>
          </a:p>
        </p:txBody>
      </p:sp>
      <p:sp>
        <p:nvSpPr>
          <p:cNvPr id="100" name="文本框 99"/>
          <p:cNvSpPr txBox="1"/>
          <p:nvPr/>
        </p:nvSpPr>
        <p:spPr>
          <a:xfrm>
            <a:off x="1104900" y="1313815"/>
            <a:ext cx="9980295" cy="5492750"/>
          </a:xfrm>
          <a:prstGeom prst="rect">
            <a:avLst/>
          </a:prstGeom>
          <a:noFill/>
          <a:ln w="9525">
            <a:noFill/>
          </a:ln>
        </p:spPr>
        <p:txBody>
          <a:bodyPr wrap="square">
            <a:spAutoFit/>
            <a:scene3d>
              <a:camera prst="orthographicFront"/>
              <a:lightRig rig="threePt" dir="t"/>
            </a:scene3d>
          </a:bodyPr>
          <a:lstStyle/>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将开始结点和目标结点加入队列 q</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标记开始结点为 1</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标记目标结点为 2</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while (队列 q 不为空){</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从 q.front() 扩展出新的 s 个结点</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如果新扩展出的结点已经被其他数字标记过</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那么表示搜索的两端碰撞</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那么循环结束</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如果新的 s 个结点是从开始结点扩展来的</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那么将这个 s 个结点标记为 1 并且入队 q </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如果 新的 s 个结点是从目标结点扩展来的</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那么将这个 s 个结点标记为 2 并且入队 q</a:t>
            </a:r>
          </a:p>
          <a:p>
            <a:pPr algn="l">
              <a:lnSpc>
                <a:spcPct val="150000"/>
              </a:lnSpc>
              <a:spcBef>
                <a:spcPts val="0"/>
              </a:spcBef>
              <a:buClrTx/>
              <a:buSzTx/>
              <a:buNone/>
            </a:pPr>
            <a:r>
              <a:rPr lang="zh-CN" altLang="en-US"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20775" y="1316355"/>
            <a:ext cx="9947275" cy="5630545"/>
          </a:xfrm>
        </p:spPr>
        <p:txBody>
          <a:bodyPr>
            <a:normAutofit/>
            <a:scene3d>
              <a:camera prst="orthographicFront"/>
              <a:lightRig rig="threePt" dir="t"/>
            </a:scene3d>
          </a:bodyPr>
          <a:lstStyle/>
          <a:p>
            <a:pPr marL="0" indent="0">
              <a:lnSpc>
                <a:spcPct val="100000"/>
              </a:lnSpc>
              <a:spcBef>
                <a:spcPts val="0"/>
              </a:spcBef>
              <a:spcAft>
                <a:spcPts val="0"/>
              </a:spcAft>
              <a:buNone/>
            </a:pPr>
            <a:r>
              <a:rPr lang="en-US" altLang="zh-CN" sz="2400" b="1" dirty="0">
                <a:solidFill>
                  <a:schemeClr val="tx1"/>
                </a:solidFill>
                <a:effectLst>
                  <a:outerShdw blurRad="38100" dist="19050" dir="2700000" algn="tl" rotWithShape="0">
                    <a:schemeClr val="dk1">
                      <a:alpha val="40000"/>
                    </a:schemeClr>
                  </a:outerShdw>
                </a:effectLst>
              </a:rPr>
              <a:t>【</a:t>
            </a:r>
            <a:r>
              <a:rPr lang="zh-CN" altLang="en-US" sz="2400" b="1" dirty="0">
                <a:solidFill>
                  <a:schemeClr val="tx1"/>
                </a:solidFill>
                <a:effectLst>
                  <a:outerShdw blurRad="38100" dist="19050" dir="2700000" algn="tl" rotWithShape="0">
                    <a:schemeClr val="dk1">
                      <a:alpha val="40000"/>
                    </a:schemeClr>
                  </a:outerShdw>
                </a:effectLst>
              </a:rPr>
              <a:t>问题描述</a:t>
            </a:r>
            <a:r>
              <a:rPr lang="en-US" altLang="zh-CN" sz="2400" b="1" dirty="0">
                <a:solidFill>
                  <a:schemeClr val="tx1"/>
                </a:solidFill>
                <a:effectLst>
                  <a:outerShdw blurRad="38100" dist="19050" dir="2700000" algn="tl" rotWithShape="0">
                    <a:schemeClr val="dk1">
                      <a:alpha val="40000"/>
                    </a:schemeClr>
                  </a:outerShdw>
                </a:effectLst>
              </a:rPr>
              <a:t>】</a:t>
            </a: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编写一个程序计算一个骑士从一点到另一点所需的最小步数。骑士可以移动到的位置如下图。</a:t>
            </a:r>
          </a:p>
          <a:p>
            <a:pPr marL="0" indent="0">
              <a:lnSpc>
                <a:spcPct val="100000"/>
              </a:lnSpc>
              <a:spcBef>
                <a:spcPts val="0"/>
              </a:spcBef>
              <a:spcAft>
                <a:spcPts val="0"/>
              </a:spcAft>
              <a:buNone/>
            </a:pPr>
            <a:r>
              <a:rPr lang="en-US" altLang="zh-CN" sz="2400" b="1" dirty="0">
                <a:solidFill>
                  <a:schemeClr val="tx1"/>
                </a:solidFill>
                <a:effectLst>
                  <a:outerShdw blurRad="38100" dist="19050" dir="2700000" algn="tl" rotWithShape="0">
                    <a:schemeClr val="dk1">
                      <a:alpha val="40000"/>
                    </a:schemeClr>
                  </a:outerShdw>
                </a:effectLst>
              </a:rPr>
              <a:t>【</a:t>
            </a:r>
            <a:r>
              <a:rPr lang="zh-CN" altLang="en-US" sz="2400" b="1" dirty="0">
                <a:solidFill>
                  <a:schemeClr val="tx1"/>
                </a:solidFill>
                <a:effectLst>
                  <a:outerShdw blurRad="38100" dist="19050" dir="2700000" algn="tl" rotWithShape="0">
                    <a:schemeClr val="dk1">
                      <a:alpha val="40000"/>
                    </a:schemeClr>
                  </a:outerShdw>
                </a:effectLst>
              </a:rPr>
              <a:t>输入格式</a:t>
            </a:r>
            <a:r>
              <a:rPr lang="en-US" altLang="zh-CN" sz="2400" b="1" dirty="0">
                <a:solidFill>
                  <a:schemeClr val="tx1"/>
                </a:solidFill>
                <a:effectLst>
                  <a:outerShdw blurRad="38100" dist="19050" dir="2700000" algn="tl" rotWithShape="0">
                    <a:schemeClr val="dk1">
                      <a:alpha val="40000"/>
                    </a:schemeClr>
                  </a:outerShdw>
                </a:effectLst>
              </a:rPr>
              <a:t>】</a:t>
            </a: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第一行，给出骑士的数量</a:t>
            </a:r>
            <a:r>
              <a:rPr lang="en-US" altLang="zh-CN" sz="2400" b="1" dirty="0">
                <a:solidFill>
                  <a:schemeClr val="tx1"/>
                </a:solidFill>
                <a:effectLst>
                  <a:outerShdw blurRad="38100" dist="19050" dir="2700000" algn="tl" rotWithShape="0">
                    <a:schemeClr val="dk1">
                      <a:alpha val="40000"/>
                    </a:schemeClr>
                  </a:outerShdw>
                </a:effectLst>
              </a:rPr>
              <a:t>n</a:t>
            </a:r>
            <a:r>
              <a:rPr lang="zh-CN" altLang="en-US" sz="2400" b="1" dirty="0">
                <a:solidFill>
                  <a:schemeClr val="tx1"/>
                </a:solidFill>
                <a:effectLst>
                  <a:outerShdw blurRad="38100" dist="19050" dir="2700000" algn="tl" rotWithShape="0">
                    <a:schemeClr val="dk1">
                      <a:alpha val="40000"/>
                    </a:schemeClr>
                  </a:outerShdw>
                </a:effectLst>
              </a:rPr>
              <a:t>。对于每一个骑士都有</a:t>
            </a:r>
            <a:endParaRPr lang="en-US" altLang="zh-CN" sz="2400" b="1" dirty="0">
              <a:solidFill>
                <a:schemeClr val="tx1"/>
              </a:solidFill>
              <a:effectLst>
                <a:outerShdw blurRad="38100" dist="19050" dir="2700000" algn="tl" rotWithShape="0">
                  <a:schemeClr val="dk1">
                    <a:alpha val="40000"/>
                  </a:schemeClr>
                </a:outerShdw>
              </a:effectLst>
            </a:endParaRPr>
          </a:p>
          <a:p>
            <a:pPr marL="0" indent="0">
              <a:lnSpc>
                <a:spcPct val="100000"/>
              </a:lnSpc>
              <a:spcBef>
                <a:spcPts val="0"/>
              </a:spcBef>
              <a:spcAft>
                <a:spcPts val="0"/>
              </a:spcAft>
              <a:buNone/>
            </a:pPr>
            <a:r>
              <a:rPr lang="en-US" altLang="zh-CN" sz="2400" b="1" dirty="0">
                <a:solidFill>
                  <a:schemeClr val="tx1"/>
                </a:solidFill>
                <a:effectLst>
                  <a:outerShdw blurRad="38100" dist="19050" dir="2700000" algn="tl" rotWithShape="0">
                    <a:schemeClr val="dk1">
                      <a:alpha val="40000"/>
                    </a:schemeClr>
                  </a:outerShdw>
                </a:effectLst>
              </a:rPr>
              <a:t>3</a:t>
            </a:r>
            <a:r>
              <a:rPr lang="zh-CN" altLang="en-US" sz="2400" b="1" dirty="0">
                <a:solidFill>
                  <a:schemeClr val="tx1"/>
                </a:solidFill>
                <a:effectLst>
                  <a:outerShdw blurRad="38100" dist="19050" dir="2700000" algn="tl" rotWithShape="0">
                    <a:schemeClr val="dk1">
                      <a:alpha val="40000"/>
                    </a:schemeClr>
                  </a:outerShdw>
                </a:effectLst>
              </a:rPr>
              <a:t>行，第一行一个整数</a:t>
            </a:r>
            <a:r>
              <a:rPr lang="en-US" altLang="zh-CN" sz="2400" b="1" dirty="0">
                <a:solidFill>
                  <a:schemeClr val="tx1"/>
                </a:solidFill>
                <a:effectLst>
                  <a:outerShdw blurRad="38100" dist="19050" dir="2700000" algn="tl" rotWithShape="0">
                    <a:schemeClr val="dk1">
                      <a:alpha val="40000"/>
                    </a:schemeClr>
                  </a:outerShdw>
                </a:effectLst>
              </a:rPr>
              <a:t>L</a:t>
            </a:r>
            <a:r>
              <a:rPr lang="zh-CN" altLang="en-US" sz="2400" b="1" dirty="0">
                <a:solidFill>
                  <a:schemeClr val="tx1"/>
                </a:solidFill>
                <a:effectLst>
                  <a:outerShdw blurRad="38100" dist="19050" dir="2700000" algn="tl" rotWithShape="0">
                    <a:schemeClr val="dk1">
                      <a:alpha val="40000"/>
                    </a:schemeClr>
                  </a:outerShdw>
                </a:effectLst>
              </a:rPr>
              <a:t>表示棋盘的大小</a:t>
            </a:r>
            <a:r>
              <a:rPr lang="en-US" altLang="zh-CN" sz="2400" b="1" dirty="0">
                <a:solidFill>
                  <a:schemeClr val="tx1"/>
                </a:solidFill>
                <a:effectLst>
                  <a:outerShdw blurRad="38100" dist="19050" dir="2700000" algn="tl" rotWithShape="0">
                    <a:schemeClr val="dk1">
                      <a:alpha val="40000"/>
                    </a:schemeClr>
                  </a:outerShdw>
                </a:effectLst>
              </a:rPr>
              <a:t>(4≤L≤300)</a:t>
            </a:r>
            <a:r>
              <a:rPr lang="zh-CN" altLang="en-US" sz="2400" b="1" dirty="0">
                <a:solidFill>
                  <a:schemeClr val="tx1"/>
                </a:solidFill>
                <a:effectLst>
                  <a:outerShdw blurRad="38100" dist="19050" dir="2700000" algn="tl" rotWithShape="0">
                    <a:schemeClr val="dk1">
                      <a:alpha val="40000"/>
                    </a:schemeClr>
                  </a:outerShdw>
                </a:effectLst>
              </a:rPr>
              <a:t>，</a:t>
            </a: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整个棋盘大小为</a:t>
            </a:r>
            <a:r>
              <a:rPr lang="en-US" altLang="zh-CN" sz="2400" b="1" dirty="0">
                <a:solidFill>
                  <a:schemeClr val="tx1"/>
                </a:solidFill>
                <a:effectLst>
                  <a:outerShdw blurRad="38100" dist="19050" dir="2700000" algn="tl" rotWithShape="0">
                    <a:schemeClr val="dk1">
                      <a:alpha val="40000"/>
                    </a:schemeClr>
                  </a:outerShdw>
                </a:effectLst>
              </a:rPr>
              <a:t>L*L</a:t>
            </a:r>
            <a:r>
              <a:rPr lang="zh-CN" altLang="en-US" sz="2400" b="1" dirty="0">
                <a:solidFill>
                  <a:schemeClr val="tx1"/>
                </a:solidFill>
                <a:effectLst>
                  <a:outerShdw blurRad="38100" dist="19050" dir="2700000" algn="tl" rotWithShape="0">
                    <a:schemeClr val="dk1">
                      <a:alpha val="40000"/>
                    </a:schemeClr>
                  </a:outerShdw>
                </a:effectLst>
              </a:rPr>
              <a:t>，第二行和第三行分别包含一对</a:t>
            </a:r>
            <a:endParaRPr lang="en-US" altLang="zh-CN" sz="2400" b="1" dirty="0">
              <a:solidFill>
                <a:schemeClr val="tx1"/>
              </a:solidFill>
              <a:effectLst>
                <a:outerShdw blurRad="38100" dist="19050" dir="2700000" algn="tl" rotWithShape="0">
                  <a:schemeClr val="dk1">
                    <a:alpha val="40000"/>
                  </a:schemeClr>
                </a:outerShdw>
              </a:effectLst>
            </a:endParaRP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整数</a:t>
            </a:r>
            <a:r>
              <a:rPr lang="en-US" altLang="zh-CN" sz="2400" b="1" dirty="0">
                <a:solidFill>
                  <a:schemeClr val="tx1"/>
                </a:solidFill>
                <a:effectLst>
                  <a:outerShdw blurRad="38100" dist="19050" dir="2700000" algn="tl" rotWithShape="0">
                    <a:schemeClr val="dk1">
                      <a:alpha val="40000"/>
                    </a:schemeClr>
                  </a:outerShdw>
                </a:effectLst>
              </a:rPr>
              <a:t>(</a:t>
            </a:r>
            <a:r>
              <a:rPr lang="en-US" altLang="zh-CN" sz="2400" b="1" dirty="0" err="1">
                <a:solidFill>
                  <a:schemeClr val="tx1"/>
                </a:solidFill>
                <a:effectLst>
                  <a:outerShdw blurRad="38100" dist="19050" dir="2700000" algn="tl" rotWithShape="0">
                    <a:schemeClr val="dk1">
                      <a:alpha val="40000"/>
                    </a:schemeClr>
                  </a:outerShdw>
                </a:effectLst>
              </a:rPr>
              <a:t>x,y</a:t>
            </a:r>
            <a:r>
              <a:rPr lang="en-US" altLang="zh-CN" sz="2400" b="1" dirty="0">
                <a:solidFill>
                  <a:schemeClr val="tx1"/>
                </a:solidFill>
                <a:effectLst>
                  <a:outerShdw blurRad="38100" dist="19050" dir="2700000" algn="tl" rotWithShape="0">
                    <a:schemeClr val="dk1">
                      <a:alpha val="40000"/>
                    </a:schemeClr>
                  </a:outerShdw>
                </a:effectLst>
              </a:rPr>
              <a:t>)</a:t>
            </a:r>
            <a:r>
              <a:rPr lang="zh-CN" altLang="en-US" sz="2400" b="1" dirty="0">
                <a:solidFill>
                  <a:schemeClr val="tx1"/>
                </a:solidFill>
                <a:effectLst>
                  <a:outerShdw blurRad="38100" dist="19050" dir="2700000" algn="tl" rotWithShape="0">
                    <a:schemeClr val="dk1">
                      <a:alpha val="40000"/>
                    </a:schemeClr>
                  </a:outerShdw>
                </a:effectLst>
              </a:rPr>
              <a:t>表示骑士的起始点和终点。</a:t>
            </a:r>
          </a:p>
          <a:p>
            <a:pPr marL="0" indent="0">
              <a:lnSpc>
                <a:spcPct val="100000"/>
              </a:lnSpc>
              <a:spcBef>
                <a:spcPts val="0"/>
              </a:spcBef>
              <a:spcAft>
                <a:spcPts val="0"/>
              </a:spcAft>
              <a:buNone/>
            </a:pPr>
            <a:r>
              <a:rPr lang="en-US" altLang="zh-CN" sz="2400" b="1" dirty="0">
                <a:solidFill>
                  <a:schemeClr val="tx1"/>
                </a:solidFill>
                <a:effectLst>
                  <a:outerShdw blurRad="38100" dist="19050" dir="2700000" algn="tl" rotWithShape="0">
                    <a:schemeClr val="dk1">
                      <a:alpha val="40000"/>
                    </a:schemeClr>
                  </a:outerShdw>
                </a:effectLst>
              </a:rPr>
              <a:t>【</a:t>
            </a:r>
            <a:r>
              <a:rPr lang="zh-CN" altLang="en-US" sz="2400" b="1" dirty="0">
                <a:solidFill>
                  <a:schemeClr val="tx1"/>
                </a:solidFill>
                <a:effectLst>
                  <a:outerShdw blurRad="38100" dist="19050" dir="2700000" algn="tl" rotWithShape="0">
                    <a:schemeClr val="dk1">
                      <a:alpha val="40000"/>
                    </a:schemeClr>
                  </a:outerShdw>
                </a:effectLst>
              </a:rPr>
              <a:t>输出格式</a:t>
            </a:r>
            <a:r>
              <a:rPr lang="en-US" altLang="zh-CN" sz="2400" b="1" dirty="0">
                <a:solidFill>
                  <a:schemeClr val="tx1"/>
                </a:solidFill>
                <a:effectLst>
                  <a:outerShdw blurRad="38100" dist="19050" dir="2700000" algn="tl" rotWithShape="0">
                    <a:schemeClr val="dk1">
                      <a:alpha val="40000"/>
                    </a:schemeClr>
                  </a:outerShdw>
                </a:effectLst>
              </a:rPr>
              <a:t>】</a:t>
            </a: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对每一个骑士，输出一行一个整数表示需要移动</a:t>
            </a:r>
            <a:endParaRPr lang="en-US" altLang="zh-CN" sz="2400" b="1" dirty="0">
              <a:solidFill>
                <a:schemeClr val="tx1"/>
              </a:solidFill>
              <a:effectLst>
                <a:outerShdw blurRad="38100" dist="19050" dir="2700000" algn="tl" rotWithShape="0">
                  <a:schemeClr val="dk1">
                    <a:alpha val="40000"/>
                  </a:schemeClr>
                </a:outerShdw>
              </a:effectLst>
            </a:endParaRPr>
          </a:p>
          <a:p>
            <a:pPr marL="0" indent="0">
              <a:lnSpc>
                <a:spcPct val="100000"/>
              </a:lnSpc>
              <a:spcBef>
                <a:spcPts val="0"/>
              </a:spcBef>
              <a:spcAft>
                <a:spcPts val="0"/>
              </a:spcAft>
              <a:buNone/>
            </a:pPr>
            <a:r>
              <a:rPr lang="zh-CN" altLang="en-US" sz="2400" b="1" dirty="0">
                <a:solidFill>
                  <a:schemeClr val="tx1"/>
                </a:solidFill>
                <a:effectLst>
                  <a:outerShdw blurRad="38100" dist="19050" dir="2700000" algn="tl" rotWithShape="0">
                    <a:schemeClr val="dk1">
                      <a:alpha val="40000"/>
                    </a:schemeClr>
                  </a:outerShdw>
                </a:effectLst>
              </a:rPr>
              <a:t>的最小步数。</a:t>
            </a:r>
          </a:p>
        </p:txBody>
      </p:sp>
      <p:sp>
        <p:nvSpPr>
          <p:cNvPr id="44035" name="Rectangle 2"/>
          <p:cNvSpPr>
            <a:spLocks noGrp="1" noChangeArrowheads="1"/>
          </p:cNvSpPr>
          <p:nvPr>
            <p:ph type="title"/>
          </p:nvPr>
        </p:nvSpPr>
        <p:spPr>
          <a:xfrm>
            <a:off x="2994660" y="561975"/>
            <a:ext cx="7663815" cy="1143000"/>
          </a:xfrm>
        </p:spPr>
        <p:txBody>
          <a:bodyPr>
            <a:normAutofit/>
          </a:bodyPr>
          <a:lstStyle/>
          <a:p>
            <a:r>
              <a:rPr lang="zh-CN" altLang="en-US" dirty="0">
                <a:latin typeface="微软雅黑" panose="020B0503020204020204" charset="-122"/>
                <a:ea typeface="微软雅黑" panose="020B0503020204020204" charset="-122"/>
                <a:sym typeface="+mn-ea"/>
              </a:rPr>
              <a:t>例</a:t>
            </a:r>
            <a:r>
              <a:rPr lang="en-US" altLang="zh-CN" dirty="0">
                <a:latin typeface="微软雅黑" panose="020B0503020204020204" charset="-122"/>
                <a:ea typeface="微软雅黑" panose="020B0503020204020204" charset="-122"/>
                <a:sym typeface="+mn-ea"/>
              </a:rPr>
              <a:t>15 </a:t>
            </a:r>
            <a:r>
              <a:rPr lang="en-US" altLang="zh-CN" dirty="0">
                <a:sym typeface="+mn-ea"/>
              </a:rPr>
              <a:t>POJ1915 Knight Moves</a:t>
            </a:r>
            <a:endParaRPr lang="en-US" altLang="zh-CN" dirty="0"/>
          </a:p>
        </p:txBody>
      </p:sp>
      <p:pic>
        <p:nvPicPr>
          <p:cNvPr id="5" name="图片 2" descr="IMG_25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84590" y="2787650"/>
            <a:ext cx="3178175" cy="2971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20775" y="1316038"/>
            <a:ext cx="9947275" cy="4525962"/>
          </a:xfrm>
        </p:spPr>
        <p:txBody>
          <a:bodyPr>
            <a:scene3d>
              <a:camera prst="orthographicFront"/>
              <a:lightRig rig="threePt" dir="t"/>
            </a:scene3d>
          </a:bodyPr>
          <a:lstStyle/>
          <a:p>
            <a:pPr algn="l">
              <a:lnSpc>
                <a:spcPct val="150000"/>
              </a:lnSpc>
              <a:spcBef>
                <a:spcPts val="1800"/>
              </a:spcBef>
              <a:buClrTx/>
              <a:buSzTx/>
            </a:pPr>
            <a:r>
              <a:rPr sz="2800" b="1" dirty="0">
                <a:solidFill>
                  <a:schemeClr val="tx1"/>
                </a:solidFill>
                <a:effectLst>
                  <a:outerShdw blurRad="38100" dist="19050" dir="2700000" algn="tl" rotWithShape="0">
                    <a:schemeClr val="dk1">
                      <a:alpha val="40000"/>
                    </a:schemeClr>
                  </a:outerShdw>
                </a:effectLst>
              </a:rPr>
              <a:t>给定了起始状态和结束状态，求最小步数，显然是用BFS。</a:t>
            </a:r>
          </a:p>
          <a:p>
            <a:pPr algn="l">
              <a:lnSpc>
                <a:spcPct val="150000"/>
              </a:lnSpc>
              <a:spcBef>
                <a:spcPts val="1800"/>
              </a:spcBef>
              <a:buClrTx/>
              <a:buSzTx/>
            </a:pPr>
            <a:r>
              <a:rPr sz="2800" b="1" dirty="0">
                <a:solidFill>
                  <a:schemeClr val="tx1"/>
                </a:solidFill>
                <a:effectLst>
                  <a:outerShdw blurRad="38100" dist="19050" dir="2700000" algn="tl" rotWithShape="0">
                    <a:schemeClr val="dk1">
                      <a:alpha val="40000"/>
                    </a:schemeClr>
                  </a:outerShdw>
                </a:effectLst>
              </a:rPr>
              <a:t>为了节省时间，选择双向BFS，即从起点向终点搜，从终点向起点搜，各自扩展各自的状态，直到某一次双方扩展的状态重合，得到的路径即为答案。</a:t>
            </a:r>
          </a:p>
          <a:p>
            <a:pPr algn="l">
              <a:lnSpc>
                <a:spcPct val="150000"/>
              </a:lnSpc>
              <a:spcBef>
                <a:spcPts val="1800"/>
              </a:spcBef>
              <a:buClrTx/>
              <a:buSzTx/>
            </a:pPr>
            <a:endParaRPr sz="2800" b="1"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20775" y="1316038"/>
            <a:ext cx="9947275" cy="4525962"/>
          </a:xfrm>
        </p:spPr>
        <p:txBody>
          <a:bodyPr/>
          <a:lstStyle/>
          <a:p>
            <a:pPr marL="0" indent="0">
              <a:lnSpc>
                <a:spcPct val="150000"/>
              </a:lnSpc>
              <a:spcBef>
                <a:spcPts val="0"/>
              </a:spcBef>
              <a:buNone/>
            </a:pPr>
            <a:endParaRPr lang="en-US" altLang="zh-CN" dirty="0">
              <a:solidFill>
                <a:schemeClr val="tx1">
                  <a:lumMod val="50000"/>
                </a:schemeClr>
              </a:solidFill>
            </a:endParaRPr>
          </a:p>
          <a:p>
            <a:pPr marL="0" indent="0">
              <a:lnSpc>
                <a:spcPct val="150000"/>
              </a:lnSpc>
              <a:spcBef>
                <a:spcPts val="0"/>
              </a:spcBef>
              <a:buNone/>
            </a:pPr>
            <a:endParaRPr lang="zh-CN" altLang="en-US" sz="2800" dirty="0">
              <a:solidFill>
                <a:srgbClr val="0070C0"/>
              </a:solidFill>
            </a:endParaRPr>
          </a:p>
        </p:txBody>
      </p:sp>
      <p:sp>
        <p:nvSpPr>
          <p:cNvPr id="100" name="文本框 99"/>
          <p:cNvSpPr txBox="1"/>
          <p:nvPr/>
        </p:nvSpPr>
        <p:spPr>
          <a:xfrm>
            <a:off x="1120775" y="857250"/>
            <a:ext cx="10389870" cy="5939155"/>
          </a:xfrm>
          <a:prstGeom prst="rect">
            <a:avLst/>
          </a:prstGeom>
          <a:noFill/>
          <a:ln w="9525">
            <a:noFill/>
          </a:ln>
        </p:spPr>
        <p:txBody>
          <a:bodyPr wrap="square">
            <a:spAutoFit/>
            <a:scene3d>
              <a:camera prst="orthographicFront"/>
              <a:lightRig rig="threePt" dir="t"/>
            </a:scene3d>
          </a:bodyPr>
          <a:lstStyle/>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N=310;</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dx[] = {-1,-2,-2,-1,1,2,2,1},dy[] = {-2,-1,1,2,2,1,-1,-2};//8个方向的坐标变化值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struct node{</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 y;</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}s,t;</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vis[N][N],step[N][N],n;//vis访问标记，step步数 </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queue&lt;node&gt; q;</a:t>
            </a:r>
          </a:p>
          <a:p>
            <a:pPr indent="0"/>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bfs()</a:t>
            </a: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endPar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T;	scanf("%d",&amp;T);</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while(T--){//多组数据读入 </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scanf("%d",&amp;n);</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scanf("%d%d",&amp;s.x,&amp;s.y);</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scanf("%d%d",&amp;t.x,&amp;t.y);</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if(s.x==t.x&amp;&amp;s.y==t.y)</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printf("0\n");</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en-US" altLang="zh-CN"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else  printf("%d\n",bfs());</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zh-CN"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Tree>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20775" y="1316038"/>
            <a:ext cx="9947275" cy="4525962"/>
          </a:xfrm>
        </p:spPr>
        <p:txBody>
          <a:bodyPr/>
          <a:lstStyle/>
          <a:p>
            <a:pPr marL="0" indent="0">
              <a:lnSpc>
                <a:spcPct val="150000"/>
              </a:lnSpc>
              <a:spcBef>
                <a:spcPts val="0"/>
              </a:spcBef>
              <a:buNone/>
            </a:pPr>
            <a:endParaRPr lang="en-US" altLang="zh-CN" dirty="0">
              <a:solidFill>
                <a:schemeClr val="tx1">
                  <a:lumMod val="50000"/>
                </a:schemeClr>
              </a:solidFill>
            </a:endParaRPr>
          </a:p>
          <a:p>
            <a:pPr marL="0" indent="0">
              <a:lnSpc>
                <a:spcPct val="150000"/>
              </a:lnSpc>
              <a:spcBef>
                <a:spcPts val="0"/>
              </a:spcBef>
              <a:buNone/>
            </a:pPr>
            <a:endParaRPr lang="zh-CN" altLang="en-US" sz="2800" dirty="0">
              <a:solidFill>
                <a:srgbClr val="0070C0"/>
              </a:solidFill>
            </a:endParaRPr>
          </a:p>
        </p:txBody>
      </p:sp>
      <p:sp>
        <p:nvSpPr>
          <p:cNvPr id="100" name="文本框 99"/>
          <p:cNvSpPr txBox="1"/>
          <p:nvPr/>
        </p:nvSpPr>
        <p:spPr>
          <a:xfrm>
            <a:off x="695325" y="799465"/>
            <a:ext cx="10693400" cy="6185535"/>
          </a:xfrm>
          <a:prstGeom prst="rect">
            <a:avLst/>
          </a:prstGeom>
          <a:noFill/>
          <a:ln w="9525">
            <a:noFill/>
          </a:ln>
        </p:spPr>
        <p:txBody>
          <a:bodyPr wrap="square">
            <a:spAutoFit/>
            <a:scene3d>
              <a:camera prst="orthographicFront"/>
              <a:lightRig rig="threePt" dir="t"/>
            </a:scene3d>
          </a:bodyPr>
          <a:lstStyle/>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bfs(){</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q.push(s);</a:t>
            </a:r>
            <a:r>
              <a:rPr lang="en-US"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q.push(t);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//起点入队列 ，终点入队列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vis[s.x][s.y] = 1;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//起点标记为1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vis[t.x][t.y] = 2;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//终点标记为2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while(!q.empty()){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//队列不为空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x=q.front().x,y=q.front().y;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//取队首元素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q.pop();</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i=0;i&lt;8;i++){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//向八个方向扩展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int tx=x+dx[i],ty=y+dy[i];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//扩展出的新坐标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if(tx&lt;0||tx&gt;=n||ty&lt;0||ty&gt;=n)continue;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//超出坐标范围跳过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if(vis[tx][ty]){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//如果坐标(tx,ty)之前被标记过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if(vis[tx][ty]!=vis[x][y])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//(tx,ty)与(x,y)标记不一样，说明双向搜索相遇，得到结果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step[tx][ty]+step[x][y]+1;</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}else{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//如果坐标(tx,ty)之前未被标记过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vis[tx][ty]=vis[x][y];  </a:t>
            </a:r>
            <a:r>
              <a:rPr lang="zh-CN" b="1" i="1">
                <a:solidFill>
                  <a:schemeClr val="tx1"/>
                </a:solidFill>
                <a:effectLst>
                  <a:outerShdw blurRad="38100" dist="19050" dir="2700000" algn="tl" rotWithShape="0">
                    <a:schemeClr val="dk1">
                      <a:alpha val="40000"/>
                    </a:schemeClr>
                  </a:outerShdw>
                </a:effectLst>
                <a:ea typeface="宋体" panose="02010600030101010101" pitchFamily="2" charset="-122"/>
              </a:rPr>
              <a:t>//标记与(x,y)相同的标记 </a:t>
            </a:r>
            <a:endPar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step[tx][ty]=step[x][y]+1;</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q.push((node){tx,ty});</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r>
              <a:rPr 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algn="ctr" rtl="0"/>
            <a:r>
              <a:rPr lang="zh-CN" altLang="en-US" dirty="0">
                <a:latin typeface="微软雅黑" panose="020B0503020204020204" charset="-122"/>
                <a:ea typeface="微软雅黑" panose="020B0503020204020204" charset="-122"/>
                <a:sym typeface="+mn-ea"/>
              </a:rPr>
              <a:t>折半搜索</a:t>
            </a:r>
          </a:p>
        </p:txBody>
      </p:sp>
      <p:sp>
        <p:nvSpPr>
          <p:cNvPr id="14" name="内容占位符 13"/>
          <p:cNvSpPr>
            <a:spLocks noGrp="1"/>
          </p:cNvSpPr>
          <p:nvPr>
            <p:ph idx="1"/>
          </p:nvPr>
        </p:nvSpPr>
        <p:spPr>
          <a:xfrm>
            <a:off x="719455" y="1214755"/>
            <a:ext cx="10737215" cy="5354955"/>
          </a:xfrm>
        </p:spPr>
        <p:txBody>
          <a:bodyPr rtlCol="0">
            <a:noAutofit/>
            <a:scene3d>
              <a:camera prst="orthographicFront"/>
              <a:lightRig rig="threePt" dir="t"/>
            </a:scene3d>
          </a:bodyPr>
          <a:lstStyle/>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折半搜索，又称为meet-in-the-middle。其做法为将整个搜索的过程分为两部分，然后每部分分别进行搜索，最后将得到两个答案序列，再将答案序列进行合并，即可得到最终的答案。它适用于输入数据较小，但还没小到能直接使用暴力搜索的情况。</a:t>
            </a: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我们知道，搜索的时间复杂度往往是指数级别的。</a:t>
            </a:r>
          </a:p>
          <a:p>
            <a:pPr algn="l" fontAlgn="auto">
              <a:lnSpc>
                <a:spcPct val="150000"/>
              </a:lnSpc>
              <a:spcBef>
                <a:spcPts val="1800"/>
              </a:spcBef>
              <a:buClrTx/>
              <a:buSzTx/>
            </a:pPr>
            <a:r>
              <a:rPr sz="2400" b="1" dirty="0">
                <a:solidFill>
                  <a:schemeClr val="tx1"/>
                </a:solidFill>
                <a:effectLst>
                  <a:outerShdw blurRad="38100" dist="19050" dir="2700000" algn="tl" rotWithShape="0">
                    <a:schemeClr val="dk1">
                      <a:alpha val="40000"/>
                    </a:schemeClr>
                  </a:outerShdw>
                </a:effectLst>
                <a:sym typeface="+mn-ea"/>
              </a:rPr>
              <a:t>比如，在每一层搜索时，假如都有两种选择，那么其时间复杂度为</a:t>
            </a:r>
            <a:r>
              <a:rPr lang="en-US" sz="2400" b="1" dirty="0">
                <a:solidFill>
                  <a:schemeClr val="tx1"/>
                </a:solidFill>
                <a:effectLst>
                  <a:outerShdw blurRad="38100" dist="19050" dir="2700000" algn="tl" rotWithShape="0">
                    <a:schemeClr val="dk1">
                      <a:alpha val="40000"/>
                    </a:schemeClr>
                  </a:outerShdw>
                </a:effectLst>
                <a:sym typeface="+mn-ea"/>
              </a:rPr>
              <a:t>O(2</a:t>
            </a:r>
            <a:r>
              <a:rPr lang="en-US" sz="2400" b="1" baseline="30000" dirty="0">
                <a:solidFill>
                  <a:schemeClr val="tx1"/>
                </a:solidFill>
                <a:effectLst>
                  <a:outerShdw blurRad="38100" dist="19050" dir="2700000" algn="tl" rotWithShape="0">
                    <a:schemeClr val="dk1">
                      <a:alpha val="40000"/>
                    </a:schemeClr>
                  </a:outerShdw>
                </a:effectLst>
                <a:sym typeface="+mn-ea"/>
              </a:rPr>
              <a:t>n</a:t>
            </a:r>
            <a:r>
              <a:rPr lang="en-US" sz="2400" b="1"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。当 </a:t>
            </a:r>
            <a:r>
              <a:rPr lang="en-US" sz="2400" b="1" dirty="0">
                <a:solidFill>
                  <a:schemeClr val="tx1"/>
                </a:solidFill>
                <a:effectLst>
                  <a:outerShdw blurRad="38100" dist="19050" dir="2700000" algn="tl" rotWithShape="0">
                    <a:schemeClr val="dk1">
                      <a:alpha val="40000"/>
                    </a:schemeClr>
                  </a:outerShdw>
                </a:effectLst>
                <a:sym typeface="+mn-ea"/>
              </a:rPr>
              <a:t>n</a:t>
            </a:r>
            <a:r>
              <a:rPr sz="2400" b="1" dirty="0">
                <a:solidFill>
                  <a:schemeClr val="tx1"/>
                </a:solidFill>
                <a:effectLst>
                  <a:outerShdw blurRad="38100" dist="19050" dir="2700000" algn="tl" rotWithShape="0">
                    <a:schemeClr val="dk1">
                      <a:alpha val="40000"/>
                    </a:schemeClr>
                  </a:outerShdw>
                </a:effectLst>
                <a:sym typeface="+mn-ea"/>
              </a:rPr>
              <a:t> 较大时，往往会导致超时。此时，如果使用折半搜索，其时间复杂度将缩小为</a:t>
            </a:r>
            <a:r>
              <a:rPr lang="en-US" sz="2400" b="1" dirty="0">
                <a:solidFill>
                  <a:schemeClr val="tx1"/>
                </a:solidFill>
                <a:effectLst>
                  <a:outerShdw blurRad="38100" dist="19050" dir="2700000" algn="tl" rotWithShape="0">
                    <a:schemeClr val="dk1">
                      <a:alpha val="40000"/>
                    </a:schemeClr>
                  </a:outerShdw>
                </a:effectLst>
                <a:sym typeface="+mn-ea"/>
              </a:rPr>
              <a:t>O(2</a:t>
            </a:r>
            <a:r>
              <a:rPr lang="en-US" sz="2400" b="1" baseline="30000" dirty="0">
                <a:solidFill>
                  <a:schemeClr val="tx1"/>
                </a:solidFill>
                <a:effectLst>
                  <a:outerShdw blurRad="38100" dist="19050" dir="2700000" algn="tl" rotWithShape="0">
                    <a:schemeClr val="dk1">
                      <a:alpha val="40000"/>
                    </a:schemeClr>
                  </a:outerShdw>
                </a:effectLst>
                <a:sym typeface="+mn-ea"/>
              </a:rPr>
              <a:t>n/2</a:t>
            </a:r>
            <a:r>
              <a:rPr lang="en-US" sz="2400" b="1"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sym typeface="+mn-ea"/>
              </a:rPr>
              <a:t>合并的时间复杂度</a:t>
            </a:r>
            <a:r>
              <a:rPr lang="zh-CN" altLang="en-US" sz="2400" b="1" baseline="30000" dirty="0">
                <a:solidFill>
                  <a:schemeClr val="tx1"/>
                </a:solidFill>
                <a:effectLst>
                  <a:outerShdw blurRad="38100" dist="19050" dir="2700000" algn="tl" rotWithShape="0">
                    <a:schemeClr val="dk1">
                      <a:alpha val="40000"/>
                    </a:schemeClr>
                  </a:outerShdw>
                </a:effectLst>
                <a:sym typeface="+mn-ea"/>
              </a:rPr>
              <a:t>）</a:t>
            </a:r>
            <a:r>
              <a:rPr sz="2400" b="1" dirty="0">
                <a:solidFill>
                  <a:schemeClr val="tx1"/>
                </a:solidFill>
                <a:effectLst>
                  <a:outerShdw blurRad="38100" dist="19050" dir="2700000" algn="tl" rotWithShape="0">
                    <a:schemeClr val="dk1">
                      <a:alpha val="40000"/>
                    </a:schemeClr>
                  </a:outerShdw>
                </a:effectLst>
                <a:sym typeface="+mn-ea"/>
              </a:rPr>
              <a:t> 。</a:t>
            </a:r>
          </a:p>
          <a:p>
            <a:pPr fontAlgn="auto">
              <a:lnSpc>
                <a:spcPct val="150000"/>
              </a:lnSpc>
              <a:spcBef>
                <a:spcPts val="0"/>
              </a:spcBef>
            </a:pPr>
            <a:endParaRPr lang="zh-CN" altLang="en-US" sz="2400" b="1" dirty="0">
              <a:solidFill>
                <a:schemeClr val="tx1"/>
              </a:solidFill>
              <a:effectLst>
                <a:outerShdw blurRad="38100" dist="19050" dir="2700000" algn="tl" rotWithShape="0">
                  <a:schemeClr val="dk1">
                    <a:alpha val="40000"/>
                  </a:schemeClr>
                </a:outerShdw>
              </a:effectLst>
              <a:sym typeface="+mn-ea"/>
            </a:endParaRP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89</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9</a:t>
            </a:fld>
            <a:endParaRPr lang="zh-CN" altLang="en-US" dirty="0"/>
          </a:p>
        </p:txBody>
      </p:sp>
      <p:sp>
        <p:nvSpPr>
          <p:cNvPr id="100" name="文本框 99"/>
          <p:cNvSpPr txBox="1"/>
          <p:nvPr/>
        </p:nvSpPr>
        <p:spPr>
          <a:xfrm>
            <a:off x="5399405" y="118745"/>
            <a:ext cx="6482080" cy="6739255"/>
          </a:xfrm>
          <a:prstGeom prst="rect">
            <a:avLst/>
          </a:prstGeom>
          <a:noFill/>
          <a:ln w="9525">
            <a:noFill/>
          </a:ln>
        </p:spPr>
        <p:txBody>
          <a:bodyPr wrap="square">
            <a:spAutoFit/>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#include&lt;iostream&gt;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num=0,a[101]={0},n,r;</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bool b[101]={0};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dfs(int); </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int print()</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num++;</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for(int i=1;i&lt;=r;i++)</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cout&lt;&lt;a[i]&lt;&lt;’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cout&lt;&lt;endl;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cin&gt;&gt;n&gt;&gt;r;</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dfs(1);</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cout&lt;&lt;num&lt;&lt;endl;//输出方案总数</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p:txBody>
      </p:sp>
      <p:sp>
        <p:nvSpPr>
          <p:cNvPr id="14" name="内容占位符 13"/>
          <p:cNvSpPr>
            <a:spLocks noGrp="1"/>
          </p:cNvSpPr>
          <p:nvPr>
            <p:ph idx="1"/>
          </p:nvPr>
        </p:nvSpPr>
        <p:spPr>
          <a:xfrm>
            <a:off x="1104900" y="1060450"/>
            <a:ext cx="3940175" cy="4828540"/>
          </a:xfrm>
        </p:spPr>
        <p:txBody>
          <a:bodyPr rtlCol="0">
            <a:noAutofit/>
            <a:scene3d>
              <a:camera prst="orthographicFront"/>
              <a:lightRig rig="threePt" dir="t"/>
            </a:scene3d>
          </a:bodyPr>
          <a:lstStyle/>
          <a:p>
            <a:pPr marL="0" indent="0" fontAlgn="auto">
              <a:lnSpc>
                <a:spcPct val="150000"/>
              </a:lnSpc>
              <a:spcBef>
                <a:spcPts val="1000"/>
              </a:spcBef>
              <a:buNone/>
            </a:pPr>
            <a:r>
              <a:rPr lang="en-US" altLang="zh-CN" sz="2400" b="1" dirty="0">
                <a:solidFill>
                  <a:schemeClr val="tx1"/>
                </a:solidFill>
                <a:effectLst>
                  <a:outerShdw blurRad="38100" dist="19050" dir="2700000" algn="tl" rotWithShape="0">
                    <a:schemeClr val="dk1">
                      <a:alpha val="40000"/>
                    </a:schemeClr>
                  </a:outerShdw>
                </a:effectLst>
                <a:sym typeface="+mn-ea"/>
              </a:rPr>
              <a:t>【</a:t>
            </a:r>
            <a:r>
              <a:rPr lang="zh-CN" altLang="zh-CN" sz="2400" b="1" dirty="0">
                <a:solidFill>
                  <a:schemeClr val="tx1"/>
                </a:solidFill>
                <a:effectLst>
                  <a:outerShdw blurRad="38100" dist="19050" dir="2700000" algn="tl" rotWithShape="0">
                    <a:schemeClr val="dk1">
                      <a:alpha val="40000"/>
                    </a:schemeClr>
                  </a:outerShdw>
                </a:effectLst>
                <a:sym typeface="+mn-ea"/>
              </a:rPr>
              <a:t>算法分析</a:t>
            </a:r>
            <a:r>
              <a:rPr lang="en-US" altLang="zh-CN" sz="2400" b="1" dirty="0">
                <a:solidFill>
                  <a:schemeClr val="tx1"/>
                </a:solidFill>
                <a:effectLst>
                  <a:outerShdw blurRad="38100" dist="19050" dir="2700000" algn="tl" rotWithShape="0">
                    <a:schemeClr val="dk1">
                      <a:alpha val="40000"/>
                    </a:schemeClr>
                  </a:outerShdw>
                </a:effectLst>
                <a:sym typeface="+mn-ea"/>
              </a:rPr>
              <a:t>】</a:t>
            </a:r>
            <a:endParaRPr lang="zh-CN" altLang="en-US" sz="2400" b="1" dirty="0">
              <a:solidFill>
                <a:schemeClr val="tx1"/>
              </a:solidFill>
              <a:effectLst>
                <a:outerShdw blurRad="38100" dist="19050" dir="2700000" algn="tl" rotWithShape="0">
                  <a:schemeClr val="dk1">
                    <a:alpha val="40000"/>
                  </a:schemeClr>
                </a:outerShdw>
              </a:effectLst>
            </a:endParaRPr>
          </a:p>
          <a:p>
            <a:pPr fontAlgn="auto">
              <a:lnSpc>
                <a:spcPct val="150000"/>
              </a:lnSpc>
              <a:spcBef>
                <a:spcPts val="1000"/>
              </a:spcBef>
            </a:pPr>
            <a:r>
              <a:rPr lang="zh-CN" altLang="en-US" sz="2400" b="1" dirty="0">
                <a:solidFill>
                  <a:schemeClr val="tx1"/>
                </a:solidFill>
                <a:effectLst>
                  <a:outerShdw blurRad="38100" dist="19050" dir="2700000" algn="tl" rotWithShape="0">
                    <a:schemeClr val="dk1">
                      <a:alpha val="40000"/>
                    </a:schemeClr>
                  </a:outerShdw>
                </a:effectLst>
              </a:rPr>
              <a:t>本题是一种简单的搜索题。深度（层次）为</a:t>
            </a:r>
            <a:r>
              <a:rPr lang="en-US" altLang="zh-CN" sz="2400" b="1" dirty="0">
                <a:solidFill>
                  <a:schemeClr val="tx1"/>
                </a:solidFill>
                <a:effectLst>
                  <a:outerShdw blurRad="38100" dist="19050" dir="2700000" algn="tl" rotWithShape="0">
                    <a:schemeClr val="dk1">
                      <a:alpha val="40000"/>
                    </a:schemeClr>
                  </a:outerShdw>
                </a:effectLst>
              </a:rPr>
              <a:t>r</a:t>
            </a:r>
            <a:r>
              <a:rPr lang="zh-CN" altLang="en-US" sz="2400" b="1" dirty="0">
                <a:solidFill>
                  <a:schemeClr val="tx1"/>
                </a:solidFill>
                <a:effectLst>
                  <a:outerShdw blurRad="38100" dist="19050" dir="2700000" algn="tl" rotWithShape="0">
                    <a:schemeClr val="dk1">
                      <a:alpha val="40000"/>
                    </a:schemeClr>
                  </a:outerShdw>
                </a:effectLst>
              </a:rPr>
              <a:t>，每一层有</a:t>
            </a:r>
            <a:r>
              <a:rPr lang="en-US" altLang="zh-CN" sz="2400" b="1" dirty="0">
                <a:solidFill>
                  <a:schemeClr val="tx1"/>
                </a:solidFill>
                <a:effectLst>
                  <a:outerShdw blurRad="38100" dist="19050" dir="2700000" algn="tl" rotWithShape="0">
                    <a:schemeClr val="dk1">
                      <a:alpha val="40000"/>
                    </a:schemeClr>
                  </a:outerShdw>
                </a:effectLst>
              </a:rPr>
              <a:t>n</a:t>
            </a:r>
            <a:r>
              <a:rPr lang="zh-CN" altLang="en-US" sz="2400" b="1" dirty="0">
                <a:solidFill>
                  <a:schemeClr val="tx1"/>
                </a:solidFill>
                <a:effectLst>
                  <a:outerShdw blurRad="38100" dist="19050" dir="2700000" algn="tl" rotWithShape="0">
                    <a:schemeClr val="dk1">
                      <a:alpha val="40000"/>
                    </a:schemeClr>
                  </a:outerShdw>
                </a:effectLst>
              </a:rPr>
              <a:t>种可能。</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11575" y="811600"/>
            <a:ext cx="10969200" cy="705600"/>
          </a:xfrm>
        </p:spPr>
        <p:txBody>
          <a:bodyPr rtlCol="0"/>
          <a:lstStyle/>
          <a:p>
            <a:pPr algn="ctr" rtl="0"/>
            <a:r>
              <a:rPr lang="zh-CN" altLang="en-US" dirty="0">
                <a:latin typeface="微软雅黑" panose="020B0503020204020204" charset="-122"/>
                <a:ea typeface="微软雅黑" panose="020B0503020204020204" charset="-122"/>
                <a:sym typeface="+mn-ea"/>
              </a:rPr>
              <a:t>例</a:t>
            </a:r>
            <a:r>
              <a:rPr lang="en-US" altLang="zh-CN" dirty="0">
                <a:latin typeface="微软雅黑" panose="020B0503020204020204" charset="-122"/>
                <a:ea typeface="微软雅黑" panose="020B0503020204020204" charset="-122"/>
                <a:sym typeface="+mn-ea"/>
              </a:rPr>
              <a:t>16 </a:t>
            </a:r>
            <a:r>
              <a:rPr dirty="0">
                <a:sym typeface="+mn-ea"/>
              </a:rPr>
              <a:t>[CEOI2015 Day2]世界冰球锦标赛</a:t>
            </a:r>
          </a:p>
        </p:txBody>
      </p:sp>
      <p:sp>
        <p:nvSpPr>
          <p:cNvPr id="14" name="内容占位符 13"/>
          <p:cNvSpPr>
            <a:spLocks noGrp="1"/>
          </p:cNvSpPr>
          <p:nvPr>
            <p:ph idx="1"/>
          </p:nvPr>
        </p:nvSpPr>
        <p:spPr>
          <a:xfrm>
            <a:off x="773430" y="1517015"/>
            <a:ext cx="10645775" cy="5161280"/>
          </a:xfrm>
        </p:spPr>
        <p:txBody>
          <a:bodyPr rtlCol="0">
            <a:noAutofit/>
            <a:scene3d>
              <a:camera prst="orthographicFront"/>
              <a:lightRig rig="threePt" dir="t"/>
            </a:scene3d>
          </a:bodyPr>
          <a:lstStyle/>
          <a:p>
            <a:pPr marL="0" indent="0" algn="l">
              <a:lnSpc>
                <a:spcPct val="100000"/>
              </a:lnSpc>
              <a:spcBef>
                <a:spcPts val="600"/>
              </a:spcBef>
              <a:spcAft>
                <a:spcPts val="400"/>
              </a:spcAft>
              <a:buClrTx/>
              <a:buSzTx/>
              <a:buNone/>
            </a:pPr>
            <a:r>
              <a:rPr lang="en-US" altLang="zh-CN" sz="2000" b="1" dirty="0">
                <a:solidFill>
                  <a:schemeClr val="tx1"/>
                </a:solidFill>
                <a:effectLst>
                  <a:outerShdw blurRad="38100" dist="19050" dir="2700000" algn="tl" rotWithShape="0">
                    <a:schemeClr val="dk1">
                      <a:alpha val="40000"/>
                    </a:schemeClr>
                  </a:outerShdw>
                </a:effectLst>
                <a:sym typeface="+mn-ea"/>
              </a:rPr>
              <a:t>【</a:t>
            </a:r>
            <a:r>
              <a:rPr lang="zh-CN" altLang="en-US" sz="2000" b="1" dirty="0">
                <a:solidFill>
                  <a:schemeClr val="tx1"/>
                </a:solidFill>
                <a:effectLst>
                  <a:outerShdw blurRad="38100" dist="19050" dir="2700000" algn="tl" rotWithShape="0">
                    <a:schemeClr val="dk1">
                      <a:alpha val="40000"/>
                    </a:schemeClr>
                  </a:outerShdw>
                </a:effectLst>
                <a:sym typeface="+mn-ea"/>
              </a:rPr>
              <a:t>问题描述</a:t>
            </a:r>
            <a:r>
              <a:rPr lang="en-US" altLang="zh-CN" sz="2000" b="1" dirty="0">
                <a:solidFill>
                  <a:schemeClr val="tx1"/>
                </a:solidFill>
                <a:effectLst>
                  <a:outerShdw blurRad="38100" dist="19050" dir="2700000" algn="tl" rotWithShape="0">
                    <a:schemeClr val="dk1">
                      <a:alpha val="40000"/>
                    </a:schemeClr>
                  </a:outerShdw>
                </a:effectLst>
                <a:sym typeface="+mn-ea"/>
              </a:rPr>
              <a:t>】</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今年的世界冰球锦标赛在捷克举行。Bobek 已经抵达布拉格，他不是任何团队的粉丝，也没有时间观念。他只是单纯的想去看几场比赛。如果他有足够的钱，他会去看所有的比赛。不幸的是，他的财产十分有限，他决定把所有财产都用来买门票。</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给出 Bobek 的预算M和每场比赛的票价N，试求：如果总票价不超过预算，他有多少种观赛方案。(N&lt;=40,M&lt;=10^18)</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如果存在以其中一种方案观看某场比赛而另一种方案不观看，则认为这两种方案不同。</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输入</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5 1000</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100 1500 500 500 1000</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输出</a:t>
            </a:r>
          </a:p>
          <a:p>
            <a:pPr marL="0" indent="0" algn="l">
              <a:lnSpc>
                <a:spcPct val="100000"/>
              </a:lnSpc>
              <a:spcBef>
                <a:spcPts val="600"/>
              </a:spcBef>
              <a:spcAft>
                <a:spcPts val="400"/>
              </a:spcAft>
              <a:buClrTx/>
              <a:buSzTx/>
              <a:buNone/>
            </a:pPr>
            <a:r>
              <a:rPr sz="2000" b="1" dirty="0">
                <a:solidFill>
                  <a:schemeClr val="tx1"/>
                </a:solidFill>
                <a:effectLst>
                  <a:outerShdw blurRad="38100" dist="19050" dir="2700000" algn="tl" rotWithShape="0">
                    <a:schemeClr val="dk1">
                      <a:alpha val="40000"/>
                    </a:schemeClr>
                  </a:outerShdw>
                </a:effectLst>
                <a:sym typeface="+mn-ea"/>
              </a:rPr>
              <a:t>8</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90</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25220" y="1127760"/>
            <a:ext cx="9784080" cy="5091430"/>
          </a:xfrm>
        </p:spPr>
        <p:txBody>
          <a:bodyPr rtlCol="0">
            <a:noAutofit/>
            <a:scene3d>
              <a:camera prst="orthographicFront"/>
              <a:lightRig rig="threePt" dir="t"/>
            </a:scene3d>
          </a:bodyPr>
          <a:lstStyle/>
          <a:p>
            <a:pPr algn="l">
              <a:lnSpc>
                <a:spcPct val="10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如果直接暴搜,枚举每场比赛看或者不看,显然,时间复杂度是2^40,肯定会超时</a:t>
            </a:r>
            <a:r>
              <a:rPr lang="zh-CN" sz="2400" b="1" dirty="0">
                <a:solidFill>
                  <a:schemeClr val="tx1"/>
                </a:solidFill>
                <a:effectLst>
                  <a:outerShdw blurRad="38100" dist="19050" dir="2700000" algn="tl" rotWithShape="0">
                    <a:schemeClr val="dk1">
                      <a:alpha val="40000"/>
                    </a:schemeClr>
                  </a:outerShdw>
                </a:effectLst>
                <a:sym typeface="+mn-ea"/>
              </a:rPr>
              <a:t>。</a:t>
            </a:r>
            <a:endParaRPr sz="2400" b="1" dirty="0">
              <a:solidFill>
                <a:schemeClr val="tx1"/>
              </a:solidFill>
              <a:effectLst>
                <a:outerShdw blurRad="38100" dist="19050" dir="2700000" algn="tl" rotWithShape="0">
                  <a:schemeClr val="dk1">
                    <a:alpha val="40000"/>
                  </a:schemeClr>
                </a:outerShdw>
              </a:effectLst>
              <a:sym typeface="+mn-ea"/>
            </a:endParaRPr>
          </a:p>
          <a:p>
            <a:pPr algn="l">
              <a:lnSpc>
                <a:spcPct val="10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考虑如何优化?我们可以先只搜索枚举前N/2场比赛看或者不看,时间复杂度是2^(N/2),最多也就2^20,可以接受,然后把这些枚举出来的方案的花费存入一个数组中</a:t>
            </a:r>
            <a:r>
              <a:rPr lang="zh-CN" sz="2400" b="1" dirty="0">
                <a:solidFill>
                  <a:schemeClr val="tx1"/>
                </a:solidFill>
                <a:effectLst>
                  <a:outerShdw blurRad="38100" dist="19050" dir="2700000" algn="tl" rotWithShape="0">
                    <a:schemeClr val="dk1">
                      <a:alpha val="40000"/>
                    </a:schemeClr>
                  </a:outerShdw>
                </a:effectLst>
                <a:sym typeface="+mn-ea"/>
              </a:rPr>
              <a:t>。</a:t>
            </a:r>
          </a:p>
          <a:p>
            <a:pPr algn="l">
              <a:lnSpc>
                <a:spcPct val="10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像上面那样,再搜索枚举后N/2场比赛看或者不看,将花费存入另一个数组中</a:t>
            </a:r>
            <a:r>
              <a:rPr lang="zh-CN" sz="2400" b="1" dirty="0">
                <a:solidFill>
                  <a:schemeClr val="tx1"/>
                </a:solidFill>
                <a:effectLst>
                  <a:outerShdw blurRad="38100" dist="19050" dir="2700000" algn="tl" rotWithShape="0">
                    <a:schemeClr val="dk1">
                      <a:alpha val="40000"/>
                    </a:schemeClr>
                  </a:outerShdw>
                </a:effectLst>
                <a:sym typeface="+mn-ea"/>
              </a:rPr>
              <a:t>。</a:t>
            </a:r>
            <a:endParaRPr sz="2400" b="1" dirty="0">
              <a:solidFill>
                <a:schemeClr val="tx1"/>
              </a:solidFill>
              <a:effectLst>
                <a:outerShdw blurRad="38100" dist="19050" dir="2700000" algn="tl" rotWithShape="0">
                  <a:schemeClr val="dk1">
                    <a:alpha val="40000"/>
                  </a:schemeClr>
                </a:outerShdw>
              </a:effectLst>
              <a:sym typeface="+mn-ea"/>
            </a:endParaRPr>
          </a:p>
          <a:p>
            <a:pPr algn="l">
              <a:lnSpc>
                <a:spcPct val="100000"/>
              </a:lnSpc>
              <a:spcBef>
                <a:spcPts val="600"/>
              </a:spcBef>
              <a:spcAft>
                <a:spcPts val="400"/>
              </a:spcAft>
              <a:buClrTx/>
              <a:buSzTx/>
            </a:pPr>
            <a:r>
              <a:rPr sz="2400" b="1" dirty="0">
                <a:solidFill>
                  <a:schemeClr val="tx1"/>
                </a:solidFill>
                <a:effectLst>
                  <a:outerShdw blurRad="38100" dist="19050" dir="2700000" algn="tl" rotWithShape="0">
                    <a:schemeClr val="dk1">
                      <a:alpha val="40000"/>
                    </a:schemeClr>
                  </a:outerShdw>
                </a:effectLst>
                <a:sym typeface="+mn-ea"/>
              </a:rPr>
              <a:t>对第二个数组sort排序,然后遍历第一个数组,对于每一个第一个数组中的元素(方案)在第二个数组中二分(因为此时第二个数组是具有单调性的)找到使总花费合法的最大下标,下标值就是对于第一个数组中该方案下在第二个数组中能匹配到的所有方案,所以直接把下标值累加到ans中</a:t>
            </a:r>
            <a:r>
              <a:rPr lang="zh-CN" sz="2400" b="1" dirty="0">
                <a:solidFill>
                  <a:schemeClr val="tx1"/>
                </a:solidFill>
                <a:effectLst>
                  <a:outerShdw blurRad="38100" dist="19050" dir="2700000" algn="tl" rotWithShape="0">
                    <a:schemeClr val="dk1">
                      <a:alpha val="40000"/>
                    </a:schemeClr>
                  </a:outerShdw>
                </a:effectLst>
                <a:sym typeface="+mn-ea"/>
              </a:rPr>
              <a:t>。</a:t>
            </a:r>
          </a:p>
        </p:txBody>
      </p:sp>
      <p:sp>
        <p:nvSpPr>
          <p:cNvPr id="2" name="幻灯片编号占位符 1"/>
          <p:cNvSpPr>
            <a:spLocks noGrp="1"/>
          </p:cNvSpPr>
          <p:nvPr>
            <p:ph type="sldNum" sz="quarter" idx="12"/>
          </p:nvPr>
        </p:nvSpPr>
        <p:spPr/>
        <p:txBody>
          <a:bodyPr/>
          <a:lstStyle/>
          <a:p>
            <a:fld id="{0FF54DE5-C571-48E8-A5BC-B369434E2F44}" type="slidenum">
              <a:rPr lang="en-US" altLang="zh-CN" smtClean="0"/>
              <a:pPr/>
              <a:t>91</a:t>
            </a:fld>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92</a:t>
            </a:fld>
            <a:endParaRPr lang="zh-CN" altLang="en-US" dirty="0"/>
          </a:p>
        </p:txBody>
      </p:sp>
      <p:sp>
        <p:nvSpPr>
          <p:cNvPr id="100" name="文本框 99"/>
          <p:cNvSpPr txBox="1"/>
          <p:nvPr/>
        </p:nvSpPr>
        <p:spPr>
          <a:xfrm>
            <a:off x="711200" y="886460"/>
            <a:ext cx="11084560" cy="5507990"/>
          </a:xfrm>
          <a:prstGeom prst="rect">
            <a:avLst/>
          </a:prstGeom>
          <a:noFill/>
          <a:ln w="9525">
            <a:noFill/>
          </a:ln>
        </p:spPr>
        <p:txBody>
          <a:bodyPr wrap="square">
            <a:spAutoFit/>
            <a:scene3d>
              <a:camera prst="orthographicFront"/>
              <a:lightRig rig="threePt" dir="t"/>
            </a:scene3d>
          </a:bodyPr>
          <a:lstStyle/>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#include&lt;bits/stdc++.h&gt;</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#define ll long long</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using namespace std;</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const int N=1e7+10;</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ll m,ans,cnt1=0,cnt2=0;</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//cnt1为前N/2场方案数 cnt2为后N/2场方案数 </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n,mid; </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ll price[41],a1[30],a2[30];</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dfs1(int dep,ll sum){</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//dep表示当前枚举到了第几场比赛tot表示当前的花费</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if(dep==mid+1){</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//cnt1是方案数,每个方案的花费存入</a:t>
            </a:r>
            <a:r>
              <a:rPr lang="en-US" alt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a1</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数组中</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a1[++cnt1]=sum;</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dfs1(dep+1,sum);</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//对于第dep场比赛,我可以选择不看</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if(sum+price[dep]&lt;=m)</a:t>
            </a:r>
            <a:r>
              <a:rPr lang="zh-CN" sz="2200" b="1" i="1">
                <a:solidFill>
                  <a:schemeClr val="tx1"/>
                </a:solidFill>
                <a:effectLst>
                  <a:outerShdw blurRad="38100" dist="19050" dir="2700000" algn="tl" rotWithShape="0">
                    <a:schemeClr val="dk1">
                      <a:alpha val="40000"/>
                    </a:schemeClr>
                  </a:outerShdw>
                </a:effectLst>
                <a:ea typeface="宋体" panose="02010600030101010101" pitchFamily="2" charset="-122"/>
              </a:rPr>
              <a:t>//花费可以接受的话,我可以选择看第dep场比赛</a:t>
            </a:r>
            <a:endPar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dfs1(dep+1,sum+price[dep]);</a:t>
            </a:r>
          </a:p>
          <a:p>
            <a:pPr indent="0">
              <a:buNone/>
            </a:pPr>
            <a:r>
              <a:rPr 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2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93</a:t>
            </a:fld>
            <a:endParaRPr lang="zh-CN" altLang="en-US" dirty="0"/>
          </a:p>
        </p:txBody>
      </p:sp>
      <p:sp>
        <p:nvSpPr>
          <p:cNvPr id="100" name="文本框 99"/>
          <p:cNvSpPr txBox="1"/>
          <p:nvPr/>
        </p:nvSpPr>
        <p:spPr>
          <a:xfrm>
            <a:off x="1186815" y="939165"/>
            <a:ext cx="8844915" cy="5631180"/>
          </a:xfrm>
          <a:prstGeom prst="rect">
            <a:avLst/>
          </a:prstGeom>
          <a:noFill/>
          <a:ln w="9525">
            <a:noFill/>
          </a:ln>
        </p:spPr>
        <p:txBody>
          <a:bodyPr wrap="square">
            <a:spAutoFit/>
            <a:scene3d>
              <a:camera prst="orthographicFront"/>
              <a:lightRig rig="threePt" dir="t"/>
            </a:scene3d>
          </a:bodyPr>
          <a:lstStyle/>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void dfs2(int dep,ll sum){</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if(dep==n+1){</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a2[++cnt2]=sum;</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dfs2(dep+1,sum);</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if(sum+price[dep]&lt;=m)</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dfs2(dep+1,sum+price[dep]);</a:t>
            </a:r>
          </a:p>
          <a:p>
            <a:pPr indent="0">
              <a:buNone/>
            </a:pPr>
            <a:r>
              <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ll bsearch(ll x){</a:t>
            </a:r>
            <a:r>
              <a:rPr lang="zh-CN" sz="2000" b="1" i="1">
                <a:effectLst>
                  <a:outerShdw blurRad="38100" dist="19050" dir="2700000" algn="tl" rotWithShape="0">
                    <a:schemeClr val="dk1">
                      <a:alpha val="40000"/>
                    </a:schemeClr>
                  </a:outerShdw>
                </a:effectLst>
                <a:ea typeface="宋体" panose="02010600030101010101" pitchFamily="2" charset="-122"/>
                <a:sym typeface="+mn-ea"/>
              </a:rPr>
              <a:t>//在第二个数组r中二分,找到最大的能匹配到的下标</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ll l=1,r=cnt2,mid;</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while(l&lt;=r){</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mid=(l+r)&gt;&gt;1;</a:t>
            </a:r>
            <a:r>
              <a:rPr lang="zh-CN" sz="2000" b="1" i="1">
                <a:effectLst>
                  <a:outerShdw blurRad="38100" dist="19050" dir="2700000" algn="tl" rotWithShape="0">
                    <a:schemeClr val="dk1">
                      <a:alpha val="40000"/>
                    </a:schemeClr>
                  </a:outerShdw>
                </a:effectLst>
                <a:ea typeface="宋体" panose="02010600030101010101" pitchFamily="2" charset="-122"/>
                <a:sym typeface="+mn-ea"/>
              </a:rPr>
              <a:t>//除以2</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if(x&gt;=a2[mid]) l=mid+1;</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else r=mid-1;</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    return r;</a:t>
            </a:r>
            <a:endParaRPr 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000" b="1">
                <a:effectLst>
                  <a:outerShdw blurRad="38100" dist="19050" dir="2700000" algn="tl" rotWithShape="0">
                    <a:schemeClr val="dk1">
                      <a:alpha val="40000"/>
                    </a:schemeClr>
                  </a:outerShdw>
                </a:effectLst>
                <a:latin typeface="Consolas" panose="020B0609020204030204" charset="0"/>
                <a:ea typeface="宋体" panose="02010600030101010101" pitchFamily="2" charset="-122"/>
                <a:sym typeface="+mn-ea"/>
              </a:rPr>
              <a:t>}</a:t>
            </a:r>
            <a:endParaRPr lang="en-US" altLang="en-US" sz="20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94</a:t>
            </a:fld>
            <a:endParaRPr lang="zh-CN" altLang="en-US" dirty="0"/>
          </a:p>
        </p:txBody>
      </p:sp>
      <p:sp>
        <p:nvSpPr>
          <p:cNvPr id="100" name="文本框 99"/>
          <p:cNvSpPr txBox="1"/>
          <p:nvPr/>
        </p:nvSpPr>
        <p:spPr>
          <a:xfrm>
            <a:off x="579755" y="1000125"/>
            <a:ext cx="11236325" cy="4892675"/>
          </a:xfrm>
          <a:prstGeom prst="rect">
            <a:avLst/>
          </a:prstGeom>
          <a:noFill/>
          <a:ln w="9525">
            <a:noFill/>
          </a:ln>
        </p:spPr>
        <p:txBody>
          <a:bodyPr wrap="square">
            <a:spAutoFit/>
            <a:scene3d>
              <a:camera prst="orthographicFront"/>
              <a:lightRig rig="threePt" dir="t"/>
            </a:scene3d>
          </a:bodyPr>
          <a:lstStyle/>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int main(){</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scanf("%d %lld",&amp;n,&amp;m);</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mid=n/2;</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for(int i=1;i&lt;=n;i++)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scanf("%lld",&amp;price[i]);</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dfs1(1,0);</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//对前N/2场比赛,枚举所有方案</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dfs2(mid+1,0);</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//对前后N/2场比赛,枚举所有方案</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sort(a2+1,a2+cnt2+1);</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//对后N/2得到的方案按花费从小到大排序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for(ll i=1;i&lt;=cnt1;i++)</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//对于前N/2场的方案在后N/2场有多少可以匹配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ans+=bsearch(m-a1[i]);</a:t>
            </a:r>
            <a:r>
              <a:rPr lang="zh-CN" sz="2400" b="1" i="1">
                <a:solidFill>
                  <a:schemeClr val="tx1"/>
                </a:solidFill>
                <a:effectLst>
                  <a:outerShdw blurRad="38100" dist="19050" dir="2700000" algn="tl" rotWithShape="0">
                    <a:schemeClr val="dk1">
                      <a:alpha val="40000"/>
                    </a:schemeClr>
                  </a:outerShdw>
                </a:effectLst>
                <a:ea typeface="宋体" panose="02010600030101010101" pitchFamily="2" charset="-122"/>
              </a:rPr>
              <a:t>//具体为查找a2中&lt;=m-a1[i]的有多少个 </a:t>
            </a:r>
            <a:endPar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cout&lt;&lt;ans&lt;&lt;endl;</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    return 0;</a:t>
            </a:r>
          </a:p>
          <a:p>
            <a:pPr indent="0"/>
            <a:r>
              <a:rPr 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rPr>
              <a:t>}</a:t>
            </a:r>
            <a:endParaRPr lang="en-US" altLang="en-US" sz="2400" b="1">
              <a:solidFill>
                <a:schemeClr val="tx1"/>
              </a:solidFill>
              <a:effectLst>
                <a:outerShdw blurRad="38100" dist="19050" dir="2700000" algn="tl" rotWithShape="0">
                  <a:schemeClr val="dk1">
                    <a:alpha val="40000"/>
                  </a:schemeClr>
                </a:outerShdw>
              </a:effectLst>
              <a:latin typeface="Consolas" panose="020B0609020204030204" charset="0"/>
              <a:ea typeface="宋体" panose="02010600030101010101"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FF54DE5-C571-48E8-A5BC-B369434E2F44}" type="slidenum">
              <a:rPr lang="en-US" altLang="zh-CN" smtClean="0"/>
              <a:pPr/>
              <a:t>95</a:t>
            </a:fld>
            <a:endParaRPr lang="zh-CN" altLang="en-US" dirty="0"/>
          </a:p>
        </p:txBody>
      </p:sp>
      <p:sp>
        <p:nvSpPr>
          <p:cNvPr id="3" name="矩形 2"/>
          <p:cNvSpPr/>
          <p:nvPr/>
        </p:nvSpPr>
        <p:spPr>
          <a:xfrm>
            <a:off x="4815205" y="3042285"/>
            <a:ext cx="2926080" cy="1198880"/>
          </a:xfrm>
          <a:prstGeom prst="rect">
            <a:avLst/>
          </a:prstGeom>
          <a:noFill/>
          <a:ln>
            <a:noFill/>
          </a:ln>
        </p:spPr>
        <p:txBody>
          <a:bodyPr wrap="none" rtlCol="0" anchor="t">
            <a:spAutoFit/>
          </a:bodyPr>
          <a:lstStyle/>
          <a:p>
            <a:pPr algn="ctr"/>
            <a:r>
              <a:rPr lang="zh-CN" altLang="en-US" sz="7200" b="1">
                <a:solidFill>
                  <a:schemeClr val="tx1"/>
                </a:solidFill>
                <a:effectLst>
                  <a:outerShdw blurRad="38100" dist="19050" dir="2700000" algn="tl" rotWithShape="0">
                    <a:schemeClr val="dk1">
                      <a:alpha val="40000"/>
                    </a:schemeClr>
                  </a:outerShdw>
                </a:effectLst>
              </a:rPr>
              <a:t>谢谢！</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E0YjFiYjUxOGYxYmQzMjUyZjVmZWI2MWQxZGJkNWYifQ=="/>
  <p:tag name="KSO_WPP_MARK_KEY" val="684046fb-06f6-4725-8787-22eaf1e7d30f"/>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18,&quot;width&quot;:5747}"/>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6667</Words>
  <Application>Microsoft Office PowerPoint</Application>
  <PresentationFormat>自定义</PresentationFormat>
  <Paragraphs>1257</Paragraphs>
  <Slides>95</Slides>
  <Notes>0</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Office 主题​​</vt:lpstr>
      <vt:lpstr>搜索算法及其应用</vt:lpstr>
      <vt:lpstr>幻灯片 2</vt:lpstr>
      <vt:lpstr>搜索算法</vt:lpstr>
      <vt:lpstr>搜索算法</vt:lpstr>
      <vt:lpstr>深度优先搜索(dfs)</vt:lpstr>
      <vt:lpstr>深度优先搜索(dfs)</vt:lpstr>
      <vt:lpstr>幻灯片 7</vt:lpstr>
      <vt:lpstr>例1   排列问题</vt:lpstr>
      <vt:lpstr>幻灯片 9</vt:lpstr>
      <vt:lpstr>幻灯片 10</vt:lpstr>
      <vt:lpstr>例2 体积</vt:lpstr>
      <vt:lpstr>幻灯片 12</vt:lpstr>
      <vt:lpstr>幻灯片 13</vt:lpstr>
      <vt:lpstr>幻灯片 14</vt:lpstr>
      <vt:lpstr>例3 n皇后问题</vt:lpstr>
      <vt:lpstr>幻灯片 16</vt:lpstr>
      <vt:lpstr>幻灯片 17</vt:lpstr>
      <vt:lpstr>幻灯片 18</vt:lpstr>
      <vt:lpstr>例4 整数拆分</vt:lpstr>
      <vt:lpstr>幻灯片 20</vt:lpstr>
      <vt:lpstr>幻灯片 21</vt:lpstr>
      <vt:lpstr>幻灯片 22</vt:lpstr>
      <vt:lpstr>例5 迷宫</vt:lpstr>
      <vt:lpstr>幻灯片 24</vt:lpstr>
      <vt:lpstr>幻灯片 25</vt:lpstr>
      <vt:lpstr>幻灯片 26</vt:lpstr>
      <vt:lpstr>幻灯片 27</vt:lpstr>
      <vt:lpstr>幻灯片 28</vt:lpstr>
      <vt:lpstr>例6 马的遍历</vt:lpstr>
      <vt:lpstr>幻灯片 30</vt:lpstr>
      <vt:lpstr>幻灯片 31</vt:lpstr>
      <vt:lpstr>广度优先搜索(bfs)</vt:lpstr>
      <vt:lpstr>广度优先搜索(bfs)</vt:lpstr>
      <vt:lpstr>例7 整数变换</vt:lpstr>
      <vt:lpstr>幻灯片 35</vt:lpstr>
      <vt:lpstr>幻灯片 36</vt:lpstr>
      <vt:lpstr>幻灯片 37</vt:lpstr>
      <vt:lpstr>双端队列</vt:lpstr>
      <vt:lpstr>幻灯片 39</vt:lpstr>
      <vt:lpstr>幻灯片 40</vt:lpstr>
      <vt:lpstr>幻灯片 41</vt:lpstr>
      <vt:lpstr>例8 陆地和海洋</vt:lpstr>
      <vt:lpstr>Floodfill算法</vt:lpstr>
      <vt:lpstr>幻灯片 44</vt:lpstr>
      <vt:lpstr>幻灯片 45</vt:lpstr>
      <vt:lpstr>例9 最少步数</vt:lpstr>
      <vt:lpstr>幻灯片 47</vt:lpstr>
      <vt:lpstr>幻灯片 48</vt:lpstr>
      <vt:lpstr>幻灯片 49</vt:lpstr>
      <vt:lpstr>幻灯片 50</vt:lpstr>
      <vt:lpstr>例10 八数码难题</vt:lpstr>
      <vt:lpstr>幻灯片 52</vt:lpstr>
      <vt:lpstr>幻灯片 53</vt:lpstr>
      <vt:lpstr>幻灯片 54</vt:lpstr>
      <vt:lpstr>幻灯片 55</vt:lpstr>
      <vt:lpstr>幻灯片 56</vt:lpstr>
      <vt:lpstr>幻灯片 57</vt:lpstr>
      <vt:lpstr>搜索的剪枝</vt:lpstr>
      <vt:lpstr>例11 Backward Digit Sums G/S</vt:lpstr>
      <vt:lpstr>幻灯片 60</vt:lpstr>
      <vt:lpstr>幻灯片 61</vt:lpstr>
      <vt:lpstr>幻灯片 62</vt:lpstr>
      <vt:lpstr>幻灯片 63</vt:lpstr>
      <vt:lpstr>例12 小木棍</vt:lpstr>
      <vt:lpstr>幻灯片 65</vt:lpstr>
      <vt:lpstr>幻灯片 66</vt:lpstr>
      <vt:lpstr>幻灯片 67</vt:lpstr>
      <vt:lpstr>幻灯片 68</vt:lpstr>
      <vt:lpstr>通过预处理加快搜索</vt:lpstr>
      <vt:lpstr>例13 坦克大战</vt:lpstr>
      <vt:lpstr>幻灯片 71</vt:lpstr>
      <vt:lpstr>幻灯片 72</vt:lpstr>
      <vt:lpstr>幻灯片 73</vt:lpstr>
      <vt:lpstr>幻灯片 74</vt:lpstr>
      <vt:lpstr>幻灯片 75</vt:lpstr>
      <vt:lpstr>迭代加深搜索</vt:lpstr>
      <vt:lpstr>例14 UVA529 Addition Chains</vt:lpstr>
      <vt:lpstr>幻灯片 78</vt:lpstr>
      <vt:lpstr>幻灯片 79</vt:lpstr>
      <vt:lpstr>幻灯片 80</vt:lpstr>
      <vt:lpstr>幻灯片 81</vt:lpstr>
      <vt:lpstr>幻灯片 82</vt:lpstr>
      <vt:lpstr>双向广搜</vt:lpstr>
      <vt:lpstr>双向同时搜索以BFS实现</vt:lpstr>
      <vt:lpstr>例15 POJ1915 Knight Moves</vt:lpstr>
      <vt:lpstr>幻灯片 86</vt:lpstr>
      <vt:lpstr>幻灯片 87</vt:lpstr>
      <vt:lpstr>幻灯片 88</vt:lpstr>
      <vt:lpstr>折半搜索</vt:lpstr>
      <vt:lpstr>例16 [CEOI2015 Day2]世界冰球锦标赛</vt:lpstr>
      <vt:lpstr>幻灯片 91</vt:lpstr>
      <vt:lpstr>幻灯片 92</vt:lpstr>
      <vt:lpstr>幻灯片 93</vt:lpstr>
      <vt:lpstr>幻灯片 94</vt:lpstr>
      <vt:lpstr>幻灯片 95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搜索算法及其应用</dc:title>
  <dc:creator/>
  <cp:lastModifiedBy>Administrator</cp:lastModifiedBy>
  <cp:revision>393</cp:revision>
  <dcterms:created xsi:type="dcterms:W3CDTF">2019-06-19T02:08:00Z</dcterms:created>
  <dcterms:modified xsi:type="dcterms:W3CDTF">2022-06-24T10:18:45Z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5F06EAC5F72D4B409DB1A8687D09969D</vt:lpwstr>
  </property>
</Properties>
</file>