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95F-5625-4C99-8E6C-A304C39D8B7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780E-299E-4FC1-875A-B82A6542C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49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95F-5625-4C99-8E6C-A304C39D8B7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780E-299E-4FC1-875A-B82A6542C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8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95F-5625-4C99-8E6C-A304C39D8B7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780E-299E-4FC1-875A-B82A6542C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35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95F-5625-4C99-8E6C-A304C39D8B7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780E-299E-4FC1-875A-B82A6542C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6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95F-5625-4C99-8E6C-A304C39D8B7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780E-299E-4FC1-875A-B82A6542C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35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95F-5625-4C99-8E6C-A304C39D8B7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780E-299E-4FC1-875A-B82A6542C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4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95F-5625-4C99-8E6C-A304C39D8B7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780E-299E-4FC1-875A-B82A6542C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2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95F-5625-4C99-8E6C-A304C39D8B7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780E-299E-4FC1-875A-B82A6542C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33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95F-5625-4C99-8E6C-A304C39D8B7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780E-299E-4FC1-875A-B82A6542C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61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95F-5625-4C99-8E6C-A304C39D8B7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780E-299E-4FC1-875A-B82A6542C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96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95F-5625-4C99-8E6C-A304C39D8B7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780E-299E-4FC1-875A-B82A6542C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4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295F-5625-4C99-8E6C-A304C39D8B7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C780E-299E-4FC1-875A-B82A6542C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0204" y="1770950"/>
            <a:ext cx="9144000" cy="238760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快玻通虚拟物流信息平台</a:t>
            </a:r>
            <a:b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99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946297" y="3934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项目背景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4" name="组合 43"/>
          <p:cNvGrpSpPr>
            <a:grpSpLocks noChangeAspect="1"/>
          </p:cNvGrpSpPr>
          <p:nvPr/>
        </p:nvGrpSpPr>
        <p:grpSpPr>
          <a:xfrm>
            <a:off x="4498327" y="1203480"/>
            <a:ext cx="2015269" cy="1680000"/>
            <a:chOff x="1017666" y="1460660"/>
            <a:chExt cx="1241816" cy="1034848"/>
          </a:xfrm>
        </p:grpSpPr>
        <p:grpSp>
          <p:nvGrpSpPr>
            <p:cNvPr id="45" name="组合 44"/>
            <p:cNvGrpSpPr/>
            <p:nvPr/>
          </p:nvGrpSpPr>
          <p:grpSpPr>
            <a:xfrm>
              <a:off x="1017666" y="1460660"/>
              <a:ext cx="1241816" cy="1034848"/>
              <a:chOff x="1017666" y="1609725"/>
              <a:chExt cx="1241816" cy="1034848"/>
            </a:xfrm>
          </p:grpSpPr>
          <p:sp>
            <p:nvSpPr>
              <p:cNvPr id="47" name="六边形 46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六边形 47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1304586" y="1808549"/>
              <a:ext cx="753871" cy="312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699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问题一</a:t>
              </a:r>
              <a:endParaRPr lang="zh-CN" altLang="en-US" sz="26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>
            <a:grpSpLocks noChangeAspect="1"/>
          </p:cNvGrpSpPr>
          <p:nvPr/>
        </p:nvGrpSpPr>
        <p:grpSpPr>
          <a:xfrm>
            <a:off x="2764697" y="2137776"/>
            <a:ext cx="2015269" cy="1680000"/>
            <a:chOff x="1017666" y="2695004"/>
            <a:chExt cx="1241816" cy="1034848"/>
          </a:xfrm>
        </p:grpSpPr>
        <p:grpSp>
          <p:nvGrpSpPr>
            <p:cNvPr id="50" name="组合 49"/>
            <p:cNvGrpSpPr/>
            <p:nvPr/>
          </p:nvGrpSpPr>
          <p:grpSpPr>
            <a:xfrm>
              <a:off x="1017666" y="2695004"/>
              <a:ext cx="1241816" cy="1034848"/>
              <a:chOff x="1017666" y="1609725"/>
              <a:chExt cx="1241816" cy="1034848"/>
            </a:xfrm>
          </p:grpSpPr>
          <p:sp>
            <p:nvSpPr>
              <p:cNvPr id="52" name="六边形 51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六边形 52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66"/>
            <p:cNvSpPr txBox="1"/>
            <p:nvPr/>
          </p:nvSpPr>
          <p:spPr>
            <a:xfrm>
              <a:off x="1395781" y="3058089"/>
              <a:ext cx="540511" cy="312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6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</a:t>
              </a:r>
            </a:p>
          </p:txBody>
        </p:sp>
      </p:grpSp>
      <p:grpSp>
        <p:nvGrpSpPr>
          <p:cNvPr id="54" name="组合 53"/>
          <p:cNvGrpSpPr>
            <a:grpSpLocks noChangeAspect="1"/>
          </p:cNvGrpSpPr>
          <p:nvPr/>
        </p:nvGrpSpPr>
        <p:grpSpPr>
          <a:xfrm>
            <a:off x="4498327" y="3066535"/>
            <a:ext cx="2015269" cy="1680000"/>
            <a:chOff x="1017666" y="3929062"/>
            <a:chExt cx="1241816" cy="1034848"/>
          </a:xfrm>
        </p:grpSpPr>
        <p:grpSp>
          <p:nvGrpSpPr>
            <p:cNvPr id="55" name="组合 54"/>
            <p:cNvGrpSpPr/>
            <p:nvPr/>
          </p:nvGrpSpPr>
          <p:grpSpPr>
            <a:xfrm>
              <a:off x="1017666" y="3929062"/>
              <a:ext cx="1241816" cy="1034848"/>
              <a:chOff x="1017666" y="1609725"/>
              <a:chExt cx="1241816" cy="1034848"/>
            </a:xfrm>
          </p:grpSpPr>
          <p:sp>
            <p:nvSpPr>
              <p:cNvPr id="57" name="六边形 56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六边形 57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TextBox 71"/>
            <p:cNvSpPr txBox="1"/>
            <p:nvPr/>
          </p:nvSpPr>
          <p:spPr>
            <a:xfrm>
              <a:off x="1295854" y="4274220"/>
              <a:ext cx="753871" cy="312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699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问题三</a:t>
              </a:r>
              <a:endParaRPr lang="zh-CN" altLang="en-US" sz="26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>
            <a:grpSpLocks noChangeAspect="1"/>
          </p:cNvGrpSpPr>
          <p:nvPr/>
        </p:nvGrpSpPr>
        <p:grpSpPr>
          <a:xfrm>
            <a:off x="6231060" y="2137776"/>
            <a:ext cx="2015269" cy="1680000"/>
            <a:chOff x="1017666" y="2695004"/>
            <a:chExt cx="1241816" cy="1034848"/>
          </a:xfrm>
        </p:grpSpPr>
        <p:grpSp>
          <p:nvGrpSpPr>
            <p:cNvPr id="60" name="组合 59"/>
            <p:cNvGrpSpPr/>
            <p:nvPr/>
          </p:nvGrpSpPr>
          <p:grpSpPr>
            <a:xfrm>
              <a:off x="1017666" y="2695004"/>
              <a:ext cx="1241816" cy="1034848"/>
              <a:chOff x="1017666" y="1609725"/>
              <a:chExt cx="1241816" cy="1034848"/>
            </a:xfrm>
          </p:grpSpPr>
          <p:sp>
            <p:nvSpPr>
              <p:cNvPr id="62" name="六边形 61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六边形 62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" name="TextBox 76"/>
            <p:cNvSpPr txBox="1"/>
            <p:nvPr/>
          </p:nvSpPr>
          <p:spPr>
            <a:xfrm>
              <a:off x="1303959" y="3058089"/>
              <a:ext cx="753871" cy="312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699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问题二</a:t>
              </a:r>
              <a:endParaRPr lang="zh-CN" altLang="en-US" sz="26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391630" y="1021119"/>
            <a:ext cx="2291054" cy="233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9" tIns="60944" rIns="121889" bIns="60944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项目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以河北省沙河市快玻通物流园项目为背景。玻璃业是沙河市支柱产业之一，是全国最大的玻璃生产基地。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2016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年沙河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家浮法玻璃生产企业，共计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44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条生产线，日产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26000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吨，占全国总产能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17%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左右。截止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2015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年，全行业固定资产达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亿元，年销售额达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246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亿元，沙河玻璃畅销全国所有省、区、市，已形成比较稳固的销售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6646513" y="439360"/>
            <a:ext cx="4615783" cy="143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9" tIns="60944" rIns="121889" bIns="60944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信息滞后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。买方市场的出现，使用户对产品和服务的质量要求越来越高，而玻璃行业具有产品差异性不大，价格敏感度高的特点。在这种情况下，企业能否对市场快速响应就显得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尤为重要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。但现实是企业对信息收集、处理的效率低下，有的企业还停留在纸笔的时代，有的企业虽然配备了电脑，但没有形成网络。信息不畅会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导致企业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对市场的反应变慢，会给企业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带来直接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的经济损失。</a:t>
            </a:r>
          </a:p>
        </p:txBody>
      </p:sp>
      <p:sp>
        <p:nvSpPr>
          <p:cNvPr id="6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73529" y="3875283"/>
            <a:ext cx="3761527" cy="104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9" tIns="60944" rIns="121889" bIns="60944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条块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分割现象严重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。采购、生产、储存、销售、运输等环节分散，缺乏有机连接。这导致存量的物流设施和能力得不到整合，内部协调差，不能形成一体化的物流链条，不能实现整个行业利润的最大化。</a:t>
            </a:r>
          </a:p>
          <a:p>
            <a:pPr algn="just" eaLnBrk="1" hangingPunct="1">
              <a:spcBef>
                <a:spcPct val="0"/>
              </a:spcBef>
              <a:buNone/>
              <a:defRPr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8740445" y="2267943"/>
            <a:ext cx="3208134" cy="123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9" tIns="60944" rIns="121889" bIns="60944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观念落后、缺乏专业物流人才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。长期以来，玻璃行业内许多企业都把精力放在生产和销售上，对物流比较粗放。企业对物流投入不足，导致物流设施落后，第三方物流占有相当比例，企业自身没有发言权。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 eaLnBrk="1" hangingPunct="1">
              <a:spcBef>
                <a:spcPct val="0"/>
              </a:spcBef>
              <a:buNone/>
              <a:defRPr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519275" y="996077"/>
            <a:ext cx="3253055" cy="1141699"/>
            <a:chOff x="611560" y="1470144"/>
            <a:chExt cx="2440674" cy="856274"/>
          </a:xfrm>
        </p:grpSpPr>
        <p:cxnSp>
          <p:nvCxnSpPr>
            <p:cNvPr id="69" name="直接连接符 68"/>
            <p:cNvCxnSpPr/>
            <p:nvPr/>
          </p:nvCxnSpPr>
          <p:spPr>
            <a:xfrm>
              <a:off x="611560" y="1470144"/>
              <a:ext cx="1872208" cy="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2483768" y="1470144"/>
              <a:ext cx="568466" cy="856274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 flipH="1">
            <a:off x="6277833" y="393404"/>
            <a:ext cx="4849381" cy="1207384"/>
            <a:chOff x="-706916" y="1018140"/>
            <a:chExt cx="3638352" cy="905538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-706916" y="1018140"/>
              <a:ext cx="3307623" cy="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2600708" y="1018140"/>
              <a:ext cx="330728" cy="905538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接连接符 73"/>
          <p:cNvCxnSpPr/>
          <p:nvPr/>
        </p:nvCxnSpPr>
        <p:spPr>
          <a:xfrm flipV="1">
            <a:off x="4044938" y="4335008"/>
            <a:ext cx="676514" cy="411527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8217334" y="3205215"/>
            <a:ext cx="3484937" cy="253981"/>
            <a:chOff x="8217334" y="3205215"/>
            <a:chExt cx="3484937" cy="253981"/>
          </a:xfrm>
        </p:grpSpPr>
        <p:cxnSp>
          <p:nvCxnSpPr>
            <p:cNvPr id="75" name="直接连接符 74"/>
            <p:cNvCxnSpPr/>
            <p:nvPr/>
          </p:nvCxnSpPr>
          <p:spPr>
            <a:xfrm flipH="1" flipV="1">
              <a:off x="8217334" y="3205215"/>
              <a:ext cx="1093329" cy="253981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9257016" y="3459196"/>
              <a:ext cx="2445255" cy="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直接连接符 76"/>
          <p:cNvCxnSpPr/>
          <p:nvPr/>
        </p:nvCxnSpPr>
        <p:spPr>
          <a:xfrm>
            <a:off x="283411" y="4746535"/>
            <a:ext cx="3761527" cy="1861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1054847" y="5148527"/>
            <a:ext cx="1007236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为了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上述问题，沙河市决定建立自己的物流园区，利用园区物流配送中心、仓储中心及区位优势资源等，为玻璃供应商、采购商、车主提供集货、物流配送、在线跟踪、交易结算、物流担保、货物仓储等服务，形成玻璃物流产业领域全程电子商务模式。整合本地生产厂商和上下游资源，通过供应链物流的集成服务提高市场资源配置和周转效率、增加企业的经营利润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43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70" y="1153391"/>
            <a:ext cx="5030028" cy="5447234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077" y="1031777"/>
            <a:ext cx="5497993" cy="56104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647507" y="329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系统流程图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92245" y="329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数据库设计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75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6366280" y="2475901"/>
            <a:ext cx="5759450" cy="215074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06830" y="329055"/>
            <a:ext cx="6251170" cy="2988303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06830" y="4207236"/>
            <a:ext cx="5759450" cy="201281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46005" y="46266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支付模块类图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21526" y="8825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订单状态转移图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53963" y="56352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活动模块类图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89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75637" y="1669311"/>
            <a:ext cx="14976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829038"/>
              </p:ext>
            </p:extLst>
          </p:nvPr>
        </p:nvGraphicFramePr>
        <p:xfrm>
          <a:off x="1449065" y="1310083"/>
          <a:ext cx="4516306" cy="3954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3" imgW="5686389" imgH="5296017" progId="Visio.Drawing.15">
                  <p:embed/>
                </p:oleObj>
              </mc:Choice>
              <mc:Fallback>
                <p:oleObj name="Visio" r:id="rId3" imgW="5686389" imgH="529601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065" y="1310083"/>
                        <a:ext cx="4516306" cy="39546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66114" y="1524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778866"/>
              </p:ext>
            </p:extLst>
          </p:nvPr>
        </p:nvGraphicFramePr>
        <p:xfrm>
          <a:off x="6567604" y="1568166"/>
          <a:ext cx="4791075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5" imgW="6810421" imgH="4857574" progId="Visio.Drawing.15">
                  <p:embed/>
                </p:oleObj>
              </mc:Choice>
              <mc:Fallback>
                <p:oleObj name="Visio" r:id="rId5" imgW="6810421" imgH="485757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604" y="1568166"/>
                        <a:ext cx="4791075" cy="343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05000" y="5439338"/>
            <a:ext cx="880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系统逻辑结构图                                         系统物理结构图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65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946" y="1701208"/>
            <a:ext cx="7461877" cy="361913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17760" y="719256"/>
            <a:ext cx="15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系统首页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09" y="893227"/>
            <a:ext cx="2600445" cy="52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8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8" y="882502"/>
            <a:ext cx="11256335" cy="53427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55041" y="3296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平台端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86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21" y="1252328"/>
            <a:ext cx="2678512" cy="47136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389" y="1202633"/>
            <a:ext cx="2696208" cy="4750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86" y="1252328"/>
            <a:ext cx="2675488" cy="47136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186" y="1202633"/>
            <a:ext cx="2695685" cy="476331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65226" y="5103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货主端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70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451</Words>
  <Application>Microsoft Office PowerPoint</Application>
  <PresentationFormat>宽屏</PresentationFormat>
  <Paragraphs>20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宋体</vt:lpstr>
      <vt:lpstr>微软雅黑</vt:lpstr>
      <vt:lpstr>微软雅黑 Light</vt:lpstr>
      <vt:lpstr>Arial</vt:lpstr>
      <vt:lpstr>Office 主题​​</vt:lpstr>
      <vt:lpstr>Visio</vt:lpstr>
      <vt:lpstr>快玻通虚拟物流信息平台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快玻通虚拟物流信息平台 </dc:title>
  <dc:creator>李 万涛</dc:creator>
  <cp:lastModifiedBy>李 万涛</cp:lastModifiedBy>
  <cp:revision>10</cp:revision>
  <dcterms:created xsi:type="dcterms:W3CDTF">2019-03-29T13:09:17Z</dcterms:created>
  <dcterms:modified xsi:type="dcterms:W3CDTF">2019-03-29T13:51:51Z</dcterms:modified>
</cp:coreProperties>
</file>