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60" r:id="rId3"/>
    <p:sldId id="261" r:id="rId4"/>
    <p:sldId id="257" r:id="rId5"/>
    <p:sldId id="258" r:id="rId6"/>
    <p:sldId id="259" r:id="rId7"/>
    <p:sldId id="262" r:id="rId8"/>
    <p:sldId id="263" r:id="rId9"/>
    <p:sldId id="264" r:id="rId10"/>
    <p:sldId id="29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290"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B62D38-5822-473B-BC95-4074879987C6}" type="datetimeFigureOut">
              <a:rPr lang="tr-TR" smtClean="0"/>
              <a:pPr/>
              <a:t>29.4.2015</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C28E68-6C83-4133-900D-344B27AB0680}"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F7C28E68-6C83-4133-900D-344B27AB0680}" type="slidenum">
              <a:rPr lang="tr-TR" smtClean="0"/>
              <a:pPr/>
              <a:t>39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66FF948E-1231-4646-A8A6-D32229CC8AE9}" type="datetime1">
              <a:rPr lang="tr-TR" smtClean="0"/>
              <a:pPr/>
              <a:t>29.4.2015</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FADE8B3A-2D78-4E9A-BD29-42075A2AE7C3}"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0C180BD-D819-4BE1-A0D7-CFC4CF77F432}" type="datetime1">
              <a:rPr lang="tr-TR" smtClean="0"/>
              <a:pPr/>
              <a:t>29.4.2015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ADE8B3A-2D78-4E9A-BD29-42075A2AE7C3}"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8C60EEC2-D857-4119-A045-DB07C8E3F28A}" type="datetime1">
              <a:rPr lang="tr-TR" smtClean="0"/>
              <a:pPr/>
              <a:t>29.4.2015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ADE8B3A-2D78-4E9A-BD29-42075A2AE7C3}"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651B8F36-5849-4A3B-B22F-FC3619D6E3F1}" type="datetime1">
              <a:rPr lang="tr-TR" smtClean="0"/>
              <a:pPr/>
              <a:t>29.4.2015</a:t>
            </a:fld>
            <a:endParaRPr lang="tr-TR"/>
          </a:p>
        </p:txBody>
      </p:sp>
      <p:sp>
        <p:nvSpPr>
          <p:cNvPr id="9" name="8 Slayt Numarası Yer Tutucusu"/>
          <p:cNvSpPr>
            <a:spLocks noGrp="1"/>
          </p:cNvSpPr>
          <p:nvPr>
            <p:ph type="sldNum" sz="quarter" idx="15"/>
          </p:nvPr>
        </p:nvSpPr>
        <p:spPr/>
        <p:txBody>
          <a:bodyPr rtlCol="0"/>
          <a:lstStyle/>
          <a:p>
            <a:fld id="{FADE8B3A-2D78-4E9A-BD29-42075A2AE7C3}"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CAAC17B5-FDB8-4046-AE1B-58755BE8B79D}" type="datetime1">
              <a:rPr lang="tr-TR" smtClean="0"/>
              <a:pPr/>
              <a:t>29.4.2015</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FADE8B3A-2D78-4E9A-BD29-42075A2AE7C3}"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8C02C7B4-F767-4D8E-9285-7F9E0DAEECC7}" type="datetime1">
              <a:rPr lang="tr-TR" smtClean="0"/>
              <a:pPr/>
              <a:t>29.4.2015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ADE8B3A-2D78-4E9A-BD29-42075A2AE7C3}"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BE6EF704-0A18-4569-8FF7-0BAB2F168B2B}" type="datetime1">
              <a:rPr lang="tr-TR" smtClean="0"/>
              <a:pPr/>
              <a:t>29.4.2015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ADE8B3A-2D78-4E9A-BD29-42075A2AE7C3}"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FCB9CF48-22DC-427C-B880-382321D31CCE}" type="datetime1">
              <a:rPr lang="tr-TR" smtClean="0"/>
              <a:pPr/>
              <a:t>29.4.2015</a:t>
            </a:fld>
            <a:endParaRPr lang="tr-TR"/>
          </a:p>
        </p:txBody>
      </p:sp>
      <p:sp>
        <p:nvSpPr>
          <p:cNvPr id="7" name="6 Slayt Numarası Yer Tutucusu"/>
          <p:cNvSpPr>
            <a:spLocks noGrp="1"/>
          </p:cNvSpPr>
          <p:nvPr>
            <p:ph type="sldNum" sz="quarter" idx="11"/>
          </p:nvPr>
        </p:nvSpPr>
        <p:spPr/>
        <p:txBody>
          <a:bodyPr rtlCol="0"/>
          <a:lstStyle/>
          <a:p>
            <a:fld id="{FADE8B3A-2D78-4E9A-BD29-42075A2AE7C3}"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9D57F8D7-3FBE-4521-99FC-60DF9DF952C4}" type="datetime1">
              <a:rPr lang="tr-TR" smtClean="0"/>
              <a:pPr/>
              <a:t>29.4.2015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ADE8B3A-2D78-4E9A-BD29-42075A2AE7C3}"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6B56350E-DC5E-4350-B674-E2B438851761}" type="datetime1">
              <a:rPr lang="tr-TR" smtClean="0"/>
              <a:pPr/>
              <a:t>29.4.2015</a:t>
            </a:fld>
            <a:endParaRPr lang="tr-TR"/>
          </a:p>
        </p:txBody>
      </p:sp>
      <p:sp>
        <p:nvSpPr>
          <p:cNvPr id="22" name="21 Slayt Numarası Yer Tutucusu"/>
          <p:cNvSpPr>
            <a:spLocks noGrp="1"/>
          </p:cNvSpPr>
          <p:nvPr>
            <p:ph type="sldNum" sz="quarter" idx="15"/>
          </p:nvPr>
        </p:nvSpPr>
        <p:spPr/>
        <p:txBody>
          <a:bodyPr rtlCol="0"/>
          <a:lstStyle/>
          <a:p>
            <a:fld id="{FADE8B3A-2D78-4E9A-BD29-42075A2AE7C3}"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03650CD9-AC4D-4057-AE3B-2B31121984B5}" type="datetime1">
              <a:rPr lang="tr-TR" smtClean="0"/>
              <a:pPr/>
              <a:t>29.4.2015</a:t>
            </a:fld>
            <a:endParaRPr lang="tr-TR"/>
          </a:p>
        </p:txBody>
      </p:sp>
      <p:sp>
        <p:nvSpPr>
          <p:cNvPr id="18" name="17 Slayt Numarası Yer Tutucusu"/>
          <p:cNvSpPr>
            <a:spLocks noGrp="1"/>
          </p:cNvSpPr>
          <p:nvPr>
            <p:ph type="sldNum" sz="quarter" idx="11"/>
          </p:nvPr>
        </p:nvSpPr>
        <p:spPr/>
        <p:txBody>
          <a:bodyPr rtlCol="0"/>
          <a:lstStyle/>
          <a:p>
            <a:fld id="{FADE8B3A-2D78-4E9A-BD29-42075A2AE7C3}"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754121E-3564-4B44-A5BC-AA803D91CB52}" type="datetime1">
              <a:rPr lang="tr-TR" smtClean="0"/>
              <a:pPr/>
              <a:t>29.4.2015</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ADE8B3A-2D78-4E9A-BD29-42075A2AE7C3}"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en-US" dirty="0" err="1" smtClean="0"/>
              <a:t>İşletim</a:t>
            </a:r>
            <a:r>
              <a:rPr lang="en-US" dirty="0" smtClean="0"/>
              <a:t> </a:t>
            </a:r>
            <a:r>
              <a:rPr lang="en-US" dirty="0" err="1" smtClean="0"/>
              <a:t>Sistemleri</a:t>
            </a:r>
            <a:endParaRPr lang="tr-TR" dirty="0"/>
          </a:p>
        </p:txBody>
      </p:sp>
      <p:sp>
        <p:nvSpPr>
          <p:cNvPr id="3" name="2 Alt Başlık"/>
          <p:cNvSpPr>
            <a:spLocks noGrp="1"/>
          </p:cNvSpPr>
          <p:nvPr>
            <p:ph type="subTitle" idx="1"/>
          </p:nvPr>
        </p:nvSpPr>
        <p:spPr/>
        <p:txBody>
          <a:bodyPr/>
          <a:lstStyle/>
          <a:p>
            <a:r>
              <a:rPr lang="en-US" dirty="0" smtClean="0"/>
              <a:t>DERS </a:t>
            </a:r>
            <a:r>
              <a:rPr lang="tr-TR" dirty="0" smtClean="0"/>
              <a:t>9 </a:t>
            </a:r>
            <a:r>
              <a:rPr lang="en-US" dirty="0" smtClean="0"/>
              <a:t>BELLEK YONETİMİ</a:t>
            </a:r>
            <a:r>
              <a:rPr lang="tr-TR" dirty="0" smtClean="0"/>
              <a:t> </a:t>
            </a:r>
            <a:r>
              <a:rPr lang="tr-TR" dirty="0" smtClean="0"/>
              <a:t>I</a:t>
            </a:r>
            <a:endParaRPr lang="tr-TR" dirty="0"/>
          </a:p>
        </p:txBody>
      </p:sp>
      <p:sp>
        <p:nvSpPr>
          <p:cNvPr id="4" name="3 Slayt Numarası Yer Tutucusu"/>
          <p:cNvSpPr>
            <a:spLocks noGrp="1"/>
          </p:cNvSpPr>
          <p:nvPr>
            <p:ph type="sldNum" sz="quarter" idx="12"/>
          </p:nvPr>
        </p:nvSpPr>
        <p:spPr/>
        <p:txBody>
          <a:bodyPr/>
          <a:lstStyle/>
          <a:p>
            <a:fld id="{FADE8B3A-2D78-4E9A-BD29-42075A2AE7C3}" type="slidenum">
              <a:rPr lang="tr-TR" smtClean="0"/>
              <a:pPr/>
              <a:t>1</a:t>
            </a:fld>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6472254" cy="6215082"/>
          </a:xfrm>
        </p:spPr>
        <p:txBody>
          <a:bodyPr>
            <a:normAutofit fontScale="92500"/>
          </a:bodyPr>
          <a:lstStyle/>
          <a:p>
            <a:r>
              <a:rPr lang="en-US" dirty="0" smtClean="0"/>
              <a:t>For example, suppose that the first instruction is a call to a procedure at absolute address 100 within the binary file produced by the linker. If this program is loaded in partition 1 (at address 100K), that instruction will jump to absolute address 100, which is inside the operating system. What is needed is a call to 100K + 100. If the program is loaded into partition 2, it must be carried out as a call to 200K + 100, and so on. This problem is known as the relocation problem.</a:t>
            </a:r>
          </a:p>
          <a:p>
            <a:r>
              <a:rPr lang="en-US" dirty="0" smtClean="0"/>
              <a:t>Relocation during loading does not solve the protection problem. </a:t>
            </a:r>
            <a:r>
              <a:rPr lang="tr-TR" dirty="0" smtClean="0"/>
              <a:t>T</a:t>
            </a:r>
            <a:r>
              <a:rPr lang="en-US" dirty="0" smtClean="0"/>
              <a:t>here is no way to stop a program from building an instruction that reads or writes any word in memory. In multiuser systems, it is highly undesirable to let processes read and write memory belonging to other users.</a:t>
            </a:r>
            <a:endParaRPr lang="tr-TR" dirty="0" smtClean="0"/>
          </a:p>
          <a:p>
            <a:endParaRPr lang="en-US" dirty="0" smtClean="0"/>
          </a:p>
          <a:p>
            <a:endParaRPr lang="tr-TR" dirty="0"/>
          </a:p>
        </p:txBody>
      </p:sp>
      <p:sp>
        <p:nvSpPr>
          <p:cNvPr id="4" name="Slide Number Placeholder 3"/>
          <p:cNvSpPr>
            <a:spLocks noGrp="1"/>
          </p:cNvSpPr>
          <p:nvPr>
            <p:ph type="sldNum" sz="quarter" idx="15"/>
          </p:nvPr>
        </p:nvSpPr>
        <p:spPr/>
        <p:txBody>
          <a:bodyPr/>
          <a:lstStyle/>
          <a:p>
            <a:fld id="{FADE8B3A-2D78-4E9A-BD29-42075A2AE7C3}" type="slidenum">
              <a:rPr lang="tr-TR" smtClean="0"/>
              <a:pPr/>
              <a:t>10</a:t>
            </a:fld>
            <a:endParaRPr lang="tr-TR"/>
          </a:p>
        </p:txBody>
      </p:sp>
      <p:pic>
        <p:nvPicPr>
          <p:cNvPr id="5" name="Picture 2"/>
          <p:cNvPicPr>
            <a:picLocks noChangeAspect="1" noChangeArrowheads="1"/>
          </p:cNvPicPr>
          <p:nvPr/>
        </p:nvPicPr>
        <p:blipFill>
          <a:blip r:embed="rId2" cstate="print"/>
          <a:srcRect l="46875" t="40000" r="43750" b="27500"/>
          <a:stretch>
            <a:fillRect/>
          </a:stretch>
        </p:blipFill>
        <p:spPr bwMode="auto">
          <a:xfrm>
            <a:off x="6929454" y="1214422"/>
            <a:ext cx="1714512" cy="3714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500042"/>
            <a:ext cx="7615262" cy="5973910"/>
          </a:xfrm>
        </p:spPr>
        <p:txBody>
          <a:bodyPr>
            <a:normAutofit fontScale="92500"/>
          </a:bodyPr>
          <a:lstStyle/>
          <a:p>
            <a:r>
              <a:rPr lang="en-US" dirty="0" smtClean="0"/>
              <a:t>An alternative solution to both the relocation and protection problems is to equip the machine with two special hardware registers, called the </a:t>
            </a:r>
            <a:r>
              <a:rPr lang="en-US" b="1" dirty="0" smtClean="0"/>
              <a:t>base</a:t>
            </a:r>
            <a:r>
              <a:rPr lang="en-US" dirty="0" smtClean="0"/>
              <a:t> and </a:t>
            </a:r>
            <a:r>
              <a:rPr lang="en-US" b="1" dirty="0" smtClean="0"/>
              <a:t>limit </a:t>
            </a:r>
            <a:r>
              <a:rPr lang="en-US" dirty="0" smtClean="0"/>
              <a:t>registers. When a process is scheduled, the base register is loaded with the address of the start of its partition, and the limit register is loaded with the length of the partition. Every memory address generated automatically </a:t>
            </a:r>
            <a:r>
              <a:rPr lang="tr-TR" dirty="0" smtClean="0"/>
              <a:t> </a:t>
            </a:r>
            <a:r>
              <a:rPr lang="en-US" dirty="0" smtClean="0"/>
              <a:t>by adding the base register contents</a:t>
            </a:r>
            <a:r>
              <a:rPr lang="tr-TR" dirty="0" smtClean="0"/>
              <a:t> </a:t>
            </a:r>
            <a:r>
              <a:rPr lang="tr-TR" dirty="0" err="1" smtClean="0"/>
              <a:t>to</a:t>
            </a:r>
            <a:r>
              <a:rPr lang="tr-TR" dirty="0" smtClean="0"/>
              <a:t> it</a:t>
            </a:r>
            <a:r>
              <a:rPr lang="en-US" dirty="0" smtClean="0"/>
              <a:t> before being sent to memory. Thus if the base register contains the value 100K, a CALL 100 instruction is effectively turned into a CALL 100K+100 instruction</a:t>
            </a:r>
            <a:r>
              <a:rPr lang="tr-TR" dirty="0" smtClean="0"/>
              <a:t>. </a:t>
            </a:r>
            <a:r>
              <a:rPr lang="en-US" dirty="0" smtClean="0"/>
              <a:t>Addresses are also checked </a:t>
            </a:r>
            <a:r>
              <a:rPr lang="tr-TR" dirty="0" err="1" smtClean="0"/>
              <a:t>with</a:t>
            </a:r>
            <a:r>
              <a:rPr lang="tr-TR" dirty="0" smtClean="0"/>
              <a:t> </a:t>
            </a:r>
            <a:r>
              <a:rPr lang="en-US" dirty="0" smtClean="0"/>
              <a:t>the limit register to make sure that they do not attempt to address outside </a:t>
            </a:r>
            <a:r>
              <a:rPr lang="tr-TR" dirty="0" smtClean="0"/>
              <a:t>of </a:t>
            </a:r>
            <a:r>
              <a:rPr lang="en-US" dirty="0" smtClean="0"/>
              <a:t>the current partition. The </a:t>
            </a:r>
            <a:r>
              <a:rPr lang="tr-TR" dirty="0" err="1" smtClean="0"/>
              <a:t>memory</a:t>
            </a:r>
            <a:r>
              <a:rPr lang="tr-TR" dirty="0" smtClean="0"/>
              <a:t> is </a:t>
            </a:r>
            <a:r>
              <a:rPr lang="en-US" dirty="0" smtClean="0"/>
              <a:t>protect</a:t>
            </a:r>
            <a:r>
              <a:rPr lang="tr-TR" dirty="0" smtClean="0"/>
              <a:t>ed </a:t>
            </a:r>
            <a:r>
              <a:rPr lang="tr-TR" dirty="0" err="1" smtClean="0"/>
              <a:t>by</a:t>
            </a:r>
            <a:r>
              <a:rPr lang="en-US" dirty="0" smtClean="0"/>
              <a:t> the base and limit registers to prevent user programs from modifying them.</a:t>
            </a:r>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2. </a:t>
            </a:r>
            <a:r>
              <a:rPr lang="en-US" b="1" dirty="0" smtClean="0"/>
              <a:t>SWAPPING</a:t>
            </a:r>
            <a:endParaRPr lang="tr-TR" dirty="0"/>
          </a:p>
        </p:txBody>
      </p:sp>
      <p:sp>
        <p:nvSpPr>
          <p:cNvPr id="3" name="2 İçerik Yer Tutucusu"/>
          <p:cNvSpPr>
            <a:spLocks noGrp="1"/>
          </p:cNvSpPr>
          <p:nvPr>
            <p:ph sz="quarter" idx="1"/>
          </p:nvPr>
        </p:nvSpPr>
        <p:spPr/>
        <p:txBody>
          <a:bodyPr>
            <a:normAutofit fontScale="92500" lnSpcReduction="10000"/>
          </a:bodyPr>
          <a:lstStyle/>
          <a:p>
            <a:r>
              <a:rPr lang="en-US" dirty="0" smtClean="0"/>
              <a:t>With a batch system, organizing memory into fixed partitions is simple and effective. Each job is loaded into a partition when it gets to the head of the queue. It stays in memory until it has finished. As long as enough jobs can be kept in memory to keep the CPU busy all the time, there is no reason to use anything more complicated.</a:t>
            </a:r>
          </a:p>
          <a:p>
            <a:r>
              <a:rPr lang="en-US" dirty="0" smtClean="0"/>
              <a:t>With timesharing systems or graphically oriented personal computers, the situation is different. Sometimes there is not enough main memory to hold all the currently active processes, so excess processes must he kept on disk and brought in to run dynamically.</a:t>
            </a:r>
            <a:endParaRPr lang="tr-TR" dirty="0" smtClean="0"/>
          </a:p>
          <a:p>
            <a:r>
              <a:rPr lang="en-US" dirty="0" smtClean="0"/>
              <a:t>Two general approaches to memory management can be used</a:t>
            </a:r>
            <a:r>
              <a:rPr lang="tr-TR" dirty="0" smtClean="0"/>
              <a:t>: </a:t>
            </a:r>
            <a:r>
              <a:rPr lang="tr-TR" b="1" dirty="0" err="1" smtClean="0"/>
              <a:t>swapping</a:t>
            </a:r>
            <a:r>
              <a:rPr lang="tr-TR" b="1" dirty="0" smtClean="0"/>
              <a:t> </a:t>
            </a:r>
            <a:r>
              <a:rPr lang="tr-TR" b="1" dirty="0" err="1" smtClean="0"/>
              <a:t>and</a:t>
            </a:r>
            <a:r>
              <a:rPr lang="tr-TR" b="1" dirty="0" smtClean="0"/>
              <a:t> </a:t>
            </a:r>
            <a:r>
              <a:rPr lang="tr-TR" b="1" dirty="0" err="1" smtClean="0"/>
              <a:t>virtual</a:t>
            </a:r>
            <a:r>
              <a:rPr lang="tr-TR" b="1" dirty="0" smtClean="0"/>
              <a:t> </a:t>
            </a:r>
            <a:r>
              <a:rPr lang="tr-TR" b="1" dirty="0" err="1" smtClean="0"/>
              <a:t>memory</a:t>
            </a:r>
            <a:endParaRPr lang="en-US" b="1" dirty="0" smtClean="0"/>
          </a:p>
          <a:p>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12</a:t>
            </a:fld>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571480"/>
            <a:ext cx="7543824" cy="5902472"/>
          </a:xfrm>
        </p:spPr>
        <p:txBody>
          <a:bodyPr/>
          <a:lstStyle/>
          <a:p>
            <a:r>
              <a:rPr lang="en-US" dirty="0" smtClean="0"/>
              <a:t>The operation of a swapping system is illustrated in Fig. Initially only process </a:t>
            </a:r>
            <a:r>
              <a:rPr lang="en-US" i="1" dirty="0" smtClean="0"/>
              <a:t>A </a:t>
            </a:r>
            <a:r>
              <a:rPr lang="en-US" dirty="0" smtClean="0"/>
              <a:t>is in memory. Then processes </a:t>
            </a:r>
            <a:r>
              <a:rPr lang="en-US" i="1" dirty="0" smtClean="0"/>
              <a:t>B </a:t>
            </a:r>
            <a:r>
              <a:rPr lang="en-US" dirty="0" smtClean="0"/>
              <a:t>and </a:t>
            </a:r>
            <a:r>
              <a:rPr lang="en-US" i="1" dirty="0" smtClean="0"/>
              <a:t>C </a:t>
            </a:r>
            <a:r>
              <a:rPr lang="en-US" dirty="0" smtClean="0"/>
              <a:t>are created or swapped in from disk. In Fig. (d) </a:t>
            </a:r>
            <a:r>
              <a:rPr lang="en-US" i="1" dirty="0" smtClean="0"/>
              <a:t>A </a:t>
            </a:r>
            <a:r>
              <a:rPr lang="en-US" dirty="0" smtClean="0"/>
              <a:t>is swapped out to disk. Then </a:t>
            </a:r>
            <a:r>
              <a:rPr lang="en-US" i="1" dirty="0" smtClean="0"/>
              <a:t>D </a:t>
            </a:r>
            <a:r>
              <a:rPr lang="en-US" dirty="0" smtClean="0"/>
              <a:t>comes in and </a:t>
            </a:r>
            <a:r>
              <a:rPr lang="en-US" i="1" dirty="0" smtClean="0"/>
              <a:t>B </a:t>
            </a:r>
            <a:r>
              <a:rPr lang="en-US" dirty="0" smtClean="0"/>
              <a:t>goes out. Finally </a:t>
            </a:r>
            <a:r>
              <a:rPr lang="en-US" i="1" dirty="0" smtClean="0"/>
              <a:t>A </a:t>
            </a:r>
            <a:r>
              <a:rPr lang="en-US" dirty="0" smtClean="0"/>
              <a:t>comes in again. </a:t>
            </a:r>
          </a:p>
          <a:p>
            <a:endParaRPr lang="tr-TR" dirty="0"/>
          </a:p>
        </p:txBody>
      </p:sp>
      <p:pic>
        <p:nvPicPr>
          <p:cNvPr id="1026" name="Picture 2"/>
          <p:cNvPicPr>
            <a:picLocks noChangeAspect="1" noChangeArrowheads="1"/>
          </p:cNvPicPr>
          <p:nvPr/>
        </p:nvPicPr>
        <p:blipFill>
          <a:blip r:embed="rId2" cstate="print"/>
          <a:srcRect l="35937" t="19167" r="18750" b="49166"/>
          <a:stretch>
            <a:fillRect/>
          </a:stretch>
        </p:blipFill>
        <p:spPr bwMode="auto">
          <a:xfrm>
            <a:off x="938061" y="3000372"/>
            <a:ext cx="7032883" cy="3071834"/>
          </a:xfrm>
          <a:prstGeom prst="rect">
            <a:avLst/>
          </a:prstGeom>
          <a:noFill/>
          <a:ln w="9525">
            <a:noFill/>
            <a:miter lim="800000"/>
            <a:headEnd/>
            <a:tailEnd/>
          </a:ln>
          <a:effectLst/>
        </p:spPr>
      </p:pic>
      <p:sp>
        <p:nvSpPr>
          <p:cNvPr id="4" name="3 Slayt Numarası Yer Tutucusu"/>
          <p:cNvSpPr>
            <a:spLocks noGrp="1"/>
          </p:cNvSpPr>
          <p:nvPr>
            <p:ph type="sldNum" sz="quarter" idx="15"/>
          </p:nvPr>
        </p:nvSpPr>
        <p:spPr/>
        <p:txBody>
          <a:bodyPr/>
          <a:lstStyle/>
          <a:p>
            <a:fld id="{FADE8B3A-2D78-4E9A-BD29-42075A2AE7C3}"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571480"/>
            <a:ext cx="7686700" cy="5902472"/>
          </a:xfrm>
        </p:spPr>
        <p:txBody>
          <a:bodyPr>
            <a:normAutofit lnSpcReduction="10000"/>
          </a:bodyPr>
          <a:lstStyle/>
          <a:p>
            <a:r>
              <a:rPr lang="tr-TR" dirty="0" smtClean="0"/>
              <a:t>T</a:t>
            </a:r>
            <a:r>
              <a:rPr lang="en-US" dirty="0" smtClean="0"/>
              <a:t>he number, location, and size of the partitions vary dynamically </a:t>
            </a:r>
            <a:r>
              <a:rPr lang="tr-TR" dirty="0" err="1" smtClean="0"/>
              <a:t>while</a:t>
            </a:r>
            <a:r>
              <a:rPr lang="tr-TR" dirty="0" smtClean="0"/>
              <a:t> </a:t>
            </a:r>
            <a:r>
              <a:rPr lang="en-US" dirty="0" smtClean="0"/>
              <a:t>processes come and go, whereas they are fixed in the </a:t>
            </a:r>
            <a:r>
              <a:rPr lang="tr-TR" dirty="0" err="1" smtClean="0"/>
              <a:t>fixed</a:t>
            </a:r>
            <a:r>
              <a:rPr lang="tr-TR" dirty="0" smtClean="0"/>
              <a:t> </a:t>
            </a:r>
            <a:r>
              <a:rPr lang="tr-TR" dirty="0" err="1" smtClean="0"/>
              <a:t>partition</a:t>
            </a:r>
            <a:r>
              <a:rPr lang="tr-TR" dirty="0" smtClean="0"/>
              <a:t> </a:t>
            </a:r>
            <a:r>
              <a:rPr lang="tr-TR" dirty="0" err="1" smtClean="0"/>
              <a:t>method</a:t>
            </a:r>
            <a:r>
              <a:rPr lang="en-US" dirty="0" smtClean="0"/>
              <a:t>. </a:t>
            </a:r>
            <a:r>
              <a:rPr lang="tr-TR" dirty="0" smtClean="0"/>
              <a:t>M</a:t>
            </a:r>
            <a:r>
              <a:rPr lang="en-US" dirty="0" err="1" smtClean="0"/>
              <a:t>emory</a:t>
            </a:r>
            <a:r>
              <a:rPr lang="en-US" dirty="0" smtClean="0"/>
              <a:t> utilization</a:t>
            </a:r>
            <a:r>
              <a:rPr lang="tr-TR" dirty="0" smtClean="0"/>
              <a:t> is </a:t>
            </a:r>
            <a:r>
              <a:rPr lang="tr-TR" dirty="0" err="1" smtClean="0"/>
              <a:t>improved</a:t>
            </a:r>
            <a:r>
              <a:rPr lang="tr-TR" dirty="0" smtClean="0"/>
              <a:t> </a:t>
            </a:r>
            <a:r>
              <a:rPr lang="tr-TR" dirty="0" err="1" smtClean="0"/>
              <a:t>with</a:t>
            </a:r>
            <a:r>
              <a:rPr lang="tr-TR" dirty="0" smtClean="0"/>
              <a:t> t</a:t>
            </a:r>
            <a:r>
              <a:rPr lang="en-US" dirty="0" smtClean="0"/>
              <a:t>he flexibility of not being tied to a fixed number of partitions</a:t>
            </a:r>
            <a:r>
              <a:rPr lang="tr-TR" dirty="0" smtClean="0"/>
              <a:t>. </a:t>
            </a:r>
            <a:r>
              <a:rPr lang="tr-TR" dirty="0" err="1" smtClean="0"/>
              <a:t>So</a:t>
            </a:r>
            <a:r>
              <a:rPr lang="tr-TR" dirty="0" smtClean="0"/>
              <a:t> </a:t>
            </a:r>
            <a:r>
              <a:rPr lang="tr-TR" dirty="0" err="1" smtClean="0"/>
              <a:t>they</a:t>
            </a:r>
            <a:r>
              <a:rPr lang="en-US" dirty="0" smtClean="0"/>
              <a:t> may be too large or too small, but </a:t>
            </a:r>
            <a:r>
              <a:rPr lang="tr-TR" dirty="0" err="1" smtClean="0"/>
              <a:t>swapping</a:t>
            </a:r>
            <a:r>
              <a:rPr lang="en-US" dirty="0" smtClean="0"/>
              <a:t> also complicates allocating and </a:t>
            </a:r>
            <a:r>
              <a:rPr lang="en-US" dirty="0" err="1" smtClean="0"/>
              <a:t>deallocating</a:t>
            </a:r>
            <a:r>
              <a:rPr lang="en-US" dirty="0" smtClean="0"/>
              <a:t> memory, as well as keeping track of it.</a:t>
            </a:r>
            <a:endParaRPr lang="tr-TR" dirty="0" smtClean="0"/>
          </a:p>
          <a:p>
            <a:r>
              <a:rPr lang="en-US" dirty="0" smtClean="0"/>
              <a:t>When swapping creates multiple holes in memory, it is possible to combine them all into one big one by moving all the processes downward as far as possible. This technique is known as </a:t>
            </a:r>
            <a:r>
              <a:rPr lang="en-US" b="1" dirty="0" smtClean="0"/>
              <a:t>memory compaction</a:t>
            </a:r>
            <a:r>
              <a:rPr lang="en-US" dirty="0" smtClean="0"/>
              <a:t>. It is usually not done because it requires a lot of CPU time. For example, on a 256-MB machine that can copy 4 bytes in 40 </a:t>
            </a:r>
            <a:r>
              <a:rPr lang="en-US" dirty="0" err="1" smtClean="0"/>
              <a:t>nsec</a:t>
            </a:r>
            <a:r>
              <a:rPr lang="en-US" dirty="0" smtClean="0"/>
              <a:t>, it takes about 2.7 sec to compact all of memory.</a:t>
            </a:r>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14</a:t>
            </a:fld>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357166"/>
            <a:ext cx="7686700" cy="6116786"/>
          </a:xfrm>
        </p:spPr>
        <p:txBody>
          <a:bodyPr>
            <a:normAutofit lnSpcReduction="10000"/>
          </a:bodyPr>
          <a:lstStyle/>
          <a:p>
            <a:r>
              <a:rPr lang="tr-TR" dirty="0" smtClean="0"/>
              <a:t>T</a:t>
            </a:r>
            <a:r>
              <a:rPr lang="en-US" dirty="0" smtClean="0"/>
              <a:t>he allocation is simple</a:t>
            </a:r>
            <a:r>
              <a:rPr lang="tr-TR" dirty="0" smtClean="0"/>
              <a:t>,</a:t>
            </a:r>
            <a:r>
              <a:rPr lang="en-US" dirty="0" smtClean="0"/>
              <a:t> </a:t>
            </a:r>
            <a:r>
              <a:rPr lang="tr-TR" dirty="0" err="1" smtClean="0"/>
              <a:t>when</a:t>
            </a:r>
            <a:r>
              <a:rPr lang="tr-TR" dirty="0" smtClean="0"/>
              <a:t> a</a:t>
            </a:r>
            <a:r>
              <a:rPr lang="en-US" smtClean="0"/>
              <a:t> process</a:t>
            </a:r>
            <a:r>
              <a:rPr lang="tr-TR" dirty="0" smtClean="0"/>
              <a:t> is</a:t>
            </a:r>
            <a:r>
              <a:rPr lang="en-US" dirty="0" smtClean="0"/>
              <a:t> created with a fixed size that never changes, then the operating system allocates exactly what is needed</a:t>
            </a:r>
            <a:r>
              <a:rPr lang="tr-TR" dirty="0" smtClean="0"/>
              <a:t>.</a:t>
            </a:r>
            <a:endParaRPr lang="en-US" dirty="0" smtClean="0"/>
          </a:p>
          <a:p>
            <a:r>
              <a:rPr lang="en-US" dirty="0" smtClean="0"/>
              <a:t>If, however, processes’ data segments can grow, for example, by dynamically allocating memory from a heap, as in many programming languages, a problem occurs whenever a process tries to grow. If a hole is adjacent to the process, it can be allocated and the process allowed to grow into the hole. On the other hand, if the process is adjacent to another process, the growing process will either have to be moved to a hole in memory large enough for it, or one or more processes will have to be swapped out to create a large enough hole. If a process cannot grow in memory and the swap area on the disk is full, the process will have to wait or be killed.</a:t>
            </a:r>
          </a:p>
          <a:p>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571480"/>
            <a:ext cx="7758138" cy="2286016"/>
          </a:xfrm>
        </p:spPr>
        <p:txBody>
          <a:bodyPr>
            <a:normAutofit fontScale="92500" lnSpcReduction="10000"/>
          </a:bodyPr>
          <a:lstStyle/>
          <a:p>
            <a:r>
              <a:rPr lang="tr-TR" dirty="0" smtClean="0"/>
              <a:t>M</a:t>
            </a:r>
            <a:r>
              <a:rPr lang="en-US" dirty="0" err="1" smtClean="0"/>
              <a:t>ost</a:t>
            </a:r>
            <a:r>
              <a:rPr lang="en-US" dirty="0" smtClean="0"/>
              <a:t> processes grow as they run, it is probably a good idea to allocate a little extra memory whenever a process is swapped in or moved, to reduce the overhead </a:t>
            </a:r>
            <a:r>
              <a:rPr lang="tr-TR" dirty="0" smtClean="0"/>
              <a:t>of </a:t>
            </a:r>
            <a:r>
              <a:rPr lang="en-US" dirty="0" smtClean="0"/>
              <a:t>moving or swapping processes</a:t>
            </a:r>
            <a:r>
              <a:rPr lang="tr-TR" dirty="0" smtClean="0"/>
              <a:t>. W</a:t>
            </a:r>
            <a:r>
              <a:rPr lang="en-US" dirty="0" smtClean="0"/>
              <a:t>hen swapping processes to disk, only the memory actually in use should be swapped: it is wasteful to swap the extra memory as well. </a:t>
            </a:r>
          </a:p>
          <a:p>
            <a:endParaRPr lang="tr-TR" dirty="0"/>
          </a:p>
        </p:txBody>
      </p:sp>
      <p:pic>
        <p:nvPicPr>
          <p:cNvPr id="2050" name="Picture 2"/>
          <p:cNvPicPr>
            <a:picLocks noChangeAspect="1" noChangeArrowheads="1"/>
          </p:cNvPicPr>
          <p:nvPr/>
        </p:nvPicPr>
        <p:blipFill>
          <a:blip r:embed="rId2" cstate="print"/>
          <a:srcRect l="39583" t="40000" r="23437" b="24166"/>
          <a:stretch>
            <a:fillRect/>
          </a:stretch>
        </p:blipFill>
        <p:spPr bwMode="auto">
          <a:xfrm>
            <a:off x="1714480" y="3143248"/>
            <a:ext cx="5072098" cy="3071834"/>
          </a:xfrm>
          <a:prstGeom prst="rect">
            <a:avLst/>
          </a:prstGeom>
          <a:noFill/>
          <a:ln w="9525">
            <a:noFill/>
            <a:miter lim="800000"/>
            <a:headEnd/>
            <a:tailEnd/>
          </a:ln>
          <a:effectLst/>
        </p:spPr>
      </p:pic>
      <p:sp>
        <p:nvSpPr>
          <p:cNvPr id="4" name="3 Slayt Numarası Yer Tutucusu"/>
          <p:cNvSpPr>
            <a:spLocks noGrp="1"/>
          </p:cNvSpPr>
          <p:nvPr>
            <p:ph type="sldNum" sz="quarter" idx="15"/>
          </p:nvPr>
        </p:nvSpPr>
        <p:spPr/>
        <p:txBody>
          <a:bodyPr/>
          <a:lstStyle/>
          <a:p>
            <a:fld id="{FADE8B3A-2D78-4E9A-BD29-42075A2AE7C3}"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2.1. </a:t>
            </a:r>
            <a:r>
              <a:rPr lang="en-US" b="1" dirty="0" smtClean="0"/>
              <a:t>Memory Management with Bitmaps</a:t>
            </a:r>
            <a:endParaRPr lang="tr-TR" dirty="0"/>
          </a:p>
        </p:txBody>
      </p:sp>
      <p:sp>
        <p:nvSpPr>
          <p:cNvPr id="3" name="2 İçerik Yer Tutucusu"/>
          <p:cNvSpPr>
            <a:spLocks noGrp="1"/>
          </p:cNvSpPr>
          <p:nvPr>
            <p:ph sz="quarter" idx="1"/>
          </p:nvPr>
        </p:nvSpPr>
        <p:spPr/>
        <p:txBody>
          <a:bodyPr/>
          <a:lstStyle/>
          <a:p>
            <a:r>
              <a:rPr lang="en-US" dirty="0" smtClean="0"/>
              <a:t>When memory is assigned dynamically, the operating system must manage it. In general terms, there are two ways to keep track of memory usage: bitmaps and free lists.</a:t>
            </a:r>
            <a:endParaRPr lang="tr-TR" dirty="0" smtClean="0"/>
          </a:p>
          <a:p>
            <a:r>
              <a:rPr lang="en-US" dirty="0" smtClean="0"/>
              <a:t>With a bitmap, memory is divided up into allocation units, perhaps as small as a few words and perhaps as large as several kilobytes. Corresponding to each allocation unit is a bit in the bitmap</a:t>
            </a:r>
            <a:r>
              <a:rPr lang="tr-TR" dirty="0" smtClean="0"/>
              <a:t>. </a:t>
            </a:r>
            <a:r>
              <a:rPr lang="tr-TR" dirty="0" err="1" smtClean="0"/>
              <a:t>If</a:t>
            </a:r>
            <a:r>
              <a:rPr lang="tr-TR" dirty="0" smtClean="0"/>
              <a:t> it </a:t>
            </a:r>
            <a:r>
              <a:rPr lang="en-US" dirty="0" smtClean="0"/>
              <a:t>is 0</a:t>
            </a:r>
            <a:r>
              <a:rPr lang="tr-TR" dirty="0" smtClean="0"/>
              <a:t>, </a:t>
            </a:r>
            <a:r>
              <a:rPr lang="en-US" dirty="0" smtClean="0"/>
              <a:t>the unit is free and</a:t>
            </a:r>
            <a:r>
              <a:rPr lang="tr-TR" dirty="0" smtClean="0"/>
              <a:t> </a:t>
            </a:r>
            <a:r>
              <a:rPr lang="tr-TR" dirty="0" err="1" smtClean="0"/>
              <a:t>if</a:t>
            </a:r>
            <a:r>
              <a:rPr lang="tr-TR" dirty="0" smtClean="0"/>
              <a:t> it is</a:t>
            </a:r>
            <a:r>
              <a:rPr lang="en-US" dirty="0" smtClean="0"/>
              <a:t> 1 it is occupied (</a:t>
            </a:r>
            <a:r>
              <a:rPr lang="tr-TR" dirty="0" smtClean="0"/>
              <a:t>not </a:t>
            </a:r>
            <a:r>
              <a:rPr lang="tr-TR" dirty="0" err="1" smtClean="0"/>
              <a:t>empty</a:t>
            </a:r>
            <a:r>
              <a:rPr lang="en-US" dirty="0" smtClean="0"/>
              <a:t>). </a:t>
            </a:r>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17</a:t>
            </a:fld>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3929066"/>
            <a:ext cx="7467600" cy="2544886"/>
          </a:xfrm>
        </p:spPr>
        <p:txBody>
          <a:bodyPr>
            <a:normAutofit/>
          </a:bodyPr>
          <a:lstStyle/>
          <a:p>
            <a:r>
              <a:rPr lang="tr-TR" dirty="0" smtClean="0"/>
              <a:t>(a) </a:t>
            </a:r>
            <a:r>
              <a:rPr lang="en-US" dirty="0" smtClean="0"/>
              <a:t>A part of memory with five processes and three holes. The tick marks show the memory allocation units. The shaded regions (0 in the bitmap) are free. (b) The corresponding bitmap. </a:t>
            </a:r>
            <a:endParaRPr lang="tr-TR" dirty="0" smtClean="0"/>
          </a:p>
          <a:p>
            <a:r>
              <a:rPr lang="en-US" dirty="0" smtClean="0"/>
              <a:t>The size of the allocation unit is an important design issue. </a:t>
            </a:r>
            <a:endParaRPr lang="tr-TR" dirty="0"/>
          </a:p>
        </p:txBody>
      </p:sp>
      <p:pic>
        <p:nvPicPr>
          <p:cNvPr id="1026" name="Picture 2"/>
          <p:cNvPicPr>
            <a:picLocks noChangeAspect="1" noChangeArrowheads="1"/>
          </p:cNvPicPr>
          <p:nvPr/>
        </p:nvPicPr>
        <p:blipFill>
          <a:blip r:embed="rId2" cstate="print"/>
          <a:srcRect l="34896" t="27500" r="19791" b="43333"/>
          <a:stretch>
            <a:fillRect/>
          </a:stretch>
        </p:blipFill>
        <p:spPr bwMode="auto">
          <a:xfrm>
            <a:off x="857224" y="857232"/>
            <a:ext cx="7102978" cy="2857520"/>
          </a:xfrm>
          <a:prstGeom prst="rect">
            <a:avLst/>
          </a:prstGeom>
          <a:noFill/>
          <a:ln w="9525">
            <a:noFill/>
            <a:miter lim="800000"/>
            <a:headEnd/>
            <a:tailEnd/>
          </a:ln>
          <a:effectLst/>
        </p:spPr>
      </p:pic>
      <p:sp>
        <p:nvSpPr>
          <p:cNvPr id="4" name="3 Slayt Numarası Yer Tutucusu"/>
          <p:cNvSpPr>
            <a:spLocks noGrp="1"/>
          </p:cNvSpPr>
          <p:nvPr>
            <p:ph type="sldNum" sz="quarter" idx="15"/>
          </p:nvPr>
        </p:nvSpPr>
        <p:spPr/>
        <p:txBody>
          <a:bodyPr/>
          <a:lstStyle/>
          <a:p>
            <a:fld id="{FADE8B3A-2D78-4E9A-BD29-42075A2AE7C3}" type="slidenum">
              <a:rPr lang="tr-TR" smtClean="0"/>
              <a:pPr/>
              <a:t>18</a:t>
            </a:fld>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2.2 </a:t>
            </a:r>
            <a:r>
              <a:rPr lang="en-US" b="1" dirty="0" smtClean="0"/>
              <a:t>Memory Management with Linked Lists</a:t>
            </a:r>
            <a:endParaRPr lang="tr-TR" dirty="0"/>
          </a:p>
        </p:txBody>
      </p:sp>
      <p:sp>
        <p:nvSpPr>
          <p:cNvPr id="3" name="2 İçerik Yer Tutucusu"/>
          <p:cNvSpPr>
            <a:spLocks noGrp="1"/>
          </p:cNvSpPr>
          <p:nvPr>
            <p:ph sz="quarter" idx="1"/>
          </p:nvPr>
        </p:nvSpPr>
        <p:spPr>
          <a:xfrm>
            <a:off x="457200" y="1600200"/>
            <a:ext cx="7467600" cy="2614618"/>
          </a:xfrm>
        </p:spPr>
        <p:txBody>
          <a:bodyPr>
            <a:normAutofit lnSpcReduction="10000"/>
          </a:bodyPr>
          <a:lstStyle/>
          <a:p>
            <a:r>
              <a:rPr lang="en-US" dirty="0" smtClean="0"/>
              <a:t>Another way of keeping track of memory is to maintain a linked list of allocated and free memory segments, where a segment is either a process or a hole between two processes. Each entry in the list specifies a hole (H) or process (P), the address at which it starts, the length, and a pointer to the next entry.</a:t>
            </a:r>
            <a:endParaRPr lang="tr-TR" dirty="0" smtClean="0"/>
          </a:p>
          <a:p>
            <a:endParaRPr lang="tr-TR" dirty="0"/>
          </a:p>
        </p:txBody>
      </p:sp>
      <p:pic>
        <p:nvPicPr>
          <p:cNvPr id="4" name="Picture 2"/>
          <p:cNvPicPr>
            <a:picLocks noChangeAspect="1" noChangeArrowheads="1"/>
          </p:cNvPicPr>
          <p:nvPr/>
        </p:nvPicPr>
        <p:blipFill>
          <a:blip r:embed="rId2" cstate="print"/>
          <a:srcRect l="34896" t="28229" r="19791" b="43333"/>
          <a:stretch>
            <a:fillRect/>
          </a:stretch>
        </p:blipFill>
        <p:spPr bwMode="auto">
          <a:xfrm>
            <a:off x="1071538" y="4071942"/>
            <a:ext cx="6357982" cy="2493864"/>
          </a:xfrm>
          <a:prstGeom prst="rect">
            <a:avLst/>
          </a:prstGeom>
          <a:noFill/>
          <a:ln w="9525">
            <a:noFill/>
            <a:miter lim="800000"/>
            <a:headEnd/>
            <a:tailEnd/>
          </a:ln>
          <a:effectLst/>
        </p:spPr>
      </p:pic>
      <p:sp>
        <p:nvSpPr>
          <p:cNvPr id="5" name="4 Slayt Numarası Yer Tutucusu"/>
          <p:cNvSpPr>
            <a:spLocks noGrp="1"/>
          </p:cNvSpPr>
          <p:nvPr>
            <p:ph type="sldNum" sz="quarter" idx="15"/>
          </p:nvPr>
        </p:nvSpPr>
        <p:spPr/>
        <p:txBody>
          <a:bodyPr/>
          <a:lstStyle/>
          <a:p>
            <a:fld id="{FADE8B3A-2D78-4E9A-BD29-42075A2AE7C3}"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err="1" smtClean="0"/>
              <a:t>Bellek</a:t>
            </a:r>
            <a:r>
              <a:rPr lang="en-US" b="1" dirty="0" smtClean="0"/>
              <a:t> </a:t>
            </a:r>
            <a:r>
              <a:rPr lang="en-US" b="1" dirty="0" err="1" smtClean="0"/>
              <a:t>Yonetimi</a:t>
            </a:r>
            <a:endParaRPr lang="tr-TR" dirty="0"/>
          </a:p>
        </p:txBody>
      </p:sp>
      <p:sp>
        <p:nvSpPr>
          <p:cNvPr id="3" name="2 İçerik Yer Tutucusu"/>
          <p:cNvSpPr>
            <a:spLocks noGrp="1"/>
          </p:cNvSpPr>
          <p:nvPr>
            <p:ph sz="quarter" idx="1"/>
          </p:nvPr>
        </p:nvSpPr>
        <p:spPr/>
        <p:txBody>
          <a:bodyPr>
            <a:normAutofit/>
          </a:bodyPr>
          <a:lstStyle/>
          <a:p>
            <a:pPr algn="just"/>
            <a:r>
              <a:rPr lang="tr-TR" dirty="0" smtClean="0"/>
              <a:t>Bellek önemli bir kaynaktır ve dikkatli yönetilmelidir</a:t>
            </a:r>
            <a:r>
              <a:rPr lang="tr-TR" dirty="0" smtClean="0"/>
              <a:t>.</a:t>
            </a:r>
            <a:r>
              <a:rPr lang="en-US" dirty="0" smtClean="0"/>
              <a:t> </a:t>
            </a:r>
            <a:r>
              <a:rPr lang="tr-TR" dirty="0" smtClean="0"/>
              <a:t>İşletim </a:t>
            </a:r>
            <a:r>
              <a:rPr lang="tr-TR" dirty="0" smtClean="0"/>
              <a:t>sistemlerinde bellek hiyerarşisini yöneten </a:t>
            </a:r>
            <a:r>
              <a:rPr lang="tr-TR" dirty="0" smtClean="0"/>
              <a:t>parçaya</a:t>
            </a:r>
            <a:r>
              <a:rPr lang="en-US" dirty="0" smtClean="0"/>
              <a:t> </a:t>
            </a:r>
            <a:r>
              <a:rPr lang="tr-TR" b="1" dirty="0" smtClean="0"/>
              <a:t>bellek </a:t>
            </a:r>
            <a:r>
              <a:rPr lang="tr-TR" b="1" dirty="0" smtClean="0"/>
              <a:t>yöneticisi(</a:t>
            </a:r>
            <a:r>
              <a:rPr lang="tr-TR" b="1" dirty="0" err="1" smtClean="0"/>
              <a:t>memory</a:t>
            </a:r>
            <a:r>
              <a:rPr lang="tr-TR" b="1" dirty="0" smtClean="0"/>
              <a:t> </a:t>
            </a:r>
            <a:r>
              <a:rPr lang="tr-TR" b="1" dirty="0" err="1" smtClean="0"/>
              <a:t>manager</a:t>
            </a:r>
            <a:r>
              <a:rPr lang="tr-TR" b="1" dirty="0" smtClean="0"/>
              <a:t>) denilir.</a:t>
            </a:r>
          </a:p>
          <a:p>
            <a:pPr algn="just"/>
            <a:r>
              <a:rPr lang="tr-TR" dirty="0" smtClean="0"/>
              <a:t>Bellek yöneticisinin görevi, </a:t>
            </a:r>
            <a:r>
              <a:rPr lang="tr-TR" dirty="0" smtClean="0"/>
              <a:t>belle</a:t>
            </a:r>
            <a:r>
              <a:rPr lang="en-US" dirty="0" smtClean="0"/>
              <a:t>ğ</a:t>
            </a:r>
            <a:r>
              <a:rPr lang="tr-TR" dirty="0" smtClean="0"/>
              <a:t>in </a:t>
            </a:r>
            <a:r>
              <a:rPr lang="tr-TR" dirty="0" smtClean="0"/>
              <a:t>hangi </a:t>
            </a:r>
            <a:r>
              <a:rPr lang="tr-TR" dirty="0" smtClean="0"/>
              <a:t>parçalarının</a:t>
            </a:r>
            <a:r>
              <a:rPr lang="en-US" dirty="0" smtClean="0"/>
              <a:t> </a:t>
            </a:r>
            <a:r>
              <a:rPr lang="tr-TR" dirty="0" smtClean="0"/>
              <a:t>kullanımda </a:t>
            </a:r>
            <a:r>
              <a:rPr lang="tr-TR" dirty="0" smtClean="0"/>
              <a:t>olduğunu, hangi parçalarının </a:t>
            </a:r>
            <a:r>
              <a:rPr lang="tr-TR" dirty="0" smtClean="0"/>
              <a:t>kullanılmadığını</a:t>
            </a:r>
            <a:r>
              <a:rPr lang="en-US" dirty="0" smtClean="0"/>
              <a:t> </a:t>
            </a:r>
            <a:r>
              <a:rPr lang="tr-TR" dirty="0" smtClean="0"/>
              <a:t>izlemek</a:t>
            </a:r>
            <a:r>
              <a:rPr lang="tr-TR" dirty="0" smtClean="0"/>
              <a:t>, süreçlere bellek tahsis etme(</a:t>
            </a:r>
            <a:r>
              <a:rPr lang="tr-TR" dirty="0" err="1" smtClean="0"/>
              <a:t>allocate</a:t>
            </a:r>
            <a:r>
              <a:rPr lang="tr-TR" dirty="0" smtClean="0"/>
              <a:t>) , </a:t>
            </a:r>
            <a:r>
              <a:rPr lang="tr-TR" dirty="0" smtClean="0"/>
              <a:t>tahsis</a:t>
            </a:r>
            <a:r>
              <a:rPr lang="en-US" dirty="0" smtClean="0"/>
              <a:t> </a:t>
            </a:r>
            <a:r>
              <a:rPr lang="nn-NO" dirty="0" smtClean="0"/>
              <a:t>edilen </a:t>
            </a:r>
            <a:r>
              <a:rPr lang="nn-NO" dirty="0" smtClean="0"/>
              <a:t>belleği geri almak ve </a:t>
            </a:r>
            <a:r>
              <a:rPr lang="nn-NO" dirty="0" smtClean="0"/>
              <a:t>belleğin çalışan prosesler için yeterli olmadığı durumlarda bellek </a:t>
            </a:r>
            <a:r>
              <a:rPr lang="nn-NO" dirty="0" smtClean="0"/>
              <a:t>ile disk </a:t>
            </a:r>
            <a:r>
              <a:rPr lang="nn-NO" dirty="0" smtClean="0"/>
              <a:t>arasındaki </a:t>
            </a:r>
            <a:r>
              <a:rPr lang="tr-TR" dirty="0" smtClean="0"/>
              <a:t>takas </a:t>
            </a:r>
            <a:r>
              <a:rPr lang="tr-TR" dirty="0" smtClean="0"/>
              <a:t>işlemlerini </a:t>
            </a:r>
            <a:r>
              <a:rPr lang="tr-TR" dirty="0" smtClean="0"/>
              <a:t>gerçekleştirmektir</a:t>
            </a:r>
            <a:r>
              <a:rPr lang="en-US" dirty="0" smtClean="0"/>
              <a:t>.</a:t>
            </a:r>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642918"/>
            <a:ext cx="7467600" cy="5831034"/>
          </a:xfrm>
        </p:spPr>
        <p:txBody>
          <a:bodyPr/>
          <a:lstStyle/>
          <a:p>
            <a:r>
              <a:rPr lang="en-US" dirty="0" smtClean="0"/>
              <a:t>In this example, the segment list is kept sorted by address. Sorting this way has the advantage that when a process terminates or is swapped out, updating the list is straightforward. A terminating process normally has two neighbors</a:t>
            </a:r>
            <a:r>
              <a:rPr lang="tr-TR" dirty="0" smtClean="0"/>
              <a:t>. </a:t>
            </a:r>
            <a:r>
              <a:rPr lang="en-US" dirty="0" smtClean="0"/>
              <a:t>These may be either processes or holes, leading to the four combinations</a:t>
            </a:r>
            <a:r>
              <a:rPr lang="tr-TR" dirty="0" smtClean="0"/>
              <a:t>.</a:t>
            </a:r>
            <a:endParaRPr lang="en-US" dirty="0" smtClean="0"/>
          </a:p>
          <a:p>
            <a:endParaRPr lang="tr-TR" dirty="0"/>
          </a:p>
        </p:txBody>
      </p:sp>
      <p:pic>
        <p:nvPicPr>
          <p:cNvPr id="2050" name="Picture 2"/>
          <p:cNvPicPr>
            <a:picLocks noChangeAspect="1" noChangeArrowheads="1"/>
          </p:cNvPicPr>
          <p:nvPr/>
        </p:nvPicPr>
        <p:blipFill>
          <a:blip r:embed="rId2" cstate="print"/>
          <a:srcRect l="43750" t="39167" r="26562" b="40833"/>
          <a:stretch>
            <a:fillRect/>
          </a:stretch>
        </p:blipFill>
        <p:spPr bwMode="auto">
          <a:xfrm>
            <a:off x="1643042" y="3643314"/>
            <a:ext cx="5938284" cy="2500330"/>
          </a:xfrm>
          <a:prstGeom prst="rect">
            <a:avLst/>
          </a:prstGeom>
          <a:noFill/>
          <a:ln w="9525">
            <a:noFill/>
            <a:miter lim="800000"/>
            <a:headEnd/>
            <a:tailEnd/>
          </a:ln>
          <a:effectLst/>
        </p:spPr>
      </p:pic>
      <p:sp>
        <p:nvSpPr>
          <p:cNvPr id="4" name="3 Slayt Numarası Yer Tutucusu"/>
          <p:cNvSpPr>
            <a:spLocks noGrp="1"/>
          </p:cNvSpPr>
          <p:nvPr>
            <p:ph type="sldNum" sz="quarter" idx="15"/>
          </p:nvPr>
        </p:nvSpPr>
        <p:spPr/>
        <p:txBody>
          <a:bodyPr/>
          <a:lstStyle/>
          <a:p>
            <a:fld id="{FADE8B3A-2D78-4E9A-BD29-42075A2AE7C3}"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571480"/>
            <a:ext cx="7467600" cy="5902472"/>
          </a:xfrm>
        </p:spPr>
        <p:txBody>
          <a:bodyPr/>
          <a:lstStyle/>
          <a:p>
            <a:r>
              <a:rPr lang="en-US" dirty="0" smtClean="0"/>
              <a:t>When the processes and holes are kept on a list sorted by address, several algorithms can be used to allocate memory for a newly created process (or an existing process being swapped in from disk)</a:t>
            </a:r>
            <a:r>
              <a:rPr lang="tr-TR" dirty="0" smtClean="0"/>
              <a:t>:</a:t>
            </a:r>
          </a:p>
          <a:p>
            <a:pPr marL="457200" indent="-457200">
              <a:buFont typeface="+mj-lt"/>
              <a:buAutoNum type="arabicPeriod"/>
            </a:pPr>
            <a:r>
              <a:rPr lang="en-US" dirty="0" smtClean="0"/>
              <a:t>The simplest algorithm is </a:t>
            </a:r>
            <a:r>
              <a:rPr lang="en-US" b="1" dirty="0" smtClean="0"/>
              <a:t>first fit</a:t>
            </a:r>
            <a:r>
              <a:rPr lang="en-US" dirty="0" smtClean="0"/>
              <a:t>. The memory manager scans along the list of segments until it finds a hole that is big enough. The hole is then broken up into two pieces, one for the process and one for the unused memory, First fit is a fast algorithm because it searches as little as possible.</a:t>
            </a:r>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571480"/>
            <a:ext cx="7467600" cy="5902472"/>
          </a:xfrm>
        </p:spPr>
        <p:txBody>
          <a:bodyPr>
            <a:normAutofit lnSpcReduction="10000"/>
          </a:bodyPr>
          <a:lstStyle/>
          <a:p>
            <a:pPr marL="457200" indent="-457200">
              <a:buFont typeface="+mj-lt"/>
              <a:buAutoNum type="arabicPeriod" startAt="2"/>
            </a:pPr>
            <a:r>
              <a:rPr lang="en-US" dirty="0" smtClean="0"/>
              <a:t>A minor variation of first fit is </a:t>
            </a:r>
            <a:r>
              <a:rPr lang="en-US" b="1" dirty="0" smtClean="0"/>
              <a:t>next fit</a:t>
            </a:r>
            <a:r>
              <a:rPr lang="en-US" dirty="0" smtClean="0"/>
              <a:t>. It works the same way as first fit, except that it keeps track of where it is whenever it finds a suitable hole. The next time it is called to find a hole, it starts searching the list from the place where it left off last time, instead of always at the beginning, as first fit does. Simulations show that next fit gives slightly worse performance than first fit.</a:t>
            </a:r>
          </a:p>
          <a:p>
            <a:pPr marL="457200" indent="-457200">
              <a:buFont typeface="+mj-lt"/>
              <a:buAutoNum type="arabicPeriod" startAt="3"/>
            </a:pPr>
            <a:r>
              <a:rPr lang="en-US" dirty="0" smtClean="0"/>
              <a:t>Another well-known algorithm is </a:t>
            </a:r>
            <a:r>
              <a:rPr lang="en-US" b="1" dirty="0" smtClean="0"/>
              <a:t>best fit</a:t>
            </a:r>
            <a:r>
              <a:rPr lang="en-US" dirty="0" smtClean="0"/>
              <a:t>. Best fit searches the entire list and takes the smallest hole that is appropriate. Rather than breaking up a big hole that might be needed later, best fit tries to find a hole that is close to the actual size needed. Best fit is slower than first fit because it must search the entire list every time it is called.</a:t>
            </a:r>
            <a:endParaRPr lang="en-US"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22</a:t>
            </a:fld>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1462"/>
            <a:ext cx="7467600" cy="1143000"/>
          </a:xfrm>
        </p:spPr>
        <p:txBody>
          <a:bodyPr/>
          <a:lstStyle/>
          <a:p>
            <a:r>
              <a:rPr lang="tr-TR" b="1" dirty="0" smtClean="0"/>
              <a:t>3</a:t>
            </a:r>
            <a:r>
              <a:rPr lang="tr-TR" dirty="0" smtClean="0"/>
              <a:t>.</a:t>
            </a:r>
            <a:r>
              <a:rPr lang="en-US" b="1" dirty="0" smtClean="0"/>
              <a:t> VIRTUAL MEMORY</a:t>
            </a:r>
            <a:endParaRPr lang="tr-TR" dirty="0"/>
          </a:p>
        </p:txBody>
      </p:sp>
      <p:sp>
        <p:nvSpPr>
          <p:cNvPr id="3" name="2 İçerik Yer Tutucusu"/>
          <p:cNvSpPr>
            <a:spLocks noGrp="1"/>
          </p:cNvSpPr>
          <p:nvPr>
            <p:ph sz="quarter" idx="1"/>
          </p:nvPr>
        </p:nvSpPr>
        <p:spPr>
          <a:xfrm>
            <a:off x="457200" y="1214422"/>
            <a:ext cx="7467600" cy="5259530"/>
          </a:xfrm>
        </p:spPr>
        <p:txBody>
          <a:bodyPr>
            <a:normAutofit fontScale="92500" lnSpcReduction="10000"/>
          </a:bodyPr>
          <a:lstStyle/>
          <a:p>
            <a:r>
              <a:rPr lang="en-US" dirty="0" smtClean="0"/>
              <a:t>The basic idea behind virtual memory is that the combined size of the program, data, and stack may exceed the amount of physical memory available for it. The operating system keeps those parts of the program currently in use in main memory, and the rest on the disk. For example, a 16-MB program can run</a:t>
            </a:r>
            <a:r>
              <a:rPr lang="en-US" b="1" dirty="0" smtClean="0"/>
              <a:t> </a:t>
            </a:r>
            <a:r>
              <a:rPr lang="en-US" dirty="0" smtClean="0"/>
              <a:t>on a 4-MB machine by carefully choosing which 4 MB to keep in memory at each instant, with pieces of the program being swapped between disk and memory as needed.</a:t>
            </a:r>
            <a:endParaRPr lang="tr-TR" dirty="0" smtClean="0"/>
          </a:p>
          <a:p>
            <a:r>
              <a:rPr lang="en-US" dirty="0" smtClean="0"/>
              <a:t>Virtual memory can also work in a multiprogramming system</a:t>
            </a:r>
            <a:r>
              <a:rPr lang="tr-TR" dirty="0" smtClean="0"/>
              <a:t>. </a:t>
            </a:r>
            <a:r>
              <a:rPr lang="en-US" dirty="0" smtClean="0"/>
              <a:t>While a program is waiting for part of itself to be brought in, it is waiting for I/O and cannot run, so the CPU can be given to another process, the same way as in any other multiprogramming system.</a:t>
            </a:r>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868346"/>
          </a:xfrm>
        </p:spPr>
        <p:txBody>
          <a:bodyPr/>
          <a:lstStyle/>
          <a:p>
            <a:r>
              <a:rPr lang="tr-TR" b="1" dirty="0" smtClean="0"/>
              <a:t>3.1. </a:t>
            </a:r>
            <a:r>
              <a:rPr lang="en-US" b="1" dirty="0" smtClean="0"/>
              <a:t>Paging</a:t>
            </a:r>
            <a:endParaRPr lang="tr-TR" dirty="0"/>
          </a:p>
        </p:txBody>
      </p:sp>
      <p:sp>
        <p:nvSpPr>
          <p:cNvPr id="3" name="2 İçerik Yer Tutucusu"/>
          <p:cNvSpPr>
            <a:spLocks noGrp="1"/>
          </p:cNvSpPr>
          <p:nvPr>
            <p:ph sz="quarter" idx="1"/>
          </p:nvPr>
        </p:nvSpPr>
        <p:spPr>
          <a:xfrm>
            <a:off x="457200" y="1214422"/>
            <a:ext cx="7615262" cy="5259530"/>
          </a:xfrm>
        </p:spPr>
        <p:txBody>
          <a:bodyPr/>
          <a:lstStyle/>
          <a:p>
            <a:r>
              <a:rPr lang="en-US" dirty="0" smtClean="0"/>
              <a:t>Most virtual memory systems use a technique called </a:t>
            </a:r>
            <a:r>
              <a:rPr lang="en-US" b="1" dirty="0" smtClean="0"/>
              <a:t>pa</a:t>
            </a:r>
            <a:r>
              <a:rPr lang="tr-TR" b="1" dirty="0" err="1" smtClean="0"/>
              <a:t>ging</a:t>
            </a:r>
            <a:r>
              <a:rPr lang="tr-TR" b="1" dirty="0" smtClean="0"/>
              <a:t>.</a:t>
            </a:r>
          </a:p>
          <a:p>
            <a:r>
              <a:rPr lang="en-US" dirty="0" smtClean="0"/>
              <a:t>On any computer, there exists a set of memory addresses that programs can produce</a:t>
            </a:r>
            <a:r>
              <a:rPr lang="tr-TR" dirty="0" smtClean="0"/>
              <a:t>.</a:t>
            </a:r>
            <a:r>
              <a:rPr lang="en-US" dirty="0" smtClean="0"/>
              <a:t>When a program uses an instruction like</a:t>
            </a:r>
          </a:p>
          <a:p>
            <a:pPr lvl="2">
              <a:buNone/>
            </a:pPr>
            <a:r>
              <a:rPr lang="en-US" dirty="0" smtClean="0"/>
              <a:t>MOV REG,1000</a:t>
            </a:r>
          </a:p>
          <a:p>
            <a:pPr>
              <a:buNone/>
            </a:pPr>
            <a:r>
              <a:rPr lang="tr-TR" dirty="0" smtClean="0"/>
              <a:t>    </a:t>
            </a:r>
            <a:r>
              <a:rPr lang="en-US" dirty="0" smtClean="0"/>
              <a:t>it does this to copy the contents of memory address 1000 to REG (or vice versa</a:t>
            </a:r>
            <a:r>
              <a:rPr lang="tr-TR" dirty="0" smtClean="0"/>
              <a:t>)</a:t>
            </a:r>
            <a:r>
              <a:rPr lang="en-US" dirty="0" smtClean="0"/>
              <a:t>. Addresses can be generated using indexing, base registers, segment registers, and other ways.</a:t>
            </a:r>
          </a:p>
          <a:p>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24</a:t>
            </a:fld>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642918"/>
            <a:ext cx="7467600" cy="5831034"/>
          </a:xfrm>
        </p:spPr>
        <p:txBody>
          <a:bodyPr/>
          <a:lstStyle/>
          <a:p>
            <a:r>
              <a:rPr lang="en-US" dirty="0" smtClean="0"/>
              <a:t>These program-generated addresses are called </a:t>
            </a:r>
            <a:r>
              <a:rPr lang="en-US" b="1" dirty="0" smtClean="0"/>
              <a:t>virtual addresses</a:t>
            </a:r>
            <a:r>
              <a:rPr lang="en-US" dirty="0" smtClean="0"/>
              <a:t> and form the </a:t>
            </a:r>
            <a:r>
              <a:rPr lang="en-US" b="1" dirty="0" smtClean="0"/>
              <a:t>virtual address space</a:t>
            </a:r>
            <a:r>
              <a:rPr lang="en-US" dirty="0" smtClean="0"/>
              <a:t>. When virtual memory is used, the virtual addresses do not go directly to the memory bus. Instead, they go to an </a:t>
            </a:r>
            <a:r>
              <a:rPr lang="en-US" b="1" dirty="0" smtClean="0"/>
              <a:t>MMU (Memory Management Unit) </a:t>
            </a:r>
            <a:r>
              <a:rPr lang="en-US" dirty="0" smtClean="0"/>
              <a:t>that maps the virtual addresses onto the physical memory addresses as illustrated in Fig. </a:t>
            </a:r>
          </a:p>
          <a:p>
            <a:endParaRPr lang="tr-TR" dirty="0"/>
          </a:p>
        </p:txBody>
      </p:sp>
      <p:pic>
        <p:nvPicPr>
          <p:cNvPr id="3074" name="Picture 2"/>
          <p:cNvPicPr>
            <a:picLocks noChangeAspect="1" noChangeArrowheads="1"/>
          </p:cNvPicPr>
          <p:nvPr/>
        </p:nvPicPr>
        <p:blipFill>
          <a:blip r:embed="rId2" cstate="print"/>
          <a:srcRect l="44271" t="30000" r="26041" b="42500"/>
          <a:stretch>
            <a:fillRect/>
          </a:stretch>
        </p:blipFill>
        <p:spPr bwMode="auto">
          <a:xfrm>
            <a:off x="1928794" y="3857628"/>
            <a:ext cx="4572032" cy="2646966"/>
          </a:xfrm>
          <a:prstGeom prst="rect">
            <a:avLst/>
          </a:prstGeom>
          <a:noFill/>
          <a:ln w="9525">
            <a:noFill/>
            <a:miter lim="800000"/>
            <a:headEnd/>
            <a:tailEnd/>
          </a:ln>
          <a:effectLst/>
        </p:spPr>
      </p:pic>
      <p:sp>
        <p:nvSpPr>
          <p:cNvPr id="4" name="3 Slayt Numarası Yer Tutucusu"/>
          <p:cNvSpPr>
            <a:spLocks noGrp="1"/>
          </p:cNvSpPr>
          <p:nvPr>
            <p:ph type="sldNum" sz="quarter" idx="15"/>
          </p:nvPr>
        </p:nvSpPr>
        <p:spPr/>
        <p:txBody>
          <a:bodyPr/>
          <a:lstStyle/>
          <a:p>
            <a:fld id="{FADE8B3A-2D78-4E9A-BD29-42075A2AE7C3}" type="slidenum">
              <a:rPr lang="tr-TR" smtClean="0"/>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428604"/>
            <a:ext cx="7686700" cy="6286544"/>
          </a:xfrm>
        </p:spPr>
        <p:txBody>
          <a:bodyPr>
            <a:normAutofit lnSpcReduction="10000"/>
          </a:bodyPr>
          <a:lstStyle/>
          <a:p>
            <a:r>
              <a:rPr lang="tr-TR" dirty="0" err="1" smtClean="0"/>
              <a:t>Let’s</a:t>
            </a:r>
            <a:r>
              <a:rPr lang="tr-TR" dirty="0" smtClean="0"/>
              <a:t> </a:t>
            </a:r>
            <a:r>
              <a:rPr lang="tr-TR" dirty="0" err="1" smtClean="0"/>
              <a:t>suppose</a:t>
            </a:r>
            <a:r>
              <a:rPr lang="tr-TR" dirty="0" smtClean="0"/>
              <a:t>, </a:t>
            </a:r>
            <a:r>
              <a:rPr lang="en-US" dirty="0" smtClean="0"/>
              <a:t>we have a computer that can generate 16-bit addresses, from 0 up to 64K. These are the virtual addresses. This computer, however, has only 32 KB of physical memory, so although 64-KB programs can be written, they cannot be loaded into memory in their entirety and run. A complete copy of a program’s core image must be present on the disk</a:t>
            </a:r>
            <a:r>
              <a:rPr lang="tr-TR" dirty="0" smtClean="0"/>
              <a:t> </a:t>
            </a:r>
            <a:r>
              <a:rPr lang="en-US" dirty="0" smtClean="0"/>
              <a:t>so that pieces can be brought in as needed.</a:t>
            </a:r>
            <a:endParaRPr lang="tr-TR" dirty="0" smtClean="0"/>
          </a:p>
          <a:p>
            <a:r>
              <a:rPr lang="en-US" dirty="0" smtClean="0"/>
              <a:t>The virtual address space is divided into units called </a:t>
            </a:r>
            <a:r>
              <a:rPr lang="en-US" b="1" dirty="0" smtClean="0"/>
              <a:t>pages</a:t>
            </a:r>
            <a:r>
              <a:rPr lang="en-US" dirty="0" smtClean="0"/>
              <a:t>. The corresponding units in the physical memory are called </a:t>
            </a:r>
            <a:r>
              <a:rPr lang="en-US" b="1" dirty="0" smtClean="0"/>
              <a:t>page frames</a:t>
            </a:r>
            <a:r>
              <a:rPr lang="en-US" dirty="0" smtClean="0"/>
              <a:t>. The pages and page frames are always the same size. In this example they are 4 KB</a:t>
            </a:r>
            <a:r>
              <a:rPr lang="tr-TR" dirty="0" smtClean="0"/>
              <a:t>. </a:t>
            </a:r>
            <a:r>
              <a:rPr lang="en-US" dirty="0" smtClean="0"/>
              <a:t>With 64 KB of virtual address space and 32 KB of physical memory, we get 16 virtual pages and 8 page frames. Transfers between RAM and disk are always in units of a page.</a:t>
            </a:r>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857232"/>
            <a:ext cx="4900618" cy="5616720"/>
          </a:xfrm>
        </p:spPr>
        <p:txBody>
          <a:bodyPr>
            <a:normAutofit/>
          </a:bodyPr>
          <a:lstStyle/>
          <a:p>
            <a:r>
              <a:rPr lang="en-US" sz="1800" dirty="0" smtClean="0"/>
              <a:t>When the program tries to access address 0, for example, using the instruction</a:t>
            </a:r>
          </a:p>
          <a:p>
            <a:pPr lvl="1">
              <a:buNone/>
            </a:pPr>
            <a:r>
              <a:rPr lang="en-US" sz="1800" dirty="0" smtClean="0"/>
              <a:t>MOV REG,0</a:t>
            </a:r>
          </a:p>
          <a:p>
            <a:pPr>
              <a:buNone/>
            </a:pPr>
            <a:r>
              <a:rPr lang="tr-TR" sz="1800" dirty="0" smtClean="0"/>
              <a:t>	</a:t>
            </a:r>
            <a:r>
              <a:rPr lang="en-US" sz="1800" dirty="0" smtClean="0"/>
              <a:t>virtual address 0 is sent to the MMU. The MMU sees that this virtual address falls in page 0 (0 to 4095), which according to its mapping is page frame 2 (8192 to 12287). It thus transforms the address to 8192 and outputs address 8192 onto the bus. The memory knows nothing at all about the MMU and just sees a request for reading or writing address 8192</a:t>
            </a:r>
            <a:r>
              <a:rPr lang="tr-TR" sz="1800" dirty="0" smtClean="0"/>
              <a:t>. </a:t>
            </a:r>
            <a:r>
              <a:rPr lang="en-US" sz="1800" dirty="0" smtClean="0"/>
              <a:t>Thus, the MMU has effectively mapped all virtual addresses between 0 and 4095 onto physical addresses 8192 to 12287.</a:t>
            </a:r>
          </a:p>
          <a:p>
            <a:endParaRPr lang="tr-TR" sz="1800" dirty="0"/>
          </a:p>
        </p:txBody>
      </p:sp>
      <p:pic>
        <p:nvPicPr>
          <p:cNvPr id="4098" name="Picture 2"/>
          <p:cNvPicPr>
            <a:picLocks noChangeAspect="1" noChangeArrowheads="1"/>
          </p:cNvPicPr>
          <p:nvPr/>
        </p:nvPicPr>
        <p:blipFill>
          <a:blip r:embed="rId2" cstate="print"/>
          <a:srcRect l="45833" t="30833" r="30208" b="21666"/>
          <a:stretch>
            <a:fillRect/>
          </a:stretch>
        </p:blipFill>
        <p:spPr bwMode="auto">
          <a:xfrm>
            <a:off x="5286380" y="928670"/>
            <a:ext cx="3571900" cy="4426050"/>
          </a:xfrm>
          <a:prstGeom prst="rect">
            <a:avLst/>
          </a:prstGeom>
          <a:noFill/>
          <a:ln w="9525">
            <a:noFill/>
            <a:miter lim="800000"/>
            <a:headEnd/>
            <a:tailEnd/>
          </a:ln>
          <a:effectLst/>
        </p:spPr>
      </p:pic>
      <p:sp>
        <p:nvSpPr>
          <p:cNvPr id="4" name="3 Slayt Numarası Yer Tutucusu"/>
          <p:cNvSpPr>
            <a:spLocks noGrp="1"/>
          </p:cNvSpPr>
          <p:nvPr>
            <p:ph type="sldNum" sz="quarter" idx="15"/>
          </p:nvPr>
        </p:nvSpPr>
        <p:spPr/>
        <p:txBody>
          <a:bodyPr/>
          <a:lstStyle/>
          <a:p>
            <a:fld id="{FADE8B3A-2D78-4E9A-BD29-42075A2AE7C3}"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571480"/>
            <a:ext cx="5186370" cy="5902472"/>
          </a:xfrm>
        </p:spPr>
        <p:txBody>
          <a:bodyPr/>
          <a:lstStyle/>
          <a:p>
            <a:r>
              <a:rPr lang="en-US" dirty="0" smtClean="0"/>
              <a:t>Since we have only </a:t>
            </a:r>
            <a:r>
              <a:rPr lang="tr-TR" dirty="0" smtClean="0"/>
              <a:t>8 </a:t>
            </a:r>
            <a:r>
              <a:rPr lang="en-US" dirty="0" smtClean="0"/>
              <a:t>physical page frames</a:t>
            </a:r>
            <a:r>
              <a:rPr lang="tr-TR" dirty="0" smtClean="0"/>
              <a:t> </a:t>
            </a:r>
            <a:r>
              <a:rPr lang="tr-TR" dirty="0" err="1" smtClean="0"/>
              <a:t>and</a:t>
            </a:r>
            <a:r>
              <a:rPr lang="tr-TR" dirty="0" smtClean="0"/>
              <a:t> 16 </a:t>
            </a:r>
            <a:r>
              <a:rPr lang="tr-TR" dirty="0" err="1" smtClean="0"/>
              <a:t>virtual</a:t>
            </a:r>
            <a:r>
              <a:rPr lang="tr-TR" dirty="0" smtClean="0"/>
              <a:t> </a:t>
            </a:r>
            <a:r>
              <a:rPr lang="tr-TR" dirty="0" err="1" smtClean="0"/>
              <a:t>page</a:t>
            </a:r>
            <a:r>
              <a:rPr lang="en-US" dirty="0" smtClean="0"/>
              <a:t>, only eight of the virtual pages in Fig. are mapped onto physical memory. The others, shown as a cross in the figure, are not mapped. In the actual hardware, a </a:t>
            </a:r>
            <a:r>
              <a:rPr lang="en-US" b="1" dirty="0" smtClean="0"/>
              <a:t>Present/absent bit</a:t>
            </a:r>
            <a:r>
              <a:rPr lang="en-US" dirty="0" smtClean="0"/>
              <a:t> keeps track of which pages are physically present in memory.</a:t>
            </a:r>
            <a:endParaRPr lang="tr-TR" dirty="0"/>
          </a:p>
        </p:txBody>
      </p:sp>
      <p:pic>
        <p:nvPicPr>
          <p:cNvPr id="4" name="Picture 2"/>
          <p:cNvPicPr>
            <a:picLocks noChangeAspect="1" noChangeArrowheads="1"/>
          </p:cNvPicPr>
          <p:nvPr/>
        </p:nvPicPr>
        <p:blipFill>
          <a:blip r:embed="rId2" cstate="print"/>
          <a:srcRect l="45833" t="30833" r="30208" b="21666"/>
          <a:stretch>
            <a:fillRect/>
          </a:stretch>
        </p:blipFill>
        <p:spPr bwMode="auto">
          <a:xfrm>
            <a:off x="5715008" y="857232"/>
            <a:ext cx="3343800" cy="4143404"/>
          </a:xfrm>
          <a:prstGeom prst="rect">
            <a:avLst/>
          </a:prstGeom>
          <a:noFill/>
          <a:ln w="9525">
            <a:noFill/>
            <a:miter lim="800000"/>
            <a:headEnd/>
            <a:tailEnd/>
          </a:ln>
          <a:effectLst/>
        </p:spPr>
      </p:pic>
      <p:sp>
        <p:nvSpPr>
          <p:cNvPr id="5" name="4 Slayt Numarası Yer Tutucusu"/>
          <p:cNvSpPr>
            <a:spLocks noGrp="1"/>
          </p:cNvSpPr>
          <p:nvPr>
            <p:ph type="sldNum" sz="quarter" idx="15"/>
          </p:nvPr>
        </p:nvSpPr>
        <p:spPr/>
        <p:txBody>
          <a:bodyPr/>
          <a:lstStyle/>
          <a:p>
            <a:fld id="{FADE8B3A-2D78-4E9A-BD29-42075A2AE7C3}" type="slidenum">
              <a:rPr lang="tr-TR" smtClean="0"/>
              <a:pPr/>
              <a:t>28</a:t>
            </a:fld>
            <a:endParaRPr lang="tr-T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285728"/>
            <a:ext cx="5400684" cy="6188224"/>
          </a:xfrm>
        </p:spPr>
        <p:txBody>
          <a:bodyPr>
            <a:normAutofit/>
          </a:bodyPr>
          <a:lstStyle/>
          <a:p>
            <a:r>
              <a:rPr lang="en-US" sz="1800" dirty="0" smtClean="0"/>
              <a:t>What happens if the program tries to use an unmapped page, for example, by using the instruction</a:t>
            </a:r>
          </a:p>
          <a:p>
            <a:pPr lvl="1">
              <a:buNone/>
            </a:pPr>
            <a:r>
              <a:rPr lang="en-US" sz="1800" dirty="0" smtClean="0"/>
              <a:t>MOV REG,32780</a:t>
            </a:r>
          </a:p>
          <a:p>
            <a:pPr>
              <a:buNone/>
            </a:pPr>
            <a:r>
              <a:rPr lang="tr-TR" sz="1800" dirty="0" smtClean="0"/>
              <a:t>	</a:t>
            </a:r>
            <a:r>
              <a:rPr lang="en-US" sz="1800" dirty="0" smtClean="0"/>
              <a:t>which is byte 12 within virtual page 8 (starting at 32768)? The MMU notices that the page is unmapped and causes the CPU to trap to the operating system. This trap is called a </a:t>
            </a:r>
            <a:r>
              <a:rPr lang="en-US" sz="1800" b="1" dirty="0" smtClean="0"/>
              <a:t>page fault</a:t>
            </a:r>
            <a:r>
              <a:rPr lang="en-US" sz="1800" dirty="0" smtClean="0"/>
              <a:t>. The operating system picks a little-used page frame and writes its contents back to the disk. It then fetches the page just referenced into the page frame just freed, changes the map, and restarts the trapped instruction</a:t>
            </a:r>
            <a:r>
              <a:rPr lang="tr-TR" sz="1800" dirty="0" smtClean="0"/>
              <a:t>.</a:t>
            </a:r>
            <a:endParaRPr lang="en-US" sz="1800" dirty="0" smtClean="0"/>
          </a:p>
          <a:p>
            <a:endParaRPr lang="tr-TR" sz="1800" dirty="0"/>
          </a:p>
        </p:txBody>
      </p:sp>
      <p:pic>
        <p:nvPicPr>
          <p:cNvPr id="4" name="Picture 2"/>
          <p:cNvPicPr>
            <a:picLocks noChangeAspect="1" noChangeArrowheads="1"/>
          </p:cNvPicPr>
          <p:nvPr/>
        </p:nvPicPr>
        <p:blipFill>
          <a:blip r:embed="rId2" cstate="print"/>
          <a:srcRect l="45833" t="30833" r="30208" b="21666"/>
          <a:stretch>
            <a:fillRect/>
          </a:stretch>
        </p:blipFill>
        <p:spPr bwMode="auto">
          <a:xfrm>
            <a:off x="5585918" y="857232"/>
            <a:ext cx="3343800" cy="4143404"/>
          </a:xfrm>
          <a:prstGeom prst="rect">
            <a:avLst/>
          </a:prstGeom>
          <a:noFill/>
          <a:ln w="9525">
            <a:noFill/>
            <a:miter lim="800000"/>
            <a:headEnd/>
            <a:tailEnd/>
          </a:ln>
          <a:effectLst/>
        </p:spPr>
      </p:pic>
      <p:sp>
        <p:nvSpPr>
          <p:cNvPr id="5" name="4 Slayt Numarası Yer Tutucusu"/>
          <p:cNvSpPr>
            <a:spLocks noGrp="1"/>
          </p:cNvSpPr>
          <p:nvPr>
            <p:ph type="sldNum" sz="quarter" idx="15"/>
          </p:nvPr>
        </p:nvSpPr>
        <p:spPr/>
        <p:txBody>
          <a:bodyPr/>
          <a:lstStyle/>
          <a:p>
            <a:fld id="{FADE8B3A-2D78-4E9A-BD29-42075A2AE7C3}" type="slidenum">
              <a:rPr lang="tr-TR" smtClean="0"/>
              <a:pPr/>
              <a:t>29</a:t>
            </a:fld>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1</a:t>
            </a:r>
            <a:r>
              <a:rPr lang="en-US" b="1" dirty="0" smtClean="0"/>
              <a:t>.</a:t>
            </a:r>
            <a:r>
              <a:rPr lang="tr-TR" dirty="0" smtClean="0"/>
              <a:t> Basit Bellek Yönetimi</a:t>
            </a:r>
            <a:endParaRPr lang="en-US" b="1" dirty="0"/>
          </a:p>
        </p:txBody>
      </p:sp>
      <p:sp>
        <p:nvSpPr>
          <p:cNvPr id="3" name="2 İçerik Yer Tutucusu"/>
          <p:cNvSpPr>
            <a:spLocks noGrp="1"/>
          </p:cNvSpPr>
          <p:nvPr>
            <p:ph sz="quarter" idx="1"/>
          </p:nvPr>
        </p:nvSpPr>
        <p:spPr/>
        <p:txBody>
          <a:bodyPr>
            <a:normAutofit/>
          </a:bodyPr>
          <a:lstStyle/>
          <a:p>
            <a:r>
              <a:rPr lang="tr-TR" dirty="0" smtClean="0"/>
              <a:t>Bellek yönetim sistemleri iki temel </a:t>
            </a:r>
            <a:r>
              <a:rPr lang="tr-TR" dirty="0" err="1" smtClean="0"/>
              <a:t>sınıfda</a:t>
            </a:r>
            <a:r>
              <a:rPr lang="tr-TR" dirty="0" smtClean="0"/>
              <a:t> incelenebilir:</a:t>
            </a:r>
          </a:p>
          <a:p>
            <a:pPr lvl="1"/>
            <a:r>
              <a:rPr lang="tr-TR" dirty="0" smtClean="0"/>
              <a:t>Çalışma </a:t>
            </a:r>
            <a:r>
              <a:rPr lang="tr-TR" dirty="0" smtClean="0"/>
              <a:t>zamanında süreçleri bellek ile disk arasında </a:t>
            </a:r>
            <a:r>
              <a:rPr lang="tr-TR" dirty="0" smtClean="0"/>
              <a:t>yer sürekli </a:t>
            </a:r>
            <a:r>
              <a:rPr lang="tr-TR" dirty="0" smtClean="0"/>
              <a:t>yer </a:t>
            </a:r>
            <a:r>
              <a:rPr lang="tr-TR" dirty="0" smtClean="0"/>
              <a:t>değiştirenler (takaslama, sayfalama  yapanlar). Süreçlerin </a:t>
            </a:r>
            <a:r>
              <a:rPr lang="tr-TR" dirty="0" smtClean="0"/>
              <a:t>bu şekilde disk ile bellek arasında </a:t>
            </a:r>
            <a:r>
              <a:rPr lang="tr-TR" dirty="0" smtClean="0"/>
              <a:t>yer değiştirilmesinin </a:t>
            </a:r>
            <a:r>
              <a:rPr lang="tr-TR" dirty="0" smtClean="0"/>
              <a:t>nedeni, belleğin boyutunun </a:t>
            </a:r>
            <a:r>
              <a:rPr lang="tr-TR" dirty="0" smtClean="0"/>
              <a:t>yetersiz olmasıdır</a:t>
            </a:r>
            <a:r>
              <a:rPr lang="tr-TR" dirty="0" smtClean="0"/>
              <a:t>.</a:t>
            </a:r>
          </a:p>
          <a:p>
            <a:pPr lvl="1"/>
            <a:r>
              <a:rPr lang="tr-TR" dirty="0" smtClean="0"/>
              <a:t>Değiştirme </a:t>
            </a:r>
            <a:r>
              <a:rPr lang="tr-TR" dirty="0" smtClean="0"/>
              <a:t>işlemi yapmayanlar</a:t>
            </a:r>
            <a:r>
              <a:rPr lang="tr-TR" dirty="0" smtClean="0"/>
              <a:t>. Bu </a:t>
            </a:r>
            <a:r>
              <a:rPr lang="tr-TR" dirty="0" err="1" smtClean="0"/>
              <a:t>metod</a:t>
            </a:r>
            <a:r>
              <a:rPr lang="tr-TR" dirty="0" smtClean="0"/>
              <a:t> ilkine göre daha basittir.</a:t>
            </a:r>
          </a:p>
        </p:txBody>
      </p:sp>
      <p:sp>
        <p:nvSpPr>
          <p:cNvPr id="4" name="3 Slayt Numarası Yer Tutucusu"/>
          <p:cNvSpPr>
            <a:spLocks noGrp="1"/>
          </p:cNvSpPr>
          <p:nvPr>
            <p:ph type="sldNum" sz="quarter" idx="15"/>
          </p:nvPr>
        </p:nvSpPr>
        <p:spPr/>
        <p:txBody>
          <a:bodyPr/>
          <a:lstStyle/>
          <a:p>
            <a:fld id="{FADE8B3A-2D78-4E9A-BD29-42075A2AE7C3}" type="slidenum">
              <a:rPr lang="tr-TR" smtClean="0"/>
              <a:pPr/>
              <a:t>3</a:t>
            </a:fld>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4"/>
            <a:ext cx="7467600" cy="1143000"/>
          </a:xfrm>
        </p:spPr>
        <p:txBody>
          <a:bodyPr/>
          <a:lstStyle/>
          <a:p>
            <a:r>
              <a:rPr lang="en-US" dirty="0" smtClean="0"/>
              <a:t>Page Tables</a:t>
            </a:r>
            <a:endParaRPr lang="tr-TR" dirty="0"/>
          </a:p>
        </p:txBody>
      </p:sp>
      <p:sp>
        <p:nvSpPr>
          <p:cNvPr id="3" name="2 İçerik Yer Tutucusu"/>
          <p:cNvSpPr>
            <a:spLocks noGrp="1"/>
          </p:cNvSpPr>
          <p:nvPr>
            <p:ph sz="quarter" idx="1"/>
          </p:nvPr>
        </p:nvSpPr>
        <p:spPr>
          <a:xfrm>
            <a:off x="457200" y="1285860"/>
            <a:ext cx="7467600" cy="4873752"/>
          </a:xfrm>
        </p:spPr>
        <p:txBody>
          <a:bodyPr/>
          <a:lstStyle/>
          <a:p>
            <a:r>
              <a:rPr lang="en-US" dirty="0" smtClean="0"/>
              <a:t>The virtual address is split into a virtual page number (high-order bits) and an offset (low-order bits). For example, with a 16-bit address and a 4-KB page size, the upper 4 bits could specify one of the 16 virtual pages and the lower 12 bits would then specify the byte offset (0 to 4095) within the selected page. However a split with 3 or 5 or some other number of bits for the page is also possible. Different splits imply different page sizes.</a:t>
            </a:r>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30</a:t>
            </a:fld>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428604"/>
            <a:ext cx="3257544" cy="6045348"/>
          </a:xfrm>
        </p:spPr>
        <p:txBody>
          <a:bodyPr>
            <a:normAutofit/>
          </a:bodyPr>
          <a:lstStyle/>
          <a:p>
            <a:r>
              <a:rPr lang="en-US" sz="1800" dirty="0" smtClean="0"/>
              <a:t>The virtual page number is used as an index into the page table to find the entry for that virtual page.</a:t>
            </a:r>
          </a:p>
          <a:p>
            <a:r>
              <a:rPr lang="en-US" sz="1800" dirty="0" smtClean="0"/>
              <a:t>The purpose of the page table is to map virtual pages onto page frames. Mathematically speaking, the page table is a function, with the virtual page number as argument and the physical frame number as result. </a:t>
            </a:r>
            <a:endParaRPr lang="tr-TR" sz="1800"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31</a:t>
            </a:fld>
            <a:endParaRPr lang="tr-TR"/>
          </a:p>
        </p:txBody>
      </p:sp>
      <p:pic>
        <p:nvPicPr>
          <p:cNvPr id="1027" name="Picture 3"/>
          <p:cNvPicPr>
            <a:picLocks noChangeAspect="1" noChangeArrowheads="1"/>
          </p:cNvPicPr>
          <p:nvPr/>
        </p:nvPicPr>
        <p:blipFill>
          <a:blip r:embed="rId2"/>
          <a:srcRect l="40957" t="16139" r="24085" b="16392"/>
          <a:stretch>
            <a:fillRect/>
          </a:stretch>
        </p:blipFill>
        <p:spPr bwMode="auto">
          <a:xfrm>
            <a:off x="3714744" y="428604"/>
            <a:ext cx="4929222" cy="53487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500034" y="1357298"/>
            <a:ext cx="7467600" cy="3929090"/>
          </a:xfrm>
        </p:spPr>
        <p:txBody>
          <a:bodyPr>
            <a:normAutofit/>
          </a:bodyPr>
          <a:lstStyle/>
          <a:p>
            <a:r>
              <a:rPr lang="en-US" dirty="0" smtClean="0"/>
              <a:t>With a 4-KB page size, a 32-bit address space has 1 million pages, and a 64-bit address space has more than you can imagine. With 1 million pages in the virtual address space, the page table must have 1 million entries. And remember that each process needs its own page table (because it has its own virtual address space).</a:t>
            </a:r>
          </a:p>
          <a:p>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32</a:t>
            </a:fld>
            <a:endParaRPr 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Multilevel Page Tables</a:t>
            </a:r>
            <a:endParaRPr lang="tr-TR" dirty="0"/>
          </a:p>
        </p:txBody>
      </p:sp>
      <p:sp>
        <p:nvSpPr>
          <p:cNvPr id="3" name="2 İçerik Yer Tutucusu"/>
          <p:cNvSpPr>
            <a:spLocks noGrp="1"/>
          </p:cNvSpPr>
          <p:nvPr>
            <p:ph sz="quarter" idx="1"/>
          </p:nvPr>
        </p:nvSpPr>
        <p:spPr/>
        <p:txBody>
          <a:bodyPr/>
          <a:lstStyle/>
          <a:p>
            <a:r>
              <a:rPr lang="en-US" dirty="0" smtClean="0"/>
              <a:t>Because of huge page tables in memory all the time, many computers use a multilevel page table. A simple example, we have a 32-bit virtual address that is partitioned into a 10-bit </a:t>
            </a:r>
            <a:r>
              <a:rPr lang="en-US" i="1" dirty="0" smtClean="0"/>
              <a:t>PT1 </a:t>
            </a:r>
            <a:r>
              <a:rPr lang="en-US" dirty="0" smtClean="0"/>
              <a:t>field, a 10-bit </a:t>
            </a:r>
            <a:r>
              <a:rPr lang="en-US" i="1" dirty="0" smtClean="0"/>
              <a:t>PT2 </a:t>
            </a:r>
            <a:r>
              <a:rPr lang="en-US" dirty="0" smtClean="0"/>
              <a:t>field, and a 12-bit </a:t>
            </a:r>
            <a:r>
              <a:rPr lang="en-US" i="1" dirty="0" smtClean="0"/>
              <a:t>Offset </a:t>
            </a:r>
            <a:r>
              <a:rPr lang="en-US" dirty="0" smtClean="0"/>
              <a:t>field. Since offsets are 12 bits, pages are 4 KB. and there are a total of 2</a:t>
            </a:r>
            <a:r>
              <a:rPr lang="en-US" baseline="30000" dirty="0" smtClean="0"/>
              <a:t>20</a:t>
            </a:r>
            <a:r>
              <a:rPr lang="en-US" dirty="0" smtClean="0"/>
              <a:t> of them.</a:t>
            </a:r>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33</a:t>
            </a:fld>
            <a:endParaRPr lang="tr-T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35139" t="10742" r="18191" b="6250"/>
          <a:stretch>
            <a:fillRect/>
          </a:stretch>
        </p:blipFill>
        <p:spPr bwMode="auto">
          <a:xfrm>
            <a:off x="2714612" y="214314"/>
            <a:ext cx="6072230" cy="6072206"/>
          </a:xfrm>
          <a:prstGeom prst="rect">
            <a:avLst/>
          </a:prstGeom>
          <a:noFill/>
          <a:ln w="9525">
            <a:noFill/>
            <a:miter lim="800000"/>
            <a:headEnd/>
            <a:tailEnd/>
          </a:ln>
          <a:effectLst/>
        </p:spPr>
      </p:pic>
      <p:sp>
        <p:nvSpPr>
          <p:cNvPr id="3" name="2 İçerik Yer Tutucusu"/>
          <p:cNvSpPr>
            <a:spLocks noGrp="1"/>
          </p:cNvSpPr>
          <p:nvPr>
            <p:ph sz="quarter" idx="1"/>
          </p:nvPr>
        </p:nvSpPr>
        <p:spPr>
          <a:xfrm>
            <a:off x="457200" y="642918"/>
            <a:ext cx="3829048" cy="5831034"/>
          </a:xfrm>
        </p:spPr>
        <p:txBody>
          <a:bodyPr>
            <a:normAutofit/>
          </a:bodyPr>
          <a:lstStyle/>
          <a:p>
            <a:r>
              <a:rPr lang="en-US" sz="1600" dirty="0" smtClean="0"/>
              <a:t>The secret to the multilevel page table method is to avoid keeping all the page tables in memory all the time.</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The two-level page table system can be expanded to three, four, or more levels. Additional levels give more flexibility, but it is doubtful that the additional complexity is worth it beyond three levels.</a:t>
            </a:r>
            <a:endParaRPr lang="tr-TR" sz="1600"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34</a:t>
            </a:fld>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4"/>
            <a:ext cx="7467600" cy="1143000"/>
          </a:xfrm>
        </p:spPr>
        <p:txBody>
          <a:bodyPr/>
          <a:lstStyle/>
          <a:p>
            <a:r>
              <a:rPr lang="en-US" b="1" dirty="0" smtClean="0"/>
              <a:t>Structure of a Page Table Entry</a:t>
            </a:r>
            <a:endParaRPr lang="tr-TR" dirty="0"/>
          </a:p>
        </p:txBody>
      </p:sp>
      <p:sp>
        <p:nvSpPr>
          <p:cNvPr id="3" name="2 İçerik Yer Tutucusu"/>
          <p:cNvSpPr>
            <a:spLocks noGrp="1"/>
          </p:cNvSpPr>
          <p:nvPr>
            <p:ph sz="quarter" idx="1"/>
          </p:nvPr>
        </p:nvSpPr>
        <p:spPr>
          <a:xfrm>
            <a:off x="457200" y="1357298"/>
            <a:ext cx="7467600" cy="4873752"/>
          </a:xfrm>
        </p:spPr>
        <p:txBody>
          <a:bodyPr/>
          <a:lstStyle/>
          <a:p>
            <a:r>
              <a:rPr lang="en-US" dirty="0" smtClean="0"/>
              <a:t>The size varies from computer to computer, but 32 bits is a common size. The most important field is the </a:t>
            </a:r>
            <a:r>
              <a:rPr lang="en-US" i="1" dirty="0" smtClean="0"/>
              <a:t>Page frame number. </a:t>
            </a:r>
            <a:r>
              <a:rPr lang="en-US" dirty="0" smtClean="0"/>
              <a:t>Next to it we have the </a:t>
            </a:r>
            <a:r>
              <a:rPr lang="en-US" i="1" dirty="0" smtClean="0"/>
              <a:t>Present/absent </a:t>
            </a:r>
            <a:r>
              <a:rPr lang="en-US" dirty="0" smtClean="0"/>
              <a:t>bit. If this bit is 1, the entry is valid and can be used. Accessing a page table entry with this bit set to 0 causes a page fault.</a:t>
            </a:r>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35</a:t>
            </a:fld>
            <a:endParaRPr lang="tr-TR"/>
          </a:p>
        </p:txBody>
      </p:sp>
      <p:pic>
        <p:nvPicPr>
          <p:cNvPr id="3074" name="Picture 2"/>
          <p:cNvPicPr>
            <a:picLocks noChangeAspect="1" noChangeArrowheads="1"/>
          </p:cNvPicPr>
          <p:nvPr/>
        </p:nvPicPr>
        <p:blipFill>
          <a:blip r:embed="rId2"/>
          <a:srcRect l="35688" t="47852" r="20937" b="32617"/>
          <a:stretch>
            <a:fillRect/>
          </a:stretch>
        </p:blipFill>
        <p:spPr bwMode="auto">
          <a:xfrm>
            <a:off x="857224" y="4572008"/>
            <a:ext cx="7054503"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357166"/>
            <a:ext cx="7829576" cy="6116786"/>
          </a:xfrm>
        </p:spPr>
        <p:txBody>
          <a:bodyPr>
            <a:normAutofit/>
          </a:bodyPr>
          <a:lstStyle/>
          <a:p>
            <a:r>
              <a:rPr lang="en-US" sz="1800" dirty="0" smtClean="0"/>
              <a:t>The </a:t>
            </a:r>
            <a:r>
              <a:rPr lang="en-US" sz="1800" i="1" dirty="0" smtClean="0"/>
              <a:t>Protection </a:t>
            </a:r>
            <a:r>
              <a:rPr lang="en-US" sz="1800" dirty="0" smtClean="0"/>
              <a:t>bits tell what kinds of access are permitted. In the simplest form, this field contains 1 bit, with 0 for read/write and 1 for read only.</a:t>
            </a:r>
          </a:p>
          <a:p>
            <a:r>
              <a:rPr lang="en-US" sz="1800" dirty="0" smtClean="0"/>
              <a:t>The </a:t>
            </a:r>
            <a:r>
              <a:rPr lang="en-US" sz="1800" i="1" dirty="0" smtClean="0"/>
              <a:t>Modified </a:t>
            </a:r>
            <a:r>
              <a:rPr lang="en-US" sz="1800" dirty="0" smtClean="0"/>
              <a:t>and </a:t>
            </a:r>
            <a:r>
              <a:rPr lang="en-US" sz="1800" i="1" dirty="0" smtClean="0"/>
              <a:t>Referenced </a:t>
            </a:r>
            <a:r>
              <a:rPr lang="en-US" sz="1800" dirty="0" smtClean="0"/>
              <a:t>bits keep track of page usage. When a page is written to, the hardware automatically sets the </a:t>
            </a:r>
            <a:r>
              <a:rPr lang="en-US" sz="1800" i="1" dirty="0" smtClean="0"/>
              <a:t>Modified </a:t>
            </a:r>
            <a:r>
              <a:rPr lang="en-US" sz="1800" dirty="0" smtClean="0"/>
              <a:t>bit. If the page in it has been modified (i.e., is “dirty”), it must be written back to the disk. If it has not been modified, it can just be abandoned, since the disk copy is still valid. The bit is sometimes called the </a:t>
            </a:r>
            <a:r>
              <a:rPr lang="en-US" sz="1800" b="1" dirty="0" smtClean="0"/>
              <a:t>dirty bit.</a:t>
            </a:r>
          </a:p>
          <a:p>
            <a:r>
              <a:rPr lang="en-US" sz="1800" dirty="0" smtClean="0"/>
              <a:t>The </a:t>
            </a:r>
            <a:r>
              <a:rPr lang="en-US" sz="1800" i="1" dirty="0" smtClean="0"/>
              <a:t>Referenced </a:t>
            </a:r>
            <a:r>
              <a:rPr lang="en-US" sz="1800" dirty="0" smtClean="0"/>
              <a:t>bit is set whenever a page is referenced, either for reading or writing.</a:t>
            </a:r>
          </a:p>
          <a:p>
            <a:r>
              <a:rPr lang="en-US" sz="1800" dirty="0" smtClean="0"/>
              <a:t>With Caching Disabled bit, caching can be turned off. Machines that have a separate I/O space and do not use memory mapped I/O do not need this bit.</a:t>
            </a:r>
          </a:p>
          <a:p>
            <a:r>
              <a:rPr lang="en-US" sz="1800" dirty="0" smtClean="0"/>
              <a:t>Note that the disk address used to hold the page when it is not in memory is not part of the page table. The reason is simple. The page table holds only that information the hardware needs to translate a virtual address to a physical address. Information the operating system needs to handle page faults is kept in software tables inside the operating system. </a:t>
            </a:r>
            <a:endParaRPr lang="tr-TR" sz="1800"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36</a:t>
            </a:fld>
            <a:endParaRPr lang="tr-T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TLBs—Translation </a:t>
            </a:r>
            <a:r>
              <a:rPr lang="en-US" b="1" dirty="0" err="1" smtClean="0"/>
              <a:t>Lookaside</a:t>
            </a:r>
            <a:r>
              <a:rPr lang="en-US" b="1" dirty="0" smtClean="0"/>
              <a:t> Buffers</a:t>
            </a:r>
            <a:endParaRPr lang="tr-TR" dirty="0"/>
          </a:p>
        </p:txBody>
      </p:sp>
      <p:sp>
        <p:nvSpPr>
          <p:cNvPr id="3" name="2 İçerik Yer Tutucusu"/>
          <p:cNvSpPr>
            <a:spLocks noGrp="1"/>
          </p:cNvSpPr>
          <p:nvPr>
            <p:ph sz="quarter" idx="1"/>
          </p:nvPr>
        </p:nvSpPr>
        <p:spPr/>
        <p:txBody>
          <a:bodyPr/>
          <a:lstStyle/>
          <a:p>
            <a:r>
              <a:rPr lang="en-US" b="1" dirty="0" smtClean="0"/>
              <a:t>TLB </a:t>
            </a:r>
            <a:r>
              <a:rPr lang="en-US" dirty="0" smtClean="0"/>
              <a:t>is</a:t>
            </a:r>
            <a:r>
              <a:rPr lang="en-US" b="1" dirty="0" smtClean="0"/>
              <a:t> </a:t>
            </a:r>
            <a:r>
              <a:rPr lang="en-US" dirty="0" smtClean="0"/>
              <a:t>small hardware device for mapping virtual addresses to physical addresses without going through the page table and TLB is sometimes called </a:t>
            </a:r>
            <a:r>
              <a:rPr lang="en-US" b="1" dirty="0" smtClean="0"/>
              <a:t>associative memory.</a:t>
            </a:r>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37</a:t>
            </a:fld>
            <a:endParaRPr lang="tr-TR"/>
          </a:p>
        </p:txBody>
      </p:sp>
      <p:pic>
        <p:nvPicPr>
          <p:cNvPr id="4098" name="Picture 2"/>
          <p:cNvPicPr>
            <a:picLocks noChangeAspect="1" noChangeArrowheads="1"/>
          </p:cNvPicPr>
          <p:nvPr/>
        </p:nvPicPr>
        <p:blipFill>
          <a:blip r:embed="rId2"/>
          <a:srcRect l="41179" t="25997" r="24231" b="48944"/>
          <a:stretch>
            <a:fillRect/>
          </a:stretch>
        </p:blipFill>
        <p:spPr bwMode="auto">
          <a:xfrm>
            <a:off x="1193320" y="3357562"/>
            <a:ext cx="6664828"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500042"/>
            <a:ext cx="7467600" cy="5973910"/>
          </a:xfrm>
        </p:spPr>
        <p:txBody>
          <a:bodyPr>
            <a:normAutofit/>
          </a:bodyPr>
          <a:lstStyle/>
          <a:p>
            <a:r>
              <a:rPr lang="en-US" dirty="0" smtClean="0"/>
              <a:t>When a virtual address is presented to the MMU for translation, the hardware first checks to see if its virtual page number is present in the TLB by comparing it to all the </a:t>
            </a:r>
            <a:r>
              <a:rPr lang="en-US" smtClean="0"/>
              <a:t>entries simultaneously. </a:t>
            </a:r>
            <a:r>
              <a:rPr lang="en-US" dirty="0" smtClean="0"/>
              <a:t>If a valid match is found and the access does not violate the protection bits, the page frame is taken directly from the TLB, without going to the page table. </a:t>
            </a:r>
          </a:p>
          <a:p>
            <a:r>
              <a:rPr lang="en-US" dirty="0" smtClean="0"/>
              <a:t>The interesting case is what happens when the virtual page number is not in the TLB, The MMU detects the miss and does an ordinary page table lookup. It then evicts one of the entries from the TLB and replaces it with the page table entry just looked up.</a:t>
            </a:r>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38</a:t>
            </a:fld>
            <a:endParaRPr lang="tr-T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500298" y="2714620"/>
            <a:ext cx="4114800" cy="1143008"/>
          </a:xfrm>
        </p:spPr>
        <p:txBody>
          <a:bodyPr>
            <a:normAutofit/>
          </a:bodyPr>
          <a:lstStyle/>
          <a:p>
            <a:pPr>
              <a:buNone/>
            </a:pPr>
            <a:r>
              <a:rPr lang="en-US" sz="4400" dirty="0" smtClean="0">
                <a:solidFill>
                  <a:srgbClr val="FF0000"/>
                </a:solidFill>
              </a:rPr>
              <a:t>QUESTIONS?</a:t>
            </a:r>
            <a:endParaRPr lang="tr-TR" sz="4400" dirty="0">
              <a:solidFill>
                <a:srgbClr val="FF0000"/>
              </a:solidFill>
            </a:endParaRPr>
          </a:p>
        </p:txBody>
      </p:sp>
      <p:sp>
        <p:nvSpPr>
          <p:cNvPr id="4" name="3 Slayt Numarası Yer Tutucusu"/>
          <p:cNvSpPr>
            <a:spLocks noGrp="1"/>
          </p:cNvSpPr>
          <p:nvPr>
            <p:ph type="sldNum" sz="quarter" idx="15"/>
          </p:nvPr>
        </p:nvSpPr>
        <p:spPr/>
        <p:txBody>
          <a:bodyPr/>
          <a:lstStyle/>
          <a:p>
            <a:fld id="{FADE8B3A-2D78-4E9A-BD29-42075A2AE7C3}" type="slidenum">
              <a:rPr lang="tr-TR" smtClean="0"/>
              <a:pPr/>
              <a:t>39</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1. 1 </a:t>
            </a:r>
            <a:r>
              <a:rPr lang="en-US" b="1" dirty="0" err="1" smtClean="0"/>
              <a:t>Monoprogramming</a:t>
            </a:r>
            <a:r>
              <a:rPr lang="en-US" b="1" dirty="0" smtClean="0"/>
              <a:t> Without Swapping or Paging</a:t>
            </a:r>
            <a:endParaRPr lang="en-US" dirty="0"/>
          </a:p>
        </p:txBody>
      </p:sp>
      <p:sp>
        <p:nvSpPr>
          <p:cNvPr id="3" name="2 İçerik Yer Tutucusu"/>
          <p:cNvSpPr>
            <a:spLocks noGrp="1"/>
          </p:cNvSpPr>
          <p:nvPr>
            <p:ph sz="quarter" idx="1"/>
          </p:nvPr>
        </p:nvSpPr>
        <p:spPr/>
        <p:txBody>
          <a:bodyPr/>
          <a:lstStyle/>
          <a:p>
            <a:r>
              <a:rPr lang="en-US" dirty="0" smtClean="0"/>
              <a:t>The simplest memory management scheme is to run just one program at a time</a:t>
            </a:r>
            <a:r>
              <a:rPr lang="tr-TR" dirty="0" smtClean="0"/>
              <a:t> </a:t>
            </a:r>
            <a:r>
              <a:rPr lang="tr-TR" dirty="0" err="1" smtClean="0"/>
              <a:t>by</a:t>
            </a:r>
            <a:r>
              <a:rPr lang="en-US" dirty="0" smtClean="0"/>
              <a:t> sharing the memory between that program and the operating system.</a:t>
            </a:r>
            <a:endParaRPr lang="tr-TR" dirty="0" smtClean="0"/>
          </a:p>
          <a:p>
            <a:r>
              <a:rPr lang="en-US" dirty="0" smtClean="0"/>
              <a:t>As soon as the user types a command, the operating system copies the requested program from disk to memory and executes it. When the process finishes, the operating system displays a prompt character and waits for a new command. When it receives the command, it loads a new program into memory, overwriting the first one.</a:t>
            </a:r>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4</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41401" t="30000" r="24962" b="43333"/>
          <a:stretch>
            <a:fillRect/>
          </a:stretch>
        </p:blipFill>
        <p:spPr bwMode="auto">
          <a:xfrm>
            <a:off x="642910" y="1857364"/>
            <a:ext cx="7929618" cy="3929090"/>
          </a:xfrm>
          <a:prstGeom prst="rect">
            <a:avLst/>
          </a:prstGeom>
          <a:noFill/>
          <a:ln w="9525">
            <a:noFill/>
            <a:miter lim="800000"/>
            <a:headEnd/>
            <a:tailEnd/>
          </a:ln>
          <a:effectLst/>
        </p:spPr>
      </p:pic>
      <p:sp>
        <p:nvSpPr>
          <p:cNvPr id="5" name="1 Başlık"/>
          <p:cNvSpPr>
            <a:spLocks noGrp="1"/>
          </p:cNvSpPr>
          <p:nvPr>
            <p:ph type="title"/>
          </p:nvPr>
        </p:nvSpPr>
        <p:spPr>
          <a:xfrm>
            <a:off x="457200" y="357174"/>
            <a:ext cx="7467600" cy="1143000"/>
          </a:xfrm>
        </p:spPr>
        <p:txBody>
          <a:bodyPr/>
          <a:lstStyle/>
          <a:p>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5</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1.2.</a:t>
            </a:r>
            <a:r>
              <a:rPr lang="en-US" b="1" dirty="0" smtClean="0"/>
              <a:t>Multiprogramming with Fixed Partitions</a:t>
            </a:r>
            <a:endParaRPr lang="tr-TR" dirty="0"/>
          </a:p>
        </p:txBody>
      </p:sp>
      <p:sp>
        <p:nvSpPr>
          <p:cNvPr id="3" name="2 İçerik Yer Tutucusu"/>
          <p:cNvSpPr>
            <a:spLocks noGrp="1"/>
          </p:cNvSpPr>
          <p:nvPr>
            <p:ph sz="quarter" idx="1"/>
          </p:nvPr>
        </p:nvSpPr>
        <p:spPr/>
        <p:txBody>
          <a:bodyPr>
            <a:normAutofit lnSpcReduction="10000"/>
          </a:bodyPr>
          <a:lstStyle/>
          <a:p>
            <a:r>
              <a:rPr lang="en-US" dirty="0" err="1" smtClean="0"/>
              <a:t>Monoprogramming</a:t>
            </a:r>
            <a:r>
              <a:rPr lang="en-US" dirty="0" smtClean="0"/>
              <a:t> is only used in simple embedded systems. Most modern systems allow multiple processes to run at the same time. </a:t>
            </a:r>
          </a:p>
          <a:p>
            <a:r>
              <a:rPr lang="en-US" dirty="0" smtClean="0"/>
              <a:t>The easiest way to achieve multiprogramming is simply to divide memory up into </a:t>
            </a:r>
            <a:r>
              <a:rPr lang="en-US" i="1" dirty="0" smtClean="0"/>
              <a:t>n </a:t>
            </a:r>
            <a:r>
              <a:rPr lang="en-US" dirty="0" smtClean="0"/>
              <a:t>(possibly unequal) partitions. For example, this partitioning can be done manually when the system is started up.</a:t>
            </a:r>
          </a:p>
          <a:p>
            <a:r>
              <a:rPr lang="en-US" dirty="0" smtClean="0"/>
              <a:t>When a job arrives, it can be put into the input queue for the smallest partition large enough to hold it. Since the partitions are fixed in this scheme, any space in a partition not used by a job is lost.</a:t>
            </a:r>
          </a:p>
          <a:p>
            <a:endParaRPr lang="tr-TR" dirty="0"/>
          </a:p>
        </p:txBody>
      </p:sp>
      <p:sp>
        <p:nvSpPr>
          <p:cNvPr id="4" name="3 Slayt Numarası Yer Tutucusu"/>
          <p:cNvSpPr>
            <a:spLocks noGrp="1"/>
          </p:cNvSpPr>
          <p:nvPr>
            <p:ph type="sldNum" sz="quarter" idx="15"/>
          </p:nvPr>
        </p:nvSpPr>
        <p:spPr/>
        <p:txBody>
          <a:bodyPr/>
          <a:lstStyle/>
          <a:p>
            <a:fld id="{FADE8B3A-2D78-4E9A-BD29-42075A2AE7C3}"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3571876"/>
            <a:ext cx="7686700" cy="2902076"/>
          </a:xfrm>
        </p:spPr>
        <p:txBody>
          <a:bodyPr>
            <a:normAutofit lnSpcReduction="10000"/>
          </a:bodyPr>
          <a:lstStyle/>
          <a:p>
            <a:r>
              <a:rPr lang="en-US" dirty="0" smtClean="0"/>
              <a:t>In Fig. (a) we see </a:t>
            </a:r>
            <a:r>
              <a:rPr lang="tr-TR" dirty="0" smtClean="0"/>
              <a:t>a </a:t>
            </a:r>
            <a:r>
              <a:rPr lang="en-US" dirty="0" smtClean="0"/>
              <a:t>fixed partitions </a:t>
            </a:r>
            <a:r>
              <a:rPr lang="tr-TR" dirty="0" err="1" smtClean="0"/>
              <a:t>with</a:t>
            </a:r>
            <a:r>
              <a:rPr lang="tr-TR" dirty="0" smtClean="0"/>
              <a:t> </a:t>
            </a:r>
            <a:r>
              <a:rPr lang="en-US" dirty="0" smtClean="0"/>
              <a:t>separate input queues.</a:t>
            </a:r>
            <a:r>
              <a:rPr lang="tr-TR" dirty="0" smtClean="0"/>
              <a:t> </a:t>
            </a:r>
            <a:r>
              <a:rPr lang="en-US" dirty="0" smtClean="0"/>
              <a:t>The disadvantage of sorting the incoming jobs into separate queues becomes apparent when the queue for a large partition is empty but the queue for a small partition is full, as in the case for partitions 1 and 3 in Fig. (a). Here small jobs have to wait to get into memory, even though plenty of memory is free.</a:t>
            </a:r>
            <a:endParaRPr lang="tr-TR" dirty="0"/>
          </a:p>
        </p:txBody>
      </p:sp>
      <p:pic>
        <p:nvPicPr>
          <p:cNvPr id="1026" name="Picture 2"/>
          <p:cNvPicPr>
            <a:picLocks noChangeAspect="1" noChangeArrowheads="1"/>
          </p:cNvPicPr>
          <p:nvPr/>
        </p:nvPicPr>
        <p:blipFill>
          <a:blip r:embed="rId2" cstate="print"/>
          <a:srcRect l="40104" t="37500" r="23958" b="25833"/>
          <a:stretch>
            <a:fillRect/>
          </a:stretch>
        </p:blipFill>
        <p:spPr bwMode="auto">
          <a:xfrm>
            <a:off x="1500166" y="214290"/>
            <a:ext cx="4929222" cy="3143272"/>
          </a:xfrm>
          <a:prstGeom prst="rect">
            <a:avLst/>
          </a:prstGeom>
          <a:noFill/>
          <a:ln w="9525">
            <a:noFill/>
            <a:miter lim="800000"/>
            <a:headEnd/>
            <a:tailEnd/>
          </a:ln>
          <a:effectLst/>
        </p:spPr>
      </p:pic>
      <p:sp>
        <p:nvSpPr>
          <p:cNvPr id="4" name="3 Slayt Numarası Yer Tutucusu"/>
          <p:cNvSpPr>
            <a:spLocks noGrp="1"/>
          </p:cNvSpPr>
          <p:nvPr>
            <p:ph type="sldNum" sz="quarter" idx="15"/>
          </p:nvPr>
        </p:nvSpPr>
        <p:spPr/>
        <p:txBody>
          <a:bodyPr/>
          <a:lstStyle/>
          <a:p>
            <a:fld id="{FADE8B3A-2D78-4E9A-BD29-42075A2AE7C3}" type="slidenum">
              <a:rPr lang="tr-TR" smtClean="0"/>
              <a:pPr/>
              <a:t>7</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3571876"/>
            <a:ext cx="7686700" cy="2902076"/>
          </a:xfrm>
        </p:spPr>
        <p:txBody>
          <a:bodyPr>
            <a:normAutofit/>
          </a:bodyPr>
          <a:lstStyle/>
          <a:p>
            <a:r>
              <a:rPr lang="en-US" dirty="0" smtClean="0"/>
              <a:t>An alternative organization is to maintain a single queue as in Fig. (b). Whenever a partition becomes free, the job closest to the front of the queue that fits in it could be loaded into the empty partition and run.</a:t>
            </a:r>
            <a:endParaRPr lang="tr-TR" dirty="0"/>
          </a:p>
        </p:txBody>
      </p:sp>
      <p:pic>
        <p:nvPicPr>
          <p:cNvPr id="1026" name="Picture 2"/>
          <p:cNvPicPr>
            <a:picLocks noChangeAspect="1" noChangeArrowheads="1"/>
          </p:cNvPicPr>
          <p:nvPr/>
        </p:nvPicPr>
        <p:blipFill>
          <a:blip r:embed="rId2" cstate="print"/>
          <a:srcRect l="40104" t="37500" r="23958" b="25833"/>
          <a:stretch>
            <a:fillRect/>
          </a:stretch>
        </p:blipFill>
        <p:spPr bwMode="auto">
          <a:xfrm>
            <a:off x="1500166" y="214290"/>
            <a:ext cx="4929222" cy="3143272"/>
          </a:xfrm>
          <a:prstGeom prst="rect">
            <a:avLst/>
          </a:prstGeom>
          <a:noFill/>
          <a:ln w="9525">
            <a:noFill/>
            <a:miter lim="800000"/>
            <a:headEnd/>
            <a:tailEnd/>
          </a:ln>
          <a:effectLst/>
        </p:spPr>
      </p:pic>
      <p:sp>
        <p:nvSpPr>
          <p:cNvPr id="4" name="3 Slayt Numarası Yer Tutucusu"/>
          <p:cNvSpPr>
            <a:spLocks noGrp="1"/>
          </p:cNvSpPr>
          <p:nvPr>
            <p:ph type="sldNum" sz="quarter" idx="15"/>
          </p:nvPr>
        </p:nvSpPr>
        <p:spPr/>
        <p:txBody>
          <a:bodyPr/>
          <a:lstStyle/>
          <a:p>
            <a:fld id="{FADE8B3A-2D78-4E9A-BD29-42075A2AE7C3}" type="slidenum">
              <a:rPr lang="tr-TR" smtClean="0"/>
              <a:pPr/>
              <a:t>8</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1462"/>
            <a:ext cx="7467600" cy="1143000"/>
          </a:xfrm>
        </p:spPr>
        <p:txBody>
          <a:bodyPr/>
          <a:lstStyle/>
          <a:p>
            <a:r>
              <a:rPr lang="tr-TR" b="1" dirty="0" smtClean="0"/>
              <a:t>1.3. </a:t>
            </a:r>
            <a:r>
              <a:rPr lang="en-US" b="1" dirty="0" smtClean="0"/>
              <a:t>Relocation and Protection</a:t>
            </a:r>
            <a:endParaRPr lang="tr-TR" b="1" dirty="0"/>
          </a:p>
        </p:txBody>
      </p:sp>
      <p:sp>
        <p:nvSpPr>
          <p:cNvPr id="3" name="2 İçerik Yer Tutucusu"/>
          <p:cNvSpPr>
            <a:spLocks noGrp="1"/>
          </p:cNvSpPr>
          <p:nvPr>
            <p:ph sz="quarter" idx="1"/>
          </p:nvPr>
        </p:nvSpPr>
        <p:spPr>
          <a:xfrm>
            <a:off x="457200" y="1500174"/>
            <a:ext cx="7829576" cy="3929090"/>
          </a:xfrm>
        </p:spPr>
        <p:txBody>
          <a:bodyPr>
            <a:normAutofit/>
          </a:bodyPr>
          <a:lstStyle/>
          <a:p>
            <a:r>
              <a:rPr lang="en-US" dirty="0" smtClean="0"/>
              <a:t>Multiprogramming introduces two essential problems that must be solved—relocation and protection. </a:t>
            </a:r>
            <a:r>
              <a:rPr lang="tr-TR" dirty="0" smtClean="0"/>
              <a:t> D</a:t>
            </a:r>
            <a:r>
              <a:rPr lang="en-US" dirty="0" err="1" smtClean="0"/>
              <a:t>ifferent</a:t>
            </a:r>
            <a:r>
              <a:rPr lang="en-US" dirty="0" smtClean="0"/>
              <a:t> jobs will be run at different addresses. When a program is linked (i.e., the main program, user-written procedures, and library procedures are combined into a single address space), the linker must know at what address the program will begin in memory.</a:t>
            </a:r>
          </a:p>
          <a:p>
            <a:endParaRPr lang="tr-TR" dirty="0"/>
          </a:p>
        </p:txBody>
      </p:sp>
      <p:sp>
        <p:nvSpPr>
          <p:cNvPr id="5" name="4 Slayt Numarası Yer Tutucusu"/>
          <p:cNvSpPr>
            <a:spLocks noGrp="1"/>
          </p:cNvSpPr>
          <p:nvPr>
            <p:ph type="sldNum" sz="quarter" idx="15"/>
          </p:nvPr>
        </p:nvSpPr>
        <p:spPr/>
        <p:txBody>
          <a:bodyPr/>
          <a:lstStyle/>
          <a:p>
            <a:fld id="{FADE8B3A-2D78-4E9A-BD29-42075A2AE7C3}" type="slidenum">
              <a:rPr lang="tr-TR" smtClean="0"/>
              <a:pPr/>
              <a:t>9</a:t>
            </a:fld>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1861</TotalTime>
  <Words>3346</Words>
  <Application>Microsoft Office PowerPoint</Application>
  <PresentationFormat>On-screen Show (4:3)</PresentationFormat>
  <Paragraphs>132</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Cumba</vt:lpstr>
      <vt:lpstr>İşletim Sistemleri</vt:lpstr>
      <vt:lpstr>Bellek Yonetimi</vt:lpstr>
      <vt:lpstr>1. Basit Bellek Yönetimi</vt:lpstr>
      <vt:lpstr>1. 1 Monoprogramming Without Swapping or Paging</vt:lpstr>
      <vt:lpstr>Slide 5</vt:lpstr>
      <vt:lpstr>1.2.Multiprogramming with Fixed Partitions</vt:lpstr>
      <vt:lpstr>Slide 7</vt:lpstr>
      <vt:lpstr>Slide 8</vt:lpstr>
      <vt:lpstr>1.3. Relocation and Protection</vt:lpstr>
      <vt:lpstr>Slide 10</vt:lpstr>
      <vt:lpstr>Slide 11</vt:lpstr>
      <vt:lpstr>2. SWAPPING</vt:lpstr>
      <vt:lpstr>Slide 13</vt:lpstr>
      <vt:lpstr>Slide 14</vt:lpstr>
      <vt:lpstr>Slide 15</vt:lpstr>
      <vt:lpstr>Slide 16</vt:lpstr>
      <vt:lpstr>2.1. Memory Management with Bitmaps</vt:lpstr>
      <vt:lpstr>Slide 18</vt:lpstr>
      <vt:lpstr>2.2 Memory Management with Linked Lists</vt:lpstr>
      <vt:lpstr>Slide 20</vt:lpstr>
      <vt:lpstr>Slide 21</vt:lpstr>
      <vt:lpstr>Slide 22</vt:lpstr>
      <vt:lpstr>3. VIRTUAL MEMORY</vt:lpstr>
      <vt:lpstr>3.1. Paging</vt:lpstr>
      <vt:lpstr>Slide 25</vt:lpstr>
      <vt:lpstr>Slide 26</vt:lpstr>
      <vt:lpstr>Slide 27</vt:lpstr>
      <vt:lpstr>Slide 28</vt:lpstr>
      <vt:lpstr>Slide 29</vt:lpstr>
      <vt:lpstr>Page Tables</vt:lpstr>
      <vt:lpstr>Slide 31</vt:lpstr>
      <vt:lpstr>Slide 32</vt:lpstr>
      <vt:lpstr>Multilevel Page Tables</vt:lpstr>
      <vt:lpstr>Slide 34</vt:lpstr>
      <vt:lpstr>Structure of a Page Table Entry</vt:lpstr>
      <vt:lpstr>Slide 36</vt:lpstr>
      <vt:lpstr>TLBs—Translation Lookaside Buffers</vt:lpstr>
      <vt:lpstr>Slide 38</vt:lpstr>
      <vt:lpstr>Slide 39</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Orerating system</dc:title>
  <dc:creator>CHANGE_ME1</dc:creator>
  <cp:lastModifiedBy>yasinortakci@karabuk.edu.tr</cp:lastModifiedBy>
  <cp:revision>84</cp:revision>
  <dcterms:created xsi:type="dcterms:W3CDTF">2014-04-11T12:42:51Z</dcterms:created>
  <dcterms:modified xsi:type="dcterms:W3CDTF">2015-04-29T13:44:34Z</dcterms:modified>
</cp:coreProperties>
</file>