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ink/ink3.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74" r:id="rId2"/>
    <p:sldId id="277" r:id="rId3"/>
    <p:sldId id="275" r:id="rId4"/>
    <p:sldId id="320" r:id="rId5"/>
    <p:sldId id="278" r:id="rId6"/>
    <p:sldId id="279" r:id="rId7"/>
    <p:sldId id="280" r:id="rId8"/>
    <p:sldId id="281" r:id="rId9"/>
    <p:sldId id="282" r:id="rId10"/>
    <p:sldId id="283" r:id="rId11"/>
    <p:sldId id="285" r:id="rId12"/>
    <p:sldId id="286" r:id="rId13"/>
    <p:sldId id="319" r:id="rId14"/>
    <p:sldId id="284" r:id="rId15"/>
    <p:sldId id="321" r:id="rId16"/>
    <p:sldId id="288" r:id="rId17"/>
    <p:sldId id="289" r:id="rId18"/>
    <p:sldId id="290" r:id="rId19"/>
    <p:sldId id="287" r:id="rId20"/>
    <p:sldId id="291" r:id="rId21"/>
    <p:sldId id="292" r:id="rId22"/>
    <p:sldId id="293" r:id="rId23"/>
    <p:sldId id="294" r:id="rId24"/>
    <p:sldId id="296" r:id="rId25"/>
    <p:sldId id="295" r:id="rId26"/>
    <p:sldId id="297" r:id="rId27"/>
    <p:sldId id="298" r:id="rId28"/>
    <p:sldId id="299" r:id="rId29"/>
    <p:sldId id="300" r:id="rId30"/>
    <p:sldId id="301" r:id="rId31"/>
    <p:sldId id="304" r:id="rId32"/>
    <p:sldId id="307" r:id="rId33"/>
    <p:sldId id="302" r:id="rId34"/>
    <p:sldId id="303" r:id="rId35"/>
    <p:sldId id="306" r:id="rId36"/>
    <p:sldId id="305" r:id="rId37"/>
    <p:sldId id="308" r:id="rId38"/>
    <p:sldId id="309" r:id="rId39"/>
    <p:sldId id="310" r:id="rId40"/>
    <p:sldId id="311" r:id="rId41"/>
    <p:sldId id="312" r:id="rId42"/>
    <p:sldId id="313" r:id="rId43"/>
    <p:sldId id="317" r:id="rId44"/>
    <p:sldId id="318" r:id="rId45"/>
    <p:sldId id="314" r:id="rId46"/>
    <p:sldId id="315" r:id="rId47"/>
    <p:sldId id="316"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FAD453-B9A2-4779-9905-996DCD8BA5C4}" v="71" dt="2023-08-14T23:33:25.1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75" y="570"/>
      </p:cViewPr>
      <p:guideLst/>
    </p:cSldViewPr>
  </p:slideViewPr>
  <p:notesTextViewPr>
    <p:cViewPr>
      <p:scale>
        <a:sx n="1" d="1"/>
        <a:sy n="1" d="1"/>
      </p:scale>
      <p:origin x="0" y="0"/>
    </p:cViewPr>
  </p:notesTextViewPr>
  <p:sorterViewPr>
    <p:cViewPr varScale="1">
      <p:scale>
        <a:sx n="100" d="100"/>
        <a:sy n="100" d="100"/>
      </p:scale>
      <p:origin x="0" y="-272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nab Bhattacharyya" userId="1cbd61e2e473cd65" providerId="LiveId" clId="{AAFAD453-B9A2-4779-9905-996DCD8BA5C4}"/>
    <pc:docChg chg="undo custSel modSld">
      <pc:chgData name="Arnab Bhattacharyya" userId="1cbd61e2e473cd65" providerId="LiveId" clId="{AAFAD453-B9A2-4779-9905-996DCD8BA5C4}" dt="2023-08-15T00:02:26.203" v="131" actId="478"/>
      <pc:docMkLst>
        <pc:docMk/>
      </pc:docMkLst>
      <pc:sldChg chg="modSp mod">
        <pc:chgData name="Arnab Bhattacharyya" userId="1cbd61e2e473cd65" providerId="LiveId" clId="{AAFAD453-B9A2-4779-9905-996DCD8BA5C4}" dt="2023-08-14T23:31:32.534" v="9" actId="20577"/>
        <pc:sldMkLst>
          <pc:docMk/>
          <pc:sldMk cId="3710577282" sldId="274"/>
        </pc:sldMkLst>
        <pc:spChg chg="mod">
          <ac:chgData name="Arnab Bhattacharyya" userId="1cbd61e2e473cd65" providerId="LiveId" clId="{AAFAD453-B9A2-4779-9905-996DCD8BA5C4}" dt="2023-08-14T23:31:32.534" v="9" actId="20577"/>
          <ac:spMkLst>
            <pc:docMk/>
            <pc:sldMk cId="3710577282" sldId="274"/>
            <ac:spMk id="4099" creationId="{00000000-0000-0000-0000-000000000000}"/>
          </ac:spMkLst>
        </pc:spChg>
      </pc:sldChg>
      <pc:sldChg chg="modSp">
        <pc:chgData name="Arnab Bhattacharyya" userId="1cbd61e2e473cd65" providerId="LiveId" clId="{AAFAD453-B9A2-4779-9905-996DCD8BA5C4}" dt="2023-08-14T23:33:25.174" v="118" actId="20577"/>
        <pc:sldMkLst>
          <pc:docMk/>
          <pc:sldMk cId="2046482174" sldId="275"/>
        </pc:sldMkLst>
        <pc:spChg chg="mod">
          <ac:chgData name="Arnab Bhattacharyya" userId="1cbd61e2e473cd65" providerId="LiveId" clId="{AAFAD453-B9A2-4779-9905-996DCD8BA5C4}" dt="2023-08-14T23:33:25.174" v="118" actId="20577"/>
          <ac:spMkLst>
            <pc:docMk/>
            <pc:sldMk cId="2046482174" sldId="275"/>
            <ac:spMk id="3" creationId="{AAC54EA1-578C-5FD9-D815-E845215140D5}"/>
          </ac:spMkLst>
        </pc:spChg>
      </pc:sldChg>
      <pc:sldChg chg="addSp delSp modSp mod setBg">
        <pc:chgData name="Arnab Bhattacharyya" userId="1cbd61e2e473cd65" providerId="LiveId" clId="{AAFAD453-B9A2-4779-9905-996DCD8BA5C4}" dt="2023-08-14T23:32:58.464" v="49" actId="255"/>
        <pc:sldMkLst>
          <pc:docMk/>
          <pc:sldMk cId="3510615354" sldId="277"/>
        </pc:sldMkLst>
        <pc:spChg chg="mod ord">
          <ac:chgData name="Arnab Bhattacharyya" userId="1cbd61e2e473cd65" providerId="LiveId" clId="{AAFAD453-B9A2-4779-9905-996DCD8BA5C4}" dt="2023-08-14T23:32:51.200" v="48" actId="255"/>
          <ac:spMkLst>
            <pc:docMk/>
            <pc:sldMk cId="3510615354" sldId="277"/>
            <ac:spMk id="4" creationId="{40514770-10D9-8A31-5214-C5A1FE4507A0}"/>
          </ac:spMkLst>
        </pc:spChg>
        <pc:spChg chg="mod ord">
          <ac:chgData name="Arnab Bhattacharyya" userId="1cbd61e2e473cd65" providerId="LiveId" clId="{AAFAD453-B9A2-4779-9905-996DCD8BA5C4}" dt="2023-08-14T23:32:58.464" v="49" actId="255"/>
          <ac:spMkLst>
            <pc:docMk/>
            <pc:sldMk cId="3510615354" sldId="277"/>
            <ac:spMk id="5" creationId="{A058FB31-7D9E-C8D6-A912-FE5BDD9A1E3C}"/>
          </ac:spMkLst>
        </pc:spChg>
        <pc:spChg chg="add">
          <ac:chgData name="Arnab Bhattacharyya" userId="1cbd61e2e473cd65" providerId="LiveId" clId="{AAFAD453-B9A2-4779-9905-996DCD8BA5C4}" dt="2023-08-14T23:32:40.728" v="47" actId="26606"/>
          <ac:spMkLst>
            <pc:docMk/>
            <pc:sldMk cId="3510615354" sldId="277"/>
            <ac:spMk id="1031" creationId="{F3060C83-F051-4F0E-ABAD-AA0DFC48B218}"/>
          </ac:spMkLst>
        </pc:spChg>
        <pc:spChg chg="add">
          <ac:chgData name="Arnab Bhattacharyya" userId="1cbd61e2e473cd65" providerId="LiveId" clId="{AAFAD453-B9A2-4779-9905-996DCD8BA5C4}" dt="2023-08-14T23:32:40.728" v="47" actId="26606"/>
          <ac:spMkLst>
            <pc:docMk/>
            <pc:sldMk cId="3510615354" sldId="277"/>
            <ac:spMk id="1033" creationId="{83C98ABE-055B-441F-B07E-44F97F083C39}"/>
          </ac:spMkLst>
        </pc:spChg>
        <pc:spChg chg="add">
          <ac:chgData name="Arnab Bhattacharyya" userId="1cbd61e2e473cd65" providerId="LiveId" clId="{AAFAD453-B9A2-4779-9905-996DCD8BA5C4}" dt="2023-08-14T23:32:40.728" v="47" actId="26606"/>
          <ac:spMkLst>
            <pc:docMk/>
            <pc:sldMk cId="3510615354" sldId="277"/>
            <ac:spMk id="1035" creationId="{29FDB030-9B49-4CED-8CCD-4D99382388AC}"/>
          </ac:spMkLst>
        </pc:spChg>
        <pc:spChg chg="add">
          <ac:chgData name="Arnab Bhattacharyya" userId="1cbd61e2e473cd65" providerId="LiveId" clId="{AAFAD453-B9A2-4779-9905-996DCD8BA5C4}" dt="2023-08-14T23:32:40.728" v="47" actId="26606"/>
          <ac:spMkLst>
            <pc:docMk/>
            <pc:sldMk cId="3510615354" sldId="277"/>
            <ac:spMk id="1037" creationId="{3783CA14-24A1-485C-8B30-D6A5D87987AD}"/>
          </ac:spMkLst>
        </pc:spChg>
        <pc:spChg chg="add">
          <ac:chgData name="Arnab Bhattacharyya" userId="1cbd61e2e473cd65" providerId="LiveId" clId="{AAFAD453-B9A2-4779-9905-996DCD8BA5C4}" dt="2023-08-14T23:32:40.728" v="47" actId="26606"/>
          <ac:spMkLst>
            <pc:docMk/>
            <pc:sldMk cId="3510615354" sldId="277"/>
            <ac:spMk id="1039" creationId="{9A97C86A-04D6-40F7-AE84-31AB43E6A846}"/>
          </ac:spMkLst>
        </pc:spChg>
        <pc:spChg chg="add">
          <ac:chgData name="Arnab Bhattacharyya" userId="1cbd61e2e473cd65" providerId="LiveId" clId="{AAFAD453-B9A2-4779-9905-996DCD8BA5C4}" dt="2023-08-14T23:32:40.728" v="47" actId="26606"/>
          <ac:spMkLst>
            <pc:docMk/>
            <pc:sldMk cId="3510615354" sldId="277"/>
            <ac:spMk id="1041" creationId="{FF9F2414-84E8-453E-B1F3-389FDE8192D9}"/>
          </ac:spMkLst>
        </pc:spChg>
        <pc:spChg chg="add">
          <ac:chgData name="Arnab Bhattacharyya" userId="1cbd61e2e473cd65" providerId="LiveId" clId="{AAFAD453-B9A2-4779-9905-996DCD8BA5C4}" dt="2023-08-14T23:32:40.728" v="47" actId="26606"/>
          <ac:spMkLst>
            <pc:docMk/>
            <pc:sldMk cId="3510615354" sldId="277"/>
            <ac:spMk id="1043" creationId="{3ECA69A1-7536-43AC-85EF-C7106179F5ED}"/>
          </ac:spMkLst>
        </pc:spChg>
        <pc:picChg chg="del">
          <ac:chgData name="Arnab Bhattacharyya" userId="1cbd61e2e473cd65" providerId="LiveId" clId="{AAFAD453-B9A2-4779-9905-996DCD8BA5C4}" dt="2023-08-14T23:32:00.783" v="43" actId="478"/>
          <ac:picMkLst>
            <pc:docMk/>
            <pc:sldMk cId="3510615354" sldId="277"/>
            <ac:picMk id="6" creationId="{83553B88-B105-EF65-F59A-F34E9867DDEC}"/>
          </ac:picMkLst>
        </pc:picChg>
        <pc:picChg chg="mod">
          <ac:chgData name="Arnab Bhattacharyya" userId="1cbd61e2e473cd65" providerId="LiveId" clId="{AAFAD453-B9A2-4779-9905-996DCD8BA5C4}" dt="2023-08-14T23:32:40.728" v="47" actId="26606"/>
          <ac:picMkLst>
            <pc:docMk/>
            <pc:sldMk cId="3510615354" sldId="277"/>
            <ac:picMk id="7" creationId="{CA99449C-77F3-CC45-F0E9-DFF19AA30AE7}"/>
          </ac:picMkLst>
        </pc:picChg>
        <pc:picChg chg="add mod">
          <ac:chgData name="Arnab Bhattacharyya" userId="1cbd61e2e473cd65" providerId="LiveId" clId="{AAFAD453-B9A2-4779-9905-996DCD8BA5C4}" dt="2023-08-14T23:32:40.728" v="47" actId="26606"/>
          <ac:picMkLst>
            <pc:docMk/>
            <pc:sldMk cId="3510615354" sldId="277"/>
            <ac:picMk id="1026" creationId="{AD9D6077-E1AC-98ED-574D-AA9FB97D2151}"/>
          </ac:picMkLst>
        </pc:picChg>
      </pc:sldChg>
      <pc:sldChg chg="delSp mod">
        <pc:chgData name="Arnab Bhattacharyya" userId="1cbd61e2e473cd65" providerId="LiveId" clId="{AAFAD453-B9A2-4779-9905-996DCD8BA5C4}" dt="2023-08-14T23:56:07.210" v="119" actId="478"/>
        <pc:sldMkLst>
          <pc:docMk/>
          <pc:sldMk cId="2974957944" sldId="287"/>
        </pc:sldMkLst>
        <pc:inkChg chg="del">
          <ac:chgData name="Arnab Bhattacharyya" userId="1cbd61e2e473cd65" providerId="LiveId" clId="{AAFAD453-B9A2-4779-9905-996DCD8BA5C4}" dt="2023-08-14T23:56:07.210" v="119" actId="478"/>
          <ac:inkMkLst>
            <pc:docMk/>
            <pc:sldMk cId="2974957944" sldId="287"/>
            <ac:inkMk id="4" creationId="{051C275F-5820-4846-45F1-0A566EE8B863}"/>
          </ac:inkMkLst>
        </pc:inkChg>
      </pc:sldChg>
      <pc:sldChg chg="addSp delSp mod">
        <pc:chgData name="Arnab Bhattacharyya" userId="1cbd61e2e473cd65" providerId="LiveId" clId="{AAFAD453-B9A2-4779-9905-996DCD8BA5C4}" dt="2023-08-14T23:57:00.997" v="122" actId="478"/>
        <pc:sldMkLst>
          <pc:docMk/>
          <pc:sldMk cId="3424844210" sldId="293"/>
        </pc:sldMkLst>
        <pc:inkChg chg="add del">
          <ac:chgData name="Arnab Bhattacharyya" userId="1cbd61e2e473cd65" providerId="LiveId" clId="{AAFAD453-B9A2-4779-9905-996DCD8BA5C4}" dt="2023-08-14T23:57:00.997" v="122" actId="478"/>
          <ac:inkMkLst>
            <pc:docMk/>
            <pc:sldMk cId="3424844210" sldId="293"/>
            <ac:inkMk id="6" creationId="{24909469-2512-C284-C226-43E791A3C475}"/>
          </ac:inkMkLst>
        </pc:inkChg>
      </pc:sldChg>
      <pc:sldChg chg="delSp mod">
        <pc:chgData name="Arnab Bhattacharyya" userId="1cbd61e2e473cd65" providerId="LiveId" clId="{AAFAD453-B9A2-4779-9905-996DCD8BA5C4}" dt="2023-08-14T23:57:44.154" v="123" actId="478"/>
        <pc:sldMkLst>
          <pc:docMk/>
          <pc:sldMk cId="2540485084" sldId="294"/>
        </pc:sldMkLst>
        <pc:inkChg chg="del">
          <ac:chgData name="Arnab Bhattacharyya" userId="1cbd61e2e473cd65" providerId="LiveId" clId="{AAFAD453-B9A2-4779-9905-996DCD8BA5C4}" dt="2023-08-14T23:57:44.154" v="123" actId="478"/>
          <ac:inkMkLst>
            <pc:docMk/>
            <pc:sldMk cId="2540485084" sldId="294"/>
            <ac:inkMk id="6" creationId="{66ACC624-DF7D-8A6C-9423-AD98680207BE}"/>
          </ac:inkMkLst>
        </pc:inkChg>
      </pc:sldChg>
      <pc:sldChg chg="delSp mod">
        <pc:chgData name="Arnab Bhattacharyya" userId="1cbd61e2e473cd65" providerId="LiveId" clId="{AAFAD453-B9A2-4779-9905-996DCD8BA5C4}" dt="2023-08-14T23:58:14.262" v="125" actId="478"/>
        <pc:sldMkLst>
          <pc:docMk/>
          <pc:sldMk cId="3385694747" sldId="295"/>
        </pc:sldMkLst>
        <pc:inkChg chg="del">
          <ac:chgData name="Arnab Bhattacharyya" userId="1cbd61e2e473cd65" providerId="LiveId" clId="{AAFAD453-B9A2-4779-9905-996DCD8BA5C4}" dt="2023-08-14T23:58:14.262" v="125" actId="478"/>
          <ac:inkMkLst>
            <pc:docMk/>
            <pc:sldMk cId="3385694747" sldId="295"/>
            <ac:inkMk id="4" creationId="{43E1D0CA-1D5E-10CA-CF29-A0F0B79E1D92}"/>
          </ac:inkMkLst>
        </pc:inkChg>
      </pc:sldChg>
      <pc:sldChg chg="delSp mod">
        <pc:chgData name="Arnab Bhattacharyya" userId="1cbd61e2e473cd65" providerId="LiveId" clId="{AAFAD453-B9A2-4779-9905-996DCD8BA5C4}" dt="2023-08-14T23:58:07.566" v="124" actId="478"/>
        <pc:sldMkLst>
          <pc:docMk/>
          <pc:sldMk cId="2869865115" sldId="296"/>
        </pc:sldMkLst>
        <pc:inkChg chg="del">
          <ac:chgData name="Arnab Bhattacharyya" userId="1cbd61e2e473cd65" providerId="LiveId" clId="{AAFAD453-B9A2-4779-9905-996DCD8BA5C4}" dt="2023-08-14T23:58:07.566" v="124" actId="478"/>
          <ac:inkMkLst>
            <pc:docMk/>
            <pc:sldMk cId="2869865115" sldId="296"/>
            <ac:inkMk id="6" creationId="{F3C1E90A-50E6-B2D1-4E1A-C6E51305B119}"/>
          </ac:inkMkLst>
        </pc:inkChg>
      </pc:sldChg>
      <pc:sldChg chg="delSp mod">
        <pc:chgData name="Arnab Bhattacharyya" userId="1cbd61e2e473cd65" providerId="LiveId" clId="{AAFAD453-B9A2-4779-9905-996DCD8BA5C4}" dt="2023-08-14T23:58:20.903" v="126" actId="478"/>
        <pc:sldMkLst>
          <pc:docMk/>
          <pc:sldMk cId="3946959624" sldId="297"/>
        </pc:sldMkLst>
        <pc:inkChg chg="del">
          <ac:chgData name="Arnab Bhattacharyya" userId="1cbd61e2e473cd65" providerId="LiveId" clId="{AAFAD453-B9A2-4779-9905-996DCD8BA5C4}" dt="2023-08-14T23:58:20.903" v="126" actId="478"/>
          <ac:inkMkLst>
            <pc:docMk/>
            <pc:sldMk cId="3946959624" sldId="297"/>
            <ac:inkMk id="3" creationId="{C56BBBBF-6581-856C-2540-75255B7CFCFC}"/>
          </ac:inkMkLst>
        </pc:inkChg>
      </pc:sldChg>
      <pc:sldChg chg="delSp mod">
        <pc:chgData name="Arnab Bhattacharyya" userId="1cbd61e2e473cd65" providerId="LiveId" clId="{AAFAD453-B9A2-4779-9905-996DCD8BA5C4}" dt="2023-08-15T00:01:08.888" v="127" actId="478"/>
        <pc:sldMkLst>
          <pc:docMk/>
          <pc:sldMk cId="1515186566" sldId="298"/>
        </pc:sldMkLst>
        <pc:inkChg chg="del">
          <ac:chgData name="Arnab Bhattacharyya" userId="1cbd61e2e473cd65" providerId="LiveId" clId="{AAFAD453-B9A2-4779-9905-996DCD8BA5C4}" dt="2023-08-15T00:01:08.888" v="127" actId="478"/>
          <ac:inkMkLst>
            <pc:docMk/>
            <pc:sldMk cId="1515186566" sldId="298"/>
            <ac:inkMk id="3" creationId="{8C0E1798-99AB-A4AE-3E16-C4BAD83C65E4}"/>
          </ac:inkMkLst>
        </pc:inkChg>
      </pc:sldChg>
      <pc:sldChg chg="delSp modSp mod">
        <pc:chgData name="Arnab Bhattacharyya" userId="1cbd61e2e473cd65" providerId="LiveId" clId="{AAFAD453-B9A2-4779-9905-996DCD8BA5C4}" dt="2023-08-15T00:01:13.499" v="129" actId="478"/>
        <pc:sldMkLst>
          <pc:docMk/>
          <pc:sldMk cId="2083487491" sldId="299"/>
        </pc:sldMkLst>
        <pc:inkChg chg="del mod">
          <ac:chgData name="Arnab Bhattacharyya" userId="1cbd61e2e473cd65" providerId="LiveId" clId="{AAFAD453-B9A2-4779-9905-996DCD8BA5C4}" dt="2023-08-15T00:01:13.499" v="129" actId="478"/>
          <ac:inkMkLst>
            <pc:docMk/>
            <pc:sldMk cId="2083487491" sldId="299"/>
            <ac:inkMk id="3" creationId="{34CE547C-AB9F-DF82-2BC4-8F9D9C57EC34}"/>
          </ac:inkMkLst>
        </pc:inkChg>
      </pc:sldChg>
      <pc:sldChg chg="delSp mod">
        <pc:chgData name="Arnab Bhattacharyya" userId="1cbd61e2e473cd65" providerId="LiveId" clId="{AAFAD453-B9A2-4779-9905-996DCD8BA5C4}" dt="2023-08-15T00:01:18.164" v="130" actId="478"/>
        <pc:sldMkLst>
          <pc:docMk/>
          <pc:sldMk cId="2575018422" sldId="300"/>
        </pc:sldMkLst>
        <pc:inkChg chg="del">
          <ac:chgData name="Arnab Bhattacharyya" userId="1cbd61e2e473cd65" providerId="LiveId" clId="{AAFAD453-B9A2-4779-9905-996DCD8BA5C4}" dt="2023-08-15T00:01:18.164" v="130" actId="478"/>
          <ac:inkMkLst>
            <pc:docMk/>
            <pc:sldMk cId="2575018422" sldId="300"/>
            <ac:inkMk id="3" creationId="{963013F8-1822-A3BF-682B-2383B48F14D4}"/>
          </ac:inkMkLst>
        </pc:inkChg>
      </pc:sldChg>
      <pc:sldChg chg="delSp mod">
        <pc:chgData name="Arnab Bhattacharyya" userId="1cbd61e2e473cd65" providerId="LiveId" clId="{AAFAD453-B9A2-4779-9905-996DCD8BA5C4}" dt="2023-08-15T00:02:26.203" v="131" actId="478"/>
        <pc:sldMkLst>
          <pc:docMk/>
          <pc:sldMk cId="2863258598" sldId="317"/>
        </pc:sldMkLst>
        <pc:inkChg chg="del">
          <ac:chgData name="Arnab Bhattacharyya" userId="1cbd61e2e473cd65" providerId="LiveId" clId="{AAFAD453-B9A2-4779-9905-996DCD8BA5C4}" dt="2023-08-15T00:02:26.203" v="131" actId="478"/>
          <ac:inkMkLst>
            <pc:docMk/>
            <pc:sldMk cId="2863258598" sldId="317"/>
            <ac:inkMk id="4" creationId="{612D5702-5342-ACEA-88E2-E5ECB566C4CD}"/>
          </ac:inkMkLst>
        </pc:inkChg>
      </pc:sldChg>
    </pc:docChg>
  </pc:docChgLst>
</pc:chgInfo>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8-09T02:00:35.122"/>
    </inkml:context>
    <inkml:brush xml:id="br0">
      <inkml:brushProperty name="width" value="0.05292" units="cm"/>
      <inkml:brushProperty name="height" value="0.05292" units="cm"/>
      <inkml:brushProperty name="color" value="#FF0000"/>
    </inkml:brush>
  </inkml:definitions>
  <inkml:trace contextRef="#ctx0" brushRef="#br0">15277 17098 581 0,'0'0'27'0,"0"0"294"0,114-41-233 15,-70 29-62-15,-4-2-18 16,1 7-8-16,1 3 1 0,1 4-1 16,-1 0 0-1,0 0-1-15,16 35-31 0,-11-2-101 16,-7 3-115-16</inkml:trace>
  <inkml:trace contextRef="#ctx0" brushRef="#br0" timeOffset="492.79">16898 18633 408 0,'0'0'78'16,"0"0"-41"-16,0 0-25 15,0 0-12-15,0 0 0 0,0 0 1 16,0 0 0 0,70 81 0-16,-43-81 9 15,5 0-9-15,3 0 0 0,1 0-1 16,-1 0 16-16,2 0 87 15,-2 0-72-15,-4 5-23 16,3 9-8-16,-1 3 0 16,7 4-9-16,26 5-37 15,8 5-76-15,-11-10-372 16,-1 6 494-16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8-09T02:53:28.142"/>
    </inkml:context>
    <inkml:brush xml:id="br0">
      <inkml:brushProperty name="width" value="0.05292" units="cm"/>
      <inkml:brushProperty name="height" value="0.05292" units="cm"/>
      <inkml:brushProperty name="color" value="#FF0000"/>
    </inkml:brush>
  </inkml:definitions>
  <inkml:trace contextRef="#ctx0" brushRef="#br0">3779 18151 428 0,'0'0'53'15,"0"0"-53"-15,0 0-35 16,0 0 12-16,0 0 16 0,0 0-4 16,-12 43 5-16,12-32-16 15,0 3-100-15,-2-2-60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8-09T03:04:05.649"/>
    </inkml:context>
    <inkml:brush xml:id="br0">
      <inkml:brushProperty name="width" value="0.05292" units="cm"/>
      <inkml:brushProperty name="height" value="0.05292" units="cm"/>
      <inkml:brushProperty name="color" value="#FF0000"/>
    </inkml:brush>
  </inkml:definitions>
  <inkml:trace contextRef="#ctx0" brushRef="#br0">24339 7973 563 0,'0'0'153'0,"0"0"8"16,0 0-11-16,0 0-69 0,0 0-6 16,0 0-36-16,0-35-8 15,0 31 15-15,0 4 2 16,0 0 0-16,0 0-15 15,0 0-10-15,0 0 12 16,0 0 9-16,-3 0-4 16,-1 0-2-16,-4 0-10 15,-4 0 2-15,-1 0-15 16,-5 0 7-16,2 4 4 16,-2 7-11-16,1 6-8 15,-1 4-6-15,1 10 0 16,-4 5-1-16,-1 12 2 15,-1 6-1-15,-1 5 0 16,2 7 5-16,3 4 4 16,7 3 5-16,3 3 26 0,7 0 15 15,2 5-9-15,0-3-9 16,0 4-10-16,2-4 5 16,7 0-13-16,1-4-6 15,4 0-13-15,1-8 1 16,4-6 4-16,0-6-4 15,1-8-1-15,1-4 1 16,-2-6-1-16,-3-3 1 0,-1-2-1 16,-1-1 0-1,-1-1 5 1,1 0 3 0,-1-3-8-1,5-6-1 1,0-2 3-16,4-6-2 0,3-6 10 15,2-6-5-15,2 0 7 0,2 0 3 0,-2-20 9 0,2-11 11 0,0-8 6 16,-2-11 24-16,3-7-9 16,1-9-11-16,-4-3-6 15,0 0 6-15,-3-2-14 16,-4 2-9-16,1-2-6 16,-8-1-16-16,1 0 16 15,-3-1-10-15,-3-2-6 16,-2-6 5-16,-1-2-5 0,-3-3 0 15,-2 5 7-15,-2 0 3 16,0 3 13-16,0 7-6 16,-4 2 14-16,-9 10-11 15,-7 8-9-15,2 13-10 16,-2 12-2-16,4 9-58 16,1 10-49-16,1 7-86 15,-8 0-162-15,4 14-162 16,-5 4-957-16</inkml:trace>
  <inkml:trace contextRef="#ctx0" brushRef="#br0" timeOffset="934.61">24526 10230 113 0,'0'0'1211'0,"0"0"-1015"16,0 0 8-16,0 0-114 16,0 0-52-16,0 0-10 15,0 0-20-15,-67 36 2 16,67-19 6-16,0-3 0 15,0-2 0-15,2 0 11 0,6-5-2 16,0-5-3-16,1 0-7 16,2-2 4-16,0 0 6 15,0 0 9-15,1-11 8 16,-6-6 11-16,1-2 13 16,-7-2 11-16,0 2-12 15,0 0-1-15,-4 4 5 16,-8 3-20-16,-1 5-11 15,0 5-24-15,-1 2-13 16,1 0-1-16,1 0-8 16,4 14 7-16,3 1-8 15,5 1-2-15,0-2-3 0,0-4-4 16,0-3-6-16,11-3 9 16,3-4 5-16,-1 0 9 15,-1 0 1-15,-4-2 0 16,-3-5 0-16,-1-2 6 15,-4-1-6-15,0 3-12 16,0 0-52-16,-4 0-129 16,-17-1-152-16,-2 1-675 0</inkml:trace>
  <inkml:trace contextRef="#ctx0" brushRef="#br0" timeOffset="1868.16">23757 10261 945 0,'0'0'591'0,"0"0"-427"16,0 0 99-16,0 0-109 15,0 0-64-15,0 0-25 16,0 0-42-16,0-40-14 16,5 51 12-16,-3 10 3 15,-2 4 2-15,0 3 4 16,0 1-8-16,0 4-4 15,0-2-5-15,-7-3-1 16,-2-2 2-16,5-4-5 0,0-10 2 16,2-5 1-16,2-7 5 15,0 0 14-15,0 0 34 16,0-19-9-16,4-10-22 16,9-7-15-16,3-1 1 15,1-4 3-15,-1 4-3 16,1 3-2-16,-3 5-3 15,-5 13-8-15,-2 4 1 16,-2 10-8-16,-1 2-7 16,0 0-13-16,-1 17 10 15,-1 9 9-15,0 7 0 16,-2 3 1-16,0-1 0 0,0 1 0 16,0-7 0-16,-2-6 0 15,-3-4 0-15,3-10 1 16,0-4 0-16,0-5 7 15,2 0 4 1,0 0 7-16,0-9-5 16,0-13-13-16,0-7 5 0,2 1-6 15,9-2 0-15,3-1 1 16,-3 7 0-16,2 5 17 16,-4 7 1-16,-2 7-8 15,-1 5-11-15,-2 0-6 16,3 19 4-16,0 11 2 15,0 6 2-15,-1 7 4 16,-1 0 3-16,1-2-2 16,-1-4-1-16,-2-5 3 0,1-9-3 15,-2-6-4 1,-2-8-1-16,0-1 0 0,0-7 1 16,0-1-2-16,0 0-38 15,-4 0-108-15,-10 0-159 16,-1-4-378-16</inkml:trace>
  <inkml:trace contextRef="#ctx0" brushRef="#br0" timeOffset="3407.59">27019 7941 801 0,'0'0'111'16,"0"0"-20"-16,0 0 10 16,0 0 34-16,0 0-45 15,0 0-26-15,0 0 20 16,-91-28-39-16,69 28-3 15,-3 3 6-15,-2 11 0 16,-2 5 9-16,0 5 4 16,-2 7-2-16,-2 7-1 0,-3 9-3 15,3 10-14-15,-2 5-4 16,6 9-13 0,4 6-3-16,7 3-1 0,5 1-1 15,6 2 2-15,7 1 5 16,0-7-2-16,0 5 4 15,0-7 22-15,0 4-2 16,4 2-10-16,7-1 2 16,3 2-13-16,1-2-11 15,6 1-2-15,3-5-4 16,0-5 0-16,1-4-9 16,2-5 1-16,-3-7-1 15,-1-6 1-15,-1-8-1 0,0-4 0 16,-4-8 5-1,0-5-5-15,0-5-1 16,-1-7 0-16,6-5 1 16,1-7 6-16,8 0 4 15,5-12 2-15,7-17 2 16,8-6-14-16,2-10 0 0,-1-8 5 16,-4-4 12-16,-2-7 5 15,-9-2 4-15,-5-4 4 16,-6-3 2-16,-7-5 3 15,-2-6-8-15,-8-6-10 16,-2-2 9-16,-6-6-14 16,-2-4 13-16,0-5-11 15,-14-4 1-15,-10-4-5 16,-5 6-11-16,-4 5 0 16,-6 8 2-16,-1 18-2 15,3 14 0-15,-4 16-9 0,1 18-9 16,3 15-50-16,-1 15-73 15,-9 26-102-15,9 14-148 16,5 4-318-16</inkml:trace>
  <inkml:trace contextRef="#ctx0" brushRef="#br0" timeOffset="4755.56">27048 10352 935 0,'0'0'136'16,"0"0"62"-16,0 0-35 15,0 0-67-15,0 0 0 16,0 0-44-16,0 0-2 16,27-29 10-16,-27 29-5 15,0 0 11-15,0 0-6 16,0 0-7-16,0 0 11 0,0 7 0 16,0 3-19-1,0 3-15-15,0 0-18 16,0 1-6-16,0-2-6 0,2-5 1 15,8-3 1-15,0-4 8 16,-1 0 0-16,3 0 4 16,-4-7 2-16,-1-7-1 15,-3-2 13 1,-4 2 30-16,0-1-11 16,0 3 2-16,0 3-16 15,-11 2-11-15,3 7-12 16,-2 0-10-16,4 0-9 0,-1 0 3 15,1 7 5-15,0 0-10 16,6 2 4-16,0-4 1 16,0-2 5-16,0-1 1 0,0-2-1 15,0 0 1 1,0 0 7-16,0 0 2 0,0 0 6 16,0 0-8-16,0 0-7 15,0 0-53-15,0 0-145 16,0-2-304-16,0-6-933 0</inkml:trace>
  <inkml:trace contextRef="#ctx0" brushRef="#br0" timeOffset="5593.13">27511 10292 1003 0,'0'0'291'15,"0"0"-57"-15,0 0-92 16,0 0-9-16,0 0-23 16,0 0-56-16,0 0-10 15,3-19-16-15,-3 19-15 16,0 10 18-16,0 6 3 16,0 4-15-16,0-2-7 15,0 2-5-15,0-4-5 16,0 0-1-16,5-4 5 0,3-4-4 15,3-3-1-15,3-3 11 16,-1-2 0 0,5 0-3-16,0-13-8 0,0-2 7 15,-3-5-7-15,-3 4 5 16,-4 1-4-16,-1 3 7 16,-5 6 9-16,-2 3 9 15,0 3-2-15,0 0-15 16,0 0-10-16,0 0-15 15,0 12 7-15,0 5 7 16,0 4 1-16,0 1 0 16,0-1 0-1,10 0 1-15,5-5-2 0,3-1 2 16,3-6-1-16,2-4 3 0,0-5 7 16,1 0-2-1,-4 0 20-15,0-14 19 16,-7-5 16-16,-1-6 14 0,-10 2 2 15,-2-3 9-15,0 0-20 16,-4 3-29-16,-12 3-9 16,3 4-19-16,1 3-11 15,1 7-21-15,5 1-71 16,-2 5-59-16,-5 0-129 16,2 0-259-16,-2 0-259 0</inkml:trace>
  <inkml:trace contextRef="#ctx0" brushRef="#br0" timeOffset="35400.93">24408 10288 160 0,'0'0'179'15,"0"0"-65"-15,0 0-49 16,0 0-20-16,0 0-6 0,0 0-10 15,-5 1 20 1,5-1 27-16,0 0-28 0,0 0 28 16,0 0-8-16,0 0-19 15,0 0-17-15,0 0 9 16,0 0 6-16,0 0 17 16,0 0 6-16,0 0 2 15,0 0-10-15,0 0-30 16,0 0-4-16,0 0-14 15,0 0-2-15,0 0-2 16,0 0 21-16,0 0 4 16,0 0 7-1,0 0-1-15,2 0-15 16,6 0 9-16,3 0-6 0,5-6-9 16,7-7-1-16,11 0 9 15,11-12 0-15,6-1 17 0,6-7 14 16,6-5 1-16,2-5 7 15,-2-2 11-15,-3-4-10 16,-1-4-16-16,3-4-15 16,6 3-8-16,3-6-17 15,14 0-11-15,21-9 0 16,-2 8 0-16,6-4-1 16,0 4 0-16,-19 8 6 15,9-4 9-15,-8 1 10 16,-7 4-1-16,-6-1-8 15,0 6-9-15,-2-1-6 0,0 3 0 16,-6 5-1-16,-7 1 0 16,-6 6 0-16,-11 1 0 15,-11 4 1-15,-11 3 0 16,-10 5 23-16,-11 4 21 16,-2 2-14-16,-2 7-27 15,0 5-4-15,0 2-84 16,-6 0-121-16,-21 9-42 15,0 8-124-15,-6-1-572 0</inkml:trace>
  <inkml:trace contextRef="#ctx0" brushRef="#br0" timeOffset="36271.6">24637 10237 377 0,'0'0'62'16,"0"0"-33"-16,0 0-11 0,0 0-10 15,0 0 6-15,0 0-13 16,0 0 33-16,-51 43 87 15,51-43 75-15,0 0-22 16,0 0 41 0,0 0-60-16,0-5-72 15,2-6 0-15,23-16 61 16,-7 11-81-16,7-6-8 16,6 0-9-16,7-3-4 15,4-7 14-15,7 0-4 16,5-11-3-16,5-4 17 15,9-6-4-15,3-6-9 16,4-4 1-16,3-1-7 16,3-2 0-16,1 2-20 15,3-3-5-15,6 1-13 16,0 0 20-16,5-3-21 0,0 2 3 16,-3 0-5-16,-1 3-5 15,-1 0 0-15,0 1-1 16,-3 8 1-16,-9-3 0 15,-5 6-1-15,-11 5 0 16,-15 4 7-16,-5 0-7 16,-10 5 0-16,-6 4-4 15,-4 3 3-15,-6 8 1 16,-6 7-21-16,-4 1-13 16,-2 8-13-16,-5 4-39 15,0 3-52-15,-5 0-73 16,-33 31 4-16,2 2-61 0,-2 1-284 15</inkml:trace>
  <inkml:trace contextRef="#ctx0" brushRef="#br0" timeOffset="37031.33">24348 10270 373 0,'0'0'75'0,"0"0"-27"0,0 0 57 16,0 0 37-16,0 0-18 16,0 0 16-16,0 0 21 15,2 8 36-15,9-8-38 16,5-3-57-16,4-6 2 15,7 0-20 1,8-1-3-16,12 0-24 0,6-1-17 16,13-4-18-16,7 1-13 0,4-6 0 15,8-1-1 1,2-4 6-16,7-4-2 16,1-2 3-16,9-2 1 0,-2-3 5 15,2-1-2-15,-1 1-4 16,-3 0 8-16,-4 2 4 15,-7 4-2-15,-9 2-7 16,-4 1-2-16,-7 1-6 16,-5 1 8-16,-8 4-17 15,-6 5 10-15,-8 0-10 16,-7 1 5-16,-6 5-5 16,-6 2-1-16,-6 0 0 15,-7 6-1-15,-4 2-26 16,-4 0-44-16,-2 0-31 0,0 0-9 15,-11 16-30-15,-13-1-44 16,-7-1-325-16</inkml:trace>
  <inkml:trace contextRef="#ctx0" brushRef="#br0" timeOffset="37728.01">24397 10406 468 0,'0'0'210'15,"0"0"-31"-15,0 0-62 16,0 0-47-16,0 0-2 16,0 0-22-16,0 0-21 15,85-12 5-15,-72 12 2 16,0 0-10-16,-4 0 9 16,-2 0 9-16,-3 0 12 15,-1 0 16-15,-3 0-4 16,0 0 26-16,0 0 9 0,0 0-30 15,0 0-28-15,0 0-12 16,0 0-17-16,0-2-3 16,0-1-9-16,0 3 0 15,0 0-31-15,0 0-27 16,0 0-40-16,0 0-39 16,-5 0-50-16,0 0-90 15,1 0-710-15</inkml:trace>
  <inkml:trace contextRef="#ctx0" brushRef="#br0" timeOffset="38395.98">24395 10410 793 0,'0'0'162'0,"0"0"-38"0,0 0 44 16,0 0-36-16,0 0-66 15,0 0-18-15,0 0-17 16,31-42 4-16,-11 31 14 16,5-4-2-16,4 1-2 15,6-5-7-15,7-2 3 16,8-3-15-16,5 0 6 15,5-3 3-15,2-1-5 16,6-1 3-16,1 1-3 16,4-3-8-16,7-2 4 0,5 0 2 15,7-6-2 1,1 3 1-16,-1-1-4 0,-6-2-7 16,-4 4-2-16,-5 2-7 15,-8 0-7-15,-7 2 1 16,-4 2 9-16,-3 1 1 15,-4 2-10-15,1 0-1 16,-1 4 1-16,-2 1 0 16,3 0-1-16,-4 1 0 15,2 2 0-15,-6-2 1 16,-4 1-1-16,-4 3 0 16,-7-1 0-16,-4 3 0 15,-8 0 0-15,-1 2-1 16,-7 4-16-16,-5 3-43 0,-4 5-38 15,-7 0-97-15,-15 0-189 16</inkml:trace>
  <inkml:trace contextRef="#ctx0" brushRef="#br0" timeOffset="40573.32">24590 10442 499 0,'0'0'112'0,"0"0"-21"0,0 0-26 16,0 0-47-1,0 0-18-15,0 0-5 0,0 0 5 16,-4 0 5-16,4 0 14 16,0 0 23-16,0 0 13 15,0 0-12-15,0 0-7 16,0 0 3-16,0 0-11 15,0 0-20-15,0 0-7 16,0 0-1-16,7 0 7 16,0 0-1-16,4 0 6 15,5 0 1-15,-1 0-2 16,3 0 7-16,-1 0-1 16,4 2 3-16,-3 0-5 0,1 4 2 15,2-2 21-15,3-1 10 16,2 1-6-1,3-2 7-15,6 3-17 0,0 0-23 16,3-2-1-16,2-1 4 16,3 0-12-16,-1 1 22 15,2-1-7-15,3 0 1 16,5-2-5-16,-2 0-11 16,4 3 9-16,0-3-2 15,1 0 7-15,-4 0 7 16,1 0 14-16,-4 0 2 15,-1 0 1-15,-3 0-4 0,-1 0-4 16,-5 7-19 0,-2 0 3-16,-7 3-14 0,-3 1 2 15,-3-1-2-15,-4-1-1 16,4-1 1-16,4-4 0 16,2-2 5-16,4 1-5 15,5-3-1-15,5 0 1 16,-3 0 0-16,-3 0 0 15,-3 0 0-15,-10 0 0 16,-3 0-1-16,-11 0 1 16,-1 0 0-16,-5 0 0 15,0 0 0-15,-4 0-2 16,4 0-18-16,2 0-8 16,3 0 16-16,5 0-1 15,-1 0 12-15,0 0-11 16,-1-3 12-1,-4 1-1-15,-1 2-12 0,-5 0-2 0,-2 0-21 16,0 0-36-16,0 0-58 16,0 0-91-16,0 0 23 15,-2 0-288-15</inkml:trace>
  <inkml:trace contextRef="#ctx0" brushRef="#br0" timeOffset="41226.61">25515 10763 803 0,'0'0'172'0,"0"0"-49"0,0 0-18 0,0 0-19 16,0 0-12-16,0 0-28 16,0 0-1-16,20-52 22 15,-8 44-18-15,1 1-6 16,-2 0 6-16,3 2 1 15,-4-2-18-15,4 1-10 16,-5 3 5-16,0 0-10 16,-5 3-4-16,2 0-12 15,0 0 0-15,-2 0 0 0,-2 0 1 16,3 3-1-16,-5 4 14 16,0 2 18-16,0 3 4 15,0-1-12-15,0 2 0 16,-3-1-3-16,-1-1-2 15,0-1-6-15,-2 0-6 16,4-3-7-16,0 0 1 16,2-2-1-16,0-1 0 15,0 1-1-15,0 0-39 16,0-1-39-16,0 7-49 16,0-2-66-16,-2 0-209 0</inkml:trace>
  <inkml:trace contextRef="#ctx0" brushRef="#br0" timeOffset="41494.24">25612 11036 1410 0,'0'0'281'16,"0"0"-24"-16,0 0-102 15,0 0-65-15,0 0-13 16,0 0-47-16,0 0-21 16,-3 0-8-16,3 0-1 15,0 0 0-15,0 0-43 16,0 0-122-16,-5 0-148 0,3 0-496 16</inkml:trace>
  <inkml:trace contextRef="#ctx0" brushRef="#br0" timeOffset="53289.71">6022 10257 1136 0,'0'0'176'15,"0"0"-125"-15,0 0 0 16,0 0 13-16,0 0-31 0,0 0-7 16,0 0-1-16,0 0 7 15,0 0 21-15,0 0 9 16,0 0 17-16,0 0 16 15,0 0-36-15,3 0-15 16,3 0-12-16,5 0 38 16,5 4-6-16,5 3-13 15,8 0-1-15,5 1 1 16,2-2-17-16,4 2-8 16,0-1-8-1,1-1-3-15,1 3-3 0,-5-5 0 16,3 1 0-16,1 2-5 15,1-5 55-15,0 3-24 16,5-2-22-16,3-2 2 16,2-1 1-16,6 0-7 0,3 0-4 31,3 0-8-15,3 0 2-16,0 0-1 0,0-9 5 15,-2 2-5 1,-5-2-1-16,-6-2 1 0,-4 5-1 0,-5 1 1 15,-5 1 0-15,0-2 5 0,-3 2 5 16,4 2-4-16,-1-1 4 16,0 1-1-16,3-3 2 15,-1 2 1-15,-2 1 1 16,3 0 2-16,-6-3 7 16,1 3-7-16,-3 0-1 15,0-2-5-15,-4 3 2 0,0-2-4 16,-3 1 5-1,1 0 2-15,0 2 5 0,2-3-5 16,0 3-3-16,1-2-1 16,4-1 1-16,0 3-11 15,1-2 0-15,3 2 6 16,-2 0-6-16,3 0-1 16,-2 0 1-16,3-3-1 15,1 3 0-15,1 0 2 16,2-2-1-16,-2 0 1 15,3 2 8-15,1-2-1 16,4 0 3-16,2 2 5 16,-2 0-1-16,4 0-2 15,0 0-2-15,0 0-6 16,0 0 3-16,2 0-8 0,-1 0 0 16,1 0 10-1,2 0-3-15,-4 0-2 0,0 0 2 16,-2 0 4-1,-1 0 4-15,2-3 2 16,-1 1-4-16,4-1 4 16,0 0-2-16,0 3-1 15,5 0 0-15,-3 0-4 0,2 0-1 16,1 0 1-16,-3 0-5 16,-1 0 1-16,-3 0 2 0,-4 0-8 15,-1 0 7 1,-2 0-7-16,-4 0 6 0,1 0-5 15,-1 0-1 1,-1 0 7-16,3 0-8 0,2 0 2 16,0 3 4-16,0-3-5 15,2 3 0-15,-1-1 0 16,-2 1 5-16,2-1-5 16,-2 0 0-16,-1-2 1 15,-1 0 4-15,2 0 0 16,-2 0-6-16,1 0 6 15,1 0-6-15,0 0 1 16,1 2 0-16,2 0 0 16,3-2 1-16,2 3-1 15,4-1 1-15,0 1 4 16,0-3-5-16,0 2-1 0,-1-2 2 16,-5 3-2-16,0-1 0 15,-4 0 0-15,-2 2 1 16,-1 0 6-16,0 0-6 15,2 1-1-15,0-1 8 16,2 1-1-16,3 0 1 16,-1 0-7-16,2-2 7 15,3 1-7 1,-2-1 8-16,-2-3-3 0,0 0-5 16,-8 0 1-1,-1 0 4-15,-3 0-6 0,-2 0 6 16,-1 0 1-16,3 0-1 15,2 0 2-15,5 0-2 16,3 0 3-16,0 0 0 0,2 0-3 16,2 0 3-16,-2 0 0 15,-2 0-8-15,4 0 11 16,-2-3 1-16,0 0-5 16,-4 2-2-16,-4-2 0 15,-5 3-5-15,-5-2 7 16,-7-1-7-16,-4 1 10 15,-5-1-1-15,-5 1 5 16,-1-3-4-16,-3 1 13 16,-2-3-5-16,0-3 8 0,-5 3-3 15,3-1-12-15,-5 2-4 16,2 1-7-16,1 0 0 16,-3 0-1-16,0 3-9 15,0-1-10-15,1 1-17 16,-3 2-21-16,0 0-35 15,0 0-49-15,-11-5-100 16,-18-2-361-16,-9-2-741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1D4697-AF74-45FD-9683-24626C454E0D}" type="datetimeFigureOut">
              <a:rPr lang="en-SG" smtClean="0"/>
              <a:t>15/8/2023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456F4-F4CB-4FAE-AF04-8C8CE9C1D621}" type="slidenum">
              <a:rPr lang="en-SG" smtClean="0"/>
              <a:t>‹#›</a:t>
            </a:fld>
            <a:endParaRPr lang="en-SG"/>
          </a:p>
        </p:txBody>
      </p:sp>
    </p:spTree>
    <p:extLst>
      <p:ext uri="{BB962C8B-B14F-4D97-AF65-F5344CB8AC3E}">
        <p14:creationId xmlns:p14="http://schemas.microsoft.com/office/powerpoint/2010/main" val="1182421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14D4A993-FD20-3A47-B605-6A1DAB7A6FD0}" type="slidenum">
              <a:rPr lang="en-US" smtClean="0"/>
              <a:pPr/>
              <a:t>1</a:t>
            </a:fld>
            <a:endParaRPr lang="en-US"/>
          </a:p>
        </p:txBody>
      </p:sp>
    </p:spTree>
    <p:extLst>
      <p:ext uri="{BB962C8B-B14F-4D97-AF65-F5344CB8AC3E}">
        <p14:creationId xmlns:p14="http://schemas.microsoft.com/office/powerpoint/2010/main" val="184934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14D4A993-FD20-3A47-B605-6A1DAB7A6FD0}" type="slidenum">
              <a:rPr lang="en-US" smtClean="0"/>
              <a:pPr/>
              <a:t>16</a:t>
            </a:fld>
            <a:endParaRPr lang="en-US"/>
          </a:p>
        </p:txBody>
      </p:sp>
    </p:spTree>
    <p:extLst>
      <p:ext uri="{BB962C8B-B14F-4D97-AF65-F5344CB8AC3E}">
        <p14:creationId xmlns:p14="http://schemas.microsoft.com/office/powerpoint/2010/main" val="2376539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54AAE730-7BD9-4A37-9DC7-A120D2679672}" type="datetimeFigureOut">
              <a:rPr lang="en-SG" smtClean="0"/>
              <a:t>15/8/2023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1CAEE37-EA21-42D9-ACB6-CA16283D45FA}" type="slidenum">
              <a:rPr lang="en-SG" smtClean="0"/>
              <a:t>‹#›</a:t>
            </a:fld>
            <a:endParaRPr lang="en-SG"/>
          </a:p>
        </p:txBody>
      </p:sp>
    </p:spTree>
    <p:extLst>
      <p:ext uri="{BB962C8B-B14F-4D97-AF65-F5344CB8AC3E}">
        <p14:creationId xmlns:p14="http://schemas.microsoft.com/office/powerpoint/2010/main" val="1564707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54AAE730-7BD9-4A37-9DC7-A120D2679672}" type="datetimeFigureOut">
              <a:rPr lang="en-SG" smtClean="0"/>
              <a:t>15/8/2023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1CAEE37-EA21-42D9-ACB6-CA16283D45FA}" type="slidenum">
              <a:rPr lang="en-SG" smtClean="0"/>
              <a:t>‹#›</a:t>
            </a:fld>
            <a:endParaRPr lang="en-SG"/>
          </a:p>
        </p:txBody>
      </p:sp>
    </p:spTree>
    <p:extLst>
      <p:ext uri="{BB962C8B-B14F-4D97-AF65-F5344CB8AC3E}">
        <p14:creationId xmlns:p14="http://schemas.microsoft.com/office/powerpoint/2010/main" val="3800856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54AAE730-7BD9-4A37-9DC7-A120D2679672}" type="datetimeFigureOut">
              <a:rPr lang="en-SG" smtClean="0"/>
              <a:t>15/8/2023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1CAEE37-EA21-42D9-ACB6-CA16283D45FA}" type="slidenum">
              <a:rPr lang="en-SG" smtClean="0"/>
              <a:t>‹#›</a:t>
            </a:fld>
            <a:endParaRPr lang="en-SG"/>
          </a:p>
        </p:txBody>
      </p:sp>
    </p:spTree>
    <p:extLst>
      <p:ext uri="{BB962C8B-B14F-4D97-AF65-F5344CB8AC3E}">
        <p14:creationId xmlns:p14="http://schemas.microsoft.com/office/powerpoint/2010/main" val="173581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54AAE730-7BD9-4A37-9DC7-A120D2679672}" type="datetimeFigureOut">
              <a:rPr lang="en-SG" smtClean="0"/>
              <a:t>15/8/2023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1CAEE37-EA21-42D9-ACB6-CA16283D45FA}" type="slidenum">
              <a:rPr lang="en-SG" smtClean="0"/>
              <a:t>‹#›</a:t>
            </a:fld>
            <a:endParaRPr lang="en-SG"/>
          </a:p>
        </p:txBody>
      </p:sp>
    </p:spTree>
    <p:extLst>
      <p:ext uri="{BB962C8B-B14F-4D97-AF65-F5344CB8AC3E}">
        <p14:creationId xmlns:p14="http://schemas.microsoft.com/office/powerpoint/2010/main" val="2700176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AAE730-7BD9-4A37-9DC7-A120D2679672}" type="datetimeFigureOut">
              <a:rPr lang="en-SG" smtClean="0"/>
              <a:t>15/8/2023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1CAEE37-EA21-42D9-ACB6-CA16283D45FA}" type="slidenum">
              <a:rPr lang="en-SG" smtClean="0"/>
              <a:t>‹#›</a:t>
            </a:fld>
            <a:endParaRPr lang="en-SG"/>
          </a:p>
        </p:txBody>
      </p:sp>
    </p:spTree>
    <p:extLst>
      <p:ext uri="{BB962C8B-B14F-4D97-AF65-F5344CB8AC3E}">
        <p14:creationId xmlns:p14="http://schemas.microsoft.com/office/powerpoint/2010/main" val="1077014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54AAE730-7BD9-4A37-9DC7-A120D2679672}" type="datetimeFigureOut">
              <a:rPr lang="en-SG" smtClean="0"/>
              <a:t>15/8/2023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51CAEE37-EA21-42D9-ACB6-CA16283D45FA}" type="slidenum">
              <a:rPr lang="en-SG" smtClean="0"/>
              <a:t>‹#›</a:t>
            </a:fld>
            <a:endParaRPr lang="en-SG"/>
          </a:p>
        </p:txBody>
      </p:sp>
    </p:spTree>
    <p:extLst>
      <p:ext uri="{BB962C8B-B14F-4D97-AF65-F5344CB8AC3E}">
        <p14:creationId xmlns:p14="http://schemas.microsoft.com/office/powerpoint/2010/main" val="252409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54AAE730-7BD9-4A37-9DC7-A120D2679672}" type="datetimeFigureOut">
              <a:rPr lang="en-SG" smtClean="0"/>
              <a:t>15/8/2023</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51CAEE37-EA21-42D9-ACB6-CA16283D45FA}" type="slidenum">
              <a:rPr lang="en-SG" smtClean="0"/>
              <a:t>‹#›</a:t>
            </a:fld>
            <a:endParaRPr lang="en-SG"/>
          </a:p>
        </p:txBody>
      </p:sp>
    </p:spTree>
    <p:extLst>
      <p:ext uri="{BB962C8B-B14F-4D97-AF65-F5344CB8AC3E}">
        <p14:creationId xmlns:p14="http://schemas.microsoft.com/office/powerpoint/2010/main" val="39164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54AAE730-7BD9-4A37-9DC7-A120D2679672}" type="datetimeFigureOut">
              <a:rPr lang="en-SG" smtClean="0"/>
              <a:t>15/8/2023</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51CAEE37-EA21-42D9-ACB6-CA16283D45FA}" type="slidenum">
              <a:rPr lang="en-SG" smtClean="0"/>
              <a:t>‹#›</a:t>
            </a:fld>
            <a:endParaRPr lang="en-SG"/>
          </a:p>
        </p:txBody>
      </p:sp>
    </p:spTree>
    <p:extLst>
      <p:ext uri="{BB962C8B-B14F-4D97-AF65-F5344CB8AC3E}">
        <p14:creationId xmlns:p14="http://schemas.microsoft.com/office/powerpoint/2010/main" val="2181519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AAE730-7BD9-4A37-9DC7-A120D2679672}" type="datetimeFigureOut">
              <a:rPr lang="en-SG" smtClean="0"/>
              <a:t>15/8/2023</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51CAEE37-EA21-42D9-ACB6-CA16283D45FA}" type="slidenum">
              <a:rPr lang="en-SG" smtClean="0"/>
              <a:t>‹#›</a:t>
            </a:fld>
            <a:endParaRPr lang="en-SG"/>
          </a:p>
        </p:txBody>
      </p:sp>
    </p:spTree>
    <p:extLst>
      <p:ext uri="{BB962C8B-B14F-4D97-AF65-F5344CB8AC3E}">
        <p14:creationId xmlns:p14="http://schemas.microsoft.com/office/powerpoint/2010/main" val="637783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4AAE730-7BD9-4A37-9DC7-A120D2679672}" type="datetimeFigureOut">
              <a:rPr lang="en-SG" smtClean="0"/>
              <a:t>15/8/2023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51CAEE37-EA21-42D9-ACB6-CA16283D45FA}" type="slidenum">
              <a:rPr lang="en-SG" smtClean="0"/>
              <a:t>‹#›</a:t>
            </a:fld>
            <a:endParaRPr lang="en-SG"/>
          </a:p>
        </p:txBody>
      </p:sp>
    </p:spTree>
    <p:extLst>
      <p:ext uri="{BB962C8B-B14F-4D97-AF65-F5344CB8AC3E}">
        <p14:creationId xmlns:p14="http://schemas.microsoft.com/office/powerpoint/2010/main" val="3608274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4AAE730-7BD9-4A37-9DC7-A120D2679672}" type="datetimeFigureOut">
              <a:rPr lang="en-SG" smtClean="0"/>
              <a:t>15/8/2023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51CAEE37-EA21-42D9-ACB6-CA16283D45FA}" type="slidenum">
              <a:rPr lang="en-SG" smtClean="0"/>
              <a:t>‹#›</a:t>
            </a:fld>
            <a:endParaRPr lang="en-SG"/>
          </a:p>
        </p:txBody>
      </p:sp>
    </p:spTree>
    <p:extLst>
      <p:ext uri="{BB962C8B-B14F-4D97-AF65-F5344CB8AC3E}">
        <p14:creationId xmlns:p14="http://schemas.microsoft.com/office/powerpoint/2010/main" val="4057490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AAE730-7BD9-4A37-9DC7-A120D2679672}" type="datetimeFigureOut">
              <a:rPr lang="en-SG" smtClean="0"/>
              <a:t>15/8/2023</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CAEE37-EA21-42D9-ACB6-CA16283D45FA}" type="slidenum">
              <a:rPr lang="en-SG" smtClean="0"/>
              <a:t>‹#›</a:t>
            </a:fld>
            <a:endParaRPr lang="en-SG"/>
          </a:p>
        </p:txBody>
      </p:sp>
    </p:spTree>
    <p:extLst>
      <p:ext uri="{BB962C8B-B14F-4D97-AF65-F5344CB8AC3E}">
        <p14:creationId xmlns:p14="http://schemas.microsoft.com/office/powerpoint/2010/main" val="2938328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customXml" Target="../ink/ink1.xml"/></Relationships>
</file>

<file path=ppt/slides/_rels/slide10.xml.rels><?xml version="1.0" encoding="UTF-8" standalone="yes"?>
<Relationships xmlns="http://schemas.openxmlformats.org/package/2006/relationships"><Relationship Id="rId2" Type="http://schemas.openxmlformats.org/officeDocument/2006/relationships/hyperlink" Target="mailto:lingyh@nus.edu.s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90.png"/><Relationship Id="rId1" Type="http://schemas.openxmlformats.org/officeDocument/2006/relationships/slideLayout" Target="../slideLayouts/slideLayout2.xml"/><Relationship Id="rId4" Type="http://schemas.openxmlformats.org/officeDocument/2006/relationships/hyperlink" Target="https://www.publicdomainpictures.net/view-image.php?image=66973&amp;picture=&amp;jazyk=SE"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9.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16.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9.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16.pn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9.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customXml" Target="../ink/ink2.xml"/></Relationships>
</file>

<file path=ppt/slides/_rels/slide32.xml.rels><?xml version="1.0" encoding="UTF-8" standalone="yes"?>
<Relationships xmlns="http://schemas.openxmlformats.org/package/2006/relationships"><Relationship Id="rId3" Type="http://schemas.openxmlformats.org/officeDocument/2006/relationships/image" Target="../media/image351.png"/><Relationship Id="rId2" Type="http://schemas.openxmlformats.org/officeDocument/2006/relationships/image" Target="../media/image34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360.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42.png"/><Relationship Id="rId2"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410.png"/><Relationship Id="rId5" Type="http://schemas.openxmlformats.org/officeDocument/2006/relationships/image" Target="../media/image15.png"/><Relationship Id="rId10" Type="http://schemas.openxmlformats.org/officeDocument/2006/relationships/image" Target="../media/image400.png"/><Relationship Id="rId4" Type="http://schemas.openxmlformats.org/officeDocument/2006/relationships/image" Target="../media/image14.png"/><Relationship Id="rId9" Type="http://schemas.openxmlformats.org/officeDocument/2006/relationships/image" Target="../media/image390.png"/></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30.gif"/></Relationships>
</file>

<file path=ppt/slides/_rels/slide4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32.svg"/><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4.png"/><Relationship Id="rId7" Type="http://schemas.openxmlformats.org/officeDocument/2006/relationships/image" Target="../media/image55.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35.svg"/><Relationship Id="rId5" Type="http://schemas.openxmlformats.org/officeDocument/2006/relationships/image" Target="../media/image14.png"/><Relationship Id="rId10" Type="http://schemas.openxmlformats.org/officeDocument/2006/relationships/image" Target="../media/image34.png"/><Relationship Id="rId4" Type="http://schemas.openxmlformats.org/officeDocument/2006/relationships/image" Target="../media/image13.png"/><Relationship Id="rId9" Type="http://schemas.openxmlformats.org/officeDocument/2006/relationships/image" Target="../media/image57.png"/></Relationships>
</file>

<file path=ppt/slides/_rels/slide4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60.png"/><Relationship Id="rId7" Type="http://schemas.openxmlformats.org/officeDocument/2006/relationships/image" Target="../media/image16.png"/><Relationship Id="rId12" Type="http://schemas.openxmlformats.org/officeDocument/2006/relationships/image" Target="../media/image63.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62.png"/><Relationship Id="rId5" Type="http://schemas.openxmlformats.org/officeDocument/2006/relationships/image" Target="../media/image14.png"/><Relationship Id="rId10" Type="http://schemas.openxmlformats.org/officeDocument/2006/relationships/image" Target="../media/image61.png"/><Relationship Id="rId4" Type="http://schemas.openxmlformats.org/officeDocument/2006/relationships/image" Target="../media/image13.png"/><Relationship Id="rId9" Type="http://schemas.openxmlformats.org/officeDocument/2006/relationships/image" Target="../media/image18.svg"/></Relationships>
</file>

<file path=ppt/slides/_rels/slide4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26"/>
          <p:cNvSpPr>
            <a:spLocks noGrp="1" noChangeArrowheads="1"/>
          </p:cNvSpPr>
          <p:nvPr>
            <p:ph type="ctrTitle"/>
          </p:nvPr>
        </p:nvSpPr>
        <p:spPr>
          <a:xfrm>
            <a:off x="2212032" y="620688"/>
            <a:ext cx="7772400" cy="1524000"/>
          </a:xfrm>
        </p:spPr>
        <p:txBody>
          <a:bodyPr/>
          <a:lstStyle/>
          <a:p>
            <a:pPr>
              <a:spcBef>
                <a:spcPts val="0"/>
              </a:spcBef>
            </a:pPr>
            <a:r>
              <a:rPr lang="en" sz="4800" i="1" dirty="0">
                <a:solidFill>
                  <a:schemeClr val="dk1"/>
                </a:solidFill>
                <a:ea typeface="Times New Roman"/>
                <a:cs typeface="Times New Roman"/>
                <a:sym typeface="Times New Roman"/>
              </a:rPr>
              <a:t>Design and Analysis of Algorithms</a:t>
            </a:r>
          </a:p>
        </p:txBody>
      </p:sp>
      <p:sp>
        <p:nvSpPr>
          <p:cNvPr id="4099" name="Rectangle 1027"/>
          <p:cNvSpPr>
            <a:spLocks noGrp="1" noChangeArrowheads="1"/>
          </p:cNvSpPr>
          <p:nvPr>
            <p:ph type="subTitle" idx="1"/>
          </p:nvPr>
        </p:nvSpPr>
        <p:spPr>
          <a:xfrm>
            <a:off x="6515046" y="4740607"/>
            <a:ext cx="4281907" cy="1109442"/>
          </a:xfrm>
        </p:spPr>
        <p:txBody>
          <a:bodyPr>
            <a:noAutofit/>
          </a:bodyPr>
          <a:lstStyle/>
          <a:p>
            <a:r>
              <a:rPr lang="en-US" sz="2800" b="1" dirty="0"/>
              <a:t>Arnab Bhattacharyya</a:t>
            </a:r>
          </a:p>
          <a:p>
            <a:r>
              <a:rPr lang="en-US" sz="2800" b="1" dirty="0"/>
              <a:t>Rahul Jain</a:t>
            </a:r>
          </a:p>
        </p:txBody>
      </p:sp>
      <p:cxnSp>
        <p:nvCxnSpPr>
          <p:cNvPr id="4" name="Straight Connector 3"/>
          <p:cNvCxnSpPr/>
          <p:nvPr/>
        </p:nvCxnSpPr>
        <p:spPr bwMode="auto">
          <a:xfrm>
            <a:off x="5251308" y="2348880"/>
            <a:ext cx="0" cy="3096344"/>
          </a:xfrm>
          <a:prstGeom prst="line">
            <a:avLst/>
          </a:prstGeom>
          <a:noFill/>
          <a:ln w="76200" cap="flat" cmpd="tri" algn="ctr">
            <a:solidFill>
              <a:srgbClr val="C4000F"/>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sp>
        <p:nvSpPr>
          <p:cNvPr id="9" name="Text Box 7"/>
          <p:cNvSpPr txBox="1">
            <a:spLocks noChangeArrowheads="1"/>
          </p:cNvSpPr>
          <p:nvPr/>
        </p:nvSpPr>
        <p:spPr bwMode="auto">
          <a:xfrm>
            <a:off x="6019695" y="2780928"/>
            <a:ext cx="4724505" cy="1323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buClr>
                <a:schemeClr val="accent2"/>
              </a:buClr>
            </a:pPr>
            <a:r>
              <a:rPr lang="en-US" sz="4000" dirty="0"/>
              <a:t>Week 1</a:t>
            </a:r>
          </a:p>
          <a:p>
            <a:pPr>
              <a:buClr>
                <a:schemeClr val="accent2"/>
              </a:buClr>
            </a:pPr>
            <a:r>
              <a:rPr lang="en-US" sz="4000" dirty="0">
                <a:solidFill>
                  <a:schemeClr val="accent2"/>
                </a:solidFill>
              </a:rPr>
              <a:t>Introduction</a:t>
            </a:r>
          </a:p>
        </p:txBody>
      </p:sp>
      <p:pic>
        <p:nvPicPr>
          <p:cNvPr id="5" name="Picture 7" descr="nus_logo_full_colou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932" y="2348880"/>
            <a:ext cx="3312368" cy="2105584"/>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11" name="TextBox 10"/>
          <p:cNvSpPr txBox="1"/>
          <p:nvPr/>
        </p:nvSpPr>
        <p:spPr>
          <a:xfrm>
            <a:off x="2207568" y="4077072"/>
            <a:ext cx="2281394" cy="923330"/>
          </a:xfrm>
          <a:prstGeom prst="rect">
            <a:avLst/>
          </a:prstGeom>
        </p:spPr>
        <p:txBody>
          <a:bodyPr wrap="none" rtlCol="0">
            <a:spAutoFit/>
          </a:bodyPr>
          <a:lstStyle/>
          <a:p>
            <a:r>
              <a:rPr lang="en-US" sz="5400" b="1" dirty="0">
                <a:solidFill>
                  <a:srgbClr val="C4000F"/>
                </a:solidFill>
                <a:effectLst>
                  <a:reflection blurRad="6350" stA="55000" endA="50" endPos="85000" dir="5400000" sy="-100000" algn="bl" rotWithShape="0"/>
                </a:effectLst>
                <a:latin typeface="Handwriting - Dakota"/>
                <a:cs typeface="Handwriting - Dakota"/>
              </a:rPr>
              <a:t>CS3230</a:t>
            </a:r>
            <a:endParaRPr lang="en-US" sz="4000" b="1" dirty="0">
              <a:solidFill>
                <a:srgbClr val="C4000F"/>
              </a:solidFill>
              <a:effectLst>
                <a:reflection blurRad="6350" stA="55000" endA="50" endPos="85000" dir="5400000" sy="-100000" algn="bl" rotWithShape="0"/>
              </a:effectLst>
              <a:latin typeface="Handwriting - Dakota"/>
              <a:cs typeface="Handwriting - Dakota"/>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6AFD6E81-2B01-7EB5-6EB6-0CD3665C31D3}"/>
                  </a:ext>
                </a:extLst>
              </p14:cNvPr>
              <p14:cNvContentPartPr/>
              <p14:nvPr/>
            </p14:nvContentPartPr>
            <p14:xfrm>
              <a:off x="5499720" y="6127200"/>
              <a:ext cx="839520" cy="668520"/>
            </p14:xfrm>
          </p:contentPart>
        </mc:Choice>
        <mc:Fallback xmlns="">
          <p:pic>
            <p:nvPicPr>
              <p:cNvPr id="2" name="Ink 1">
                <a:extLst>
                  <a:ext uri="{FF2B5EF4-FFF2-40B4-BE49-F238E27FC236}">
                    <a16:creationId xmlns:a16="http://schemas.microsoft.com/office/drawing/2014/main" id="{6AFD6E81-2B01-7EB5-6EB6-0CD3665C31D3}"/>
                  </a:ext>
                </a:extLst>
              </p:cNvPr>
              <p:cNvPicPr/>
              <p:nvPr/>
            </p:nvPicPr>
            <p:blipFill>
              <a:blip r:embed="rId5"/>
              <a:stretch>
                <a:fillRect/>
              </a:stretch>
            </p:blipFill>
            <p:spPr>
              <a:xfrm>
                <a:off x="5490360" y="6117840"/>
                <a:ext cx="858240" cy="687240"/>
              </a:xfrm>
              <a:prstGeom prst="rect">
                <a:avLst/>
              </a:prstGeom>
            </p:spPr>
          </p:pic>
        </mc:Fallback>
      </mc:AlternateContent>
    </p:spTree>
    <p:extLst>
      <p:ext uri="{BB962C8B-B14F-4D97-AF65-F5344CB8AC3E}">
        <p14:creationId xmlns:p14="http://schemas.microsoft.com/office/powerpoint/2010/main" val="3710577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12430-6DEA-9728-7CF9-5489F14CD4E7}"/>
              </a:ext>
            </a:extLst>
          </p:cNvPr>
          <p:cNvSpPr>
            <a:spLocks noGrp="1"/>
          </p:cNvSpPr>
          <p:nvPr>
            <p:ph type="title"/>
          </p:nvPr>
        </p:nvSpPr>
        <p:spPr/>
        <p:txBody>
          <a:bodyPr/>
          <a:lstStyle/>
          <a:p>
            <a:r>
              <a:rPr lang="en-US" u="sng" dirty="0"/>
              <a:t>What we expect from you</a:t>
            </a:r>
            <a:endParaRPr lang="en-IN" u="sng" dirty="0"/>
          </a:p>
        </p:txBody>
      </p:sp>
      <p:sp>
        <p:nvSpPr>
          <p:cNvPr id="3" name="Content Placeholder 2">
            <a:extLst>
              <a:ext uri="{FF2B5EF4-FFF2-40B4-BE49-F238E27FC236}">
                <a16:creationId xmlns:a16="http://schemas.microsoft.com/office/drawing/2014/main" id="{D572B3E1-C981-145C-871B-843DE2280552}"/>
              </a:ext>
            </a:extLst>
          </p:cNvPr>
          <p:cNvSpPr>
            <a:spLocks noGrp="1"/>
          </p:cNvSpPr>
          <p:nvPr>
            <p:ph idx="1"/>
          </p:nvPr>
        </p:nvSpPr>
        <p:spPr/>
        <p:txBody>
          <a:bodyPr/>
          <a:lstStyle/>
          <a:p>
            <a:pPr marL="0" indent="0">
              <a:buNone/>
            </a:pPr>
            <a:r>
              <a:rPr lang="en-US" sz="3400" dirty="0"/>
              <a:t>Stay engaged in lectures. Answer questions on archipelago. Ask questions.</a:t>
            </a:r>
          </a:p>
          <a:p>
            <a:pPr marL="0" indent="0">
              <a:buNone/>
            </a:pPr>
            <a:endParaRPr lang="en-US" sz="3000" dirty="0"/>
          </a:p>
          <a:p>
            <a:pPr lvl="1"/>
            <a:r>
              <a:rPr lang="en-US" sz="2800" dirty="0"/>
              <a:t>For questions during lecture, ask over Zoom chat or send a personal message to Ling Yan Hao (</a:t>
            </a:r>
            <a:r>
              <a:rPr lang="en-US" sz="2800" dirty="0">
                <a:hlinkClick r:id="rId2"/>
              </a:rPr>
              <a:t>lingyh@nus.edu.sg</a:t>
            </a:r>
            <a:r>
              <a:rPr lang="en-US" sz="2800" dirty="0"/>
              <a:t>) </a:t>
            </a:r>
          </a:p>
          <a:p>
            <a:pPr lvl="1"/>
            <a:endParaRPr lang="en-US" sz="2800" dirty="0"/>
          </a:p>
          <a:p>
            <a:pPr lvl="1"/>
            <a:r>
              <a:rPr lang="en-US" sz="2800" dirty="0"/>
              <a:t>For questions later, talk to us after lecture or during office hours or post on the discussion forum on Canvas.</a:t>
            </a:r>
          </a:p>
          <a:p>
            <a:pPr lvl="1"/>
            <a:endParaRPr lang="en-US" dirty="0"/>
          </a:p>
          <a:p>
            <a:endParaRPr lang="en-IN" dirty="0"/>
          </a:p>
        </p:txBody>
      </p:sp>
    </p:spTree>
    <p:extLst>
      <p:ext uri="{BB962C8B-B14F-4D97-AF65-F5344CB8AC3E}">
        <p14:creationId xmlns:p14="http://schemas.microsoft.com/office/powerpoint/2010/main" val="2796922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12430-6DEA-9728-7CF9-5489F14CD4E7}"/>
              </a:ext>
            </a:extLst>
          </p:cNvPr>
          <p:cNvSpPr>
            <a:spLocks noGrp="1"/>
          </p:cNvSpPr>
          <p:nvPr>
            <p:ph type="title"/>
          </p:nvPr>
        </p:nvSpPr>
        <p:spPr/>
        <p:txBody>
          <a:bodyPr/>
          <a:lstStyle/>
          <a:p>
            <a:r>
              <a:rPr lang="en-US" u="sng" dirty="0"/>
              <a:t>What we expect from you</a:t>
            </a:r>
            <a:endParaRPr lang="en-IN" u="sng" dirty="0"/>
          </a:p>
        </p:txBody>
      </p:sp>
      <p:sp>
        <p:nvSpPr>
          <p:cNvPr id="3" name="Content Placeholder 2">
            <a:extLst>
              <a:ext uri="{FF2B5EF4-FFF2-40B4-BE49-F238E27FC236}">
                <a16:creationId xmlns:a16="http://schemas.microsoft.com/office/drawing/2014/main" id="{D572B3E1-C981-145C-871B-843DE2280552}"/>
              </a:ext>
            </a:extLst>
          </p:cNvPr>
          <p:cNvSpPr>
            <a:spLocks noGrp="1"/>
          </p:cNvSpPr>
          <p:nvPr>
            <p:ph idx="1"/>
          </p:nvPr>
        </p:nvSpPr>
        <p:spPr/>
        <p:txBody>
          <a:bodyPr/>
          <a:lstStyle/>
          <a:p>
            <a:pPr marL="0" indent="0">
              <a:buNone/>
            </a:pPr>
            <a:r>
              <a:rPr lang="en-US" sz="3400" dirty="0"/>
              <a:t>Complete weekly problem sets. Practice on additional optional material.</a:t>
            </a:r>
          </a:p>
          <a:p>
            <a:pPr marL="0" indent="0">
              <a:buNone/>
            </a:pPr>
            <a:endParaRPr lang="en-US" sz="3000" dirty="0"/>
          </a:p>
          <a:p>
            <a:pPr lvl="1"/>
            <a:r>
              <a:rPr lang="en-US" dirty="0"/>
              <a:t>Please see lecture 0 for how problem sets will be evaluated. </a:t>
            </a:r>
          </a:p>
          <a:p>
            <a:pPr lvl="1"/>
            <a:endParaRPr lang="en-US" dirty="0"/>
          </a:p>
          <a:p>
            <a:pPr lvl="1"/>
            <a:r>
              <a:rPr lang="en-US" dirty="0"/>
              <a:t>Meant as a formative assessment to give you a chance to put the lecture material in action. </a:t>
            </a:r>
          </a:p>
          <a:p>
            <a:endParaRPr lang="en-IN" dirty="0"/>
          </a:p>
        </p:txBody>
      </p:sp>
    </p:spTree>
    <p:extLst>
      <p:ext uri="{BB962C8B-B14F-4D97-AF65-F5344CB8AC3E}">
        <p14:creationId xmlns:p14="http://schemas.microsoft.com/office/powerpoint/2010/main" val="185388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12430-6DEA-9728-7CF9-5489F14CD4E7}"/>
              </a:ext>
            </a:extLst>
          </p:cNvPr>
          <p:cNvSpPr>
            <a:spLocks noGrp="1"/>
          </p:cNvSpPr>
          <p:nvPr>
            <p:ph type="title"/>
          </p:nvPr>
        </p:nvSpPr>
        <p:spPr/>
        <p:txBody>
          <a:bodyPr/>
          <a:lstStyle/>
          <a:p>
            <a:r>
              <a:rPr lang="en-US" u="sng" dirty="0"/>
              <a:t>What we expect from you</a:t>
            </a:r>
            <a:endParaRPr lang="en-IN" u="sng" dirty="0"/>
          </a:p>
        </p:txBody>
      </p:sp>
      <p:sp>
        <p:nvSpPr>
          <p:cNvPr id="3" name="Content Placeholder 2">
            <a:extLst>
              <a:ext uri="{FF2B5EF4-FFF2-40B4-BE49-F238E27FC236}">
                <a16:creationId xmlns:a16="http://schemas.microsoft.com/office/drawing/2014/main" id="{D572B3E1-C981-145C-871B-843DE2280552}"/>
              </a:ext>
            </a:extLst>
          </p:cNvPr>
          <p:cNvSpPr>
            <a:spLocks noGrp="1"/>
          </p:cNvSpPr>
          <p:nvPr>
            <p:ph idx="1"/>
          </p:nvPr>
        </p:nvSpPr>
        <p:spPr/>
        <p:txBody>
          <a:bodyPr/>
          <a:lstStyle/>
          <a:p>
            <a:pPr marL="0" indent="0">
              <a:buNone/>
            </a:pPr>
            <a:r>
              <a:rPr lang="en-US" sz="3400" dirty="0"/>
              <a:t>Stay engaged in tutorials. Complete in-class work over archipelago.</a:t>
            </a:r>
          </a:p>
          <a:p>
            <a:pPr marL="0" indent="0">
              <a:buNone/>
            </a:pPr>
            <a:endParaRPr lang="en-US" sz="3000" dirty="0"/>
          </a:p>
          <a:p>
            <a:pPr lvl="1"/>
            <a:r>
              <a:rPr lang="en-US" dirty="0"/>
              <a:t>Tutorials (like problem sets) meant to get your hands dirty with the lecture material.</a:t>
            </a:r>
          </a:p>
          <a:p>
            <a:pPr lvl="1"/>
            <a:endParaRPr lang="en-US" dirty="0"/>
          </a:p>
          <a:p>
            <a:pPr lvl="1"/>
            <a:r>
              <a:rPr lang="en-US" dirty="0"/>
              <a:t>Only face-to-face. If you can’t attend in person, you must let us know in advance.</a:t>
            </a:r>
          </a:p>
          <a:p>
            <a:endParaRPr lang="en-IN" dirty="0"/>
          </a:p>
        </p:txBody>
      </p:sp>
    </p:spTree>
    <p:extLst>
      <p:ext uri="{BB962C8B-B14F-4D97-AF65-F5344CB8AC3E}">
        <p14:creationId xmlns:p14="http://schemas.microsoft.com/office/powerpoint/2010/main" val="468297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ECCB0-47A0-65E2-C916-3742CCE9DE86}"/>
              </a:ext>
            </a:extLst>
          </p:cNvPr>
          <p:cNvSpPr>
            <a:spLocks noGrp="1"/>
          </p:cNvSpPr>
          <p:nvPr>
            <p:ph type="title"/>
          </p:nvPr>
        </p:nvSpPr>
        <p:spPr/>
        <p:txBody>
          <a:bodyPr/>
          <a:lstStyle/>
          <a:p>
            <a:r>
              <a:rPr lang="en-US" dirty="0"/>
              <a:t>Feel overwhelmed?</a:t>
            </a:r>
            <a:endParaRPr lang="en-IN" dirty="0"/>
          </a:p>
        </p:txBody>
      </p:sp>
      <p:sp>
        <p:nvSpPr>
          <p:cNvPr id="3" name="Content Placeholder 2">
            <a:extLst>
              <a:ext uri="{FF2B5EF4-FFF2-40B4-BE49-F238E27FC236}">
                <a16:creationId xmlns:a16="http://schemas.microsoft.com/office/drawing/2014/main" id="{0925AEE7-4C94-B569-2414-B36C692EACB0}"/>
              </a:ext>
            </a:extLst>
          </p:cNvPr>
          <p:cNvSpPr>
            <a:spLocks noGrp="1"/>
          </p:cNvSpPr>
          <p:nvPr>
            <p:ph idx="1"/>
          </p:nvPr>
        </p:nvSpPr>
        <p:spPr/>
        <p:txBody>
          <a:bodyPr/>
          <a:lstStyle/>
          <a:p>
            <a:r>
              <a:rPr lang="en-US" dirty="0"/>
              <a:t>Try to get on top of the course material before it comes on top of you!</a:t>
            </a:r>
          </a:p>
          <a:p>
            <a:endParaRPr lang="en-US" dirty="0"/>
          </a:p>
          <a:p>
            <a:r>
              <a:rPr lang="en-US" dirty="0"/>
              <a:t>The topics we’ll be discussing are pretty standard, and there are hundreds of places on the web with relevant notes/slides. The “Supporting Material” page on Canvas lists a few we like.</a:t>
            </a:r>
          </a:p>
          <a:p>
            <a:endParaRPr lang="en-US" dirty="0"/>
          </a:p>
          <a:p>
            <a:r>
              <a:rPr lang="en-IN" dirty="0"/>
              <a:t>Please schedule a meeting with one of us if you want to talk.</a:t>
            </a:r>
          </a:p>
        </p:txBody>
      </p:sp>
    </p:spTree>
    <p:extLst>
      <p:ext uri="{BB962C8B-B14F-4D97-AF65-F5344CB8AC3E}">
        <p14:creationId xmlns:p14="http://schemas.microsoft.com/office/powerpoint/2010/main" val="4100347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FA813-3152-86DE-6708-E032F4862947}"/>
              </a:ext>
            </a:extLst>
          </p:cNvPr>
          <p:cNvSpPr>
            <a:spLocks noGrp="1"/>
          </p:cNvSpPr>
          <p:nvPr>
            <p:ph type="title"/>
          </p:nvPr>
        </p:nvSpPr>
        <p:spPr/>
        <p:txBody>
          <a:bodyPr/>
          <a:lstStyle/>
          <a:p>
            <a:r>
              <a:rPr lang="en-US" u="sng" dirty="0"/>
              <a:t>Final Comments</a:t>
            </a:r>
            <a:endParaRPr lang="en-IN" u="sng" dirty="0"/>
          </a:p>
        </p:txBody>
      </p:sp>
      <p:sp>
        <p:nvSpPr>
          <p:cNvPr id="3" name="Content Placeholder 2">
            <a:extLst>
              <a:ext uri="{FF2B5EF4-FFF2-40B4-BE49-F238E27FC236}">
                <a16:creationId xmlns:a16="http://schemas.microsoft.com/office/drawing/2014/main" id="{536C4D7C-3FC0-2A68-DEF5-088B86BA78A2}"/>
              </a:ext>
            </a:extLst>
          </p:cNvPr>
          <p:cNvSpPr>
            <a:spLocks noGrp="1"/>
          </p:cNvSpPr>
          <p:nvPr>
            <p:ph idx="1"/>
          </p:nvPr>
        </p:nvSpPr>
        <p:spPr/>
        <p:txBody>
          <a:bodyPr/>
          <a:lstStyle/>
          <a:p>
            <a:r>
              <a:rPr lang="en-US" dirty="0"/>
              <a:t>Embrace the material! Think for yourself, and try to get at the roots of why algorithms work.</a:t>
            </a:r>
          </a:p>
          <a:p>
            <a:endParaRPr lang="en-US" dirty="0"/>
          </a:p>
          <a:p>
            <a:r>
              <a:rPr lang="en-US" dirty="0"/>
              <a:t>Don’t be scared of mathematical proofs! Nothing here will be too abstract. Math will let us describe ideas with precision.</a:t>
            </a:r>
          </a:p>
          <a:p>
            <a:endParaRPr lang="en-US" dirty="0"/>
          </a:p>
          <a:p>
            <a:r>
              <a:rPr lang="en-US" dirty="0"/>
              <a:t>We are here to help. Reach out to the staff anytime you feel you need support.</a:t>
            </a:r>
            <a:endParaRPr lang="en-IN" dirty="0"/>
          </a:p>
        </p:txBody>
      </p:sp>
    </p:spTree>
    <p:extLst>
      <p:ext uri="{BB962C8B-B14F-4D97-AF65-F5344CB8AC3E}">
        <p14:creationId xmlns:p14="http://schemas.microsoft.com/office/powerpoint/2010/main" val="3516882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1F20A-020F-5E4E-AC92-5B2F0E2E4043}"/>
              </a:ext>
            </a:extLst>
          </p:cNvPr>
          <p:cNvSpPr>
            <a:spLocks noGrp="1"/>
          </p:cNvSpPr>
          <p:nvPr>
            <p:ph type="title"/>
          </p:nvPr>
        </p:nvSpPr>
        <p:spPr/>
        <p:txBody>
          <a:bodyPr/>
          <a:lstStyle/>
          <a:p>
            <a:r>
              <a:rPr lang="en-US" dirty="0"/>
              <a:t>About you #2</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464245-7602-5771-0557-62B3FF96F9EE}"/>
                  </a:ext>
                </a:extLst>
              </p:cNvPr>
              <p:cNvSpPr>
                <a:spLocks noGrp="1"/>
              </p:cNvSpPr>
              <p:nvPr>
                <p:ph idx="1"/>
              </p:nvPr>
            </p:nvSpPr>
            <p:spPr>
              <a:xfrm>
                <a:off x="838200" y="2521746"/>
                <a:ext cx="10515600" cy="1224341"/>
              </a:xfrm>
              <a:solidFill>
                <a:schemeClr val="accent5">
                  <a:lumMod val="40000"/>
                  <a:lumOff val="60000"/>
                </a:schemeClr>
              </a:solidFill>
              <a:ln>
                <a:solidFill>
                  <a:srgbClr val="FF0000"/>
                </a:solidFill>
              </a:ln>
            </p:spPr>
            <p:txBody>
              <a:bodyPr>
                <a:normAutofit/>
              </a:bodyPr>
              <a:lstStyle/>
              <a:p>
                <a:pPr marL="0" indent="0">
                  <a:buNone/>
                </a:pPr>
                <a:r>
                  <a:rPr lang="en-US" sz="3400" dirty="0"/>
                  <a:t>If you had to prove by induction that a tree on </a:t>
                </a:r>
                <a14:m>
                  <m:oMath xmlns:m="http://schemas.openxmlformats.org/officeDocument/2006/math">
                    <m:r>
                      <a:rPr lang="en-US" sz="3400" b="0" i="1" smtClean="0">
                        <a:latin typeface="Cambria Math" panose="02040503050406030204" pitchFamily="18" charset="0"/>
                      </a:rPr>
                      <m:t>𝑛</m:t>
                    </m:r>
                  </m:oMath>
                </a14:m>
                <a:r>
                  <a:rPr lang="en-IN" sz="3400" dirty="0"/>
                  <a:t> nodes has </a:t>
                </a:r>
                <a14:m>
                  <m:oMath xmlns:m="http://schemas.openxmlformats.org/officeDocument/2006/math">
                    <m:r>
                      <a:rPr lang="en-US" sz="3400" b="0" i="1" smtClean="0">
                        <a:latin typeface="Cambria Math" panose="02040503050406030204" pitchFamily="18" charset="0"/>
                      </a:rPr>
                      <m:t>𝑛</m:t>
                    </m:r>
                    <m:r>
                      <a:rPr lang="en-US" sz="3400" b="0" i="1" smtClean="0">
                        <a:latin typeface="Cambria Math" panose="02040503050406030204" pitchFamily="18" charset="0"/>
                      </a:rPr>
                      <m:t>−1</m:t>
                    </m:r>
                  </m:oMath>
                </a14:m>
                <a:r>
                  <a:rPr lang="en-IN" sz="3400" dirty="0"/>
                  <a:t> edges, would you be able to do it?</a:t>
                </a:r>
              </a:p>
            </p:txBody>
          </p:sp>
        </mc:Choice>
        <mc:Fallback xmlns="">
          <p:sp>
            <p:nvSpPr>
              <p:cNvPr id="3" name="Content Placeholder 2">
                <a:extLst>
                  <a:ext uri="{FF2B5EF4-FFF2-40B4-BE49-F238E27FC236}">
                    <a16:creationId xmlns:a16="http://schemas.microsoft.com/office/drawing/2014/main" id="{CA464245-7602-5771-0557-62B3FF96F9EE}"/>
                  </a:ext>
                </a:extLst>
              </p:cNvPr>
              <p:cNvSpPr>
                <a:spLocks noGrp="1" noRot="1" noChangeAspect="1" noMove="1" noResize="1" noEditPoints="1" noAdjustHandles="1" noChangeArrowheads="1" noChangeShapeType="1" noTextEdit="1"/>
              </p:cNvSpPr>
              <p:nvPr>
                <p:ph idx="1"/>
              </p:nvPr>
            </p:nvSpPr>
            <p:spPr>
              <a:xfrm>
                <a:off x="838200" y="2521746"/>
                <a:ext cx="10515600" cy="1224341"/>
              </a:xfrm>
              <a:blipFill>
                <a:blip r:embed="rId2"/>
                <a:stretch>
                  <a:fillRect l="-1563" t="-10837" r="-1853" b="-985"/>
                </a:stretch>
              </a:blipFill>
              <a:ln>
                <a:solidFill>
                  <a:srgbClr val="FF0000"/>
                </a:solidFill>
              </a:ln>
            </p:spPr>
            <p:txBody>
              <a:bodyPr/>
              <a:lstStyle/>
              <a:p>
                <a:r>
                  <a:rPr lang="en-IN">
                    <a:noFill/>
                  </a:rPr>
                  <a:t> </a:t>
                </a:r>
              </a:p>
            </p:txBody>
          </p:sp>
        </mc:Fallback>
      </mc:AlternateContent>
    </p:spTree>
    <p:extLst>
      <p:ext uri="{BB962C8B-B14F-4D97-AF65-F5344CB8AC3E}">
        <p14:creationId xmlns:p14="http://schemas.microsoft.com/office/powerpoint/2010/main" val="664304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26"/>
          <p:cNvSpPr>
            <a:spLocks noGrp="1" noChangeArrowheads="1"/>
          </p:cNvSpPr>
          <p:nvPr>
            <p:ph type="ctrTitle"/>
          </p:nvPr>
        </p:nvSpPr>
        <p:spPr>
          <a:xfrm>
            <a:off x="2212032" y="620688"/>
            <a:ext cx="7772400" cy="1524000"/>
          </a:xfrm>
        </p:spPr>
        <p:txBody>
          <a:bodyPr/>
          <a:lstStyle/>
          <a:p>
            <a:pPr>
              <a:spcBef>
                <a:spcPts val="0"/>
              </a:spcBef>
            </a:pPr>
            <a:r>
              <a:rPr lang="en" sz="4800" i="1" dirty="0">
                <a:solidFill>
                  <a:schemeClr val="dk1"/>
                </a:solidFill>
                <a:ea typeface="Times New Roman"/>
                <a:cs typeface="Times New Roman"/>
                <a:sym typeface="Times New Roman"/>
              </a:rPr>
              <a:t>Design and Analysis of Algorithms</a:t>
            </a:r>
          </a:p>
        </p:txBody>
      </p:sp>
      <p:sp>
        <p:nvSpPr>
          <p:cNvPr id="4099" name="Rectangle 1027"/>
          <p:cNvSpPr>
            <a:spLocks noGrp="1" noChangeArrowheads="1"/>
          </p:cNvSpPr>
          <p:nvPr>
            <p:ph type="subTitle" idx="1"/>
          </p:nvPr>
        </p:nvSpPr>
        <p:spPr>
          <a:xfrm>
            <a:off x="6515046" y="4740607"/>
            <a:ext cx="4281907" cy="1109442"/>
          </a:xfrm>
        </p:spPr>
        <p:txBody>
          <a:bodyPr>
            <a:noAutofit/>
          </a:bodyPr>
          <a:lstStyle/>
          <a:p>
            <a:r>
              <a:rPr lang="en-US" sz="2800" b="1" dirty="0"/>
              <a:t>Arnab Bhattacharyya</a:t>
            </a:r>
          </a:p>
          <a:p>
            <a:r>
              <a:rPr lang="en-US" sz="2800" b="1" dirty="0"/>
              <a:t>Prashant Nalini Vasudevan</a:t>
            </a:r>
          </a:p>
        </p:txBody>
      </p:sp>
      <p:cxnSp>
        <p:nvCxnSpPr>
          <p:cNvPr id="4" name="Straight Connector 3"/>
          <p:cNvCxnSpPr/>
          <p:nvPr/>
        </p:nvCxnSpPr>
        <p:spPr bwMode="auto">
          <a:xfrm>
            <a:off x="5251308" y="2348880"/>
            <a:ext cx="0" cy="3096344"/>
          </a:xfrm>
          <a:prstGeom prst="line">
            <a:avLst/>
          </a:prstGeom>
          <a:noFill/>
          <a:ln w="76200" cap="flat" cmpd="tri" algn="ctr">
            <a:solidFill>
              <a:srgbClr val="C4000F"/>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sp>
        <p:nvSpPr>
          <p:cNvPr id="9" name="Text Box 7"/>
          <p:cNvSpPr txBox="1">
            <a:spLocks noChangeArrowheads="1"/>
          </p:cNvSpPr>
          <p:nvPr/>
        </p:nvSpPr>
        <p:spPr bwMode="auto">
          <a:xfrm>
            <a:off x="6019695" y="2780928"/>
            <a:ext cx="4724505" cy="1323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buClr>
                <a:schemeClr val="accent2"/>
              </a:buClr>
            </a:pPr>
            <a:r>
              <a:rPr lang="en-US" sz="4000" dirty="0"/>
              <a:t>Week 1</a:t>
            </a:r>
          </a:p>
          <a:p>
            <a:pPr>
              <a:buClr>
                <a:schemeClr val="accent2"/>
              </a:buClr>
            </a:pPr>
            <a:r>
              <a:rPr lang="en-US" sz="4000" dirty="0">
                <a:solidFill>
                  <a:schemeClr val="accent2"/>
                </a:solidFill>
              </a:rPr>
              <a:t>Stable Matching</a:t>
            </a:r>
          </a:p>
        </p:txBody>
      </p:sp>
      <p:pic>
        <p:nvPicPr>
          <p:cNvPr id="5" name="Picture 7" descr="nus_logo_full_colou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932" y="2348880"/>
            <a:ext cx="3312368" cy="2105584"/>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11" name="TextBox 10"/>
          <p:cNvSpPr txBox="1"/>
          <p:nvPr/>
        </p:nvSpPr>
        <p:spPr>
          <a:xfrm>
            <a:off x="2207568" y="4077072"/>
            <a:ext cx="2281394" cy="923330"/>
          </a:xfrm>
          <a:prstGeom prst="rect">
            <a:avLst/>
          </a:prstGeom>
        </p:spPr>
        <p:txBody>
          <a:bodyPr wrap="none" rtlCol="0">
            <a:spAutoFit/>
          </a:bodyPr>
          <a:lstStyle/>
          <a:p>
            <a:r>
              <a:rPr lang="en-US" sz="5400" b="1" dirty="0">
                <a:solidFill>
                  <a:srgbClr val="C4000F"/>
                </a:solidFill>
                <a:effectLst>
                  <a:reflection blurRad="6350" stA="55000" endA="50" endPos="85000" dir="5400000" sy="-100000" algn="bl" rotWithShape="0"/>
                </a:effectLst>
                <a:latin typeface="Handwriting - Dakota"/>
                <a:cs typeface="Handwriting - Dakota"/>
              </a:rPr>
              <a:t>CS3230</a:t>
            </a:r>
            <a:endParaRPr lang="en-US" sz="4000" b="1" dirty="0">
              <a:solidFill>
                <a:srgbClr val="C4000F"/>
              </a:solidFill>
              <a:effectLst>
                <a:reflection blurRad="6350" stA="55000" endA="50" endPos="85000" dir="5400000" sy="-100000" algn="bl" rotWithShape="0"/>
              </a:effectLst>
              <a:latin typeface="Handwriting - Dakota"/>
              <a:cs typeface="Handwriting - Dakota"/>
            </a:endParaRPr>
          </a:p>
        </p:txBody>
      </p:sp>
    </p:spTree>
    <p:extLst>
      <p:ext uri="{BB962C8B-B14F-4D97-AF65-F5344CB8AC3E}">
        <p14:creationId xmlns:p14="http://schemas.microsoft.com/office/powerpoint/2010/main" val="1155675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CF41E8-85FB-C440-36A1-8B6A05C4C6F2}"/>
              </a:ext>
            </a:extLst>
          </p:cNvPr>
          <p:cNvSpPr/>
          <p:nvPr/>
        </p:nvSpPr>
        <p:spPr>
          <a:xfrm>
            <a:off x="625332" y="1690688"/>
            <a:ext cx="11132082" cy="190201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639C5C9-A7FD-E694-8641-BB54ACD04D3E}"/>
              </a:ext>
            </a:extLst>
          </p:cNvPr>
          <p:cNvSpPr>
            <a:spLocks noGrp="1"/>
          </p:cNvSpPr>
          <p:nvPr>
            <p:ph type="title"/>
          </p:nvPr>
        </p:nvSpPr>
        <p:spPr/>
        <p:txBody>
          <a:bodyPr/>
          <a:lstStyle/>
          <a:p>
            <a:r>
              <a:rPr lang="en-US" u="sng" dirty="0"/>
              <a:t>The Problem</a:t>
            </a:r>
            <a:endParaRPr lang="en-IN" u="sn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374772-38E1-97EB-8A28-C4CF69838CED}"/>
                  </a:ext>
                </a:extLst>
              </p:cNvPr>
              <p:cNvSpPr>
                <a:spLocks noGrp="1"/>
              </p:cNvSpPr>
              <p:nvPr>
                <p:ph idx="1"/>
              </p:nvPr>
            </p:nvSpPr>
            <p:spPr>
              <a:xfrm>
                <a:off x="667119" y="1825625"/>
                <a:ext cx="11037201" cy="4351338"/>
              </a:xfrm>
            </p:spPr>
            <p:txBody>
              <a:bodyPr>
                <a:normAutofit/>
              </a:bodyPr>
              <a:lstStyle/>
              <a:p>
                <a:pPr marL="0" indent="0">
                  <a:buNone/>
                </a:pPr>
                <a:r>
                  <a:rPr lang="en-US" sz="4000" dirty="0"/>
                  <a:t>Matchmaker must match </a:t>
                </a:r>
                <a14:m>
                  <m:oMath xmlns:m="http://schemas.openxmlformats.org/officeDocument/2006/math">
                    <m:r>
                      <a:rPr lang="en-US" sz="4000" b="0" i="1" smtClean="0">
                        <a:latin typeface="Cambria Math" panose="02040503050406030204" pitchFamily="18" charset="0"/>
                      </a:rPr>
                      <m:t>𝑛</m:t>
                    </m:r>
                  </m:oMath>
                </a14:m>
                <a:r>
                  <a:rPr lang="en-IN" sz="4000" dirty="0"/>
                  <a:t> men and </a:t>
                </a:r>
                <a14:m>
                  <m:oMath xmlns:m="http://schemas.openxmlformats.org/officeDocument/2006/math">
                    <m:r>
                      <a:rPr lang="en-US" sz="4000" b="0" i="1" smtClean="0">
                        <a:latin typeface="Cambria Math" panose="02040503050406030204" pitchFamily="18" charset="0"/>
                      </a:rPr>
                      <m:t>𝑛</m:t>
                    </m:r>
                  </m:oMath>
                </a14:m>
                <a:r>
                  <a:rPr lang="en-IN" sz="4000" dirty="0"/>
                  <a:t> women. Each man ranks all the women, and each woman ranks all the men. How to pair them up?</a:t>
                </a:r>
              </a:p>
              <a:p>
                <a:pPr marL="0" indent="0">
                  <a:buNone/>
                </a:pPr>
                <a:endParaRPr lang="en-IN" sz="4000" dirty="0"/>
              </a:p>
            </p:txBody>
          </p:sp>
        </mc:Choice>
        <mc:Fallback xmlns="">
          <p:sp>
            <p:nvSpPr>
              <p:cNvPr id="3" name="Content Placeholder 2">
                <a:extLst>
                  <a:ext uri="{FF2B5EF4-FFF2-40B4-BE49-F238E27FC236}">
                    <a16:creationId xmlns:a16="http://schemas.microsoft.com/office/drawing/2014/main" id="{18374772-38E1-97EB-8A28-C4CF69838CED}"/>
                  </a:ext>
                </a:extLst>
              </p:cNvPr>
              <p:cNvSpPr>
                <a:spLocks noGrp="1" noRot="1" noChangeAspect="1" noMove="1" noResize="1" noEditPoints="1" noAdjustHandles="1" noChangeArrowheads="1" noChangeShapeType="1" noTextEdit="1"/>
              </p:cNvSpPr>
              <p:nvPr>
                <p:ph idx="1"/>
              </p:nvPr>
            </p:nvSpPr>
            <p:spPr>
              <a:xfrm>
                <a:off x="667119" y="1825625"/>
                <a:ext cx="11037201" cy="4351338"/>
              </a:xfrm>
              <a:blipFill>
                <a:blip r:embed="rId2"/>
                <a:stretch>
                  <a:fillRect l="-1933" t="-3922" r="-2430"/>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58086773-F6E5-86E7-A6A7-0402FDF7755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150184" y="3806352"/>
            <a:ext cx="4071070" cy="3051648"/>
          </a:xfrm>
          <a:prstGeom prst="rect">
            <a:avLst/>
          </a:prstGeom>
        </p:spPr>
      </p:pic>
    </p:spTree>
    <p:extLst>
      <p:ext uri="{BB962C8B-B14F-4D97-AF65-F5344CB8AC3E}">
        <p14:creationId xmlns:p14="http://schemas.microsoft.com/office/powerpoint/2010/main" val="1825630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F80A63-D3BB-3445-C9B6-550FA1C35118}"/>
              </a:ext>
            </a:extLst>
          </p:cNvPr>
          <p:cNvSpPr/>
          <p:nvPr/>
        </p:nvSpPr>
        <p:spPr>
          <a:xfrm>
            <a:off x="625332" y="1690688"/>
            <a:ext cx="11132082" cy="190201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639C5C9-A7FD-E694-8641-BB54ACD04D3E}"/>
              </a:ext>
            </a:extLst>
          </p:cNvPr>
          <p:cNvSpPr>
            <a:spLocks noGrp="1"/>
          </p:cNvSpPr>
          <p:nvPr>
            <p:ph type="title"/>
          </p:nvPr>
        </p:nvSpPr>
        <p:spPr/>
        <p:txBody>
          <a:bodyPr/>
          <a:lstStyle/>
          <a:p>
            <a:r>
              <a:rPr lang="en-US" u="sng" dirty="0"/>
              <a:t>The Problem</a:t>
            </a:r>
            <a:endParaRPr lang="en-IN" u="sn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374772-38E1-97EB-8A28-C4CF69838CED}"/>
                  </a:ext>
                </a:extLst>
              </p:cNvPr>
              <p:cNvSpPr>
                <a:spLocks noGrp="1"/>
              </p:cNvSpPr>
              <p:nvPr>
                <p:ph idx="1"/>
              </p:nvPr>
            </p:nvSpPr>
            <p:spPr/>
            <p:txBody>
              <a:bodyPr>
                <a:normAutofit/>
              </a:bodyPr>
              <a:lstStyle/>
              <a:p>
                <a:pPr marL="0" indent="0">
                  <a:buNone/>
                </a:pPr>
                <a:r>
                  <a:rPr lang="en-IN" sz="4000" dirty="0"/>
                  <a:t>There are </a:t>
                </a:r>
                <a14:m>
                  <m:oMath xmlns:m="http://schemas.openxmlformats.org/officeDocument/2006/math">
                    <m:r>
                      <a:rPr lang="en-US" sz="4000" b="0" i="1" smtClean="0">
                        <a:latin typeface="Cambria Math" panose="02040503050406030204" pitchFamily="18" charset="0"/>
                      </a:rPr>
                      <m:t>𝑛</m:t>
                    </m:r>
                  </m:oMath>
                </a14:m>
                <a:r>
                  <a:rPr lang="en-IN" sz="4000" dirty="0"/>
                  <a:t> med school graduates and </a:t>
                </a:r>
                <a14:m>
                  <m:oMath xmlns:m="http://schemas.openxmlformats.org/officeDocument/2006/math">
                    <m:r>
                      <a:rPr lang="en-US" sz="4000" b="0" i="1" smtClean="0">
                        <a:latin typeface="Cambria Math" panose="02040503050406030204" pitchFamily="18" charset="0"/>
                      </a:rPr>
                      <m:t>𝑛</m:t>
                    </m:r>
                  </m:oMath>
                </a14:m>
                <a:r>
                  <a:rPr lang="en-IN" sz="4000" dirty="0"/>
                  <a:t> hospitals. Each candidate ranks all the hospitals and vice versa. How to pair them up?</a:t>
                </a:r>
              </a:p>
            </p:txBody>
          </p:sp>
        </mc:Choice>
        <mc:Fallback xmlns="">
          <p:sp>
            <p:nvSpPr>
              <p:cNvPr id="3" name="Content Placeholder 2">
                <a:extLst>
                  <a:ext uri="{FF2B5EF4-FFF2-40B4-BE49-F238E27FC236}">
                    <a16:creationId xmlns:a16="http://schemas.microsoft.com/office/drawing/2014/main" id="{18374772-38E1-97EB-8A28-C4CF69838CED}"/>
                  </a:ext>
                </a:extLst>
              </p:cNvPr>
              <p:cNvSpPr>
                <a:spLocks noGrp="1" noRot="1" noChangeAspect="1" noMove="1" noResize="1" noEditPoints="1" noAdjustHandles="1" noChangeArrowheads="1" noChangeShapeType="1" noTextEdit="1"/>
              </p:cNvSpPr>
              <p:nvPr>
                <p:ph idx="1"/>
              </p:nvPr>
            </p:nvSpPr>
            <p:spPr>
              <a:blipFill>
                <a:blip r:embed="rId2"/>
                <a:stretch>
                  <a:fillRect l="-2087" t="-3922"/>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03C1E81A-41F9-E3DE-DE5B-37FA79462E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8360" y="3940769"/>
            <a:ext cx="2722552" cy="2722552"/>
          </a:xfrm>
          <a:prstGeom prst="rect">
            <a:avLst/>
          </a:prstGeom>
        </p:spPr>
      </p:pic>
      <p:pic>
        <p:nvPicPr>
          <p:cNvPr id="9" name="Picture 8">
            <a:extLst>
              <a:ext uri="{FF2B5EF4-FFF2-40B4-BE49-F238E27FC236}">
                <a16:creationId xmlns:a16="http://schemas.microsoft.com/office/drawing/2014/main" id="{04A9C63F-1815-9118-8CFD-BE60E941E2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9779" y="3635522"/>
            <a:ext cx="3063579" cy="3063579"/>
          </a:xfrm>
          <a:prstGeom prst="rect">
            <a:avLst/>
          </a:prstGeom>
        </p:spPr>
      </p:pic>
    </p:spTree>
    <p:extLst>
      <p:ext uri="{BB962C8B-B14F-4D97-AF65-F5344CB8AC3E}">
        <p14:creationId xmlns:p14="http://schemas.microsoft.com/office/powerpoint/2010/main" val="2770649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5BAE-B45C-3917-DF8D-28EBF681C525}"/>
              </a:ext>
            </a:extLst>
          </p:cNvPr>
          <p:cNvSpPr>
            <a:spLocks noGrp="1"/>
          </p:cNvSpPr>
          <p:nvPr>
            <p:ph type="title"/>
          </p:nvPr>
        </p:nvSpPr>
        <p:spPr/>
        <p:txBody>
          <a:bodyPr/>
          <a:lstStyle/>
          <a:p>
            <a:r>
              <a:rPr lang="en-US" u="sng" dirty="0"/>
              <a:t>What makes a matching good?</a:t>
            </a:r>
            <a:endParaRPr lang="en-IN" u="sng" dirty="0"/>
          </a:p>
        </p:txBody>
      </p:sp>
      <p:sp>
        <p:nvSpPr>
          <p:cNvPr id="3" name="Content Placeholder 2">
            <a:extLst>
              <a:ext uri="{FF2B5EF4-FFF2-40B4-BE49-F238E27FC236}">
                <a16:creationId xmlns:a16="http://schemas.microsoft.com/office/drawing/2014/main" id="{E4BAE610-EBEB-7FBD-E6DF-DB1BF5209724}"/>
              </a:ext>
            </a:extLst>
          </p:cNvPr>
          <p:cNvSpPr>
            <a:spLocks noGrp="1"/>
          </p:cNvSpPr>
          <p:nvPr>
            <p:ph idx="1"/>
          </p:nvPr>
        </p:nvSpPr>
        <p:spPr>
          <a:xfrm>
            <a:off x="1931301" y="2014519"/>
            <a:ext cx="8329397" cy="1820064"/>
          </a:xfrm>
          <a:solidFill>
            <a:schemeClr val="accent2">
              <a:lumMod val="40000"/>
              <a:lumOff val="60000"/>
            </a:schemeClr>
          </a:solidFill>
        </p:spPr>
        <p:txBody>
          <a:bodyPr>
            <a:normAutofit/>
          </a:bodyPr>
          <a:lstStyle/>
          <a:p>
            <a:pPr marL="0" indent="0">
              <a:buNone/>
            </a:pPr>
            <a:r>
              <a:rPr lang="en-US" sz="4000" dirty="0"/>
              <a:t>A matching is </a:t>
            </a:r>
            <a:r>
              <a:rPr lang="en-US" sz="4000" b="1" dirty="0"/>
              <a:t>stable</a:t>
            </a:r>
            <a:r>
              <a:rPr lang="en-US" sz="4000" dirty="0"/>
              <a:t> if no unmatched man and woman both prefer each other to their current partners.</a:t>
            </a:r>
            <a:endParaRPr lang="en-IN" sz="4000" dirty="0"/>
          </a:p>
        </p:txBody>
      </p:sp>
      <p:pic>
        <p:nvPicPr>
          <p:cNvPr id="5" name="Picture 4">
            <a:extLst>
              <a:ext uri="{FF2B5EF4-FFF2-40B4-BE49-F238E27FC236}">
                <a16:creationId xmlns:a16="http://schemas.microsoft.com/office/drawing/2014/main" id="{23AA03BB-1809-5D97-4488-BABBE65209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11568" y="4713585"/>
            <a:ext cx="865673" cy="721394"/>
          </a:xfrm>
          <a:prstGeom prst="rect">
            <a:avLst/>
          </a:prstGeom>
        </p:spPr>
      </p:pic>
      <p:pic>
        <p:nvPicPr>
          <p:cNvPr id="7" name="Picture 6">
            <a:extLst>
              <a:ext uri="{FF2B5EF4-FFF2-40B4-BE49-F238E27FC236}">
                <a16:creationId xmlns:a16="http://schemas.microsoft.com/office/drawing/2014/main" id="{D3FC69D7-1B84-8B1F-DD34-5F54700317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88259" y="5961080"/>
            <a:ext cx="708217" cy="721394"/>
          </a:xfrm>
          <a:prstGeom prst="rect">
            <a:avLst/>
          </a:prstGeom>
        </p:spPr>
      </p:pic>
      <p:pic>
        <p:nvPicPr>
          <p:cNvPr id="9" name="Picture 8">
            <a:extLst>
              <a:ext uri="{FF2B5EF4-FFF2-40B4-BE49-F238E27FC236}">
                <a16:creationId xmlns:a16="http://schemas.microsoft.com/office/drawing/2014/main" id="{712C6ED6-39C9-FBC8-F773-BA17D9607B8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37331" y="5961080"/>
            <a:ext cx="548981" cy="697951"/>
          </a:xfrm>
          <a:prstGeom prst="rect">
            <a:avLst/>
          </a:prstGeom>
        </p:spPr>
      </p:pic>
      <p:pic>
        <p:nvPicPr>
          <p:cNvPr id="11" name="Picture 10">
            <a:extLst>
              <a:ext uri="{FF2B5EF4-FFF2-40B4-BE49-F238E27FC236}">
                <a16:creationId xmlns:a16="http://schemas.microsoft.com/office/drawing/2014/main" id="{96D6C6D7-D2E3-167F-FA99-2AD2870C57B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37331" y="4713586"/>
            <a:ext cx="721394" cy="721394"/>
          </a:xfrm>
          <a:prstGeom prst="rect">
            <a:avLst/>
          </a:prstGeom>
        </p:spPr>
      </p:pic>
      <p:cxnSp>
        <p:nvCxnSpPr>
          <p:cNvPr id="13" name="Straight Connector 12">
            <a:extLst>
              <a:ext uri="{FF2B5EF4-FFF2-40B4-BE49-F238E27FC236}">
                <a16:creationId xmlns:a16="http://schemas.microsoft.com/office/drawing/2014/main" id="{14521CD7-242D-A47E-F1DE-C7B6D480D105}"/>
              </a:ext>
            </a:extLst>
          </p:cNvPr>
          <p:cNvCxnSpPr>
            <a:cxnSpLocks/>
            <a:endCxn id="11" idx="1"/>
          </p:cNvCxnSpPr>
          <p:nvPr/>
        </p:nvCxnSpPr>
        <p:spPr>
          <a:xfrm>
            <a:off x="4949559" y="5074283"/>
            <a:ext cx="148777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A333FCD-E4A0-7FAC-C5A8-A10E685C0100}"/>
              </a:ext>
            </a:extLst>
          </p:cNvPr>
          <p:cNvCxnSpPr>
            <a:cxnSpLocks/>
          </p:cNvCxnSpPr>
          <p:nvPr/>
        </p:nvCxnSpPr>
        <p:spPr>
          <a:xfrm>
            <a:off x="4949559" y="6310055"/>
            <a:ext cx="148777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C718A7D-0A52-F210-1B3C-A6B880B36448}"/>
              </a:ext>
            </a:extLst>
          </p:cNvPr>
          <p:cNvCxnSpPr>
            <a:cxnSpLocks/>
          </p:cNvCxnSpPr>
          <p:nvPr/>
        </p:nvCxnSpPr>
        <p:spPr>
          <a:xfrm flipV="1">
            <a:off x="4861068" y="5274023"/>
            <a:ext cx="1576263" cy="814111"/>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24" name="Graphic 23" descr="Heart">
            <a:extLst>
              <a:ext uri="{FF2B5EF4-FFF2-40B4-BE49-F238E27FC236}">
                <a16:creationId xmlns:a16="http://schemas.microsoft.com/office/drawing/2014/main" id="{6A822AFC-9369-13F7-9512-E24D47CD828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9677837">
            <a:off x="5356421" y="5345166"/>
            <a:ext cx="579110" cy="579110"/>
          </a:xfrm>
          <a:prstGeom prst="rect">
            <a:avLst/>
          </a:prstGeom>
        </p:spPr>
      </p:pic>
    </p:spTree>
    <p:extLst>
      <p:ext uri="{BB962C8B-B14F-4D97-AF65-F5344CB8AC3E}">
        <p14:creationId xmlns:p14="http://schemas.microsoft.com/office/powerpoint/2010/main" val="297495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3" name="Freeform: Shape 103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Rectangle 103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Freeform: Shape 103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1" name="Isosceles Triangle 104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Isosceles Triangle 104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A99449C-77F3-CC45-F0E9-DFF19AA30AE7}"/>
              </a:ext>
            </a:extLst>
          </p:cNvPr>
          <p:cNvPicPr>
            <a:picLocks noChangeAspect="1"/>
          </p:cNvPicPr>
          <p:nvPr/>
        </p:nvPicPr>
        <p:blipFill rotWithShape="1">
          <a:blip r:embed="rId2">
            <a:extLst>
              <a:ext uri="{28A0092B-C50C-407E-A947-70E740481C1C}">
                <a14:useLocalDpi xmlns:a14="http://schemas.microsoft.com/office/drawing/2010/main" val="0"/>
              </a:ext>
            </a:extLst>
          </a:blip>
          <a:srcRect b="31102"/>
          <a:stretch/>
        </p:blipFill>
        <p:spPr>
          <a:xfrm>
            <a:off x="642938" y="650875"/>
            <a:ext cx="5372100" cy="5554663"/>
          </a:xfrm>
          <a:prstGeom prst="rect">
            <a:avLst/>
          </a:prstGeom>
        </p:spPr>
      </p:pic>
      <p:sp>
        <p:nvSpPr>
          <p:cNvPr id="4" name="TextBox 3">
            <a:extLst>
              <a:ext uri="{FF2B5EF4-FFF2-40B4-BE49-F238E27FC236}">
                <a16:creationId xmlns:a16="http://schemas.microsoft.com/office/drawing/2014/main" id="{40514770-10D9-8A31-5214-C5A1FE4507A0}"/>
              </a:ext>
            </a:extLst>
          </p:cNvPr>
          <p:cNvSpPr txBox="1"/>
          <p:nvPr/>
        </p:nvSpPr>
        <p:spPr>
          <a:xfrm>
            <a:off x="642938" y="5095875"/>
            <a:ext cx="5372100" cy="1111250"/>
          </a:xfrm>
          <a:prstGeom prst="rect">
            <a:avLst/>
          </a:prstGeom>
          <a:solidFill>
            <a:srgbClr val="000000">
              <a:alpha val="50000"/>
            </a:srgbClr>
          </a:solidFill>
          <a:ln>
            <a:noFill/>
          </a:ln>
        </p:spPr>
        <p:txBody>
          <a:bodyPr wrap="square" rtlCol="0" anchor="ctr">
            <a:noAutofit/>
          </a:bodyPr>
          <a:lstStyle/>
          <a:p>
            <a:pPr algn="ctr">
              <a:spcAft>
                <a:spcPts val="600"/>
              </a:spcAft>
            </a:pPr>
            <a:r>
              <a:rPr lang="en-US" sz="3000" dirty="0">
                <a:solidFill>
                  <a:srgbClr val="FFFFFF"/>
                </a:solidFill>
              </a:rPr>
              <a:t>Arnab Bhattacharyya</a:t>
            </a:r>
          </a:p>
        </p:txBody>
      </p:sp>
      <p:pic>
        <p:nvPicPr>
          <p:cNvPr id="1026" name="Picture 2">
            <a:extLst>
              <a:ext uri="{FF2B5EF4-FFF2-40B4-BE49-F238E27FC236}">
                <a16:creationId xmlns:a16="http://schemas.microsoft.com/office/drawing/2014/main" id="{AD9D6077-E1AC-98ED-574D-AA9FB97D2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9650" y="650875"/>
            <a:ext cx="5457825" cy="5554663"/>
          </a:xfrm>
          <a:prstGeom prst="rect">
            <a:avLst/>
          </a:prstGeom>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058FB31-7D9E-C8D6-A912-FE5BDD9A1E3C}"/>
              </a:ext>
            </a:extLst>
          </p:cNvPr>
          <p:cNvSpPr txBox="1"/>
          <p:nvPr/>
        </p:nvSpPr>
        <p:spPr>
          <a:xfrm>
            <a:off x="6089650" y="5095875"/>
            <a:ext cx="5457825" cy="1111250"/>
          </a:xfrm>
          <a:prstGeom prst="rect">
            <a:avLst/>
          </a:prstGeom>
          <a:solidFill>
            <a:srgbClr val="000000">
              <a:alpha val="50000"/>
            </a:srgbClr>
          </a:solidFill>
          <a:ln>
            <a:noFill/>
          </a:ln>
        </p:spPr>
        <p:txBody>
          <a:bodyPr wrap="square" rtlCol="0" anchor="ctr">
            <a:noAutofit/>
          </a:bodyPr>
          <a:lstStyle/>
          <a:p>
            <a:pPr algn="ctr">
              <a:spcAft>
                <a:spcPts val="600"/>
              </a:spcAft>
            </a:pPr>
            <a:r>
              <a:rPr lang="en-US" sz="3000" dirty="0">
                <a:solidFill>
                  <a:srgbClr val="FFFFFF"/>
                </a:solidFill>
              </a:rPr>
              <a:t>Rahul Jain</a:t>
            </a:r>
          </a:p>
        </p:txBody>
      </p:sp>
    </p:spTree>
    <p:extLst>
      <p:ext uri="{BB962C8B-B14F-4D97-AF65-F5344CB8AC3E}">
        <p14:creationId xmlns:p14="http://schemas.microsoft.com/office/powerpoint/2010/main" val="3510615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4B485-F9FD-1A9F-B632-9E4C44362D30}"/>
              </a:ext>
            </a:extLst>
          </p:cNvPr>
          <p:cNvSpPr>
            <a:spLocks noGrp="1"/>
          </p:cNvSpPr>
          <p:nvPr>
            <p:ph type="title"/>
          </p:nvPr>
        </p:nvSpPr>
        <p:spPr/>
        <p:txBody>
          <a:bodyPr/>
          <a:lstStyle/>
          <a:p>
            <a:r>
              <a:rPr lang="en-US" u="sng" dirty="0"/>
              <a:t>Problem Summary</a:t>
            </a:r>
            <a:endParaRPr lang="en-IN" u="sn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0FFE35-3EA8-DB55-9820-F6E7A5074DFB}"/>
                  </a:ext>
                </a:extLst>
              </p:cNvPr>
              <p:cNvSpPr>
                <a:spLocks noGrp="1"/>
              </p:cNvSpPr>
              <p:nvPr>
                <p:ph idx="1"/>
              </p:nvPr>
            </p:nvSpPr>
            <p:spPr/>
            <p:txBody>
              <a:bodyPr>
                <a:normAutofit/>
              </a:bodyPr>
              <a:lstStyle/>
              <a:p>
                <a:r>
                  <a:rPr lang="en-US" sz="3400" b="1" dirty="0"/>
                  <a:t>Input</a:t>
                </a:r>
                <a:r>
                  <a:rPr lang="en-US" sz="3400" dirty="0"/>
                  <a:t>: Preference rankings for all </a:t>
                </a:r>
                <a14:m>
                  <m:oMath xmlns:m="http://schemas.openxmlformats.org/officeDocument/2006/math">
                    <m:r>
                      <a:rPr lang="en-US" sz="3400" b="0" i="1" smtClean="0">
                        <a:latin typeface="Cambria Math" panose="02040503050406030204" pitchFamily="18" charset="0"/>
                      </a:rPr>
                      <m:t>𝑛</m:t>
                    </m:r>
                  </m:oMath>
                </a14:m>
                <a:r>
                  <a:rPr lang="en-IN" sz="3400" dirty="0"/>
                  <a:t> men and all </a:t>
                </a:r>
                <a14:m>
                  <m:oMath xmlns:m="http://schemas.openxmlformats.org/officeDocument/2006/math">
                    <m:r>
                      <a:rPr lang="en-US" sz="3400" b="0" i="1" smtClean="0">
                        <a:latin typeface="Cambria Math" panose="02040503050406030204" pitchFamily="18" charset="0"/>
                      </a:rPr>
                      <m:t>𝑛</m:t>
                    </m:r>
                  </m:oMath>
                </a14:m>
                <a:r>
                  <a:rPr lang="en-IN" sz="3400" dirty="0"/>
                  <a:t> women</a:t>
                </a:r>
              </a:p>
              <a:p>
                <a:endParaRPr lang="en-IN" sz="3400" dirty="0"/>
              </a:p>
              <a:p>
                <a:r>
                  <a:rPr lang="en-IN" sz="3400" b="1" dirty="0"/>
                  <a:t>Output</a:t>
                </a:r>
                <a:r>
                  <a:rPr lang="en-IN" sz="3400" dirty="0"/>
                  <a:t>: a stable matching </a:t>
                </a:r>
              </a:p>
              <a:p>
                <a:endParaRPr lang="en-IN" sz="3400" dirty="0"/>
              </a:p>
              <a:p>
                <a:r>
                  <a:rPr lang="en-IN" sz="3400" b="1" dirty="0"/>
                  <a:t>Desiderata</a:t>
                </a:r>
                <a:r>
                  <a:rPr lang="en-IN" sz="3400" dirty="0"/>
                  <a:t>: an algorithm that is correct for all inputs and also runs “fast”</a:t>
                </a:r>
              </a:p>
            </p:txBody>
          </p:sp>
        </mc:Choice>
        <mc:Fallback xmlns="">
          <p:sp>
            <p:nvSpPr>
              <p:cNvPr id="3" name="Content Placeholder 2">
                <a:extLst>
                  <a:ext uri="{FF2B5EF4-FFF2-40B4-BE49-F238E27FC236}">
                    <a16:creationId xmlns:a16="http://schemas.microsoft.com/office/drawing/2014/main" id="{B90FFE35-3EA8-DB55-9820-F6E7A5074DFB}"/>
                  </a:ext>
                </a:extLst>
              </p:cNvPr>
              <p:cNvSpPr>
                <a:spLocks noGrp="1" noRot="1" noChangeAspect="1" noMove="1" noResize="1" noEditPoints="1" noAdjustHandles="1" noChangeArrowheads="1" noChangeShapeType="1" noTextEdit="1"/>
              </p:cNvSpPr>
              <p:nvPr>
                <p:ph idx="1"/>
              </p:nvPr>
            </p:nvSpPr>
            <p:spPr>
              <a:blipFill>
                <a:blip r:embed="rId2"/>
                <a:stretch>
                  <a:fillRect l="-1449" t="-3081" r="-870"/>
                </a:stretch>
              </a:blipFill>
            </p:spPr>
            <p:txBody>
              <a:bodyPr/>
              <a:lstStyle/>
              <a:p>
                <a:r>
                  <a:rPr lang="en-IN">
                    <a:noFill/>
                  </a:rPr>
                  <a:t> </a:t>
                </a:r>
              </a:p>
            </p:txBody>
          </p:sp>
        </mc:Fallback>
      </mc:AlternateContent>
    </p:spTree>
    <p:extLst>
      <p:ext uri="{BB962C8B-B14F-4D97-AF65-F5344CB8AC3E}">
        <p14:creationId xmlns:p14="http://schemas.microsoft.com/office/powerpoint/2010/main" val="2664116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9BE2A-21B5-152B-AFC8-16208F96F5FA}"/>
              </a:ext>
            </a:extLst>
          </p:cNvPr>
          <p:cNvSpPr>
            <a:spLocks noGrp="1"/>
          </p:cNvSpPr>
          <p:nvPr>
            <p:ph type="title"/>
          </p:nvPr>
        </p:nvSpPr>
        <p:spPr/>
        <p:txBody>
          <a:bodyPr/>
          <a:lstStyle/>
          <a:p>
            <a:r>
              <a:rPr lang="en-US" u="sng" dirty="0"/>
              <a:t>Example</a:t>
            </a:r>
            <a:endParaRPr lang="en-IN" u="sng" dirty="0"/>
          </a:p>
        </p:txBody>
      </p:sp>
      <p:graphicFrame>
        <p:nvGraphicFramePr>
          <p:cNvPr id="4" name="Table 4">
            <a:extLst>
              <a:ext uri="{FF2B5EF4-FFF2-40B4-BE49-F238E27FC236}">
                <a16:creationId xmlns:a16="http://schemas.microsoft.com/office/drawing/2014/main" id="{19C0F0F6-DC27-79CC-EC22-D2389FE38CFF}"/>
              </a:ext>
            </a:extLst>
          </p:cNvPr>
          <p:cNvGraphicFramePr>
            <a:graphicFrameLocks noGrp="1"/>
          </p:cNvGraphicFramePr>
          <p:nvPr>
            <p:extLst>
              <p:ext uri="{D42A27DB-BD31-4B8C-83A1-F6EECF244321}">
                <p14:modId xmlns:p14="http://schemas.microsoft.com/office/powerpoint/2010/main" val="2570214208"/>
              </p:ext>
            </p:extLst>
          </p:nvPr>
        </p:nvGraphicFramePr>
        <p:xfrm>
          <a:off x="1778327" y="1694878"/>
          <a:ext cx="8929000" cy="1946841"/>
        </p:xfrm>
        <a:graphic>
          <a:graphicData uri="http://schemas.openxmlformats.org/drawingml/2006/table">
            <a:tbl>
              <a:tblPr firstCol="1" bandRow="1">
                <a:tableStyleId>{5C22544A-7EE6-4342-B048-85BDC9FD1C3A}</a:tableStyleId>
              </a:tblPr>
              <a:tblGrid>
                <a:gridCol w="2232250">
                  <a:extLst>
                    <a:ext uri="{9D8B030D-6E8A-4147-A177-3AD203B41FA5}">
                      <a16:colId xmlns:a16="http://schemas.microsoft.com/office/drawing/2014/main" val="3556777661"/>
                    </a:ext>
                  </a:extLst>
                </a:gridCol>
                <a:gridCol w="2232250">
                  <a:extLst>
                    <a:ext uri="{9D8B030D-6E8A-4147-A177-3AD203B41FA5}">
                      <a16:colId xmlns:a16="http://schemas.microsoft.com/office/drawing/2014/main" val="285173248"/>
                    </a:ext>
                  </a:extLst>
                </a:gridCol>
                <a:gridCol w="2232250">
                  <a:extLst>
                    <a:ext uri="{9D8B030D-6E8A-4147-A177-3AD203B41FA5}">
                      <a16:colId xmlns:a16="http://schemas.microsoft.com/office/drawing/2014/main" val="4060409403"/>
                    </a:ext>
                  </a:extLst>
                </a:gridCol>
                <a:gridCol w="2232250">
                  <a:extLst>
                    <a:ext uri="{9D8B030D-6E8A-4147-A177-3AD203B41FA5}">
                      <a16:colId xmlns:a16="http://schemas.microsoft.com/office/drawing/2014/main" val="3166732144"/>
                    </a:ext>
                  </a:extLst>
                </a:gridCol>
              </a:tblGrid>
              <a:tr h="648947">
                <a:tc>
                  <a:txBody>
                    <a:bodyPr/>
                    <a:lstStyle/>
                    <a:p>
                      <a:r>
                        <a:rPr lang="en-US" sz="2800" dirty="0"/>
                        <a:t>Ashish</a:t>
                      </a:r>
                      <a:endParaRPr lang="en-IN" sz="2800" dirty="0"/>
                    </a:p>
                  </a:txBody>
                  <a:tcPr/>
                </a:tc>
                <a:tc>
                  <a:txBody>
                    <a:bodyPr/>
                    <a:lstStyle/>
                    <a:p>
                      <a:r>
                        <a:rPr lang="en-US" sz="2800" dirty="0" err="1"/>
                        <a:t>Xinyu</a:t>
                      </a:r>
                      <a:endParaRPr lang="en-IN" sz="2800" dirty="0"/>
                    </a:p>
                  </a:txBody>
                  <a:tcPr/>
                </a:tc>
                <a:tc>
                  <a:txBody>
                    <a:bodyPr/>
                    <a:lstStyle/>
                    <a:p>
                      <a:r>
                        <a:rPr lang="en-US" sz="2800" dirty="0"/>
                        <a:t>Yashoda</a:t>
                      </a:r>
                      <a:endParaRPr lang="en-IN" sz="2800" dirty="0"/>
                    </a:p>
                  </a:txBody>
                  <a:tcPr/>
                </a:tc>
                <a:tc>
                  <a:txBody>
                    <a:bodyPr/>
                    <a:lstStyle/>
                    <a:p>
                      <a:r>
                        <a:rPr lang="en-US" sz="2800" dirty="0"/>
                        <a:t>Zuzu</a:t>
                      </a:r>
                      <a:endParaRPr lang="en-IN" sz="2800" dirty="0"/>
                    </a:p>
                  </a:txBody>
                  <a:tcPr/>
                </a:tc>
                <a:extLst>
                  <a:ext uri="{0D108BD9-81ED-4DB2-BD59-A6C34878D82A}">
                    <a16:rowId xmlns:a16="http://schemas.microsoft.com/office/drawing/2014/main" val="1478919163"/>
                  </a:ext>
                </a:extLst>
              </a:tr>
              <a:tr h="648947">
                <a:tc>
                  <a:txBody>
                    <a:bodyPr/>
                    <a:lstStyle/>
                    <a:p>
                      <a:r>
                        <a:rPr lang="en-US" sz="2800" dirty="0"/>
                        <a:t>Bao</a:t>
                      </a:r>
                      <a:endParaRPr lang="en-IN" sz="2800" dirty="0"/>
                    </a:p>
                  </a:txBody>
                  <a:tcPr/>
                </a:tc>
                <a:tc>
                  <a:txBody>
                    <a:bodyPr/>
                    <a:lstStyle/>
                    <a:p>
                      <a:r>
                        <a:rPr lang="en-US" sz="2800" dirty="0"/>
                        <a:t>Yashoda</a:t>
                      </a:r>
                      <a:endParaRPr lang="en-IN" sz="2800" dirty="0"/>
                    </a:p>
                  </a:txBody>
                  <a:tcPr/>
                </a:tc>
                <a:tc>
                  <a:txBody>
                    <a:bodyPr/>
                    <a:lstStyle/>
                    <a:p>
                      <a:r>
                        <a:rPr lang="en-US" sz="2800" dirty="0" err="1"/>
                        <a:t>Xinyu</a:t>
                      </a:r>
                      <a:endParaRPr lang="en-IN" sz="2800" dirty="0"/>
                    </a:p>
                  </a:txBody>
                  <a:tcPr/>
                </a:tc>
                <a:tc>
                  <a:txBody>
                    <a:bodyPr/>
                    <a:lstStyle/>
                    <a:p>
                      <a:r>
                        <a:rPr lang="en-US" sz="2800" dirty="0"/>
                        <a:t>Zuzu</a:t>
                      </a:r>
                      <a:endParaRPr lang="en-IN" sz="2800" dirty="0"/>
                    </a:p>
                  </a:txBody>
                  <a:tcPr/>
                </a:tc>
                <a:extLst>
                  <a:ext uri="{0D108BD9-81ED-4DB2-BD59-A6C34878D82A}">
                    <a16:rowId xmlns:a16="http://schemas.microsoft.com/office/drawing/2014/main" val="3070170250"/>
                  </a:ext>
                </a:extLst>
              </a:tr>
              <a:tr h="648947">
                <a:tc>
                  <a:txBody>
                    <a:bodyPr/>
                    <a:lstStyle/>
                    <a:p>
                      <a:r>
                        <a:rPr lang="en-US" sz="2800" dirty="0"/>
                        <a:t>Charlie</a:t>
                      </a:r>
                      <a:endParaRPr lang="en-IN" sz="2800" dirty="0"/>
                    </a:p>
                  </a:txBody>
                  <a:tcPr/>
                </a:tc>
                <a:tc>
                  <a:txBody>
                    <a:bodyPr/>
                    <a:lstStyle/>
                    <a:p>
                      <a:r>
                        <a:rPr lang="en-US" sz="2800" dirty="0" err="1"/>
                        <a:t>Xinyu</a:t>
                      </a:r>
                      <a:endParaRPr lang="en-IN" sz="2800" dirty="0"/>
                    </a:p>
                  </a:txBody>
                  <a:tcPr/>
                </a:tc>
                <a:tc>
                  <a:txBody>
                    <a:bodyPr/>
                    <a:lstStyle/>
                    <a:p>
                      <a:r>
                        <a:rPr lang="en-US" sz="2800" dirty="0"/>
                        <a:t>Yashoda</a:t>
                      </a:r>
                      <a:endParaRPr lang="en-IN" sz="2800" dirty="0"/>
                    </a:p>
                  </a:txBody>
                  <a:tcPr/>
                </a:tc>
                <a:tc>
                  <a:txBody>
                    <a:bodyPr/>
                    <a:lstStyle/>
                    <a:p>
                      <a:r>
                        <a:rPr lang="en-US" sz="2800" dirty="0"/>
                        <a:t>Zuzu</a:t>
                      </a:r>
                      <a:endParaRPr lang="en-IN" sz="2800" dirty="0"/>
                    </a:p>
                  </a:txBody>
                  <a:tcPr/>
                </a:tc>
                <a:extLst>
                  <a:ext uri="{0D108BD9-81ED-4DB2-BD59-A6C34878D82A}">
                    <a16:rowId xmlns:a16="http://schemas.microsoft.com/office/drawing/2014/main" val="2007545806"/>
                  </a:ext>
                </a:extLst>
              </a:tr>
            </a:tbl>
          </a:graphicData>
        </a:graphic>
      </p:graphicFrame>
      <p:graphicFrame>
        <p:nvGraphicFramePr>
          <p:cNvPr id="7" name="Table 4">
            <a:extLst>
              <a:ext uri="{FF2B5EF4-FFF2-40B4-BE49-F238E27FC236}">
                <a16:creationId xmlns:a16="http://schemas.microsoft.com/office/drawing/2014/main" id="{53D200D3-DCC5-398C-8B6C-EBA47B9DCB56}"/>
              </a:ext>
            </a:extLst>
          </p:cNvPr>
          <p:cNvGraphicFramePr>
            <a:graphicFrameLocks noGrp="1"/>
          </p:cNvGraphicFramePr>
          <p:nvPr>
            <p:extLst>
              <p:ext uri="{D42A27DB-BD31-4B8C-83A1-F6EECF244321}">
                <p14:modId xmlns:p14="http://schemas.microsoft.com/office/powerpoint/2010/main" val="4103795186"/>
              </p:ext>
            </p:extLst>
          </p:nvPr>
        </p:nvGraphicFramePr>
        <p:xfrm>
          <a:off x="1778327" y="4271913"/>
          <a:ext cx="8929000" cy="1946841"/>
        </p:xfrm>
        <a:graphic>
          <a:graphicData uri="http://schemas.openxmlformats.org/drawingml/2006/table">
            <a:tbl>
              <a:tblPr firstCol="1" bandRow="1">
                <a:tableStyleId>{21E4AEA4-8DFA-4A89-87EB-49C32662AFE0}</a:tableStyleId>
              </a:tblPr>
              <a:tblGrid>
                <a:gridCol w="2232250">
                  <a:extLst>
                    <a:ext uri="{9D8B030D-6E8A-4147-A177-3AD203B41FA5}">
                      <a16:colId xmlns:a16="http://schemas.microsoft.com/office/drawing/2014/main" val="3556777661"/>
                    </a:ext>
                  </a:extLst>
                </a:gridCol>
                <a:gridCol w="2232250">
                  <a:extLst>
                    <a:ext uri="{9D8B030D-6E8A-4147-A177-3AD203B41FA5}">
                      <a16:colId xmlns:a16="http://schemas.microsoft.com/office/drawing/2014/main" val="285173248"/>
                    </a:ext>
                  </a:extLst>
                </a:gridCol>
                <a:gridCol w="2232250">
                  <a:extLst>
                    <a:ext uri="{9D8B030D-6E8A-4147-A177-3AD203B41FA5}">
                      <a16:colId xmlns:a16="http://schemas.microsoft.com/office/drawing/2014/main" val="4060409403"/>
                    </a:ext>
                  </a:extLst>
                </a:gridCol>
                <a:gridCol w="2232250">
                  <a:extLst>
                    <a:ext uri="{9D8B030D-6E8A-4147-A177-3AD203B41FA5}">
                      <a16:colId xmlns:a16="http://schemas.microsoft.com/office/drawing/2014/main" val="3166732144"/>
                    </a:ext>
                  </a:extLst>
                </a:gridCol>
              </a:tblGrid>
              <a:tr h="648947">
                <a:tc>
                  <a:txBody>
                    <a:bodyPr/>
                    <a:lstStyle/>
                    <a:p>
                      <a:r>
                        <a:rPr lang="en-US" sz="2800" dirty="0" err="1"/>
                        <a:t>Xinyu</a:t>
                      </a:r>
                      <a:endParaRPr lang="en-IN" sz="2800" dirty="0"/>
                    </a:p>
                  </a:txBody>
                  <a:tcPr/>
                </a:tc>
                <a:tc>
                  <a:txBody>
                    <a:bodyPr/>
                    <a:lstStyle/>
                    <a:p>
                      <a:r>
                        <a:rPr lang="en-US" sz="2800" dirty="0"/>
                        <a:t>Bao</a:t>
                      </a:r>
                      <a:endParaRPr lang="en-IN" sz="2800" dirty="0"/>
                    </a:p>
                  </a:txBody>
                  <a:tcPr/>
                </a:tc>
                <a:tc>
                  <a:txBody>
                    <a:bodyPr/>
                    <a:lstStyle/>
                    <a:p>
                      <a:r>
                        <a:rPr lang="en-US" sz="2800" dirty="0"/>
                        <a:t>Ashish</a:t>
                      </a:r>
                      <a:endParaRPr lang="en-IN" sz="2800" dirty="0"/>
                    </a:p>
                  </a:txBody>
                  <a:tcPr/>
                </a:tc>
                <a:tc>
                  <a:txBody>
                    <a:bodyPr/>
                    <a:lstStyle/>
                    <a:p>
                      <a:r>
                        <a:rPr lang="en-US" sz="2800" dirty="0"/>
                        <a:t>Charlie</a:t>
                      </a:r>
                      <a:endParaRPr lang="en-IN" sz="2800" dirty="0"/>
                    </a:p>
                  </a:txBody>
                  <a:tcPr/>
                </a:tc>
                <a:extLst>
                  <a:ext uri="{0D108BD9-81ED-4DB2-BD59-A6C34878D82A}">
                    <a16:rowId xmlns:a16="http://schemas.microsoft.com/office/drawing/2014/main" val="1478919163"/>
                  </a:ext>
                </a:extLst>
              </a:tr>
              <a:tr h="648947">
                <a:tc>
                  <a:txBody>
                    <a:bodyPr/>
                    <a:lstStyle/>
                    <a:p>
                      <a:r>
                        <a:rPr lang="en-US" sz="2800" dirty="0"/>
                        <a:t>Yashoda</a:t>
                      </a:r>
                      <a:endParaRPr lang="en-IN" sz="2800" dirty="0"/>
                    </a:p>
                  </a:txBody>
                  <a:tcPr/>
                </a:tc>
                <a:tc>
                  <a:txBody>
                    <a:bodyPr/>
                    <a:lstStyle/>
                    <a:p>
                      <a:r>
                        <a:rPr lang="en-US" sz="2800" dirty="0"/>
                        <a:t>Ashish</a:t>
                      </a:r>
                      <a:endParaRPr lang="en-IN" sz="2800" dirty="0"/>
                    </a:p>
                  </a:txBody>
                  <a:tcPr/>
                </a:tc>
                <a:tc>
                  <a:txBody>
                    <a:bodyPr/>
                    <a:lstStyle/>
                    <a:p>
                      <a:r>
                        <a:rPr lang="en-US" sz="2800" dirty="0"/>
                        <a:t>Bao</a:t>
                      </a:r>
                      <a:endParaRPr lang="en-IN" sz="2800" dirty="0"/>
                    </a:p>
                  </a:txBody>
                  <a:tcPr/>
                </a:tc>
                <a:tc>
                  <a:txBody>
                    <a:bodyPr/>
                    <a:lstStyle/>
                    <a:p>
                      <a:r>
                        <a:rPr lang="en-US" sz="2800" dirty="0"/>
                        <a:t>Charlie</a:t>
                      </a:r>
                      <a:endParaRPr lang="en-IN" sz="2800" dirty="0"/>
                    </a:p>
                  </a:txBody>
                  <a:tcPr/>
                </a:tc>
                <a:extLst>
                  <a:ext uri="{0D108BD9-81ED-4DB2-BD59-A6C34878D82A}">
                    <a16:rowId xmlns:a16="http://schemas.microsoft.com/office/drawing/2014/main" val="3070170250"/>
                  </a:ext>
                </a:extLst>
              </a:tr>
              <a:tr h="648947">
                <a:tc>
                  <a:txBody>
                    <a:bodyPr/>
                    <a:lstStyle/>
                    <a:p>
                      <a:r>
                        <a:rPr lang="en-US" sz="2800" dirty="0"/>
                        <a:t>Zuzu</a:t>
                      </a:r>
                      <a:endParaRPr lang="en-IN" sz="2800" dirty="0"/>
                    </a:p>
                  </a:txBody>
                  <a:tcPr/>
                </a:tc>
                <a:tc>
                  <a:txBody>
                    <a:bodyPr/>
                    <a:lstStyle/>
                    <a:p>
                      <a:r>
                        <a:rPr lang="en-US" sz="2800" dirty="0"/>
                        <a:t>Ashish</a:t>
                      </a:r>
                      <a:endParaRPr lang="en-IN" sz="2800" dirty="0"/>
                    </a:p>
                  </a:txBody>
                  <a:tcPr/>
                </a:tc>
                <a:tc>
                  <a:txBody>
                    <a:bodyPr/>
                    <a:lstStyle/>
                    <a:p>
                      <a:r>
                        <a:rPr lang="en-US" sz="2800" dirty="0"/>
                        <a:t>Bao</a:t>
                      </a:r>
                      <a:endParaRPr lang="en-IN" sz="2800" dirty="0"/>
                    </a:p>
                  </a:txBody>
                  <a:tcPr/>
                </a:tc>
                <a:tc>
                  <a:txBody>
                    <a:bodyPr/>
                    <a:lstStyle/>
                    <a:p>
                      <a:r>
                        <a:rPr lang="en-US" sz="2800" dirty="0"/>
                        <a:t>Charlie</a:t>
                      </a:r>
                      <a:endParaRPr lang="en-IN" sz="2800" dirty="0"/>
                    </a:p>
                  </a:txBody>
                  <a:tcPr/>
                </a:tc>
                <a:extLst>
                  <a:ext uri="{0D108BD9-81ED-4DB2-BD59-A6C34878D82A}">
                    <a16:rowId xmlns:a16="http://schemas.microsoft.com/office/drawing/2014/main" val="2007545806"/>
                  </a:ext>
                </a:extLst>
              </a:tr>
            </a:tbl>
          </a:graphicData>
        </a:graphic>
      </p:graphicFrame>
      <p:pic>
        <p:nvPicPr>
          <p:cNvPr id="9" name="Graphic 8" descr="In love face with no fill">
            <a:extLst>
              <a:ext uri="{FF2B5EF4-FFF2-40B4-BE49-F238E27FC236}">
                <a16:creationId xmlns:a16="http://schemas.microsoft.com/office/drawing/2014/main" id="{20802923-D2A9-66A6-318A-CEA27ECADF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06413" y="718247"/>
            <a:ext cx="914400" cy="914400"/>
          </a:xfrm>
          <a:prstGeom prst="rect">
            <a:avLst/>
          </a:prstGeom>
        </p:spPr>
      </p:pic>
      <p:pic>
        <p:nvPicPr>
          <p:cNvPr id="11" name="Graphic 10" descr="Winking face with no fill">
            <a:extLst>
              <a:ext uri="{FF2B5EF4-FFF2-40B4-BE49-F238E27FC236}">
                <a16:creationId xmlns:a16="http://schemas.microsoft.com/office/drawing/2014/main" id="{201D37D1-BCF5-BD3A-2222-15FC5829640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71189" y="718247"/>
            <a:ext cx="914400" cy="914400"/>
          </a:xfrm>
          <a:prstGeom prst="rect">
            <a:avLst/>
          </a:prstGeom>
        </p:spPr>
      </p:pic>
      <p:pic>
        <p:nvPicPr>
          <p:cNvPr id="13" name="Graphic 12" descr="Crying face with no fill">
            <a:extLst>
              <a:ext uri="{FF2B5EF4-FFF2-40B4-BE49-F238E27FC236}">
                <a16:creationId xmlns:a16="http://schemas.microsoft.com/office/drawing/2014/main" id="{B10A8BB9-F2D8-9312-F54B-1D9E0229833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12494" y="718247"/>
            <a:ext cx="914400" cy="914400"/>
          </a:xfrm>
          <a:prstGeom prst="rect">
            <a:avLst/>
          </a:prstGeom>
        </p:spPr>
      </p:pic>
    </p:spTree>
    <p:extLst>
      <p:ext uri="{BB962C8B-B14F-4D97-AF65-F5344CB8AC3E}">
        <p14:creationId xmlns:p14="http://schemas.microsoft.com/office/powerpoint/2010/main" val="2228973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D567F-CA59-3CBA-7C8F-F19313314817}"/>
              </a:ext>
            </a:extLst>
          </p:cNvPr>
          <p:cNvSpPr>
            <a:spLocks noGrp="1"/>
          </p:cNvSpPr>
          <p:nvPr>
            <p:ph type="title"/>
          </p:nvPr>
        </p:nvSpPr>
        <p:spPr/>
        <p:txBody>
          <a:bodyPr/>
          <a:lstStyle/>
          <a:p>
            <a:r>
              <a:rPr lang="en-US" u="sng" dirty="0"/>
              <a:t>Stable Matching #1</a:t>
            </a:r>
            <a:endParaRPr lang="en-IN" u="sng" dirty="0"/>
          </a:p>
        </p:txBody>
      </p:sp>
      <p:sp>
        <p:nvSpPr>
          <p:cNvPr id="3" name="Content Placeholder 2">
            <a:extLst>
              <a:ext uri="{FF2B5EF4-FFF2-40B4-BE49-F238E27FC236}">
                <a16:creationId xmlns:a16="http://schemas.microsoft.com/office/drawing/2014/main" id="{47A364C6-EC10-61BF-F7EE-7E30A0BA09B7}"/>
              </a:ext>
            </a:extLst>
          </p:cNvPr>
          <p:cNvSpPr>
            <a:spLocks noGrp="1"/>
          </p:cNvSpPr>
          <p:nvPr>
            <p:ph idx="1"/>
          </p:nvPr>
        </p:nvSpPr>
        <p:spPr>
          <a:xfrm>
            <a:off x="838200" y="5262224"/>
            <a:ext cx="10515600" cy="507345"/>
          </a:xfrm>
          <a:solidFill>
            <a:schemeClr val="accent5">
              <a:lumMod val="40000"/>
              <a:lumOff val="60000"/>
            </a:schemeClr>
          </a:solidFill>
          <a:ln w="38100">
            <a:solidFill>
              <a:srgbClr val="FF0000"/>
            </a:solidFill>
          </a:ln>
        </p:spPr>
        <p:txBody>
          <a:bodyPr>
            <a:normAutofit/>
          </a:bodyPr>
          <a:lstStyle/>
          <a:p>
            <a:pPr marL="0" indent="0">
              <a:buNone/>
            </a:pPr>
            <a:r>
              <a:rPr lang="en-US" dirty="0"/>
              <a:t>Is the matching </a:t>
            </a:r>
            <a:r>
              <a:rPr lang="en-US" b="1" dirty="0"/>
              <a:t>(Ashish, Zuzu), (Bao, Yashoda), (Charlie, </a:t>
            </a:r>
            <a:r>
              <a:rPr lang="en-US" b="1" dirty="0" err="1"/>
              <a:t>Xinyu</a:t>
            </a:r>
            <a:r>
              <a:rPr lang="en-US" b="1" dirty="0"/>
              <a:t>)</a:t>
            </a:r>
            <a:r>
              <a:rPr lang="en-US" dirty="0"/>
              <a:t> stable?</a:t>
            </a:r>
            <a:endParaRPr lang="en-IN" dirty="0"/>
          </a:p>
        </p:txBody>
      </p:sp>
      <p:graphicFrame>
        <p:nvGraphicFramePr>
          <p:cNvPr id="4" name="Table 4">
            <a:extLst>
              <a:ext uri="{FF2B5EF4-FFF2-40B4-BE49-F238E27FC236}">
                <a16:creationId xmlns:a16="http://schemas.microsoft.com/office/drawing/2014/main" id="{A8BD644A-1064-82B6-4B1B-3FCC4E757019}"/>
              </a:ext>
            </a:extLst>
          </p:cNvPr>
          <p:cNvGraphicFramePr>
            <a:graphicFrameLocks noGrp="1"/>
          </p:cNvGraphicFramePr>
          <p:nvPr>
            <p:extLst>
              <p:ext uri="{D42A27DB-BD31-4B8C-83A1-F6EECF244321}">
                <p14:modId xmlns:p14="http://schemas.microsoft.com/office/powerpoint/2010/main" val="426399909"/>
              </p:ext>
            </p:extLst>
          </p:nvPr>
        </p:nvGraphicFramePr>
        <p:xfrm>
          <a:off x="1778327" y="1694878"/>
          <a:ext cx="7637044" cy="1097280"/>
        </p:xfrm>
        <a:graphic>
          <a:graphicData uri="http://schemas.openxmlformats.org/drawingml/2006/table">
            <a:tbl>
              <a:tblPr firstCol="1" bandRow="1">
                <a:tableStyleId>{5C22544A-7EE6-4342-B048-85BDC9FD1C3A}</a:tableStyleId>
              </a:tblPr>
              <a:tblGrid>
                <a:gridCol w="1909261">
                  <a:extLst>
                    <a:ext uri="{9D8B030D-6E8A-4147-A177-3AD203B41FA5}">
                      <a16:colId xmlns:a16="http://schemas.microsoft.com/office/drawing/2014/main" val="3556777661"/>
                    </a:ext>
                  </a:extLst>
                </a:gridCol>
                <a:gridCol w="1909261">
                  <a:extLst>
                    <a:ext uri="{9D8B030D-6E8A-4147-A177-3AD203B41FA5}">
                      <a16:colId xmlns:a16="http://schemas.microsoft.com/office/drawing/2014/main" val="285173248"/>
                    </a:ext>
                  </a:extLst>
                </a:gridCol>
                <a:gridCol w="1909261">
                  <a:extLst>
                    <a:ext uri="{9D8B030D-6E8A-4147-A177-3AD203B41FA5}">
                      <a16:colId xmlns:a16="http://schemas.microsoft.com/office/drawing/2014/main" val="4060409403"/>
                    </a:ext>
                  </a:extLst>
                </a:gridCol>
                <a:gridCol w="1909261">
                  <a:extLst>
                    <a:ext uri="{9D8B030D-6E8A-4147-A177-3AD203B41FA5}">
                      <a16:colId xmlns:a16="http://schemas.microsoft.com/office/drawing/2014/main" val="3166732144"/>
                    </a:ext>
                  </a:extLst>
                </a:gridCol>
              </a:tblGrid>
              <a:tr h="247513">
                <a:tc>
                  <a:txBody>
                    <a:bodyPr/>
                    <a:lstStyle/>
                    <a:p>
                      <a:r>
                        <a:rPr lang="en-US" sz="1800" dirty="0"/>
                        <a:t>Ashish</a:t>
                      </a:r>
                      <a:endParaRPr lang="en-IN" sz="1800" dirty="0"/>
                    </a:p>
                  </a:txBody>
                  <a:tcPr/>
                </a:tc>
                <a:tc>
                  <a:txBody>
                    <a:bodyPr/>
                    <a:lstStyle/>
                    <a:p>
                      <a:r>
                        <a:rPr lang="en-US" sz="1800" dirty="0" err="1"/>
                        <a:t>Xinyu</a:t>
                      </a:r>
                      <a:endParaRPr lang="en-IN" sz="1800" dirty="0"/>
                    </a:p>
                  </a:txBody>
                  <a:tcPr/>
                </a:tc>
                <a:tc>
                  <a:txBody>
                    <a:bodyPr/>
                    <a:lstStyle/>
                    <a:p>
                      <a:r>
                        <a:rPr lang="en-US" sz="1800" dirty="0"/>
                        <a:t>Yashoda</a:t>
                      </a:r>
                      <a:endParaRPr lang="en-IN" sz="1800" dirty="0"/>
                    </a:p>
                  </a:txBody>
                  <a:tcPr/>
                </a:tc>
                <a:tc>
                  <a:txBody>
                    <a:bodyPr/>
                    <a:lstStyle/>
                    <a:p>
                      <a:r>
                        <a:rPr lang="en-US" sz="1800" dirty="0"/>
                        <a:t>Zuzu</a:t>
                      </a:r>
                      <a:endParaRPr lang="en-IN" sz="1800" dirty="0"/>
                    </a:p>
                  </a:txBody>
                  <a:tcPr/>
                </a:tc>
                <a:extLst>
                  <a:ext uri="{0D108BD9-81ED-4DB2-BD59-A6C34878D82A}">
                    <a16:rowId xmlns:a16="http://schemas.microsoft.com/office/drawing/2014/main" val="1478919163"/>
                  </a:ext>
                </a:extLst>
              </a:tr>
              <a:tr h="247513">
                <a:tc>
                  <a:txBody>
                    <a:bodyPr/>
                    <a:lstStyle/>
                    <a:p>
                      <a:r>
                        <a:rPr lang="en-US" sz="1800" dirty="0"/>
                        <a:t>Bao</a:t>
                      </a:r>
                      <a:endParaRPr lang="en-IN" sz="1800" dirty="0"/>
                    </a:p>
                  </a:txBody>
                  <a:tcPr/>
                </a:tc>
                <a:tc>
                  <a:txBody>
                    <a:bodyPr/>
                    <a:lstStyle/>
                    <a:p>
                      <a:r>
                        <a:rPr lang="en-US" sz="1800" dirty="0"/>
                        <a:t>Yashoda</a:t>
                      </a:r>
                      <a:endParaRPr lang="en-IN" sz="1800" dirty="0"/>
                    </a:p>
                  </a:txBody>
                  <a:tcPr/>
                </a:tc>
                <a:tc>
                  <a:txBody>
                    <a:bodyPr/>
                    <a:lstStyle/>
                    <a:p>
                      <a:r>
                        <a:rPr lang="en-US" sz="1800" dirty="0" err="1"/>
                        <a:t>Xinyu</a:t>
                      </a:r>
                      <a:endParaRPr lang="en-IN" sz="1800" dirty="0"/>
                    </a:p>
                  </a:txBody>
                  <a:tcPr/>
                </a:tc>
                <a:tc>
                  <a:txBody>
                    <a:bodyPr/>
                    <a:lstStyle/>
                    <a:p>
                      <a:r>
                        <a:rPr lang="en-US" sz="1800" dirty="0"/>
                        <a:t>Zuzu</a:t>
                      </a:r>
                      <a:endParaRPr lang="en-IN" sz="1800" dirty="0"/>
                    </a:p>
                  </a:txBody>
                  <a:tcPr/>
                </a:tc>
                <a:extLst>
                  <a:ext uri="{0D108BD9-81ED-4DB2-BD59-A6C34878D82A}">
                    <a16:rowId xmlns:a16="http://schemas.microsoft.com/office/drawing/2014/main" val="3070170250"/>
                  </a:ext>
                </a:extLst>
              </a:tr>
              <a:tr h="247513">
                <a:tc>
                  <a:txBody>
                    <a:bodyPr/>
                    <a:lstStyle/>
                    <a:p>
                      <a:r>
                        <a:rPr lang="en-US" sz="1800" dirty="0"/>
                        <a:t>Charlie</a:t>
                      </a:r>
                      <a:endParaRPr lang="en-IN" sz="1800" dirty="0"/>
                    </a:p>
                  </a:txBody>
                  <a:tcPr/>
                </a:tc>
                <a:tc>
                  <a:txBody>
                    <a:bodyPr/>
                    <a:lstStyle/>
                    <a:p>
                      <a:r>
                        <a:rPr lang="en-US" sz="1800" dirty="0" err="1"/>
                        <a:t>Xinyu</a:t>
                      </a:r>
                      <a:endParaRPr lang="en-IN" sz="1800" dirty="0"/>
                    </a:p>
                  </a:txBody>
                  <a:tcPr/>
                </a:tc>
                <a:tc>
                  <a:txBody>
                    <a:bodyPr/>
                    <a:lstStyle/>
                    <a:p>
                      <a:r>
                        <a:rPr lang="en-US" sz="1800" dirty="0"/>
                        <a:t>Yashoda</a:t>
                      </a:r>
                      <a:endParaRPr lang="en-IN" sz="1800" dirty="0"/>
                    </a:p>
                  </a:txBody>
                  <a:tcPr/>
                </a:tc>
                <a:tc>
                  <a:txBody>
                    <a:bodyPr/>
                    <a:lstStyle/>
                    <a:p>
                      <a:r>
                        <a:rPr lang="en-US" sz="1800" dirty="0"/>
                        <a:t>Zuzu</a:t>
                      </a:r>
                      <a:endParaRPr lang="en-IN" sz="1800" dirty="0"/>
                    </a:p>
                  </a:txBody>
                  <a:tcPr/>
                </a:tc>
                <a:extLst>
                  <a:ext uri="{0D108BD9-81ED-4DB2-BD59-A6C34878D82A}">
                    <a16:rowId xmlns:a16="http://schemas.microsoft.com/office/drawing/2014/main" val="2007545806"/>
                  </a:ext>
                </a:extLst>
              </a:tr>
            </a:tbl>
          </a:graphicData>
        </a:graphic>
      </p:graphicFrame>
      <p:graphicFrame>
        <p:nvGraphicFramePr>
          <p:cNvPr id="5" name="Table 4">
            <a:extLst>
              <a:ext uri="{FF2B5EF4-FFF2-40B4-BE49-F238E27FC236}">
                <a16:creationId xmlns:a16="http://schemas.microsoft.com/office/drawing/2014/main" id="{FC8C15BD-7E61-D852-F419-F846333ED016}"/>
              </a:ext>
            </a:extLst>
          </p:cNvPr>
          <p:cNvGraphicFramePr>
            <a:graphicFrameLocks noGrp="1"/>
          </p:cNvGraphicFramePr>
          <p:nvPr>
            <p:extLst>
              <p:ext uri="{D42A27DB-BD31-4B8C-83A1-F6EECF244321}">
                <p14:modId xmlns:p14="http://schemas.microsoft.com/office/powerpoint/2010/main" val="1768429879"/>
              </p:ext>
            </p:extLst>
          </p:nvPr>
        </p:nvGraphicFramePr>
        <p:xfrm>
          <a:off x="1778327" y="3103845"/>
          <a:ext cx="7637044" cy="1097280"/>
        </p:xfrm>
        <a:graphic>
          <a:graphicData uri="http://schemas.openxmlformats.org/drawingml/2006/table">
            <a:tbl>
              <a:tblPr firstCol="1" bandRow="1">
                <a:tableStyleId>{21E4AEA4-8DFA-4A89-87EB-49C32662AFE0}</a:tableStyleId>
              </a:tblPr>
              <a:tblGrid>
                <a:gridCol w="1909261">
                  <a:extLst>
                    <a:ext uri="{9D8B030D-6E8A-4147-A177-3AD203B41FA5}">
                      <a16:colId xmlns:a16="http://schemas.microsoft.com/office/drawing/2014/main" val="3556777661"/>
                    </a:ext>
                  </a:extLst>
                </a:gridCol>
                <a:gridCol w="1909261">
                  <a:extLst>
                    <a:ext uri="{9D8B030D-6E8A-4147-A177-3AD203B41FA5}">
                      <a16:colId xmlns:a16="http://schemas.microsoft.com/office/drawing/2014/main" val="285173248"/>
                    </a:ext>
                  </a:extLst>
                </a:gridCol>
                <a:gridCol w="1909261">
                  <a:extLst>
                    <a:ext uri="{9D8B030D-6E8A-4147-A177-3AD203B41FA5}">
                      <a16:colId xmlns:a16="http://schemas.microsoft.com/office/drawing/2014/main" val="4060409403"/>
                    </a:ext>
                  </a:extLst>
                </a:gridCol>
                <a:gridCol w="1909261">
                  <a:extLst>
                    <a:ext uri="{9D8B030D-6E8A-4147-A177-3AD203B41FA5}">
                      <a16:colId xmlns:a16="http://schemas.microsoft.com/office/drawing/2014/main" val="3166732144"/>
                    </a:ext>
                  </a:extLst>
                </a:gridCol>
              </a:tblGrid>
              <a:tr h="247513">
                <a:tc>
                  <a:txBody>
                    <a:bodyPr/>
                    <a:lstStyle/>
                    <a:p>
                      <a:r>
                        <a:rPr lang="en-US" sz="1800" dirty="0" err="1"/>
                        <a:t>Xinyu</a:t>
                      </a:r>
                      <a:endParaRPr lang="en-IN" sz="1800" dirty="0"/>
                    </a:p>
                  </a:txBody>
                  <a:tcPr/>
                </a:tc>
                <a:tc>
                  <a:txBody>
                    <a:bodyPr/>
                    <a:lstStyle/>
                    <a:p>
                      <a:r>
                        <a:rPr lang="en-US" sz="1800" dirty="0"/>
                        <a:t>Bao</a:t>
                      </a:r>
                      <a:endParaRPr lang="en-IN" sz="1800" dirty="0"/>
                    </a:p>
                  </a:txBody>
                  <a:tcPr/>
                </a:tc>
                <a:tc>
                  <a:txBody>
                    <a:bodyPr/>
                    <a:lstStyle/>
                    <a:p>
                      <a:r>
                        <a:rPr lang="en-US" sz="1800" dirty="0"/>
                        <a:t>Ashish</a:t>
                      </a:r>
                      <a:endParaRPr lang="en-IN" sz="1800" dirty="0"/>
                    </a:p>
                  </a:txBody>
                  <a:tcPr/>
                </a:tc>
                <a:tc>
                  <a:txBody>
                    <a:bodyPr/>
                    <a:lstStyle/>
                    <a:p>
                      <a:r>
                        <a:rPr lang="en-US" sz="1800" dirty="0"/>
                        <a:t>Charlie</a:t>
                      </a:r>
                      <a:endParaRPr lang="en-IN" sz="1800" dirty="0"/>
                    </a:p>
                  </a:txBody>
                  <a:tcPr/>
                </a:tc>
                <a:extLst>
                  <a:ext uri="{0D108BD9-81ED-4DB2-BD59-A6C34878D82A}">
                    <a16:rowId xmlns:a16="http://schemas.microsoft.com/office/drawing/2014/main" val="1478919163"/>
                  </a:ext>
                </a:extLst>
              </a:tr>
              <a:tr h="247513">
                <a:tc>
                  <a:txBody>
                    <a:bodyPr/>
                    <a:lstStyle/>
                    <a:p>
                      <a:r>
                        <a:rPr lang="en-US" sz="1800" dirty="0"/>
                        <a:t>Yashoda</a:t>
                      </a:r>
                      <a:endParaRPr lang="en-IN" sz="1800" dirty="0"/>
                    </a:p>
                  </a:txBody>
                  <a:tcPr/>
                </a:tc>
                <a:tc>
                  <a:txBody>
                    <a:bodyPr/>
                    <a:lstStyle/>
                    <a:p>
                      <a:r>
                        <a:rPr lang="en-US" sz="1800" dirty="0"/>
                        <a:t>Ashish</a:t>
                      </a:r>
                      <a:endParaRPr lang="en-IN" sz="1800" dirty="0"/>
                    </a:p>
                  </a:txBody>
                  <a:tcPr/>
                </a:tc>
                <a:tc>
                  <a:txBody>
                    <a:bodyPr/>
                    <a:lstStyle/>
                    <a:p>
                      <a:r>
                        <a:rPr lang="en-US" sz="1800" dirty="0"/>
                        <a:t>Bao</a:t>
                      </a:r>
                      <a:endParaRPr lang="en-IN" sz="1800" dirty="0"/>
                    </a:p>
                  </a:txBody>
                  <a:tcPr/>
                </a:tc>
                <a:tc>
                  <a:txBody>
                    <a:bodyPr/>
                    <a:lstStyle/>
                    <a:p>
                      <a:r>
                        <a:rPr lang="en-US" sz="1800" dirty="0"/>
                        <a:t>Charlie</a:t>
                      </a:r>
                      <a:endParaRPr lang="en-IN" sz="1800" dirty="0"/>
                    </a:p>
                  </a:txBody>
                  <a:tcPr/>
                </a:tc>
                <a:extLst>
                  <a:ext uri="{0D108BD9-81ED-4DB2-BD59-A6C34878D82A}">
                    <a16:rowId xmlns:a16="http://schemas.microsoft.com/office/drawing/2014/main" val="3070170250"/>
                  </a:ext>
                </a:extLst>
              </a:tr>
              <a:tr h="247513">
                <a:tc>
                  <a:txBody>
                    <a:bodyPr/>
                    <a:lstStyle/>
                    <a:p>
                      <a:r>
                        <a:rPr lang="en-US" sz="1800" dirty="0"/>
                        <a:t>Zuzu</a:t>
                      </a:r>
                      <a:endParaRPr lang="en-IN" sz="1800" dirty="0"/>
                    </a:p>
                  </a:txBody>
                  <a:tcPr/>
                </a:tc>
                <a:tc>
                  <a:txBody>
                    <a:bodyPr/>
                    <a:lstStyle/>
                    <a:p>
                      <a:r>
                        <a:rPr lang="en-US" sz="1800" dirty="0"/>
                        <a:t>Ashish</a:t>
                      </a:r>
                      <a:endParaRPr lang="en-IN" sz="1800" dirty="0"/>
                    </a:p>
                  </a:txBody>
                  <a:tcPr/>
                </a:tc>
                <a:tc>
                  <a:txBody>
                    <a:bodyPr/>
                    <a:lstStyle/>
                    <a:p>
                      <a:r>
                        <a:rPr lang="en-US" sz="1800" dirty="0"/>
                        <a:t>Bao</a:t>
                      </a:r>
                      <a:endParaRPr lang="en-IN" sz="1800" dirty="0"/>
                    </a:p>
                  </a:txBody>
                  <a:tcPr/>
                </a:tc>
                <a:tc>
                  <a:txBody>
                    <a:bodyPr/>
                    <a:lstStyle/>
                    <a:p>
                      <a:r>
                        <a:rPr lang="en-US" sz="1800" dirty="0"/>
                        <a:t>Charlie</a:t>
                      </a:r>
                      <a:endParaRPr lang="en-IN" sz="1800" dirty="0"/>
                    </a:p>
                  </a:txBody>
                  <a:tcPr/>
                </a:tc>
                <a:extLst>
                  <a:ext uri="{0D108BD9-81ED-4DB2-BD59-A6C34878D82A}">
                    <a16:rowId xmlns:a16="http://schemas.microsoft.com/office/drawing/2014/main" val="2007545806"/>
                  </a:ext>
                </a:extLst>
              </a:tr>
            </a:tbl>
          </a:graphicData>
        </a:graphic>
      </p:graphicFrame>
    </p:spTree>
    <p:extLst>
      <p:ext uri="{BB962C8B-B14F-4D97-AF65-F5344CB8AC3E}">
        <p14:creationId xmlns:p14="http://schemas.microsoft.com/office/powerpoint/2010/main" val="3424844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D567F-CA59-3CBA-7C8F-F19313314817}"/>
              </a:ext>
            </a:extLst>
          </p:cNvPr>
          <p:cNvSpPr>
            <a:spLocks noGrp="1"/>
          </p:cNvSpPr>
          <p:nvPr>
            <p:ph type="title"/>
          </p:nvPr>
        </p:nvSpPr>
        <p:spPr/>
        <p:txBody>
          <a:bodyPr/>
          <a:lstStyle/>
          <a:p>
            <a:r>
              <a:rPr lang="en-US" u="sng" dirty="0"/>
              <a:t>Stable Matching #2</a:t>
            </a:r>
            <a:endParaRPr lang="en-IN" u="sng" dirty="0"/>
          </a:p>
        </p:txBody>
      </p:sp>
      <p:sp>
        <p:nvSpPr>
          <p:cNvPr id="3" name="Content Placeholder 2">
            <a:extLst>
              <a:ext uri="{FF2B5EF4-FFF2-40B4-BE49-F238E27FC236}">
                <a16:creationId xmlns:a16="http://schemas.microsoft.com/office/drawing/2014/main" id="{47A364C6-EC10-61BF-F7EE-7E30A0BA09B7}"/>
              </a:ext>
            </a:extLst>
          </p:cNvPr>
          <p:cNvSpPr>
            <a:spLocks noGrp="1"/>
          </p:cNvSpPr>
          <p:nvPr>
            <p:ph idx="1"/>
          </p:nvPr>
        </p:nvSpPr>
        <p:spPr>
          <a:xfrm>
            <a:off x="838200" y="5262224"/>
            <a:ext cx="10515600" cy="507345"/>
          </a:xfrm>
          <a:solidFill>
            <a:schemeClr val="accent5">
              <a:lumMod val="40000"/>
              <a:lumOff val="60000"/>
            </a:schemeClr>
          </a:solidFill>
          <a:ln w="38100">
            <a:solidFill>
              <a:srgbClr val="FF0000"/>
            </a:solidFill>
          </a:ln>
        </p:spPr>
        <p:txBody>
          <a:bodyPr/>
          <a:lstStyle/>
          <a:p>
            <a:pPr marL="0" indent="0">
              <a:buNone/>
            </a:pPr>
            <a:r>
              <a:rPr lang="en-US" dirty="0"/>
              <a:t>Is </a:t>
            </a:r>
            <a:r>
              <a:rPr lang="en-US" b="1" dirty="0"/>
              <a:t>(Ashish, Yashoda), (Bao, </a:t>
            </a:r>
            <a:r>
              <a:rPr lang="en-US" b="1" dirty="0" err="1"/>
              <a:t>Xinyu</a:t>
            </a:r>
            <a:r>
              <a:rPr lang="en-US" b="1" dirty="0"/>
              <a:t>), (Charlie, Zuzu)</a:t>
            </a:r>
            <a:r>
              <a:rPr lang="en-US" dirty="0"/>
              <a:t> stable?</a:t>
            </a:r>
            <a:endParaRPr lang="en-IN" dirty="0"/>
          </a:p>
        </p:txBody>
      </p:sp>
      <p:graphicFrame>
        <p:nvGraphicFramePr>
          <p:cNvPr id="4" name="Table 4">
            <a:extLst>
              <a:ext uri="{FF2B5EF4-FFF2-40B4-BE49-F238E27FC236}">
                <a16:creationId xmlns:a16="http://schemas.microsoft.com/office/drawing/2014/main" id="{A8BD644A-1064-82B6-4B1B-3FCC4E757019}"/>
              </a:ext>
            </a:extLst>
          </p:cNvPr>
          <p:cNvGraphicFramePr>
            <a:graphicFrameLocks noGrp="1"/>
          </p:cNvGraphicFramePr>
          <p:nvPr/>
        </p:nvGraphicFramePr>
        <p:xfrm>
          <a:off x="1778327" y="1694878"/>
          <a:ext cx="7637044" cy="1097280"/>
        </p:xfrm>
        <a:graphic>
          <a:graphicData uri="http://schemas.openxmlformats.org/drawingml/2006/table">
            <a:tbl>
              <a:tblPr firstCol="1" bandRow="1">
                <a:tableStyleId>{5C22544A-7EE6-4342-B048-85BDC9FD1C3A}</a:tableStyleId>
              </a:tblPr>
              <a:tblGrid>
                <a:gridCol w="1909261">
                  <a:extLst>
                    <a:ext uri="{9D8B030D-6E8A-4147-A177-3AD203B41FA5}">
                      <a16:colId xmlns:a16="http://schemas.microsoft.com/office/drawing/2014/main" val="3556777661"/>
                    </a:ext>
                  </a:extLst>
                </a:gridCol>
                <a:gridCol w="1909261">
                  <a:extLst>
                    <a:ext uri="{9D8B030D-6E8A-4147-A177-3AD203B41FA5}">
                      <a16:colId xmlns:a16="http://schemas.microsoft.com/office/drawing/2014/main" val="285173248"/>
                    </a:ext>
                  </a:extLst>
                </a:gridCol>
                <a:gridCol w="1909261">
                  <a:extLst>
                    <a:ext uri="{9D8B030D-6E8A-4147-A177-3AD203B41FA5}">
                      <a16:colId xmlns:a16="http://schemas.microsoft.com/office/drawing/2014/main" val="4060409403"/>
                    </a:ext>
                  </a:extLst>
                </a:gridCol>
                <a:gridCol w="1909261">
                  <a:extLst>
                    <a:ext uri="{9D8B030D-6E8A-4147-A177-3AD203B41FA5}">
                      <a16:colId xmlns:a16="http://schemas.microsoft.com/office/drawing/2014/main" val="3166732144"/>
                    </a:ext>
                  </a:extLst>
                </a:gridCol>
              </a:tblGrid>
              <a:tr h="247513">
                <a:tc>
                  <a:txBody>
                    <a:bodyPr/>
                    <a:lstStyle/>
                    <a:p>
                      <a:r>
                        <a:rPr lang="en-US" sz="1800" dirty="0"/>
                        <a:t>Ashish</a:t>
                      </a:r>
                      <a:endParaRPr lang="en-IN" sz="1800" dirty="0"/>
                    </a:p>
                  </a:txBody>
                  <a:tcPr/>
                </a:tc>
                <a:tc>
                  <a:txBody>
                    <a:bodyPr/>
                    <a:lstStyle/>
                    <a:p>
                      <a:r>
                        <a:rPr lang="en-US" sz="1800" dirty="0" err="1"/>
                        <a:t>Xinyu</a:t>
                      </a:r>
                      <a:endParaRPr lang="en-IN" sz="1800" dirty="0"/>
                    </a:p>
                  </a:txBody>
                  <a:tcPr/>
                </a:tc>
                <a:tc>
                  <a:txBody>
                    <a:bodyPr/>
                    <a:lstStyle/>
                    <a:p>
                      <a:r>
                        <a:rPr lang="en-US" sz="1800" dirty="0"/>
                        <a:t>Yashoda</a:t>
                      </a:r>
                      <a:endParaRPr lang="en-IN" sz="1800" dirty="0"/>
                    </a:p>
                  </a:txBody>
                  <a:tcPr/>
                </a:tc>
                <a:tc>
                  <a:txBody>
                    <a:bodyPr/>
                    <a:lstStyle/>
                    <a:p>
                      <a:r>
                        <a:rPr lang="en-US" sz="1800" dirty="0"/>
                        <a:t>Zuzu</a:t>
                      </a:r>
                      <a:endParaRPr lang="en-IN" sz="1800" dirty="0"/>
                    </a:p>
                  </a:txBody>
                  <a:tcPr/>
                </a:tc>
                <a:extLst>
                  <a:ext uri="{0D108BD9-81ED-4DB2-BD59-A6C34878D82A}">
                    <a16:rowId xmlns:a16="http://schemas.microsoft.com/office/drawing/2014/main" val="1478919163"/>
                  </a:ext>
                </a:extLst>
              </a:tr>
              <a:tr h="247513">
                <a:tc>
                  <a:txBody>
                    <a:bodyPr/>
                    <a:lstStyle/>
                    <a:p>
                      <a:r>
                        <a:rPr lang="en-US" sz="1800" dirty="0"/>
                        <a:t>Bao</a:t>
                      </a:r>
                      <a:endParaRPr lang="en-IN" sz="1800" dirty="0"/>
                    </a:p>
                  </a:txBody>
                  <a:tcPr/>
                </a:tc>
                <a:tc>
                  <a:txBody>
                    <a:bodyPr/>
                    <a:lstStyle/>
                    <a:p>
                      <a:r>
                        <a:rPr lang="en-US" sz="1800" dirty="0"/>
                        <a:t>Yashoda</a:t>
                      </a:r>
                      <a:endParaRPr lang="en-IN" sz="1800" dirty="0"/>
                    </a:p>
                  </a:txBody>
                  <a:tcPr/>
                </a:tc>
                <a:tc>
                  <a:txBody>
                    <a:bodyPr/>
                    <a:lstStyle/>
                    <a:p>
                      <a:r>
                        <a:rPr lang="en-US" sz="1800" dirty="0" err="1"/>
                        <a:t>Xinyu</a:t>
                      </a:r>
                      <a:endParaRPr lang="en-IN" sz="1800" dirty="0"/>
                    </a:p>
                  </a:txBody>
                  <a:tcPr/>
                </a:tc>
                <a:tc>
                  <a:txBody>
                    <a:bodyPr/>
                    <a:lstStyle/>
                    <a:p>
                      <a:r>
                        <a:rPr lang="en-US" sz="1800" dirty="0"/>
                        <a:t>Zuzu</a:t>
                      </a:r>
                      <a:endParaRPr lang="en-IN" sz="1800" dirty="0"/>
                    </a:p>
                  </a:txBody>
                  <a:tcPr/>
                </a:tc>
                <a:extLst>
                  <a:ext uri="{0D108BD9-81ED-4DB2-BD59-A6C34878D82A}">
                    <a16:rowId xmlns:a16="http://schemas.microsoft.com/office/drawing/2014/main" val="3070170250"/>
                  </a:ext>
                </a:extLst>
              </a:tr>
              <a:tr h="247513">
                <a:tc>
                  <a:txBody>
                    <a:bodyPr/>
                    <a:lstStyle/>
                    <a:p>
                      <a:r>
                        <a:rPr lang="en-US" sz="1800" dirty="0"/>
                        <a:t>Charlie</a:t>
                      </a:r>
                      <a:endParaRPr lang="en-IN" sz="1800" dirty="0"/>
                    </a:p>
                  </a:txBody>
                  <a:tcPr/>
                </a:tc>
                <a:tc>
                  <a:txBody>
                    <a:bodyPr/>
                    <a:lstStyle/>
                    <a:p>
                      <a:r>
                        <a:rPr lang="en-US" sz="1800" dirty="0" err="1"/>
                        <a:t>Xinyu</a:t>
                      </a:r>
                      <a:endParaRPr lang="en-IN" sz="1800" dirty="0"/>
                    </a:p>
                  </a:txBody>
                  <a:tcPr/>
                </a:tc>
                <a:tc>
                  <a:txBody>
                    <a:bodyPr/>
                    <a:lstStyle/>
                    <a:p>
                      <a:r>
                        <a:rPr lang="en-US" sz="1800" dirty="0"/>
                        <a:t>Yashoda</a:t>
                      </a:r>
                      <a:endParaRPr lang="en-IN" sz="1800" dirty="0"/>
                    </a:p>
                  </a:txBody>
                  <a:tcPr/>
                </a:tc>
                <a:tc>
                  <a:txBody>
                    <a:bodyPr/>
                    <a:lstStyle/>
                    <a:p>
                      <a:r>
                        <a:rPr lang="en-US" sz="1800" dirty="0"/>
                        <a:t>Zuzu</a:t>
                      </a:r>
                      <a:endParaRPr lang="en-IN" sz="1800" dirty="0"/>
                    </a:p>
                  </a:txBody>
                  <a:tcPr/>
                </a:tc>
                <a:extLst>
                  <a:ext uri="{0D108BD9-81ED-4DB2-BD59-A6C34878D82A}">
                    <a16:rowId xmlns:a16="http://schemas.microsoft.com/office/drawing/2014/main" val="2007545806"/>
                  </a:ext>
                </a:extLst>
              </a:tr>
            </a:tbl>
          </a:graphicData>
        </a:graphic>
      </p:graphicFrame>
      <p:graphicFrame>
        <p:nvGraphicFramePr>
          <p:cNvPr id="5" name="Table 4">
            <a:extLst>
              <a:ext uri="{FF2B5EF4-FFF2-40B4-BE49-F238E27FC236}">
                <a16:creationId xmlns:a16="http://schemas.microsoft.com/office/drawing/2014/main" id="{FC8C15BD-7E61-D852-F419-F846333ED016}"/>
              </a:ext>
            </a:extLst>
          </p:cNvPr>
          <p:cNvGraphicFramePr>
            <a:graphicFrameLocks noGrp="1"/>
          </p:cNvGraphicFramePr>
          <p:nvPr/>
        </p:nvGraphicFramePr>
        <p:xfrm>
          <a:off x="1778327" y="3103845"/>
          <a:ext cx="7637044" cy="1097280"/>
        </p:xfrm>
        <a:graphic>
          <a:graphicData uri="http://schemas.openxmlformats.org/drawingml/2006/table">
            <a:tbl>
              <a:tblPr firstCol="1" bandRow="1">
                <a:tableStyleId>{21E4AEA4-8DFA-4A89-87EB-49C32662AFE0}</a:tableStyleId>
              </a:tblPr>
              <a:tblGrid>
                <a:gridCol w="1909261">
                  <a:extLst>
                    <a:ext uri="{9D8B030D-6E8A-4147-A177-3AD203B41FA5}">
                      <a16:colId xmlns:a16="http://schemas.microsoft.com/office/drawing/2014/main" val="3556777661"/>
                    </a:ext>
                  </a:extLst>
                </a:gridCol>
                <a:gridCol w="1909261">
                  <a:extLst>
                    <a:ext uri="{9D8B030D-6E8A-4147-A177-3AD203B41FA5}">
                      <a16:colId xmlns:a16="http://schemas.microsoft.com/office/drawing/2014/main" val="285173248"/>
                    </a:ext>
                  </a:extLst>
                </a:gridCol>
                <a:gridCol w="1909261">
                  <a:extLst>
                    <a:ext uri="{9D8B030D-6E8A-4147-A177-3AD203B41FA5}">
                      <a16:colId xmlns:a16="http://schemas.microsoft.com/office/drawing/2014/main" val="4060409403"/>
                    </a:ext>
                  </a:extLst>
                </a:gridCol>
                <a:gridCol w="1909261">
                  <a:extLst>
                    <a:ext uri="{9D8B030D-6E8A-4147-A177-3AD203B41FA5}">
                      <a16:colId xmlns:a16="http://schemas.microsoft.com/office/drawing/2014/main" val="3166732144"/>
                    </a:ext>
                  </a:extLst>
                </a:gridCol>
              </a:tblGrid>
              <a:tr h="247513">
                <a:tc>
                  <a:txBody>
                    <a:bodyPr/>
                    <a:lstStyle/>
                    <a:p>
                      <a:r>
                        <a:rPr lang="en-US" sz="1800" dirty="0" err="1"/>
                        <a:t>Xinyu</a:t>
                      </a:r>
                      <a:endParaRPr lang="en-IN" sz="1800" dirty="0"/>
                    </a:p>
                  </a:txBody>
                  <a:tcPr/>
                </a:tc>
                <a:tc>
                  <a:txBody>
                    <a:bodyPr/>
                    <a:lstStyle/>
                    <a:p>
                      <a:r>
                        <a:rPr lang="en-US" sz="1800" dirty="0"/>
                        <a:t>Bao</a:t>
                      </a:r>
                      <a:endParaRPr lang="en-IN" sz="1800" dirty="0"/>
                    </a:p>
                  </a:txBody>
                  <a:tcPr/>
                </a:tc>
                <a:tc>
                  <a:txBody>
                    <a:bodyPr/>
                    <a:lstStyle/>
                    <a:p>
                      <a:r>
                        <a:rPr lang="en-US" sz="1800" dirty="0"/>
                        <a:t>Ashish</a:t>
                      </a:r>
                      <a:endParaRPr lang="en-IN" sz="1800" dirty="0"/>
                    </a:p>
                  </a:txBody>
                  <a:tcPr/>
                </a:tc>
                <a:tc>
                  <a:txBody>
                    <a:bodyPr/>
                    <a:lstStyle/>
                    <a:p>
                      <a:r>
                        <a:rPr lang="en-US" sz="1800" dirty="0"/>
                        <a:t>Charlie</a:t>
                      </a:r>
                      <a:endParaRPr lang="en-IN" sz="1800" dirty="0"/>
                    </a:p>
                  </a:txBody>
                  <a:tcPr/>
                </a:tc>
                <a:extLst>
                  <a:ext uri="{0D108BD9-81ED-4DB2-BD59-A6C34878D82A}">
                    <a16:rowId xmlns:a16="http://schemas.microsoft.com/office/drawing/2014/main" val="1478919163"/>
                  </a:ext>
                </a:extLst>
              </a:tr>
              <a:tr h="247513">
                <a:tc>
                  <a:txBody>
                    <a:bodyPr/>
                    <a:lstStyle/>
                    <a:p>
                      <a:r>
                        <a:rPr lang="en-US" sz="1800" dirty="0"/>
                        <a:t>Yashoda</a:t>
                      </a:r>
                      <a:endParaRPr lang="en-IN" sz="1800" dirty="0"/>
                    </a:p>
                  </a:txBody>
                  <a:tcPr/>
                </a:tc>
                <a:tc>
                  <a:txBody>
                    <a:bodyPr/>
                    <a:lstStyle/>
                    <a:p>
                      <a:r>
                        <a:rPr lang="en-US" sz="1800" dirty="0"/>
                        <a:t>Ashish</a:t>
                      </a:r>
                      <a:endParaRPr lang="en-IN" sz="1800" dirty="0"/>
                    </a:p>
                  </a:txBody>
                  <a:tcPr/>
                </a:tc>
                <a:tc>
                  <a:txBody>
                    <a:bodyPr/>
                    <a:lstStyle/>
                    <a:p>
                      <a:r>
                        <a:rPr lang="en-US" sz="1800" dirty="0"/>
                        <a:t>Bao</a:t>
                      </a:r>
                      <a:endParaRPr lang="en-IN" sz="1800" dirty="0"/>
                    </a:p>
                  </a:txBody>
                  <a:tcPr/>
                </a:tc>
                <a:tc>
                  <a:txBody>
                    <a:bodyPr/>
                    <a:lstStyle/>
                    <a:p>
                      <a:r>
                        <a:rPr lang="en-US" sz="1800" dirty="0"/>
                        <a:t>Charlie</a:t>
                      </a:r>
                      <a:endParaRPr lang="en-IN" sz="1800" dirty="0"/>
                    </a:p>
                  </a:txBody>
                  <a:tcPr/>
                </a:tc>
                <a:extLst>
                  <a:ext uri="{0D108BD9-81ED-4DB2-BD59-A6C34878D82A}">
                    <a16:rowId xmlns:a16="http://schemas.microsoft.com/office/drawing/2014/main" val="3070170250"/>
                  </a:ext>
                </a:extLst>
              </a:tr>
              <a:tr h="247513">
                <a:tc>
                  <a:txBody>
                    <a:bodyPr/>
                    <a:lstStyle/>
                    <a:p>
                      <a:r>
                        <a:rPr lang="en-US" sz="1800" dirty="0"/>
                        <a:t>Zuzu</a:t>
                      </a:r>
                      <a:endParaRPr lang="en-IN" sz="1800" dirty="0"/>
                    </a:p>
                  </a:txBody>
                  <a:tcPr/>
                </a:tc>
                <a:tc>
                  <a:txBody>
                    <a:bodyPr/>
                    <a:lstStyle/>
                    <a:p>
                      <a:r>
                        <a:rPr lang="en-US" sz="1800" dirty="0"/>
                        <a:t>Ashish</a:t>
                      </a:r>
                      <a:endParaRPr lang="en-IN" sz="1800" dirty="0"/>
                    </a:p>
                  </a:txBody>
                  <a:tcPr/>
                </a:tc>
                <a:tc>
                  <a:txBody>
                    <a:bodyPr/>
                    <a:lstStyle/>
                    <a:p>
                      <a:r>
                        <a:rPr lang="en-US" sz="1800" dirty="0"/>
                        <a:t>Bao</a:t>
                      </a:r>
                      <a:endParaRPr lang="en-IN" sz="1800" dirty="0"/>
                    </a:p>
                  </a:txBody>
                  <a:tcPr/>
                </a:tc>
                <a:tc>
                  <a:txBody>
                    <a:bodyPr/>
                    <a:lstStyle/>
                    <a:p>
                      <a:r>
                        <a:rPr lang="en-US" sz="1800" dirty="0"/>
                        <a:t>Charlie</a:t>
                      </a:r>
                      <a:endParaRPr lang="en-IN" sz="1800" dirty="0"/>
                    </a:p>
                  </a:txBody>
                  <a:tcPr/>
                </a:tc>
                <a:extLst>
                  <a:ext uri="{0D108BD9-81ED-4DB2-BD59-A6C34878D82A}">
                    <a16:rowId xmlns:a16="http://schemas.microsoft.com/office/drawing/2014/main" val="2007545806"/>
                  </a:ext>
                </a:extLst>
              </a:tr>
            </a:tbl>
          </a:graphicData>
        </a:graphic>
      </p:graphicFrame>
    </p:spTree>
    <p:extLst>
      <p:ext uri="{BB962C8B-B14F-4D97-AF65-F5344CB8AC3E}">
        <p14:creationId xmlns:p14="http://schemas.microsoft.com/office/powerpoint/2010/main" val="2540485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D567F-CA59-3CBA-7C8F-F19313314817}"/>
              </a:ext>
            </a:extLst>
          </p:cNvPr>
          <p:cNvSpPr>
            <a:spLocks noGrp="1"/>
          </p:cNvSpPr>
          <p:nvPr>
            <p:ph type="title"/>
          </p:nvPr>
        </p:nvSpPr>
        <p:spPr/>
        <p:txBody>
          <a:bodyPr/>
          <a:lstStyle/>
          <a:p>
            <a:r>
              <a:rPr lang="en-US" u="sng" dirty="0"/>
              <a:t>Stable Matching #3</a:t>
            </a:r>
            <a:endParaRPr lang="en-IN" u="sng" dirty="0"/>
          </a:p>
        </p:txBody>
      </p:sp>
      <p:sp>
        <p:nvSpPr>
          <p:cNvPr id="3" name="Content Placeholder 2">
            <a:extLst>
              <a:ext uri="{FF2B5EF4-FFF2-40B4-BE49-F238E27FC236}">
                <a16:creationId xmlns:a16="http://schemas.microsoft.com/office/drawing/2014/main" id="{47A364C6-EC10-61BF-F7EE-7E30A0BA09B7}"/>
              </a:ext>
            </a:extLst>
          </p:cNvPr>
          <p:cNvSpPr>
            <a:spLocks noGrp="1"/>
          </p:cNvSpPr>
          <p:nvPr>
            <p:ph idx="1"/>
          </p:nvPr>
        </p:nvSpPr>
        <p:spPr>
          <a:xfrm>
            <a:off x="838200" y="5262224"/>
            <a:ext cx="10515600" cy="507345"/>
          </a:xfrm>
          <a:solidFill>
            <a:schemeClr val="accent5">
              <a:lumMod val="40000"/>
              <a:lumOff val="60000"/>
            </a:schemeClr>
          </a:solidFill>
          <a:ln w="38100">
            <a:solidFill>
              <a:srgbClr val="FF0000"/>
            </a:solidFill>
          </a:ln>
        </p:spPr>
        <p:txBody>
          <a:bodyPr/>
          <a:lstStyle/>
          <a:p>
            <a:pPr marL="0" indent="0">
              <a:buNone/>
            </a:pPr>
            <a:r>
              <a:rPr lang="en-US" dirty="0"/>
              <a:t>Is </a:t>
            </a:r>
            <a:r>
              <a:rPr lang="en-US" b="1" dirty="0"/>
              <a:t>(Ashish, </a:t>
            </a:r>
            <a:r>
              <a:rPr lang="en-US" b="1" dirty="0" err="1"/>
              <a:t>Xinyu</a:t>
            </a:r>
            <a:r>
              <a:rPr lang="en-US" b="1" dirty="0"/>
              <a:t>), (Bao, Yashoda), (Charlie, Zuzu)</a:t>
            </a:r>
            <a:r>
              <a:rPr lang="en-US" dirty="0"/>
              <a:t> stable?</a:t>
            </a:r>
            <a:endParaRPr lang="en-IN" dirty="0"/>
          </a:p>
        </p:txBody>
      </p:sp>
      <p:graphicFrame>
        <p:nvGraphicFramePr>
          <p:cNvPr id="4" name="Table 4">
            <a:extLst>
              <a:ext uri="{FF2B5EF4-FFF2-40B4-BE49-F238E27FC236}">
                <a16:creationId xmlns:a16="http://schemas.microsoft.com/office/drawing/2014/main" id="{A8BD644A-1064-82B6-4B1B-3FCC4E757019}"/>
              </a:ext>
            </a:extLst>
          </p:cNvPr>
          <p:cNvGraphicFramePr>
            <a:graphicFrameLocks noGrp="1"/>
          </p:cNvGraphicFramePr>
          <p:nvPr/>
        </p:nvGraphicFramePr>
        <p:xfrm>
          <a:off x="1778327" y="1694878"/>
          <a:ext cx="7637044" cy="1097280"/>
        </p:xfrm>
        <a:graphic>
          <a:graphicData uri="http://schemas.openxmlformats.org/drawingml/2006/table">
            <a:tbl>
              <a:tblPr firstCol="1" bandRow="1">
                <a:tableStyleId>{5C22544A-7EE6-4342-B048-85BDC9FD1C3A}</a:tableStyleId>
              </a:tblPr>
              <a:tblGrid>
                <a:gridCol w="1909261">
                  <a:extLst>
                    <a:ext uri="{9D8B030D-6E8A-4147-A177-3AD203B41FA5}">
                      <a16:colId xmlns:a16="http://schemas.microsoft.com/office/drawing/2014/main" val="3556777661"/>
                    </a:ext>
                  </a:extLst>
                </a:gridCol>
                <a:gridCol w="1909261">
                  <a:extLst>
                    <a:ext uri="{9D8B030D-6E8A-4147-A177-3AD203B41FA5}">
                      <a16:colId xmlns:a16="http://schemas.microsoft.com/office/drawing/2014/main" val="285173248"/>
                    </a:ext>
                  </a:extLst>
                </a:gridCol>
                <a:gridCol w="1909261">
                  <a:extLst>
                    <a:ext uri="{9D8B030D-6E8A-4147-A177-3AD203B41FA5}">
                      <a16:colId xmlns:a16="http://schemas.microsoft.com/office/drawing/2014/main" val="4060409403"/>
                    </a:ext>
                  </a:extLst>
                </a:gridCol>
                <a:gridCol w="1909261">
                  <a:extLst>
                    <a:ext uri="{9D8B030D-6E8A-4147-A177-3AD203B41FA5}">
                      <a16:colId xmlns:a16="http://schemas.microsoft.com/office/drawing/2014/main" val="3166732144"/>
                    </a:ext>
                  </a:extLst>
                </a:gridCol>
              </a:tblGrid>
              <a:tr h="247513">
                <a:tc>
                  <a:txBody>
                    <a:bodyPr/>
                    <a:lstStyle/>
                    <a:p>
                      <a:r>
                        <a:rPr lang="en-US" sz="1800" dirty="0"/>
                        <a:t>Ashish</a:t>
                      </a:r>
                      <a:endParaRPr lang="en-IN" sz="1800" dirty="0"/>
                    </a:p>
                  </a:txBody>
                  <a:tcPr/>
                </a:tc>
                <a:tc>
                  <a:txBody>
                    <a:bodyPr/>
                    <a:lstStyle/>
                    <a:p>
                      <a:r>
                        <a:rPr lang="en-US" sz="1800" dirty="0" err="1"/>
                        <a:t>Xinyu</a:t>
                      </a:r>
                      <a:endParaRPr lang="en-IN" sz="1800" dirty="0"/>
                    </a:p>
                  </a:txBody>
                  <a:tcPr/>
                </a:tc>
                <a:tc>
                  <a:txBody>
                    <a:bodyPr/>
                    <a:lstStyle/>
                    <a:p>
                      <a:r>
                        <a:rPr lang="en-US" sz="1800" dirty="0"/>
                        <a:t>Yashoda</a:t>
                      </a:r>
                      <a:endParaRPr lang="en-IN" sz="1800" dirty="0"/>
                    </a:p>
                  </a:txBody>
                  <a:tcPr/>
                </a:tc>
                <a:tc>
                  <a:txBody>
                    <a:bodyPr/>
                    <a:lstStyle/>
                    <a:p>
                      <a:r>
                        <a:rPr lang="en-US" sz="1800" dirty="0"/>
                        <a:t>Zuzu</a:t>
                      </a:r>
                      <a:endParaRPr lang="en-IN" sz="1800" dirty="0"/>
                    </a:p>
                  </a:txBody>
                  <a:tcPr/>
                </a:tc>
                <a:extLst>
                  <a:ext uri="{0D108BD9-81ED-4DB2-BD59-A6C34878D82A}">
                    <a16:rowId xmlns:a16="http://schemas.microsoft.com/office/drawing/2014/main" val="1478919163"/>
                  </a:ext>
                </a:extLst>
              </a:tr>
              <a:tr h="247513">
                <a:tc>
                  <a:txBody>
                    <a:bodyPr/>
                    <a:lstStyle/>
                    <a:p>
                      <a:r>
                        <a:rPr lang="en-US" sz="1800" dirty="0"/>
                        <a:t>Bao</a:t>
                      </a:r>
                      <a:endParaRPr lang="en-IN" sz="1800" dirty="0"/>
                    </a:p>
                  </a:txBody>
                  <a:tcPr/>
                </a:tc>
                <a:tc>
                  <a:txBody>
                    <a:bodyPr/>
                    <a:lstStyle/>
                    <a:p>
                      <a:r>
                        <a:rPr lang="en-US" sz="1800" dirty="0"/>
                        <a:t>Yashoda</a:t>
                      </a:r>
                      <a:endParaRPr lang="en-IN" sz="1800" dirty="0"/>
                    </a:p>
                  </a:txBody>
                  <a:tcPr/>
                </a:tc>
                <a:tc>
                  <a:txBody>
                    <a:bodyPr/>
                    <a:lstStyle/>
                    <a:p>
                      <a:r>
                        <a:rPr lang="en-US" sz="1800" dirty="0" err="1"/>
                        <a:t>Xinyu</a:t>
                      </a:r>
                      <a:endParaRPr lang="en-IN" sz="1800" dirty="0"/>
                    </a:p>
                  </a:txBody>
                  <a:tcPr/>
                </a:tc>
                <a:tc>
                  <a:txBody>
                    <a:bodyPr/>
                    <a:lstStyle/>
                    <a:p>
                      <a:r>
                        <a:rPr lang="en-US" sz="1800" dirty="0"/>
                        <a:t>Zuzu</a:t>
                      </a:r>
                      <a:endParaRPr lang="en-IN" sz="1800" dirty="0"/>
                    </a:p>
                  </a:txBody>
                  <a:tcPr/>
                </a:tc>
                <a:extLst>
                  <a:ext uri="{0D108BD9-81ED-4DB2-BD59-A6C34878D82A}">
                    <a16:rowId xmlns:a16="http://schemas.microsoft.com/office/drawing/2014/main" val="3070170250"/>
                  </a:ext>
                </a:extLst>
              </a:tr>
              <a:tr h="247513">
                <a:tc>
                  <a:txBody>
                    <a:bodyPr/>
                    <a:lstStyle/>
                    <a:p>
                      <a:r>
                        <a:rPr lang="en-US" sz="1800" dirty="0"/>
                        <a:t>Charlie</a:t>
                      </a:r>
                      <a:endParaRPr lang="en-IN" sz="1800" dirty="0"/>
                    </a:p>
                  </a:txBody>
                  <a:tcPr/>
                </a:tc>
                <a:tc>
                  <a:txBody>
                    <a:bodyPr/>
                    <a:lstStyle/>
                    <a:p>
                      <a:r>
                        <a:rPr lang="en-US" sz="1800" dirty="0" err="1"/>
                        <a:t>Xinyu</a:t>
                      </a:r>
                      <a:endParaRPr lang="en-IN" sz="1800" dirty="0"/>
                    </a:p>
                  </a:txBody>
                  <a:tcPr/>
                </a:tc>
                <a:tc>
                  <a:txBody>
                    <a:bodyPr/>
                    <a:lstStyle/>
                    <a:p>
                      <a:r>
                        <a:rPr lang="en-US" sz="1800" dirty="0"/>
                        <a:t>Yashoda</a:t>
                      </a:r>
                      <a:endParaRPr lang="en-IN" sz="1800" dirty="0"/>
                    </a:p>
                  </a:txBody>
                  <a:tcPr/>
                </a:tc>
                <a:tc>
                  <a:txBody>
                    <a:bodyPr/>
                    <a:lstStyle/>
                    <a:p>
                      <a:r>
                        <a:rPr lang="en-US" sz="1800" dirty="0"/>
                        <a:t>Zuzu</a:t>
                      </a:r>
                      <a:endParaRPr lang="en-IN" sz="1800" dirty="0"/>
                    </a:p>
                  </a:txBody>
                  <a:tcPr/>
                </a:tc>
                <a:extLst>
                  <a:ext uri="{0D108BD9-81ED-4DB2-BD59-A6C34878D82A}">
                    <a16:rowId xmlns:a16="http://schemas.microsoft.com/office/drawing/2014/main" val="2007545806"/>
                  </a:ext>
                </a:extLst>
              </a:tr>
            </a:tbl>
          </a:graphicData>
        </a:graphic>
      </p:graphicFrame>
      <p:graphicFrame>
        <p:nvGraphicFramePr>
          <p:cNvPr id="5" name="Table 4">
            <a:extLst>
              <a:ext uri="{FF2B5EF4-FFF2-40B4-BE49-F238E27FC236}">
                <a16:creationId xmlns:a16="http://schemas.microsoft.com/office/drawing/2014/main" id="{FC8C15BD-7E61-D852-F419-F846333ED016}"/>
              </a:ext>
            </a:extLst>
          </p:cNvPr>
          <p:cNvGraphicFramePr>
            <a:graphicFrameLocks noGrp="1"/>
          </p:cNvGraphicFramePr>
          <p:nvPr/>
        </p:nvGraphicFramePr>
        <p:xfrm>
          <a:off x="1778327" y="3103845"/>
          <a:ext cx="7637044" cy="1097280"/>
        </p:xfrm>
        <a:graphic>
          <a:graphicData uri="http://schemas.openxmlformats.org/drawingml/2006/table">
            <a:tbl>
              <a:tblPr firstCol="1" bandRow="1">
                <a:tableStyleId>{21E4AEA4-8DFA-4A89-87EB-49C32662AFE0}</a:tableStyleId>
              </a:tblPr>
              <a:tblGrid>
                <a:gridCol w="1909261">
                  <a:extLst>
                    <a:ext uri="{9D8B030D-6E8A-4147-A177-3AD203B41FA5}">
                      <a16:colId xmlns:a16="http://schemas.microsoft.com/office/drawing/2014/main" val="3556777661"/>
                    </a:ext>
                  </a:extLst>
                </a:gridCol>
                <a:gridCol w="1909261">
                  <a:extLst>
                    <a:ext uri="{9D8B030D-6E8A-4147-A177-3AD203B41FA5}">
                      <a16:colId xmlns:a16="http://schemas.microsoft.com/office/drawing/2014/main" val="285173248"/>
                    </a:ext>
                  </a:extLst>
                </a:gridCol>
                <a:gridCol w="1909261">
                  <a:extLst>
                    <a:ext uri="{9D8B030D-6E8A-4147-A177-3AD203B41FA5}">
                      <a16:colId xmlns:a16="http://schemas.microsoft.com/office/drawing/2014/main" val="4060409403"/>
                    </a:ext>
                  </a:extLst>
                </a:gridCol>
                <a:gridCol w="1909261">
                  <a:extLst>
                    <a:ext uri="{9D8B030D-6E8A-4147-A177-3AD203B41FA5}">
                      <a16:colId xmlns:a16="http://schemas.microsoft.com/office/drawing/2014/main" val="3166732144"/>
                    </a:ext>
                  </a:extLst>
                </a:gridCol>
              </a:tblGrid>
              <a:tr h="247513">
                <a:tc>
                  <a:txBody>
                    <a:bodyPr/>
                    <a:lstStyle/>
                    <a:p>
                      <a:r>
                        <a:rPr lang="en-US" sz="1800" dirty="0" err="1"/>
                        <a:t>Xinyu</a:t>
                      </a:r>
                      <a:endParaRPr lang="en-IN" sz="1800" dirty="0"/>
                    </a:p>
                  </a:txBody>
                  <a:tcPr/>
                </a:tc>
                <a:tc>
                  <a:txBody>
                    <a:bodyPr/>
                    <a:lstStyle/>
                    <a:p>
                      <a:r>
                        <a:rPr lang="en-US" sz="1800" dirty="0"/>
                        <a:t>Bao</a:t>
                      </a:r>
                      <a:endParaRPr lang="en-IN" sz="1800" dirty="0"/>
                    </a:p>
                  </a:txBody>
                  <a:tcPr/>
                </a:tc>
                <a:tc>
                  <a:txBody>
                    <a:bodyPr/>
                    <a:lstStyle/>
                    <a:p>
                      <a:r>
                        <a:rPr lang="en-US" sz="1800" dirty="0"/>
                        <a:t>Ashish</a:t>
                      </a:r>
                      <a:endParaRPr lang="en-IN" sz="1800" dirty="0"/>
                    </a:p>
                  </a:txBody>
                  <a:tcPr/>
                </a:tc>
                <a:tc>
                  <a:txBody>
                    <a:bodyPr/>
                    <a:lstStyle/>
                    <a:p>
                      <a:r>
                        <a:rPr lang="en-US" sz="1800" dirty="0"/>
                        <a:t>Charlie</a:t>
                      </a:r>
                      <a:endParaRPr lang="en-IN" sz="1800" dirty="0"/>
                    </a:p>
                  </a:txBody>
                  <a:tcPr/>
                </a:tc>
                <a:extLst>
                  <a:ext uri="{0D108BD9-81ED-4DB2-BD59-A6C34878D82A}">
                    <a16:rowId xmlns:a16="http://schemas.microsoft.com/office/drawing/2014/main" val="1478919163"/>
                  </a:ext>
                </a:extLst>
              </a:tr>
              <a:tr h="247513">
                <a:tc>
                  <a:txBody>
                    <a:bodyPr/>
                    <a:lstStyle/>
                    <a:p>
                      <a:r>
                        <a:rPr lang="en-US" sz="1800" dirty="0"/>
                        <a:t>Yashoda</a:t>
                      </a:r>
                      <a:endParaRPr lang="en-IN" sz="1800" dirty="0"/>
                    </a:p>
                  </a:txBody>
                  <a:tcPr/>
                </a:tc>
                <a:tc>
                  <a:txBody>
                    <a:bodyPr/>
                    <a:lstStyle/>
                    <a:p>
                      <a:r>
                        <a:rPr lang="en-US" sz="1800" dirty="0"/>
                        <a:t>Ashish</a:t>
                      </a:r>
                      <a:endParaRPr lang="en-IN" sz="1800" dirty="0"/>
                    </a:p>
                  </a:txBody>
                  <a:tcPr/>
                </a:tc>
                <a:tc>
                  <a:txBody>
                    <a:bodyPr/>
                    <a:lstStyle/>
                    <a:p>
                      <a:r>
                        <a:rPr lang="en-US" sz="1800" dirty="0"/>
                        <a:t>Bao</a:t>
                      </a:r>
                      <a:endParaRPr lang="en-IN" sz="1800" dirty="0"/>
                    </a:p>
                  </a:txBody>
                  <a:tcPr/>
                </a:tc>
                <a:tc>
                  <a:txBody>
                    <a:bodyPr/>
                    <a:lstStyle/>
                    <a:p>
                      <a:r>
                        <a:rPr lang="en-US" sz="1800" dirty="0"/>
                        <a:t>Charlie</a:t>
                      </a:r>
                      <a:endParaRPr lang="en-IN" sz="1800" dirty="0"/>
                    </a:p>
                  </a:txBody>
                  <a:tcPr/>
                </a:tc>
                <a:extLst>
                  <a:ext uri="{0D108BD9-81ED-4DB2-BD59-A6C34878D82A}">
                    <a16:rowId xmlns:a16="http://schemas.microsoft.com/office/drawing/2014/main" val="3070170250"/>
                  </a:ext>
                </a:extLst>
              </a:tr>
              <a:tr h="247513">
                <a:tc>
                  <a:txBody>
                    <a:bodyPr/>
                    <a:lstStyle/>
                    <a:p>
                      <a:r>
                        <a:rPr lang="en-US" sz="1800" dirty="0"/>
                        <a:t>Zuzu</a:t>
                      </a:r>
                      <a:endParaRPr lang="en-IN" sz="1800" dirty="0"/>
                    </a:p>
                  </a:txBody>
                  <a:tcPr/>
                </a:tc>
                <a:tc>
                  <a:txBody>
                    <a:bodyPr/>
                    <a:lstStyle/>
                    <a:p>
                      <a:r>
                        <a:rPr lang="en-US" sz="1800" dirty="0"/>
                        <a:t>Ashish</a:t>
                      </a:r>
                      <a:endParaRPr lang="en-IN" sz="1800" dirty="0"/>
                    </a:p>
                  </a:txBody>
                  <a:tcPr/>
                </a:tc>
                <a:tc>
                  <a:txBody>
                    <a:bodyPr/>
                    <a:lstStyle/>
                    <a:p>
                      <a:r>
                        <a:rPr lang="en-US" sz="1800" dirty="0"/>
                        <a:t>Bao</a:t>
                      </a:r>
                      <a:endParaRPr lang="en-IN" sz="1800" dirty="0"/>
                    </a:p>
                  </a:txBody>
                  <a:tcPr/>
                </a:tc>
                <a:tc>
                  <a:txBody>
                    <a:bodyPr/>
                    <a:lstStyle/>
                    <a:p>
                      <a:r>
                        <a:rPr lang="en-US" sz="1800" dirty="0"/>
                        <a:t>Charlie</a:t>
                      </a:r>
                      <a:endParaRPr lang="en-IN" sz="1800" dirty="0"/>
                    </a:p>
                  </a:txBody>
                  <a:tcPr/>
                </a:tc>
                <a:extLst>
                  <a:ext uri="{0D108BD9-81ED-4DB2-BD59-A6C34878D82A}">
                    <a16:rowId xmlns:a16="http://schemas.microsoft.com/office/drawing/2014/main" val="2007545806"/>
                  </a:ext>
                </a:extLst>
              </a:tr>
            </a:tbl>
          </a:graphicData>
        </a:graphic>
      </p:graphicFrame>
    </p:spTree>
    <p:extLst>
      <p:ext uri="{BB962C8B-B14F-4D97-AF65-F5344CB8AC3E}">
        <p14:creationId xmlns:p14="http://schemas.microsoft.com/office/powerpoint/2010/main" val="28698651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5C1F9-0C2B-C3B7-0D7F-C6B5EB5633B4}"/>
              </a:ext>
            </a:extLst>
          </p:cNvPr>
          <p:cNvSpPr>
            <a:spLocks noGrp="1"/>
          </p:cNvSpPr>
          <p:nvPr>
            <p:ph type="title"/>
          </p:nvPr>
        </p:nvSpPr>
        <p:spPr/>
        <p:txBody>
          <a:bodyPr/>
          <a:lstStyle/>
          <a:p>
            <a:r>
              <a:rPr lang="en-US" u="sng" dirty="0"/>
              <a:t>Hmm…</a:t>
            </a:r>
            <a:endParaRPr lang="en-IN" u="sng" dirty="0"/>
          </a:p>
        </p:txBody>
      </p:sp>
      <p:sp>
        <p:nvSpPr>
          <p:cNvPr id="3" name="Content Placeholder 2">
            <a:extLst>
              <a:ext uri="{FF2B5EF4-FFF2-40B4-BE49-F238E27FC236}">
                <a16:creationId xmlns:a16="http://schemas.microsoft.com/office/drawing/2014/main" id="{B03DF4D1-AC69-A1AF-75D2-7B2AEFF45424}"/>
              </a:ext>
            </a:extLst>
          </p:cNvPr>
          <p:cNvSpPr>
            <a:spLocks noGrp="1"/>
          </p:cNvSpPr>
          <p:nvPr>
            <p:ph idx="1"/>
          </p:nvPr>
        </p:nvSpPr>
        <p:spPr/>
        <p:txBody>
          <a:bodyPr>
            <a:normAutofit lnSpcReduction="10000"/>
          </a:bodyPr>
          <a:lstStyle/>
          <a:p>
            <a:r>
              <a:rPr lang="en-US" sz="4000" dirty="0"/>
              <a:t>Do stable matchings </a:t>
            </a:r>
            <a:r>
              <a:rPr lang="en-US" sz="4000" b="1" dirty="0">
                <a:solidFill>
                  <a:srgbClr val="C00000"/>
                </a:solidFill>
              </a:rPr>
              <a:t>always</a:t>
            </a:r>
            <a:r>
              <a:rPr lang="en-US" sz="4000" dirty="0"/>
              <a:t> exist?</a:t>
            </a:r>
          </a:p>
          <a:p>
            <a:endParaRPr lang="en-US" sz="4000" dirty="0"/>
          </a:p>
          <a:p>
            <a:r>
              <a:rPr lang="en-US" sz="4000" i="1" dirty="0">
                <a:solidFill>
                  <a:srgbClr val="0070C0"/>
                </a:solidFill>
              </a:rPr>
              <a:t>Idea</a:t>
            </a:r>
            <a:r>
              <a:rPr lang="en-US" sz="4000" dirty="0"/>
              <a:t>: Start with any matching. Keep identifying rogue couples and match them with each other. </a:t>
            </a:r>
          </a:p>
          <a:p>
            <a:endParaRPr lang="en-US" sz="4000" dirty="0"/>
          </a:p>
          <a:p>
            <a:r>
              <a:rPr lang="en-US" sz="4000" dirty="0"/>
              <a:t>But do you ever end up at a stable matching this way? Hmm…not clear.</a:t>
            </a:r>
            <a:endParaRPr lang="en-IN" sz="4000" dirty="0"/>
          </a:p>
        </p:txBody>
      </p:sp>
    </p:spTree>
    <p:extLst>
      <p:ext uri="{BB962C8B-B14F-4D97-AF65-F5344CB8AC3E}">
        <p14:creationId xmlns:p14="http://schemas.microsoft.com/office/powerpoint/2010/main" val="338569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CF2E9-8BDE-F658-B541-3FB904BD19C2}"/>
              </a:ext>
            </a:extLst>
          </p:cNvPr>
          <p:cNvSpPr>
            <a:spLocks noGrp="1"/>
          </p:cNvSpPr>
          <p:nvPr>
            <p:ph type="title"/>
          </p:nvPr>
        </p:nvSpPr>
        <p:spPr/>
        <p:txBody>
          <a:bodyPr/>
          <a:lstStyle/>
          <a:p>
            <a:r>
              <a:rPr lang="en-US" u="sng" dirty="0"/>
              <a:t>Gale-Shapley Algorithm (1962)</a:t>
            </a:r>
            <a:endParaRPr lang="en-IN" u="sng" dirty="0"/>
          </a:p>
        </p:txBody>
      </p:sp>
      <p:pic>
        <p:nvPicPr>
          <p:cNvPr id="5" name="Picture 4">
            <a:extLst>
              <a:ext uri="{FF2B5EF4-FFF2-40B4-BE49-F238E27FC236}">
                <a16:creationId xmlns:a16="http://schemas.microsoft.com/office/drawing/2014/main" id="{CFFC2546-8F3A-D253-C909-FD2D2B908518}"/>
              </a:ext>
            </a:extLst>
          </p:cNvPr>
          <p:cNvPicPr>
            <a:picLocks noChangeAspect="1"/>
          </p:cNvPicPr>
          <p:nvPr/>
        </p:nvPicPr>
        <p:blipFill>
          <a:blip r:embed="rId2"/>
          <a:stretch>
            <a:fillRect/>
          </a:stretch>
        </p:blipFill>
        <p:spPr>
          <a:xfrm>
            <a:off x="838200" y="1470555"/>
            <a:ext cx="10754032" cy="4820538"/>
          </a:xfrm>
          <a:prstGeom prst="rect">
            <a:avLst/>
          </a:prstGeom>
        </p:spPr>
      </p:pic>
      <p:pic>
        <p:nvPicPr>
          <p:cNvPr id="7" name="Picture 6">
            <a:extLst>
              <a:ext uri="{FF2B5EF4-FFF2-40B4-BE49-F238E27FC236}">
                <a16:creationId xmlns:a16="http://schemas.microsoft.com/office/drawing/2014/main" id="{F312095B-B773-FEC8-B24C-9ED2A08EA9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15439" y="162241"/>
            <a:ext cx="947994" cy="1263638"/>
          </a:xfrm>
          <a:prstGeom prst="rect">
            <a:avLst/>
          </a:prstGeom>
        </p:spPr>
      </p:pic>
      <p:pic>
        <p:nvPicPr>
          <p:cNvPr id="9" name="Picture 8">
            <a:extLst>
              <a:ext uri="{FF2B5EF4-FFF2-40B4-BE49-F238E27FC236}">
                <a16:creationId xmlns:a16="http://schemas.microsoft.com/office/drawing/2014/main" id="{ABD61D0A-1C82-013E-FFBB-8C7EACE3BC3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4893" t="3952" r="26534" b="16769"/>
          <a:stretch/>
        </p:blipFill>
        <p:spPr>
          <a:xfrm>
            <a:off x="9828325" y="162242"/>
            <a:ext cx="778715" cy="1270960"/>
          </a:xfrm>
          <a:prstGeom prst="rect">
            <a:avLst/>
          </a:prstGeom>
        </p:spPr>
      </p:pic>
    </p:spTree>
    <p:extLst>
      <p:ext uri="{BB962C8B-B14F-4D97-AF65-F5344CB8AC3E}">
        <p14:creationId xmlns:p14="http://schemas.microsoft.com/office/powerpoint/2010/main" val="39469596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2737C-542D-DE6E-A1FA-9E6506E43BC8}"/>
              </a:ext>
            </a:extLst>
          </p:cNvPr>
          <p:cNvSpPr>
            <a:spLocks noGrp="1"/>
          </p:cNvSpPr>
          <p:nvPr>
            <p:ph type="title"/>
          </p:nvPr>
        </p:nvSpPr>
        <p:spPr/>
        <p:txBody>
          <a:bodyPr/>
          <a:lstStyle/>
          <a:p>
            <a:r>
              <a:rPr lang="en-US" u="sng" dirty="0"/>
              <a:t>Example</a:t>
            </a:r>
            <a:endParaRPr lang="en-IN" u="sng" dirty="0"/>
          </a:p>
        </p:txBody>
      </p:sp>
      <p:graphicFrame>
        <p:nvGraphicFramePr>
          <p:cNvPr id="4" name="Table 4">
            <a:extLst>
              <a:ext uri="{FF2B5EF4-FFF2-40B4-BE49-F238E27FC236}">
                <a16:creationId xmlns:a16="http://schemas.microsoft.com/office/drawing/2014/main" id="{29F5E552-8771-1B4C-24B8-D5B1B0812B3F}"/>
              </a:ext>
            </a:extLst>
          </p:cNvPr>
          <p:cNvGraphicFramePr>
            <a:graphicFrameLocks noGrp="1"/>
          </p:cNvGraphicFramePr>
          <p:nvPr>
            <p:extLst>
              <p:ext uri="{D42A27DB-BD31-4B8C-83A1-F6EECF244321}">
                <p14:modId xmlns:p14="http://schemas.microsoft.com/office/powerpoint/2010/main" val="3234748532"/>
              </p:ext>
            </p:extLst>
          </p:nvPr>
        </p:nvGraphicFramePr>
        <p:xfrm>
          <a:off x="4391741" y="255435"/>
          <a:ext cx="7637044" cy="1097280"/>
        </p:xfrm>
        <a:graphic>
          <a:graphicData uri="http://schemas.openxmlformats.org/drawingml/2006/table">
            <a:tbl>
              <a:tblPr firstCol="1" bandRow="1">
                <a:tableStyleId>{5C22544A-7EE6-4342-B048-85BDC9FD1C3A}</a:tableStyleId>
              </a:tblPr>
              <a:tblGrid>
                <a:gridCol w="1909261">
                  <a:extLst>
                    <a:ext uri="{9D8B030D-6E8A-4147-A177-3AD203B41FA5}">
                      <a16:colId xmlns:a16="http://schemas.microsoft.com/office/drawing/2014/main" val="3556777661"/>
                    </a:ext>
                  </a:extLst>
                </a:gridCol>
                <a:gridCol w="1909261">
                  <a:extLst>
                    <a:ext uri="{9D8B030D-6E8A-4147-A177-3AD203B41FA5}">
                      <a16:colId xmlns:a16="http://schemas.microsoft.com/office/drawing/2014/main" val="285173248"/>
                    </a:ext>
                  </a:extLst>
                </a:gridCol>
                <a:gridCol w="1909261">
                  <a:extLst>
                    <a:ext uri="{9D8B030D-6E8A-4147-A177-3AD203B41FA5}">
                      <a16:colId xmlns:a16="http://schemas.microsoft.com/office/drawing/2014/main" val="4060409403"/>
                    </a:ext>
                  </a:extLst>
                </a:gridCol>
                <a:gridCol w="1909261">
                  <a:extLst>
                    <a:ext uri="{9D8B030D-6E8A-4147-A177-3AD203B41FA5}">
                      <a16:colId xmlns:a16="http://schemas.microsoft.com/office/drawing/2014/main" val="3166732144"/>
                    </a:ext>
                  </a:extLst>
                </a:gridCol>
              </a:tblGrid>
              <a:tr h="247513">
                <a:tc>
                  <a:txBody>
                    <a:bodyPr/>
                    <a:lstStyle/>
                    <a:p>
                      <a:r>
                        <a:rPr lang="en-US" sz="1800" dirty="0"/>
                        <a:t>Ashish</a:t>
                      </a:r>
                      <a:endParaRPr lang="en-IN" sz="1800" dirty="0"/>
                    </a:p>
                  </a:txBody>
                  <a:tcPr/>
                </a:tc>
                <a:tc>
                  <a:txBody>
                    <a:bodyPr/>
                    <a:lstStyle/>
                    <a:p>
                      <a:r>
                        <a:rPr lang="en-US" sz="1800" dirty="0" err="1"/>
                        <a:t>Xinyu</a:t>
                      </a:r>
                      <a:endParaRPr lang="en-IN" sz="1800" dirty="0"/>
                    </a:p>
                  </a:txBody>
                  <a:tcPr/>
                </a:tc>
                <a:tc>
                  <a:txBody>
                    <a:bodyPr/>
                    <a:lstStyle/>
                    <a:p>
                      <a:r>
                        <a:rPr lang="en-US" sz="1800" dirty="0"/>
                        <a:t>Yashoda</a:t>
                      </a:r>
                      <a:endParaRPr lang="en-IN" sz="1800" dirty="0"/>
                    </a:p>
                  </a:txBody>
                  <a:tcPr/>
                </a:tc>
                <a:tc>
                  <a:txBody>
                    <a:bodyPr/>
                    <a:lstStyle/>
                    <a:p>
                      <a:r>
                        <a:rPr lang="en-US" sz="1800" dirty="0"/>
                        <a:t>Zuzu</a:t>
                      </a:r>
                      <a:endParaRPr lang="en-IN" sz="1800" dirty="0"/>
                    </a:p>
                  </a:txBody>
                  <a:tcPr/>
                </a:tc>
                <a:extLst>
                  <a:ext uri="{0D108BD9-81ED-4DB2-BD59-A6C34878D82A}">
                    <a16:rowId xmlns:a16="http://schemas.microsoft.com/office/drawing/2014/main" val="1478919163"/>
                  </a:ext>
                </a:extLst>
              </a:tr>
              <a:tr h="247513">
                <a:tc>
                  <a:txBody>
                    <a:bodyPr/>
                    <a:lstStyle/>
                    <a:p>
                      <a:r>
                        <a:rPr lang="en-US" sz="1800" dirty="0"/>
                        <a:t>Bao</a:t>
                      </a:r>
                      <a:endParaRPr lang="en-IN" sz="1800" dirty="0"/>
                    </a:p>
                  </a:txBody>
                  <a:tcPr/>
                </a:tc>
                <a:tc>
                  <a:txBody>
                    <a:bodyPr/>
                    <a:lstStyle/>
                    <a:p>
                      <a:r>
                        <a:rPr lang="en-US" sz="1800" dirty="0"/>
                        <a:t>Yashoda</a:t>
                      </a:r>
                      <a:endParaRPr lang="en-IN" sz="1800" dirty="0"/>
                    </a:p>
                  </a:txBody>
                  <a:tcPr/>
                </a:tc>
                <a:tc>
                  <a:txBody>
                    <a:bodyPr/>
                    <a:lstStyle/>
                    <a:p>
                      <a:r>
                        <a:rPr lang="en-US" sz="1800" dirty="0" err="1"/>
                        <a:t>Xinyu</a:t>
                      </a:r>
                      <a:endParaRPr lang="en-IN" sz="1800" dirty="0"/>
                    </a:p>
                  </a:txBody>
                  <a:tcPr/>
                </a:tc>
                <a:tc>
                  <a:txBody>
                    <a:bodyPr/>
                    <a:lstStyle/>
                    <a:p>
                      <a:r>
                        <a:rPr lang="en-US" sz="1800" dirty="0"/>
                        <a:t>Zuzu</a:t>
                      </a:r>
                      <a:endParaRPr lang="en-IN" sz="1800" dirty="0"/>
                    </a:p>
                  </a:txBody>
                  <a:tcPr/>
                </a:tc>
                <a:extLst>
                  <a:ext uri="{0D108BD9-81ED-4DB2-BD59-A6C34878D82A}">
                    <a16:rowId xmlns:a16="http://schemas.microsoft.com/office/drawing/2014/main" val="3070170250"/>
                  </a:ext>
                </a:extLst>
              </a:tr>
              <a:tr h="247513">
                <a:tc>
                  <a:txBody>
                    <a:bodyPr/>
                    <a:lstStyle/>
                    <a:p>
                      <a:r>
                        <a:rPr lang="en-US" sz="1800" dirty="0"/>
                        <a:t>Charlie</a:t>
                      </a:r>
                      <a:endParaRPr lang="en-IN" sz="1800" dirty="0"/>
                    </a:p>
                  </a:txBody>
                  <a:tcPr/>
                </a:tc>
                <a:tc>
                  <a:txBody>
                    <a:bodyPr/>
                    <a:lstStyle/>
                    <a:p>
                      <a:r>
                        <a:rPr lang="en-US" sz="1800" dirty="0" err="1"/>
                        <a:t>Xinyu</a:t>
                      </a:r>
                      <a:endParaRPr lang="en-IN" sz="1800" dirty="0"/>
                    </a:p>
                  </a:txBody>
                  <a:tcPr/>
                </a:tc>
                <a:tc>
                  <a:txBody>
                    <a:bodyPr/>
                    <a:lstStyle/>
                    <a:p>
                      <a:r>
                        <a:rPr lang="en-US" sz="1800" dirty="0"/>
                        <a:t>Yashoda</a:t>
                      </a:r>
                      <a:endParaRPr lang="en-IN" sz="1800" dirty="0"/>
                    </a:p>
                  </a:txBody>
                  <a:tcPr/>
                </a:tc>
                <a:tc>
                  <a:txBody>
                    <a:bodyPr/>
                    <a:lstStyle/>
                    <a:p>
                      <a:r>
                        <a:rPr lang="en-US" sz="1800" dirty="0"/>
                        <a:t>Zuzu</a:t>
                      </a:r>
                      <a:endParaRPr lang="en-IN" sz="1800" dirty="0"/>
                    </a:p>
                  </a:txBody>
                  <a:tcPr/>
                </a:tc>
                <a:extLst>
                  <a:ext uri="{0D108BD9-81ED-4DB2-BD59-A6C34878D82A}">
                    <a16:rowId xmlns:a16="http://schemas.microsoft.com/office/drawing/2014/main" val="2007545806"/>
                  </a:ext>
                </a:extLst>
              </a:tr>
            </a:tbl>
          </a:graphicData>
        </a:graphic>
      </p:graphicFrame>
      <p:graphicFrame>
        <p:nvGraphicFramePr>
          <p:cNvPr id="5" name="Table 4">
            <a:extLst>
              <a:ext uri="{FF2B5EF4-FFF2-40B4-BE49-F238E27FC236}">
                <a16:creationId xmlns:a16="http://schemas.microsoft.com/office/drawing/2014/main" id="{10CEFBD6-20D5-156D-4C81-1CABF37D9EAA}"/>
              </a:ext>
            </a:extLst>
          </p:cNvPr>
          <p:cNvGraphicFramePr>
            <a:graphicFrameLocks noGrp="1"/>
          </p:cNvGraphicFramePr>
          <p:nvPr>
            <p:extLst>
              <p:ext uri="{D42A27DB-BD31-4B8C-83A1-F6EECF244321}">
                <p14:modId xmlns:p14="http://schemas.microsoft.com/office/powerpoint/2010/main" val="1252520206"/>
              </p:ext>
            </p:extLst>
          </p:nvPr>
        </p:nvGraphicFramePr>
        <p:xfrm>
          <a:off x="4391741" y="1664402"/>
          <a:ext cx="7637044" cy="1097280"/>
        </p:xfrm>
        <a:graphic>
          <a:graphicData uri="http://schemas.openxmlformats.org/drawingml/2006/table">
            <a:tbl>
              <a:tblPr firstCol="1" bandRow="1">
                <a:tableStyleId>{21E4AEA4-8DFA-4A89-87EB-49C32662AFE0}</a:tableStyleId>
              </a:tblPr>
              <a:tblGrid>
                <a:gridCol w="1909261">
                  <a:extLst>
                    <a:ext uri="{9D8B030D-6E8A-4147-A177-3AD203B41FA5}">
                      <a16:colId xmlns:a16="http://schemas.microsoft.com/office/drawing/2014/main" val="3556777661"/>
                    </a:ext>
                  </a:extLst>
                </a:gridCol>
                <a:gridCol w="1909261">
                  <a:extLst>
                    <a:ext uri="{9D8B030D-6E8A-4147-A177-3AD203B41FA5}">
                      <a16:colId xmlns:a16="http://schemas.microsoft.com/office/drawing/2014/main" val="285173248"/>
                    </a:ext>
                  </a:extLst>
                </a:gridCol>
                <a:gridCol w="1909261">
                  <a:extLst>
                    <a:ext uri="{9D8B030D-6E8A-4147-A177-3AD203B41FA5}">
                      <a16:colId xmlns:a16="http://schemas.microsoft.com/office/drawing/2014/main" val="4060409403"/>
                    </a:ext>
                  </a:extLst>
                </a:gridCol>
                <a:gridCol w="1909261">
                  <a:extLst>
                    <a:ext uri="{9D8B030D-6E8A-4147-A177-3AD203B41FA5}">
                      <a16:colId xmlns:a16="http://schemas.microsoft.com/office/drawing/2014/main" val="3166732144"/>
                    </a:ext>
                  </a:extLst>
                </a:gridCol>
              </a:tblGrid>
              <a:tr h="247513">
                <a:tc>
                  <a:txBody>
                    <a:bodyPr/>
                    <a:lstStyle/>
                    <a:p>
                      <a:r>
                        <a:rPr lang="en-US" sz="1800" dirty="0" err="1"/>
                        <a:t>Xinyu</a:t>
                      </a:r>
                      <a:endParaRPr lang="en-IN" sz="1800" dirty="0"/>
                    </a:p>
                  </a:txBody>
                  <a:tcPr/>
                </a:tc>
                <a:tc>
                  <a:txBody>
                    <a:bodyPr/>
                    <a:lstStyle/>
                    <a:p>
                      <a:r>
                        <a:rPr lang="en-US" sz="1800" dirty="0"/>
                        <a:t>Bao</a:t>
                      </a:r>
                      <a:endParaRPr lang="en-IN" sz="1800" dirty="0"/>
                    </a:p>
                  </a:txBody>
                  <a:tcPr/>
                </a:tc>
                <a:tc>
                  <a:txBody>
                    <a:bodyPr/>
                    <a:lstStyle/>
                    <a:p>
                      <a:r>
                        <a:rPr lang="en-US" sz="1800" dirty="0"/>
                        <a:t>Ashish</a:t>
                      </a:r>
                      <a:endParaRPr lang="en-IN" sz="1800" dirty="0"/>
                    </a:p>
                  </a:txBody>
                  <a:tcPr/>
                </a:tc>
                <a:tc>
                  <a:txBody>
                    <a:bodyPr/>
                    <a:lstStyle/>
                    <a:p>
                      <a:r>
                        <a:rPr lang="en-US" sz="1800" dirty="0"/>
                        <a:t>Charlie</a:t>
                      </a:r>
                      <a:endParaRPr lang="en-IN" sz="1800" dirty="0"/>
                    </a:p>
                  </a:txBody>
                  <a:tcPr/>
                </a:tc>
                <a:extLst>
                  <a:ext uri="{0D108BD9-81ED-4DB2-BD59-A6C34878D82A}">
                    <a16:rowId xmlns:a16="http://schemas.microsoft.com/office/drawing/2014/main" val="1478919163"/>
                  </a:ext>
                </a:extLst>
              </a:tr>
              <a:tr h="247513">
                <a:tc>
                  <a:txBody>
                    <a:bodyPr/>
                    <a:lstStyle/>
                    <a:p>
                      <a:r>
                        <a:rPr lang="en-US" sz="1800" dirty="0"/>
                        <a:t>Yashoda</a:t>
                      </a:r>
                      <a:endParaRPr lang="en-IN" sz="1800" dirty="0"/>
                    </a:p>
                  </a:txBody>
                  <a:tcPr/>
                </a:tc>
                <a:tc>
                  <a:txBody>
                    <a:bodyPr/>
                    <a:lstStyle/>
                    <a:p>
                      <a:r>
                        <a:rPr lang="en-US" sz="1800" dirty="0"/>
                        <a:t>Ashish</a:t>
                      </a:r>
                      <a:endParaRPr lang="en-IN" sz="1800" dirty="0"/>
                    </a:p>
                  </a:txBody>
                  <a:tcPr/>
                </a:tc>
                <a:tc>
                  <a:txBody>
                    <a:bodyPr/>
                    <a:lstStyle/>
                    <a:p>
                      <a:r>
                        <a:rPr lang="en-US" sz="1800" dirty="0"/>
                        <a:t>Bao</a:t>
                      </a:r>
                      <a:endParaRPr lang="en-IN" sz="1800" dirty="0"/>
                    </a:p>
                  </a:txBody>
                  <a:tcPr/>
                </a:tc>
                <a:tc>
                  <a:txBody>
                    <a:bodyPr/>
                    <a:lstStyle/>
                    <a:p>
                      <a:r>
                        <a:rPr lang="en-US" sz="1800" dirty="0"/>
                        <a:t>Charlie</a:t>
                      </a:r>
                      <a:endParaRPr lang="en-IN" sz="1800" dirty="0"/>
                    </a:p>
                  </a:txBody>
                  <a:tcPr/>
                </a:tc>
                <a:extLst>
                  <a:ext uri="{0D108BD9-81ED-4DB2-BD59-A6C34878D82A}">
                    <a16:rowId xmlns:a16="http://schemas.microsoft.com/office/drawing/2014/main" val="3070170250"/>
                  </a:ext>
                </a:extLst>
              </a:tr>
              <a:tr h="247513">
                <a:tc>
                  <a:txBody>
                    <a:bodyPr/>
                    <a:lstStyle/>
                    <a:p>
                      <a:r>
                        <a:rPr lang="en-US" sz="1800" dirty="0"/>
                        <a:t>Zuzu</a:t>
                      </a:r>
                      <a:endParaRPr lang="en-IN" sz="1800" dirty="0"/>
                    </a:p>
                  </a:txBody>
                  <a:tcPr/>
                </a:tc>
                <a:tc>
                  <a:txBody>
                    <a:bodyPr/>
                    <a:lstStyle/>
                    <a:p>
                      <a:r>
                        <a:rPr lang="en-US" sz="1800" dirty="0"/>
                        <a:t>Ashish</a:t>
                      </a:r>
                      <a:endParaRPr lang="en-IN" sz="1800" dirty="0"/>
                    </a:p>
                  </a:txBody>
                  <a:tcPr/>
                </a:tc>
                <a:tc>
                  <a:txBody>
                    <a:bodyPr/>
                    <a:lstStyle/>
                    <a:p>
                      <a:r>
                        <a:rPr lang="en-US" sz="1800" dirty="0"/>
                        <a:t>Bao</a:t>
                      </a:r>
                      <a:endParaRPr lang="en-IN" sz="1800" dirty="0"/>
                    </a:p>
                  </a:txBody>
                  <a:tcPr/>
                </a:tc>
                <a:tc>
                  <a:txBody>
                    <a:bodyPr/>
                    <a:lstStyle/>
                    <a:p>
                      <a:r>
                        <a:rPr lang="en-US" sz="1800" dirty="0"/>
                        <a:t>Charlie</a:t>
                      </a:r>
                      <a:endParaRPr lang="en-IN" sz="1800" dirty="0"/>
                    </a:p>
                  </a:txBody>
                  <a:tcPr/>
                </a:tc>
                <a:extLst>
                  <a:ext uri="{0D108BD9-81ED-4DB2-BD59-A6C34878D82A}">
                    <a16:rowId xmlns:a16="http://schemas.microsoft.com/office/drawing/2014/main" val="2007545806"/>
                  </a:ext>
                </a:extLst>
              </a:tr>
            </a:tbl>
          </a:graphicData>
        </a:graphic>
      </p:graphicFrame>
      <p:pic>
        <p:nvPicPr>
          <p:cNvPr id="6" name="Picture 5">
            <a:extLst>
              <a:ext uri="{FF2B5EF4-FFF2-40B4-BE49-F238E27FC236}">
                <a16:creationId xmlns:a16="http://schemas.microsoft.com/office/drawing/2014/main" id="{EE2C155E-D769-4728-F96C-DA12AE94E3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1772" y="3429000"/>
            <a:ext cx="865673" cy="721394"/>
          </a:xfrm>
          <a:prstGeom prst="rect">
            <a:avLst/>
          </a:prstGeom>
        </p:spPr>
      </p:pic>
      <p:pic>
        <p:nvPicPr>
          <p:cNvPr id="7" name="Picture 6">
            <a:extLst>
              <a:ext uri="{FF2B5EF4-FFF2-40B4-BE49-F238E27FC236}">
                <a16:creationId xmlns:a16="http://schemas.microsoft.com/office/drawing/2014/main" id="{4EECF590-DFF3-0A40-D6F6-36CABA94D0F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61772" y="4421348"/>
            <a:ext cx="708217" cy="721394"/>
          </a:xfrm>
          <a:prstGeom prst="rect">
            <a:avLst/>
          </a:prstGeom>
        </p:spPr>
      </p:pic>
      <p:pic>
        <p:nvPicPr>
          <p:cNvPr id="8" name="Picture 7">
            <a:extLst>
              <a:ext uri="{FF2B5EF4-FFF2-40B4-BE49-F238E27FC236}">
                <a16:creationId xmlns:a16="http://schemas.microsoft.com/office/drawing/2014/main" id="{18E6CD50-457D-B822-5BDD-AB131AB437A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37331" y="4421348"/>
            <a:ext cx="548981" cy="697951"/>
          </a:xfrm>
          <a:prstGeom prst="rect">
            <a:avLst/>
          </a:prstGeom>
        </p:spPr>
      </p:pic>
      <p:pic>
        <p:nvPicPr>
          <p:cNvPr id="9" name="Picture 8">
            <a:extLst>
              <a:ext uri="{FF2B5EF4-FFF2-40B4-BE49-F238E27FC236}">
                <a16:creationId xmlns:a16="http://schemas.microsoft.com/office/drawing/2014/main" id="{9A73D9E4-C03E-71CF-59F5-2A009A38F58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37331" y="3429000"/>
            <a:ext cx="721394" cy="721394"/>
          </a:xfrm>
          <a:prstGeom prst="rect">
            <a:avLst/>
          </a:prstGeom>
        </p:spPr>
      </p:pic>
      <p:pic>
        <p:nvPicPr>
          <p:cNvPr id="15" name="Picture 14">
            <a:extLst>
              <a:ext uri="{FF2B5EF4-FFF2-40B4-BE49-F238E27FC236}">
                <a16:creationId xmlns:a16="http://schemas.microsoft.com/office/drawing/2014/main" id="{6EF7854D-2A4C-8EDD-9889-EC7D626B350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96962" y="5413696"/>
            <a:ext cx="590472" cy="694165"/>
          </a:xfrm>
          <a:prstGeom prst="rect">
            <a:avLst/>
          </a:prstGeom>
        </p:spPr>
      </p:pic>
      <p:pic>
        <p:nvPicPr>
          <p:cNvPr id="17" name="Picture 16">
            <a:extLst>
              <a:ext uri="{FF2B5EF4-FFF2-40B4-BE49-F238E27FC236}">
                <a16:creationId xmlns:a16="http://schemas.microsoft.com/office/drawing/2014/main" id="{B1CC1FFB-3344-4C36-ACD1-7EBA9E4FD2C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37331" y="5390253"/>
            <a:ext cx="620447" cy="973998"/>
          </a:xfrm>
          <a:prstGeom prst="rect">
            <a:avLst/>
          </a:prstGeom>
        </p:spPr>
      </p:pic>
      <p:sp>
        <p:nvSpPr>
          <p:cNvPr id="18" name="TextBox 17">
            <a:extLst>
              <a:ext uri="{FF2B5EF4-FFF2-40B4-BE49-F238E27FC236}">
                <a16:creationId xmlns:a16="http://schemas.microsoft.com/office/drawing/2014/main" id="{7F846CEC-25B4-5881-0777-ED29A920D1D4}"/>
              </a:ext>
            </a:extLst>
          </p:cNvPr>
          <p:cNvSpPr txBox="1"/>
          <p:nvPr/>
        </p:nvSpPr>
        <p:spPr>
          <a:xfrm>
            <a:off x="2889478" y="3512698"/>
            <a:ext cx="407484" cy="553998"/>
          </a:xfrm>
          <a:prstGeom prst="rect">
            <a:avLst/>
          </a:prstGeom>
          <a:noFill/>
        </p:spPr>
        <p:txBody>
          <a:bodyPr wrap="none" rtlCol="0">
            <a:spAutoFit/>
          </a:bodyPr>
          <a:lstStyle/>
          <a:p>
            <a:r>
              <a:rPr lang="en-US" sz="3000" dirty="0"/>
              <a:t>A</a:t>
            </a:r>
            <a:endParaRPr lang="en-IN" sz="3000" dirty="0"/>
          </a:p>
        </p:txBody>
      </p:sp>
      <p:sp>
        <p:nvSpPr>
          <p:cNvPr id="19" name="TextBox 18">
            <a:extLst>
              <a:ext uri="{FF2B5EF4-FFF2-40B4-BE49-F238E27FC236}">
                <a16:creationId xmlns:a16="http://schemas.microsoft.com/office/drawing/2014/main" id="{D41BB6A5-E8D4-9023-EC6D-BEAB2C692BFA}"/>
              </a:ext>
            </a:extLst>
          </p:cNvPr>
          <p:cNvSpPr txBox="1"/>
          <p:nvPr/>
        </p:nvSpPr>
        <p:spPr>
          <a:xfrm>
            <a:off x="2889478" y="5553863"/>
            <a:ext cx="394660" cy="553998"/>
          </a:xfrm>
          <a:prstGeom prst="rect">
            <a:avLst/>
          </a:prstGeom>
          <a:noFill/>
        </p:spPr>
        <p:txBody>
          <a:bodyPr wrap="none" rtlCol="0">
            <a:spAutoFit/>
          </a:bodyPr>
          <a:lstStyle/>
          <a:p>
            <a:r>
              <a:rPr lang="en-US" sz="3000" dirty="0"/>
              <a:t>C</a:t>
            </a:r>
            <a:endParaRPr lang="en-IN" sz="3000" dirty="0"/>
          </a:p>
        </p:txBody>
      </p:sp>
      <p:sp>
        <p:nvSpPr>
          <p:cNvPr id="20" name="TextBox 19">
            <a:extLst>
              <a:ext uri="{FF2B5EF4-FFF2-40B4-BE49-F238E27FC236}">
                <a16:creationId xmlns:a16="http://schemas.microsoft.com/office/drawing/2014/main" id="{4BB86B7B-97EE-3FA8-D7DF-D88055448493}"/>
              </a:ext>
            </a:extLst>
          </p:cNvPr>
          <p:cNvSpPr txBox="1"/>
          <p:nvPr/>
        </p:nvSpPr>
        <p:spPr>
          <a:xfrm>
            <a:off x="2889478" y="4575130"/>
            <a:ext cx="394660" cy="553998"/>
          </a:xfrm>
          <a:prstGeom prst="rect">
            <a:avLst/>
          </a:prstGeom>
          <a:noFill/>
        </p:spPr>
        <p:txBody>
          <a:bodyPr wrap="square" rtlCol="0">
            <a:spAutoFit/>
          </a:bodyPr>
          <a:lstStyle/>
          <a:p>
            <a:r>
              <a:rPr lang="en-US" sz="3000" dirty="0"/>
              <a:t>B</a:t>
            </a:r>
            <a:endParaRPr lang="en-IN" sz="3000" dirty="0"/>
          </a:p>
        </p:txBody>
      </p:sp>
      <p:sp>
        <p:nvSpPr>
          <p:cNvPr id="27" name="TextBox 26">
            <a:extLst>
              <a:ext uri="{FF2B5EF4-FFF2-40B4-BE49-F238E27FC236}">
                <a16:creationId xmlns:a16="http://schemas.microsoft.com/office/drawing/2014/main" id="{601EAE34-DE5E-F9B2-0B31-E23F15539174}"/>
              </a:ext>
            </a:extLst>
          </p:cNvPr>
          <p:cNvSpPr txBox="1"/>
          <p:nvPr/>
        </p:nvSpPr>
        <p:spPr>
          <a:xfrm>
            <a:off x="7224549" y="3511715"/>
            <a:ext cx="385042" cy="553998"/>
          </a:xfrm>
          <a:prstGeom prst="rect">
            <a:avLst/>
          </a:prstGeom>
          <a:noFill/>
        </p:spPr>
        <p:txBody>
          <a:bodyPr wrap="none" rtlCol="0">
            <a:spAutoFit/>
          </a:bodyPr>
          <a:lstStyle/>
          <a:p>
            <a:r>
              <a:rPr lang="en-US" sz="3000" dirty="0"/>
              <a:t>X</a:t>
            </a:r>
            <a:endParaRPr lang="en-IN" sz="3000" dirty="0"/>
          </a:p>
        </p:txBody>
      </p:sp>
      <p:sp>
        <p:nvSpPr>
          <p:cNvPr id="28" name="TextBox 27">
            <a:extLst>
              <a:ext uri="{FF2B5EF4-FFF2-40B4-BE49-F238E27FC236}">
                <a16:creationId xmlns:a16="http://schemas.microsoft.com/office/drawing/2014/main" id="{4B9D7681-4518-7748-545E-0FF3C3534A33}"/>
              </a:ext>
            </a:extLst>
          </p:cNvPr>
          <p:cNvSpPr txBox="1"/>
          <p:nvPr/>
        </p:nvSpPr>
        <p:spPr>
          <a:xfrm>
            <a:off x="7224549" y="5552880"/>
            <a:ext cx="364202" cy="553998"/>
          </a:xfrm>
          <a:prstGeom prst="rect">
            <a:avLst/>
          </a:prstGeom>
          <a:noFill/>
        </p:spPr>
        <p:txBody>
          <a:bodyPr wrap="none" rtlCol="0">
            <a:spAutoFit/>
          </a:bodyPr>
          <a:lstStyle/>
          <a:p>
            <a:r>
              <a:rPr lang="en-US" sz="3000" dirty="0"/>
              <a:t>Z</a:t>
            </a:r>
            <a:endParaRPr lang="en-IN" sz="3000" dirty="0"/>
          </a:p>
        </p:txBody>
      </p:sp>
      <p:sp>
        <p:nvSpPr>
          <p:cNvPr id="29" name="TextBox 28">
            <a:extLst>
              <a:ext uri="{FF2B5EF4-FFF2-40B4-BE49-F238E27FC236}">
                <a16:creationId xmlns:a16="http://schemas.microsoft.com/office/drawing/2014/main" id="{BAF9F74B-0442-B89A-DC50-9E1E973F92DC}"/>
              </a:ext>
            </a:extLst>
          </p:cNvPr>
          <p:cNvSpPr txBox="1"/>
          <p:nvPr/>
        </p:nvSpPr>
        <p:spPr>
          <a:xfrm>
            <a:off x="7224549" y="4574147"/>
            <a:ext cx="394660" cy="553998"/>
          </a:xfrm>
          <a:prstGeom prst="rect">
            <a:avLst/>
          </a:prstGeom>
          <a:noFill/>
        </p:spPr>
        <p:txBody>
          <a:bodyPr wrap="square" rtlCol="0">
            <a:spAutoFit/>
          </a:bodyPr>
          <a:lstStyle/>
          <a:p>
            <a:r>
              <a:rPr lang="en-US" sz="3000" dirty="0"/>
              <a:t>Y</a:t>
            </a:r>
            <a:endParaRPr lang="en-IN" sz="3000" dirty="0"/>
          </a:p>
        </p:txBody>
      </p:sp>
    </p:spTree>
    <p:extLst>
      <p:ext uri="{BB962C8B-B14F-4D97-AF65-F5344CB8AC3E}">
        <p14:creationId xmlns:p14="http://schemas.microsoft.com/office/powerpoint/2010/main" val="15151865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2737C-542D-DE6E-A1FA-9E6506E43BC8}"/>
              </a:ext>
            </a:extLst>
          </p:cNvPr>
          <p:cNvSpPr>
            <a:spLocks noGrp="1"/>
          </p:cNvSpPr>
          <p:nvPr>
            <p:ph type="title"/>
          </p:nvPr>
        </p:nvSpPr>
        <p:spPr/>
        <p:txBody>
          <a:bodyPr/>
          <a:lstStyle/>
          <a:p>
            <a:r>
              <a:rPr lang="en-US" u="sng" dirty="0"/>
              <a:t>Example</a:t>
            </a:r>
            <a:endParaRPr lang="en-IN" u="sng" dirty="0"/>
          </a:p>
        </p:txBody>
      </p:sp>
      <p:graphicFrame>
        <p:nvGraphicFramePr>
          <p:cNvPr id="4" name="Table 4">
            <a:extLst>
              <a:ext uri="{FF2B5EF4-FFF2-40B4-BE49-F238E27FC236}">
                <a16:creationId xmlns:a16="http://schemas.microsoft.com/office/drawing/2014/main" id="{29F5E552-8771-1B4C-24B8-D5B1B0812B3F}"/>
              </a:ext>
            </a:extLst>
          </p:cNvPr>
          <p:cNvGraphicFramePr>
            <a:graphicFrameLocks noGrp="1"/>
          </p:cNvGraphicFramePr>
          <p:nvPr/>
        </p:nvGraphicFramePr>
        <p:xfrm>
          <a:off x="4391741" y="255435"/>
          <a:ext cx="7637044" cy="1097280"/>
        </p:xfrm>
        <a:graphic>
          <a:graphicData uri="http://schemas.openxmlformats.org/drawingml/2006/table">
            <a:tbl>
              <a:tblPr firstCol="1" bandRow="1">
                <a:tableStyleId>{5C22544A-7EE6-4342-B048-85BDC9FD1C3A}</a:tableStyleId>
              </a:tblPr>
              <a:tblGrid>
                <a:gridCol w="1909261">
                  <a:extLst>
                    <a:ext uri="{9D8B030D-6E8A-4147-A177-3AD203B41FA5}">
                      <a16:colId xmlns:a16="http://schemas.microsoft.com/office/drawing/2014/main" val="3556777661"/>
                    </a:ext>
                  </a:extLst>
                </a:gridCol>
                <a:gridCol w="1909261">
                  <a:extLst>
                    <a:ext uri="{9D8B030D-6E8A-4147-A177-3AD203B41FA5}">
                      <a16:colId xmlns:a16="http://schemas.microsoft.com/office/drawing/2014/main" val="285173248"/>
                    </a:ext>
                  </a:extLst>
                </a:gridCol>
                <a:gridCol w="1909261">
                  <a:extLst>
                    <a:ext uri="{9D8B030D-6E8A-4147-A177-3AD203B41FA5}">
                      <a16:colId xmlns:a16="http://schemas.microsoft.com/office/drawing/2014/main" val="4060409403"/>
                    </a:ext>
                  </a:extLst>
                </a:gridCol>
                <a:gridCol w="1909261">
                  <a:extLst>
                    <a:ext uri="{9D8B030D-6E8A-4147-A177-3AD203B41FA5}">
                      <a16:colId xmlns:a16="http://schemas.microsoft.com/office/drawing/2014/main" val="3166732144"/>
                    </a:ext>
                  </a:extLst>
                </a:gridCol>
              </a:tblGrid>
              <a:tr h="247513">
                <a:tc>
                  <a:txBody>
                    <a:bodyPr/>
                    <a:lstStyle/>
                    <a:p>
                      <a:r>
                        <a:rPr lang="en-US" sz="1800" dirty="0"/>
                        <a:t>Ashish</a:t>
                      </a:r>
                      <a:endParaRPr lang="en-IN" sz="1800" dirty="0"/>
                    </a:p>
                  </a:txBody>
                  <a:tcPr/>
                </a:tc>
                <a:tc>
                  <a:txBody>
                    <a:bodyPr/>
                    <a:lstStyle/>
                    <a:p>
                      <a:r>
                        <a:rPr lang="en-US" sz="1800" dirty="0" err="1"/>
                        <a:t>Xinyu</a:t>
                      </a:r>
                      <a:endParaRPr lang="en-IN" sz="1800" dirty="0"/>
                    </a:p>
                  </a:txBody>
                  <a:tcPr/>
                </a:tc>
                <a:tc>
                  <a:txBody>
                    <a:bodyPr/>
                    <a:lstStyle/>
                    <a:p>
                      <a:r>
                        <a:rPr lang="en-US" sz="1800" dirty="0"/>
                        <a:t>Yashoda</a:t>
                      </a:r>
                      <a:endParaRPr lang="en-IN" sz="1800" dirty="0"/>
                    </a:p>
                  </a:txBody>
                  <a:tcPr/>
                </a:tc>
                <a:tc>
                  <a:txBody>
                    <a:bodyPr/>
                    <a:lstStyle/>
                    <a:p>
                      <a:r>
                        <a:rPr lang="en-US" sz="1800" dirty="0"/>
                        <a:t>Zuzu</a:t>
                      </a:r>
                      <a:endParaRPr lang="en-IN" sz="1800" dirty="0"/>
                    </a:p>
                  </a:txBody>
                  <a:tcPr/>
                </a:tc>
                <a:extLst>
                  <a:ext uri="{0D108BD9-81ED-4DB2-BD59-A6C34878D82A}">
                    <a16:rowId xmlns:a16="http://schemas.microsoft.com/office/drawing/2014/main" val="1478919163"/>
                  </a:ext>
                </a:extLst>
              </a:tr>
              <a:tr h="247513">
                <a:tc>
                  <a:txBody>
                    <a:bodyPr/>
                    <a:lstStyle/>
                    <a:p>
                      <a:r>
                        <a:rPr lang="en-US" sz="1800" dirty="0"/>
                        <a:t>Bao</a:t>
                      </a:r>
                      <a:endParaRPr lang="en-IN" sz="1800" dirty="0"/>
                    </a:p>
                  </a:txBody>
                  <a:tcPr/>
                </a:tc>
                <a:tc>
                  <a:txBody>
                    <a:bodyPr/>
                    <a:lstStyle/>
                    <a:p>
                      <a:r>
                        <a:rPr lang="en-US" sz="1800" dirty="0"/>
                        <a:t>Yashoda</a:t>
                      </a:r>
                      <a:endParaRPr lang="en-IN" sz="1800" dirty="0"/>
                    </a:p>
                  </a:txBody>
                  <a:tcPr/>
                </a:tc>
                <a:tc>
                  <a:txBody>
                    <a:bodyPr/>
                    <a:lstStyle/>
                    <a:p>
                      <a:r>
                        <a:rPr lang="en-US" sz="1800" dirty="0" err="1"/>
                        <a:t>Xinyu</a:t>
                      </a:r>
                      <a:endParaRPr lang="en-IN" sz="1800" dirty="0"/>
                    </a:p>
                  </a:txBody>
                  <a:tcPr/>
                </a:tc>
                <a:tc>
                  <a:txBody>
                    <a:bodyPr/>
                    <a:lstStyle/>
                    <a:p>
                      <a:r>
                        <a:rPr lang="en-US" sz="1800" dirty="0"/>
                        <a:t>Zuzu</a:t>
                      </a:r>
                      <a:endParaRPr lang="en-IN" sz="1800" dirty="0"/>
                    </a:p>
                  </a:txBody>
                  <a:tcPr/>
                </a:tc>
                <a:extLst>
                  <a:ext uri="{0D108BD9-81ED-4DB2-BD59-A6C34878D82A}">
                    <a16:rowId xmlns:a16="http://schemas.microsoft.com/office/drawing/2014/main" val="3070170250"/>
                  </a:ext>
                </a:extLst>
              </a:tr>
              <a:tr h="247513">
                <a:tc>
                  <a:txBody>
                    <a:bodyPr/>
                    <a:lstStyle/>
                    <a:p>
                      <a:r>
                        <a:rPr lang="en-US" sz="1800" dirty="0"/>
                        <a:t>Charlie</a:t>
                      </a:r>
                      <a:endParaRPr lang="en-IN" sz="1800" dirty="0"/>
                    </a:p>
                  </a:txBody>
                  <a:tcPr/>
                </a:tc>
                <a:tc>
                  <a:txBody>
                    <a:bodyPr/>
                    <a:lstStyle/>
                    <a:p>
                      <a:r>
                        <a:rPr lang="en-US" sz="1800" dirty="0" err="1"/>
                        <a:t>Xinyu</a:t>
                      </a:r>
                      <a:endParaRPr lang="en-IN" sz="1800" dirty="0"/>
                    </a:p>
                  </a:txBody>
                  <a:tcPr/>
                </a:tc>
                <a:tc>
                  <a:txBody>
                    <a:bodyPr/>
                    <a:lstStyle/>
                    <a:p>
                      <a:r>
                        <a:rPr lang="en-US" sz="1800" dirty="0"/>
                        <a:t>Yashoda</a:t>
                      </a:r>
                      <a:endParaRPr lang="en-IN" sz="1800" dirty="0"/>
                    </a:p>
                  </a:txBody>
                  <a:tcPr/>
                </a:tc>
                <a:tc>
                  <a:txBody>
                    <a:bodyPr/>
                    <a:lstStyle/>
                    <a:p>
                      <a:r>
                        <a:rPr lang="en-US" sz="1800" dirty="0"/>
                        <a:t>Zuzu</a:t>
                      </a:r>
                      <a:endParaRPr lang="en-IN" sz="1800" dirty="0"/>
                    </a:p>
                  </a:txBody>
                  <a:tcPr/>
                </a:tc>
                <a:extLst>
                  <a:ext uri="{0D108BD9-81ED-4DB2-BD59-A6C34878D82A}">
                    <a16:rowId xmlns:a16="http://schemas.microsoft.com/office/drawing/2014/main" val="2007545806"/>
                  </a:ext>
                </a:extLst>
              </a:tr>
            </a:tbl>
          </a:graphicData>
        </a:graphic>
      </p:graphicFrame>
      <p:graphicFrame>
        <p:nvGraphicFramePr>
          <p:cNvPr id="5" name="Table 4">
            <a:extLst>
              <a:ext uri="{FF2B5EF4-FFF2-40B4-BE49-F238E27FC236}">
                <a16:creationId xmlns:a16="http://schemas.microsoft.com/office/drawing/2014/main" id="{10CEFBD6-20D5-156D-4C81-1CABF37D9EAA}"/>
              </a:ext>
            </a:extLst>
          </p:cNvPr>
          <p:cNvGraphicFramePr>
            <a:graphicFrameLocks noGrp="1"/>
          </p:cNvGraphicFramePr>
          <p:nvPr/>
        </p:nvGraphicFramePr>
        <p:xfrm>
          <a:off x="4391741" y="1664402"/>
          <a:ext cx="7637044" cy="1097280"/>
        </p:xfrm>
        <a:graphic>
          <a:graphicData uri="http://schemas.openxmlformats.org/drawingml/2006/table">
            <a:tbl>
              <a:tblPr firstCol="1" bandRow="1">
                <a:tableStyleId>{21E4AEA4-8DFA-4A89-87EB-49C32662AFE0}</a:tableStyleId>
              </a:tblPr>
              <a:tblGrid>
                <a:gridCol w="1909261">
                  <a:extLst>
                    <a:ext uri="{9D8B030D-6E8A-4147-A177-3AD203B41FA5}">
                      <a16:colId xmlns:a16="http://schemas.microsoft.com/office/drawing/2014/main" val="3556777661"/>
                    </a:ext>
                  </a:extLst>
                </a:gridCol>
                <a:gridCol w="1909261">
                  <a:extLst>
                    <a:ext uri="{9D8B030D-6E8A-4147-A177-3AD203B41FA5}">
                      <a16:colId xmlns:a16="http://schemas.microsoft.com/office/drawing/2014/main" val="285173248"/>
                    </a:ext>
                  </a:extLst>
                </a:gridCol>
                <a:gridCol w="1909261">
                  <a:extLst>
                    <a:ext uri="{9D8B030D-6E8A-4147-A177-3AD203B41FA5}">
                      <a16:colId xmlns:a16="http://schemas.microsoft.com/office/drawing/2014/main" val="4060409403"/>
                    </a:ext>
                  </a:extLst>
                </a:gridCol>
                <a:gridCol w="1909261">
                  <a:extLst>
                    <a:ext uri="{9D8B030D-6E8A-4147-A177-3AD203B41FA5}">
                      <a16:colId xmlns:a16="http://schemas.microsoft.com/office/drawing/2014/main" val="3166732144"/>
                    </a:ext>
                  </a:extLst>
                </a:gridCol>
              </a:tblGrid>
              <a:tr h="247513">
                <a:tc>
                  <a:txBody>
                    <a:bodyPr/>
                    <a:lstStyle/>
                    <a:p>
                      <a:r>
                        <a:rPr lang="en-US" sz="1800" dirty="0" err="1"/>
                        <a:t>Xinyu</a:t>
                      </a:r>
                      <a:endParaRPr lang="en-IN" sz="1800" dirty="0"/>
                    </a:p>
                  </a:txBody>
                  <a:tcPr/>
                </a:tc>
                <a:tc>
                  <a:txBody>
                    <a:bodyPr/>
                    <a:lstStyle/>
                    <a:p>
                      <a:r>
                        <a:rPr lang="en-US" sz="1800" dirty="0"/>
                        <a:t>Bao</a:t>
                      </a:r>
                      <a:endParaRPr lang="en-IN" sz="1800" dirty="0"/>
                    </a:p>
                  </a:txBody>
                  <a:tcPr/>
                </a:tc>
                <a:tc>
                  <a:txBody>
                    <a:bodyPr/>
                    <a:lstStyle/>
                    <a:p>
                      <a:r>
                        <a:rPr lang="en-US" sz="1800" dirty="0"/>
                        <a:t>Ashish</a:t>
                      </a:r>
                      <a:endParaRPr lang="en-IN" sz="1800" dirty="0"/>
                    </a:p>
                  </a:txBody>
                  <a:tcPr/>
                </a:tc>
                <a:tc>
                  <a:txBody>
                    <a:bodyPr/>
                    <a:lstStyle/>
                    <a:p>
                      <a:r>
                        <a:rPr lang="en-US" sz="1800" dirty="0"/>
                        <a:t>Charlie</a:t>
                      </a:r>
                      <a:endParaRPr lang="en-IN" sz="1800" dirty="0"/>
                    </a:p>
                  </a:txBody>
                  <a:tcPr/>
                </a:tc>
                <a:extLst>
                  <a:ext uri="{0D108BD9-81ED-4DB2-BD59-A6C34878D82A}">
                    <a16:rowId xmlns:a16="http://schemas.microsoft.com/office/drawing/2014/main" val="1478919163"/>
                  </a:ext>
                </a:extLst>
              </a:tr>
              <a:tr h="247513">
                <a:tc>
                  <a:txBody>
                    <a:bodyPr/>
                    <a:lstStyle/>
                    <a:p>
                      <a:r>
                        <a:rPr lang="en-US" sz="1800" dirty="0"/>
                        <a:t>Yashoda</a:t>
                      </a:r>
                      <a:endParaRPr lang="en-IN" sz="1800" dirty="0"/>
                    </a:p>
                  </a:txBody>
                  <a:tcPr/>
                </a:tc>
                <a:tc>
                  <a:txBody>
                    <a:bodyPr/>
                    <a:lstStyle/>
                    <a:p>
                      <a:r>
                        <a:rPr lang="en-US" sz="1800" dirty="0"/>
                        <a:t>Ashish</a:t>
                      </a:r>
                      <a:endParaRPr lang="en-IN" sz="1800" dirty="0"/>
                    </a:p>
                  </a:txBody>
                  <a:tcPr/>
                </a:tc>
                <a:tc>
                  <a:txBody>
                    <a:bodyPr/>
                    <a:lstStyle/>
                    <a:p>
                      <a:r>
                        <a:rPr lang="en-US" sz="1800" dirty="0"/>
                        <a:t>Bao</a:t>
                      </a:r>
                      <a:endParaRPr lang="en-IN" sz="1800" dirty="0"/>
                    </a:p>
                  </a:txBody>
                  <a:tcPr/>
                </a:tc>
                <a:tc>
                  <a:txBody>
                    <a:bodyPr/>
                    <a:lstStyle/>
                    <a:p>
                      <a:r>
                        <a:rPr lang="en-US" sz="1800" dirty="0"/>
                        <a:t>Charlie</a:t>
                      </a:r>
                      <a:endParaRPr lang="en-IN" sz="1800" dirty="0"/>
                    </a:p>
                  </a:txBody>
                  <a:tcPr/>
                </a:tc>
                <a:extLst>
                  <a:ext uri="{0D108BD9-81ED-4DB2-BD59-A6C34878D82A}">
                    <a16:rowId xmlns:a16="http://schemas.microsoft.com/office/drawing/2014/main" val="3070170250"/>
                  </a:ext>
                </a:extLst>
              </a:tr>
              <a:tr h="247513">
                <a:tc>
                  <a:txBody>
                    <a:bodyPr/>
                    <a:lstStyle/>
                    <a:p>
                      <a:r>
                        <a:rPr lang="en-US" sz="1800" dirty="0"/>
                        <a:t>Zuzu</a:t>
                      </a:r>
                      <a:endParaRPr lang="en-IN" sz="1800" dirty="0"/>
                    </a:p>
                  </a:txBody>
                  <a:tcPr/>
                </a:tc>
                <a:tc>
                  <a:txBody>
                    <a:bodyPr/>
                    <a:lstStyle/>
                    <a:p>
                      <a:r>
                        <a:rPr lang="en-US" sz="1800" dirty="0"/>
                        <a:t>Ashish</a:t>
                      </a:r>
                      <a:endParaRPr lang="en-IN" sz="1800" dirty="0"/>
                    </a:p>
                  </a:txBody>
                  <a:tcPr/>
                </a:tc>
                <a:tc>
                  <a:txBody>
                    <a:bodyPr/>
                    <a:lstStyle/>
                    <a:p>
                      <a:r>
                        <a:rPr lang="en-US" sz="1800" dirty="0"/>
                        <a:t>Bao</a:t>
                      </a:r>
                      <a:endParaRPr lang="en-IN" sz="1800" dirty="0"/>
                    </a:p>
                  </a:txBody>
                  <a:tcPr/>
                </a:tc>
                <a:tc>
                  <a:txBody>
                    <a:bodyPr/>
                    <a:lstStyle/>
                    <a:p>
                      <a:r>
                        <a:rPr lang="en-US" sz="1800" dirty="0"/>
                        <a:t>Charlie</a:t>
                      </a:r>
                      <a:endParaRPr lang="en-IN" sz="1800" dirty="0"/>
                    </a:p>
                  </a:txBody>
                  <a:tcPr/>
                </a:tc>
                <a:extLst>
                  <a:ext uri="{0D108BD9-81ED-4DB2-BD59-A6C34878D82A}">
                    <a16:rowId xmlns:a16="http://schemas.microsoft.com/office/drawing/2014/main" val="2007545806"/>
                  </a:ext>
                </a:extLst>
              </a:tr>
            </a:tbl>
          </a:graphicData>
        </a:graphic>
      </p:graphicFrame>
      <p:pic>
        <p:nvPicPr>
          <p:cNvPr id="6" name="Picture 5">
            <a:extLst>
              <a:ext uri="{FF2B5EF4-FFF2-40B4-BE49-F238E27FC236}">
                <a16:creationId xmlns:a16="http://schemas.microsoft.com/office/drawing/2014/main" id="{EE2C155E-D769-4728-F96C-DA12AE94E3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1772" y="3429000"/>
            <a:ext cx="865673" cy="721394"/>
          </a:xfrm>
          <a:prstGeom prst="rect">
            <a:avLst/>
          </a:prstGeom>
        </p:spPr>
      </p:pic>
      <p:pic>
        <p:nvPicPr>
          <p:cNvPr id="7" name="Picture 6">
            <a:extLst>
              <a:ext uri="{FF2B5EF4-FFF2-40B4-BE49-F238E27FC236}">
                <a16:creationId xmlns:a16="http://schemas.microsoft.com/office/drawing/2014/main" id="{4EECF590-DFF3-0A40-D6F6-36CABA94D0F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61772" y="4421348"/>
            <a:ext cx="708217" cy="721394"/>
          </a:xfrm>
          <a:prstGeom prst="rect">
            <a:avLst/>
          </a:prstGeom>
        </p:spPr>
      </p:pic>
      <p:pic>
        <p:nvPicPr>
          <p:cNvPr id="8" name="Picture 7">
            <a:extLst>
              <a:ext uri="{FF2B5EF4-FFF2-40B4-BE49-F238E27FC236}">
                <a16:creationId xmlns:a16="http://schemas.microsoft.com/office/drawing/2014/main" id="{18E6CD50-457D-B822-5BDD-AB131AB437A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37331" y="4421348"/>
            <a:ext cx="548981" cy="697951"/>
          </a:xfrm>
          <a:prstGeom prst="rect">
            <a:avLst/>
          </a:prstGeom>
        </p:spPr>
      </p:pic>
      <p:pic>
        <p:nvPicPr>
          <p:cNvPr id="9" name="Picture 8">
            <a:extLst>
              <a:ext uri="{FF2B5EF4-FFF2-40B4-BE49-F238E27FC236}">
                <a16:creationId xmlns:a16="http://schemas.microsoft.com/office/drawing/2014/main" id="{9A73D9E4-C03E-71CF-59F5-2A009A38F58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37331" y="3429000"/>
            <a:ext cx="721394" cy="721394"/>
          </a:xfrm>
          <a:prstGeom prst="rect">
            <a:avLst/>
          </a:prstGeom>
        </p:spPr>
      </p:pic>
      <p:pic>
        <p:nvPicPr>
          <p:cNvPr id="15" name="Picture 14">
            <a:extLst>
              <a:ext uri="{FF2B5EF4-FFF2-40B4-BE49-F238E27FC236}">
                <a16:creationId xmlns:a16="http://schemas.microsoft.com/office/drawing/2014/main" id="{6EF7854D-2A4C-8EDD-9889-EC7D626B350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96962" y="5413696"/>
            <a:ext cx="590472" cy="694165"/>
          </a:xfrm>
          <a:prstGeom prst="rect">
            <a:avLst/>
          </a:prstGeom>
        </p:spPr>
      </p:pic>
      <p:pic>
        <p:nvPicPr>
          <p:cNvPr id="17" name="Picture 16">
            <a:extLst>
              <a:ext uri="{FF2B5EF4-FFF2-40B4-BE49-F238E27FC236}">
                <a16:creationId xmlns:a16="http://schemas.microsoft.com/office/drawing/2014/main" id="{B1CC1FFB-3344-4C36-ACD1-7EBA9E4FD2C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37331" y="5390253"/>
            <a:ext cx="620447" cy="973998"/>
          </a:xfrm>
          <a:prstGeom prst="rect">
            <a:avLst/>
          </a:prstGeom>
        </p:spPr>
      </p:pic>
      <p:sp>
        <p:nvSpPr>
          <p:cNvPr id="18" name="TextBox 17">
            <a:extLst>
              <a:ext uri="{FF2B5EF4-FFF2-40B4-BE49-F238E27FC236}">
                <a16:creationId xmlns:a16="http://schemas.microsoft.com/office/drawing/2014/main" id="{7F846CEC-25B4-5881-0777-ED29A920D1D4}"/>
              </a:ext>
            </a:extLst>
          </p:cNvPr>
          <p:cNvSpPr txBox="1"/>
          <p:nvPr/>
        </p:nvSpPr>
        <p:spPr>
          <a:xfrm>
            <a:off x="2889478" y="3512698"/>
            <a:ext cx="407484" cy="553998"/>
          </a:xfrm>
          <a:prstGeom prst="rect">
            <a:avLst/>
          </a:prstGeom>
          <a:noFill/>
        </p:spPr>
        <p:txBody>
          <a:bodyPr wrap="none" rtlCol="0">
            <a:spAutoFit/>
          </a:bodyPr>
          <a:lstStyle/>
          <a:p>
            <a:r>
              <a:rPr lang="en-US" sz="3000" dirty="0"/>
              <a:t>A</a:t>
            </a:r>
            <a:endParaRPr lang="en-IN" sz="3000" dirty="0"/>
          </a:p>
        </p:txBody>
      </p:sp>
      <p:sp>
        <p:nvSpPr>
          <p:cNvPr id="19" name="TextBox 18">
            <a:extLst>
              <a:ext uri="{FF2B5EF4-FFF2-40B4-BE49-F238E27FC236}">
                <a16:creationId xmlns:a16="http://schemas.microsoft.com/office/drawing/2014/main" id="{D41BB6A5-E8D4-9023-EC6D-BEAB2C692BFA}"/>
              </a:ext>
            </a:extLst>
          </p:cNvPr>
          <p:cNvSpPr txBox="1"/>
          <p:nvPr/>
        </p:nvSpPr>
        <p:spPr>
          <a:xfrm>
            <a:off x="2889478" y="5553863"/>
            <a:ext cx="394660" cy="553998"/>
          </a:xfrm>
          <a:prstGeom prst="rect">
            <a:avLst/>
          </a:prstGeom>
          <a:noFill/>
        </p:spPr>
        <p:txBody>
          <a:bodyPr wrap="none" rtlCol="0">
            <a:spAutoFit/>
          </a:bodyPr>
          <a:lstStyle/>
          <a:p>
            <a:r>
              <a:rPr lang="en-US" sz="3000" dirty="0"/>
              <a:t>C</a:t>
            </a:r>
            <a:endParaRPr lang="en-IN" sz="3000" dirty="0"/>
          </a:p>
        </p:txBody>
      </p:sp>
      <p:sp>
        <p:nvSpPr>
          <p:cNvPr id="20" name="TextBox 19">
            <a:extLst>
              <a:ext uri="{FF2B5EF4-FFF2-40B4-BE49-F238E27FC236}">
                <a16:creationId xmlns:a16="http://schemas.microsoft.com/office/drawing/2014/main" id="{4BB86B7B-97EE-3FA8-D7DF-D88055448493}"/>
              </a:ext>
            </a:extLst>
          </p:cNvPr>
          <p:cNvSpPr txBox="1"/>
          <p:nvPr/>
        </p:nvSpPr>
        <p:spPr>
          <a:xfrm>
            <a:off x="2889478" y="4575130"/>
            <a:ext cx="394660" cy="553998"/>
          </a:xfrm>
          <a:prstGeom prst="rect">
            <a:avLst/>
          </a:prstGeom>
          <a:noFill/>
        </p:spPr>
        <p:txBody>
          <a:bodyPr wrap="square" rtlCol="0">
            <a:spAutoFit/>
          </a:bodyPr>
          <a:lstStyle/>
          <a:p>
            <a:r>
              <a:rPr lang="en-US" sz="3000" dirty="0"/>
              <a:t>B</a:t>
            </a:r>
            <a:endParaRPr lang="en-IN" sz="3000" dirty="0"/>
          </a:p>
        </p:txBody>
      </p:sp>
      <p:sp>
        <p:nvSpPr>
          <p:cNvPr id="27" name="TextBox 26">
            <a:extLst>
              <a:ext uri="{FF2B5EF4-FFF2-40B4-BE49-F238E27FC236}">
                <a16:creationId xmlns:a16="http://schemas.microsoft.com/office/drawing/2014/main" id="{601EAE34-DE5E-F9B2-0B31-E23F15539174}"/>
              </a:ext>
            </a:extLst>
          </p:cNvPr>
          <p:cNvSpPr txBox="1"/>
          <p:nvPr/>
        </p:nvSpPr>
        <p:spPr>
          <a:xfrm>
            <a:off x="7224549" y="3511715"/>
            <a:ext cx="385042" cy="553998"/>
          </a:xfrm>
          <a:prstGeom prst="rect">
            <a:avLst/>
          </a:prstGeom>
          <a:noFill/>
        </p:spPr>
        <p:txBody>
          <a:bodyPr wrap="none" rtlCol="0">
            <a:spAutoFit/>
          </a:bodyPr>
          <a:lstStyle/>
          <a:p>
            <a:r>
              <a:rPr lang="en-US" sz="3000" dirty="0"/>
              <a:t>X</a:t>
            </a:r>
            <a:endParaRPr lang="en-IN" sz="3000" dirty="0"/>
          </a:p>
        </p:txBody>
      </p:sp>
      <p:sp>
        <p:nvSpPr>
          <p:cNvPr id="28" name="TextBox 27">
            <a:extLst>
              <a:ext uri="{FF2B5EF4-FFF2-40B4-BE49-F238E27FC236}">
                <a16:creationId xmlns:a16="http://schemas.microsoft.com/office/drawing/2014/main" id="{4B9D7681-4518-7748-545E-0FF3C3534A33}"/>
              </a:ext>
            </a:extLst>
          </p:cNvPr>
          <p:cNvSpPr txBox="1"/>
          <p:nvPr/>
        </p:nvSpPr>
        <p:spPr>
          <a:xfrm>
            <a:off x="7224549" y="5552880"/>
            <a:ext cx="364202" cy="553998"/>
          </a:xfrm>
          <a:prstGeom prst="rect">
            <a:avLst/>
          </a:prstGeom>
          <a:noFill/>
        </p:spPr>
        <p:txBody>
          <a:bodyPr wrap="none" rtlCol="0">
            <a:spAutoFit/>
          </a:bodyPr>
          <a:lstStyle/>
          <a:p>
            <a:r>
              <a:rPr lang="en-US" sz="3000" dirty="0"/>
              <a:t>Z</a:t>
            </a:r>
            <a:endParaRPr lang="en-IN" sz="3000" dirty="0"/>
          </a:p>
        </p:txBody>
      </p:sp>
      <p:sp>
        <p:nvSpPr>
          <p:cNvPr id="29" name="TextBox 28">
            <a:extLst>
              <a:ext uri="{FF2B5EF4-FFF2-40B4-BE49-F238E27FC236}">
                <a16:creationId xmlns:a16="http://schemas.microsoft.com/office/drawing/2014/main" id="{BAF9F74B-0442-B89A-DC50-9E1E973F92DC}"/>
              </a:ext>
            </a:extLst>
          </p:cNvPr>
          <p:cNvSpPr txBox="1"/>
          <p:nvPr/>
        </p:nvSpPr>
        <p:spPr>
          <a:xfrm>
            <a:off x="7224549" y="4574147"/>
            <a:ext cx="394660" cy="553998"/>
          </a:xfrm>
          <a:prstGeom prst="rect">
            <a:avLst/>
          </a:prstGeom>
          <a:noFill/>
        </p:spPr>
        <p:txBody>
          <a:bodyPr wrap="square" rtlCol="0">
            <a:spAutoFit/>
          </a:bodyPr>
          <a:lstStyle/>
          <a:p>
            <a:r>
              <a:rPr lang="en-US" sz="3000" dirty="0"/>
              <a:t>Y</a:t>
            </a:r>
            <a:endParaRPr lang="en-IN" sz="3000" dirty="0"/>
          </a:p>
        </p:txBody>
      </p:sp>
    </p:spTree>
    <p:extLst>
      <p:ext uri="{BB962C8B-B14F-4D97-AF65-F5344CB8AC3E}">
        <p14:creationId xmlns:p14="http://schemas.microsoft.com/office/powerpoint/2010/main" val="2083487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2737C-542D-DE6E-A1FA-9E6506E43BC8}"/>
              </a:ext>
            </a:extLst>
          </p:cNvPr>
          <p:cNvSpPr>
            <a:spLocks noGrp="1"/>
          </p:cNvSpPr>
          <p:nvPr>
            <p:ph type="title"/>
          </p:nvPr>
        </p:nvSpPr>
        <p:spPr/>
        <p:txBody>
          <a:bodyPr/>
          <a:lstStyle/>
          <a:p>
            <a:r>
              <a:rPr lang="en-US" u="sng" dirty="0"/>
              <a:t>Example</a:t>
            </a:r>
            <a:endParaRPr lang="en-IN" u="sng" dirty="0"/>
          </a:p>
        </p:txBody>
      </p:sp>
      <p:graphicFrame>
        <p:nvGraphicFramePr>
          <p:cNvPr id="4" name="Table 4">
            <a:extLst>
              <a:ext uri="{FF2B5EF4-FFF2-40B4-BE49-F238E27FC236}">
                <a16:creationId xmlns:a16="http://schemas.microsoft.com/office/drawing/2014/main" id="{29F5E552-8771-1B4C-24B8-D5B1B0812B3F}"/>
              </a:ext>
            </a:extLst>
          </p:cNvPr>
          <p:cNvGraphicFramePr>
            <a:graphicFrameLocks noGrp="1"/>
          </p:cNvGraphicFramePr>
          <p:nvPr/>
        </p:nvGraphicFramePr>
        <p:xfrm>
          <a:off x="4391741" y="255435"/>
          <a:ext cx="7637044" cy="1097280"/>
        </p:xfrm>
        <a:graphic>
          <a:graphicData uri="http://schemas.openxmlformats.org/drawingml/2006/table">
            <a:tbl>
              <a:tblPr firstCol="1" bandRow="1">
                <a:tableStyleId>{5C22544A-7EE6-4342-B048-85BDC9FD1C3A}</a:tableStyleId>
              </a:tblPr>
              <a:tblGrid>
                <a:gridCol w="1909261">
                  <a:extLst>
                    <a:ext uri="{9D8B030D-6E8A-4147-A177-3AD203B41FA5}">
                      <a16:colId xmlns:a16="http://schemas.microsoft.com/office/drawing/2014/main" val="3556777661"/>
                    </a:ext>
                  </a:extLst>
                </a:gridCol>
                <a:gridCol w="1909261">
                  <a:extLst>
                    <a:ext uri="{9D8B030D-6E8A-4147-A177-3AD203B41FA5}">
                      <a16:colId xmlns:a16="http://schemas.microsoft.com/office/drawing/2014/main" val="285173248"/>
                    </a:ext>
                  </a:extLst>
                </a:gridCol>
                <a:gridCol w="1909261">
                  <a:extLst>
                    <a:ext uri="{9D8B030D-6E8A-4147-A177-3AD203B41FA5}">
                      <a16:colId xmlns:a16="http://schemas.microsoft.com/office/drawing/2014/main" val="4060409403"/>
                    </a:ext>
                  </a:extLst>
                </a:gridCol>
                <a:gridCol w="1909261">
                  <a:extLst>
                    <a:ext uri="{9D8B030D-6E8A-4147-A177-3AD203B41FA5}">
                      <a16:colId xmlns:a16="http://schemas.microsoft.com/office/drawing/2014/main" val="3166732144"/>
                    </a:ext>
                  </a:extLst>
                </a:gridCol>
              </a:tblGrid>
              <a:tr h="247513">
                <a:tc>
                  <a:txBody>
                    <a:bodyPr/>
                    <a:lstStyle/>
                    <a:p>
                      <a:r>
                        <a:rPr lang="en-US" sz="1800" dirty="0"/>
                        <a:t>Ashish</a:t>
                      </a:r>
                      <a:endParaRPr lang="en-IN" sz="1800" dirty="0"/>
                    </a:p>
                  </a:txBody>
                  <a:tcPr/>
                </a:tc>
                <a:tc>
                  <a:txBody>
                    <a:bodyPr/>
                    <a:lstStyle/>
                    <a:p>
                      <a:r>
                        <a:rPr lang="en-US" sz="1800" dirty="0" err="1"/>
                        <a:t>Xinyu</a:t>
                      </a:r>
                      <a:endParaRPr lang="en-IN" sz="1800" dirty="0"/>
                    </a:p>
                  </a:txBody>
                  <a:tcPr/>
                </a:tc>
                <a:tc>
                  <a:txBody>
                    <a:bodyPr/>
                    <a:lstStyle/>
                    <a:p>
                      <a:r>
                        <a:rPr lang="en-US" sz="1800" dirty="0"/>
                        <a:t>Yashoda</a:t>
                      </a:r>
                      <a:endParaRPr lang="en-IN" sz="1800" dirty="0"/>
                    </a:p>
                  </a:txBody>
                  <a:tcPr/>
                </a:tc>
                <a:tc>
                  <a:txBody>
                    <a:bodyPr/>
                    <a:lstStyle/>
                    <a:p>
                      <a:r>
                        <a:rPr lang="en-US" sz="1800" dirty="0"/>
                        <a:t>Zuzu</a:t>
                      </a:r>
                      <a:endParaRPr lang="en-IN" sz="1800" dirty="0"/>
                    </a:p>
                  </a:txBody>
                  <a:tcPr/>
                </a:tc>
                <a:extLst>
                  <a:ext uri="{0D108BD9-81ED-4DB2-BD59-A6C34878D82A}">
                    <a16:rowId xmlns:a16="http://schemas.microsoft.com/office/drawing/2014/main" val="1478919163"/>
                  </a:ext>
                </a:extLst>
              </a:tr>
              <a:tr h="247513">
                <a:tc>
                  <a:txBody>
                    <a:bodyPr/>
                    <a:lstStyle/>
                    <a:p>
                      <a:r>
                        <a:rPr lang="en-US" sz="1800" dirty="0"/>
                        <a:t>Bao</a:t>
                      </a:r>
                      <a:endParaRPr lang="en-IN" sz="1800" dirty="0"/>
                    </a:p>
                  </a:txBody>
                  <a:tcPr/>
                </a:tc>
                <a:tc>
                  <a:txBody>
                    <a:bodyPr/>
                    <a:lstStyle/>
                    <a:p>
                      <a:r>
                        <a:rPr lang="en-US" sz="1800" dirty="0"/>
                        <a:t>Yashoda</a:t>
                      </a:r>
                      <a:endParaRPr lang="en-IN" sz="1800" dirty="0"/>
                    </a:p>
                  </a:txBody>
                  <a:tcPr/>
                </a:tc>
                <a:tc>
                  <a:txBody>
                    <a:bodyPr/>
                    <a:lstStyle/>
                    <a:p>
                      <a:r>
                        <a:rPr lang="en-US" sz="1800" dirty="0" err="1"/>
                        <a:t>Xinyu</a:t>
                      </a:r>
                      <a:endParaRPr lang="en-IN" sz="1800" dirty="0"/>
                    </a:p>
                  </a:txBody>
                  <a:tcPr/>
                </a:tc>
                <a:tc>
                  <a:txBody>
                    <a:bodyPr/>
                    <a:lstStyle/>
                    <a:p>
                      <a:r>
                        <a:rPr lang="en-US" sz="1800" dirty="0"/>
                        <a:t>Zuzu</a:t>
                      </a:r>
                      <a:endParaRPr lang="en-IN" sz="1800" dirty="0"/>
                    </a:p>
                  </a:txBody>
                  <a:tcPr/>
                </a:tc>
                <a:extLst>
                  <a:ext uri="{0D108BD9-81ED-4DB2-BD59-A6C34878D82A}">
                    <a16:rowId xmlns:a16="http://schemas.microsoft.com/office/drawing/2014/main" val="3070170250"/>
                  </a:ext>
                </a:extLst>
              </a:tr>
              <a:tr h="247513">
                <a:tc>
                  <a:txBody>
                    <a:bodyPr/>
                    <a:lstStyle/>
                    <a:p>
                      <a:r>
                        <a:rPr lang="en-US" sz="1800" dirty="0"/>
                        <a:t>Charlie</a:t>
                      </a:r>
                      <a:endParaRPr lang="en-IN" sz="1800" dirty="0"/>
                    </a:p>
                  </a:txBody>
                  <a:tcPr/>
                </a:tc>
                <a:tc>
                  <a:txBody>
                    <a:bodyPr/>
                    <a:lstStyle/>
                    <a:p>
                      <a:r>
                        <a:rPr lang="en-US" sz="1800" dirty="0" err="1"/>
                        <a:t>Xinyu</a:t>
                      </a:r>
                      <a:endParaRPr lang="en-IN" sz="1800" dirty="0"/>
                    </a:p>
                  </a:txBody>
                  <a:tcPr/>
                </a:tc>
                <a:tc>
                  <a:txBody>
                    <a:bodyPr/>
                    <a:lstStyle/>
                    <a:p>
                      <a:r>
                        <a:rPr lang="en-US" sz="1800" dirty="0"/>
                        <a:t>Yashoda</a:t>
                      </a:r>
                      <a:endParaRPr lang="en-IN" sz="1800" dirty="0"/>
                    </a:p>
                  </a:txBody>
                  <a:tcPr/>
                </a:tc>
                <a:tc>
                  <a:txBody>
                    <a:bodyPr/>
                    <a:lstStyle/>
                    <a:p>
                      <a:r>
                        <a:rPr lang="en-US" sz="1800" dirty="0"/>
                        <a:t>Zuzu</a:t>
                      </a:r>
                      <a:endParaRPr lang="en-IN" sz="1800" dirty="0"/>
                    </a:p>
                  </a:txBody>
                  <a:tcPr/>
                </a:tc>
                <a:extLst>
                  <a:ext uri="{0D108BD9-81ED-4DB2-BD59-A6C34878D82A}">
                    <a16:rowId xmlns:a16="http://schemas.microsoft.com/office/drawing/2014/main" val="2007545806"/>
                  </a:ext>
                </a:extLst>
              </a:tr>
            </a:tbl>
          </a:graphicData>
        </a:graphic>
      </p:graphicFrame>
      <p:graphicFrame>
        <p:nvGraphicFramePr>
          <p:cNvPr id="5" name="Table 4">
            <a:extLst>
              <a:ext uri="{FF2B5EF4-FFF2-40B4-BE49-F238E27FC236}">
                <a16:creationId xmlns:a16="http://schemas.microsoft.com/office/drawing/2014/main" id="{10CEFBD6-20D5-156D-4C81-1CABF37D9EAA}"/>
              </a:ext>
            </a:extLst>
          </p:cNvPr>
          <p:cNvGraphicFramePr>
            <a:graphicFrameLocks noGrp="1"/>
          </p:cNvGraphicFramePr>
          <p:nvPr/>
        </p:nvGraphicFramePr>
        <p:xfrm>
          <a:off x="4391741" y="1664402"/>
          <a:ext cx="7637044" cy="1097280"/>
        </p:xfrm>
        <a:graphic>
          <a:graphicData uri="http://schemas.openxmlformats.org/drawingml/2006/table">
            <a:tbl>
              <a:tblPr firstCol="1" bandRow="1">
                <a:tableStyleId>{21E4AEA4-8DFA-4A89-87EB-49C32662AFE0}</a:tableStyleId>
              </a:tblPr>
              <a:tblGrid>
                <a:gridCol w="1909261">
                  <a:extLst>
                    <a:ext uri="{9D8B030D-6E8A-4147-A177-3AD203B41FA5}">
                      <a16:colId xmlns:a16="http://schemas.microsoft.com/office/drawing/2014/main" val="3556777661"/>
                    </a:ext>
                  </a:extLst>
                </a:gridCol>
                <a:gridCol w="1909261">
                  <a:extLst>
                    <a:ext uri="{9D8B030D-6E8A-4147-A177-3AD203B41FA5}">
                      <a16:colId xmlns:a16="http://schemas.microsoft.com/office/drawing/2014/main" val="285173248"/>
                    </a:ext>
                  </a:extLst>
                </a:gridCol>
                <a:gridCol w="1909261">
                  <a:extLst>
                    <a:ext uri="{9D8B030D-6E8A-4147-A177-3AD203B41FA5}">
                      <a16:colId xmlns:a16="http://schemas.microsoft.com/office/drawing/2014/main" val="4060409403"/>
                    </a:ext>
                  </a:extLst>
                </a:gridCol>
                <a:gridCol w="1909261">
                  <a:extLst>
                    <a:ext uri="{9D8B030D-6E8A-4147-A177-3AD203B41FA5}">
                      <a16:colId xmlns:a16="http://schemas.microsoft.com/office/drawing/2014/main" val="3166732144"/>
                    </a:ext>
                  </a:extLst>
                </a:gridCol>
              </a:tblGrid>
              <a:tr h="247513">
                <a:tc>
                  <a:txBody>
                    <a:bodyPr/>
                    <a:lstStyle/>
                    <a:p>
                      <a:r>
                        <a:rPr lang="en-US" sz="1800" dirty="0" err="1"/>
                        <a:t>Xinyu</a:t>
                      </a:r>
                      <a:endParaRPr lang="en-IN" sz="1800" dirty="0"/>
                    </a:p>
                  </a:txBody>
                  <a:tcPr/>
                </a:tc>
                <a:tc>
                  <a:txBody>
                    <a:bodyPr/>
                    <a:lstStyle/>
                    <a:p>
                      <a:r>
                        <a:rPr lang="en-US" sz="1800" dirty="0"/>
                        <a:t>Bao</a:t>
                      </a:r>
                      <a:endParaRPr lang="en-IN" sz="1800" dirty="0"/>
                    </a:p>
                  </a:txBody>
                  <a:tcPr/>
                </a:tc>
                <a:tc>
                  <a:txBody>
                    <a:bodyPr/>
                    <a:lstStyle/>
                    <a:p>
                      <a:r>
                        <a:rPr lang="en-US" sz="1800" dirty="0"/>
                        <a:t>Ashish</a:t>
                      </a:r>
                      <a:endParaRPr lang="en-IN" sz="1800" dirty="0"/>
                    </a:p>
                  </a:txBody>
                  <a:tcPr/>
                </a:tc>
                <a:tc>
                  <a:txBody>
                    <a:bodyPr/>
                    <a:lstStyle/>
                    <a:p>
                      <a:r>
                        <a:rPr lang="en-US" sz="1800" dirty="0"/>
                        <a:t>Charlie</a:t>
                      </a:r>
                      <a:endParaRPr lang="en-IN" sz="1800" dirty="0"/>
                    </a:p>
                  </a:txBody>
                  <a:tcPr/>
                </a:tc>
                <a:extLst>
                  <a:ext uri="{0D108BD9-81ED-4DB2-BD59-A6C34878D82A}">
                    <a16:rowId xmlns:a16="http://schemas.microsoft.com/office/drawing/2014/main" val="1478919163"/>
                  </a:ext>
                </a:extLst>
              </a:tr>
              <a:tr h="247513">
                <a:tc>
                  <a:txBody>
                    <a:bodyPr/>
                    <a:lstStyle/>
                    <a:p>
                      <a:r>
                        <a:rPr lang="en-US" sz="1800" dirty="0"/>
                        <a:t>Yashoda</a:t>
                      </a:r>
                      <a:endParaRPr lang="en-IN" sz="1800" dirty="0"/>
                    </a:p>
                  </a:txBody>
                  <a:tcPr/>
                </a:tc>
                <a:tc>
                  <a:txBody>
                    <a:bodyPr/>
                    <a:lstStyle/>
                    <a:p>
                      <a:r>
                        <a:rPr lang="en-US" sz="1800" dirty="0"/>
                        <a:t>Ashish</a:t>
                      </a:r>
                      <a:endParaRPr lang="en-IN" sz="1800" dirty="0"/>
                    </a:p>
                  </a:txBody>
                  <a:tcPr/>
                </a:tc>
                <a:tc>
                  <a:txBody>
                    <a:bodyPr/>
                    <a:lstStyle/>
                    <a:p>
                      <a:r>
                        <a:rPr lang="en-US" sz="1800" dirty="0"/>
                        <a:t>Bao</a:t>
                      </a:r>
                      <a:endParaRPr lang="en-IN" sz="1800" dirty="0"/>
                    </a:p>
                  </a:txBody>
                  <a:tcPr/>
                </a:tc>
                <a:tc>
                  <a:txBody>
                    <a:bodyPr/>
                    <a:lstStyle/>
                    <a:p>
                      <a:r>
                        <a:rPr lang="en-US" sz="1800" dirty="0"/>
                        <a:t>Charlie</a:t>
                      </a:r>
                      <a:endParaRPr lang="en-IN" sz="1800" dirty="0"/>
                    </a:p>
                  </a:txBody>
                  <a:tcPr/>
                </a:tc>
                <a:extLst>
                  <a:ext uri="{0D108BD9-81ED-4DB2-BD59-A6C34878D82A}">
                    <a16:rowId xmlns:a16="http://schemas.microsoft.com/office/drawing/2014/main" val="3070170250"/>
                  </a:ext>
                </a:extLst>
              </a:tr>
              <a:tr h="247513">
                <a:tc>
                  <a:txBody>
                    <a:bodyPr/>
                    <a:lstStyle/>
                    <a:p>
                      <a:r>
                        <a:rPr lang="en-US" sz="1800" dirty="0"/>
                        <a:t>Zuzu</a:t>
                      </a:r>
                      <a:endParaRPr lang="en-IN" sz="1800" dirty="0"/>
                    </a:p>
                  </a:txBody>
                  <a:tcPr/>
                </a:tc>
                <a:tc>
                  <a:txBody>
                    <a:bodyPr/>
                    <a:lstStyle/>
                    <a:p>
                      <a:r>
                        <a:rPr lang="en-US" sz="1800" dirty="0"/>
                        <a:t>Ashish</a:t>
                      </a:r>
                      <a:endParaRPr lang="en-IN" sz="1800" dirty="0"/>
                    </a:p>
                  </a:txBody>
                  <a:tcPr/>
                </a:tc>
                <a:tc>
                  <a:txBody>
                    <a:bodyPr/>
                    <a:lstStyle/>
                    <a:p>
                      <a:r>
                        <a:rPr lang="en-US" sz="1800" dirty="0"/>
                        <a:t>Bao</a:t>
                      </a:r>
                      <a:endParaRPr lang="en-IN" sz="1800" dirty="0"/>
                    </a:p>
                  </a:txBody>
                  <a:tcPr/>
                </a:tc>
                <a:tc>
                  <a:txBody>
                    <a:bodyPr/>
                    <a:lstStyle/>
                    <a:p>
                      <a:r>
                        <a:rPr lang="en-US" sz="1800" dirty="0"/>
                        <a:t>Charlie</a:t>
                      </a:r>
                      <a:endParaRPr lang="en-IN" sz="1800" dirty="0"/>
                    </a:p>
                  </a:txBody>
                  <a:tcPr/>
                </a:tc>
                <a:extLst>
                  <a:ext uri="{0D108BD9-81ED-4DB2-BD59-A6C34878D82A}">
                    <a16:rowId xmlns:a16="http://schemas.microsoft.com/office/drawing/2014/main" val="2007545806"/>
                  </a:ext>
                </a:extLst>
              </a:tr>
            </a:tbl>
          </a:graphicData>
        </a:graphic>
      </p:graphicFrame>
      <p:pic>
        <p:nvPicPr>
          <p:cNvPr id="6" name="Picture 5">
            <a:extLst>
              <a:ext uri="{FF2B5EF4-FFF2-40B4-BE49-F238E27FC236}">
                <a16:creationId xmlns:a16="http://schemas.microsoft.com/office/drawing/2014/main" id="{EE2C155E-D769-4728-F96C-DA12AE94E3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1772" y="3429000"/>
            <a:ext cx="865673" cy="721394"/>
          </a:xfrm>
          <a:prstGeom prst="rect">
            <a:avLst/>
          </a:prstGeom>
        </p:spPr>
      </p:pic>
      <p:pic>
        <p:nvPicPr>
          <p:cNvPr id="7" name="Picture 6">
            <a:extLst>
              <a:ext uri="{FF2B5EF4-FFF2-40B4-BE49-F238E27FC236}">
                <a16:creationId xmlns:a16="http://schemas.microsoft.com/office/drawing/2014/main" id="{4EECF590-DFF3-0A40-D6F6-36CABA94D0F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61772" y="4421348"/>
            <a:ext cx="708217" cy="721394"/>
          </a:xfrm>
          <a:prstGeom prst="rect">
            <a:avLst/>
          </a:prstGeom>
        </p:spPr>
      </p:pic>
      <p:pic>
        <p:nvPicPr>
          <p:cNvPr id="8" name="Picture 7">
            <a:extLst>
              <a:ext uri="{FF2B5EF4-FFF2-40B4-BE49-F238E27FC236}">
                <a16:creationId xmlns:a16="http://schemas.microsoft.com/office/drawing/2014/main" id="{18E6CD50-457D-B822-5BDD-AB131AB437A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37331" y="4421348"/>
            <a:ext cx="548981" cy="697951"/>
          </a:xfrm>
          <a:prstGeom prst="rect">
            <a:avLst/>
          </a:prstGeom>
        </p:spPr>
      </p:pic>
      <p:pic>
        <p:nvPicPr>
          <p:cNvPr id="9" name="Picture 8">
            <a:extLst>
              <a:ext uri="{FF2B5EF4-FFF2-40B4-BE49-F238E27FC236}">
                <a16:creationId xmlns:a16="http://schemas.microsoft.com/office/drawing/2014/main" id="{9A73D9E4-C03E-71CF-59F5-2A009A38F58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37331" y="3429000"/>
            <a:ext cx="721394" cy="721394"/>
          </a:xfrm>
          <a:prstGeom prst="rect">
            <a:avLst/>
          </a:prstGeom>
        </p:spPr>
      </p:pic>
      <p:pic>
        <p:nvPicPr>
          <p:cNvPr id="15" name="Picture 14">
            <a:extLst>
              <a:ext uri="{FF2B5EF4-FFF2-40B4-BE49-F238E27FC236}">
                <a16:creationId xmlns:a16="http://schemas.microsoft.com/office/drawing/2014/main" id="{6EF7854D-2A4C-8EDD-9889-EC7D626B350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96962" y="5413696"/>
            <a:ext cx="590472" cy="694165"/>
          </a:xfrm>
          <a:prstGeom prst="rect">
            <a:avLst/>
          </a:prstGeom>
        </p:spPr>
      </p:pic>
      <p:pic>
        <p:nvPicPr>
          <p:cNvPr id="17" name="Picture 16">
            <a:extLst>
              <a:ext uri="{FF2B5EF4-FFF2-40B4-BE49-F238E27FC236}">
                <a16:creationId xmlns:a16="http://schemas.microsoft.com/office/drawing/2014/main" id="{B1CC1FFB-3344-4C36-ACD1-7EBA9E4FD2C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37331" y="5390253"/>
            <a:ext cx="620447" cy="973998"/>
          </a:xfrm>
          <a:prstGeom prst="rect">
            <a:avLst/>
          </a:prstGeom>
        </p:spPr>
      </p:pic>
      <p:sp>
        <p:nvSpPr>
          <p:cNvPr id="18" name="TextBox 17">
            <a:extLst>
              <a:ext uri="{FF2B5EF4-FFF2-40B4-BE49-F238E27FC236}">
                <a16:creationId xmlns:a16="http://schemas.microsoft.com/office/drawing/2014/main" id="{7F846CEC-25B4-5881-0777-ED29A920D1D4}"/>
              </a:ext>
            </a:extLst>
          </p:cNvPr>
          <p:cNvSpPr txBox="1"/>
          <p:nvPr/>
        </p:nvSpPr>
        <p:spPr>
          <a:xfrm>
            <a:off x="2889478" y="3512698"/>
            <a:ext cx="407484" cy="553998"/>
          </a:xfrm>
          <a:prstGeom prst="rect">
            <a:avLst/>
          </a:prstGeom>
          <a:noFill/>
        </p:spPr>
        <p:txBody>
          <a:bodyPr wrap="none" rtlCol="0">
            <a:spAutoFit/>
          </a:bodyPr>
          <a:lstStyle/>
          <a:p>
            <a:r>
              <a:rPr lang="en-US" sz="3000" dirty="0"/>
              <a:t>A</a:t>
            </a:r>
            <a:endParaRPr lang="en-IN" sz="3000" dirty="0"/>
          </a:p>
        </p:txBody>
      </p:sp>
      <p:sp>
        <p:nvSpPr>
          <p:cNvPr id="19" name="TextBox 18">
            <a:extLst>
              <a:ext uri="{FF2B5EF4-FFF2-40B4-BE49-F238E27FC236}">
                <a16:creationId xmlns:a16="http://schemas.microsoft.com/office/drawing/2014/main" id="{D41BB6A5-E8D4-9023-EC6D-BEAB2C692BFA}"/>
              </a:ext>
            </a:extLst>
          </p:cNvPr>
          <p:cNvSpPr txBox="1"/>
          <p:nvPr/>
        </p:nvSpPr>
        <p:spPr>
          <a:xfrm>
            <a:off x="2889478" y="5553863"/>
            <a:ext cx="394660" cy="553998"/>
          </a:xfrm>
          <a:prstGeom prst="rect">
            <a:avLst/>
          </a:prstGeom>
          <a:noFill/>
        </p:spPr>
        <p:txBody>
          <a:bodyPr wrap="none" rtlCol="0">
            <a:spAutoFit/>
          </a:bodyPr>
          <a:lstStyle/>
          <a:p>
            <a:r>
              <a:rPr lang="en-US" sz="3000" dirty="0"/>
              <a:t>C</a:t>
            </a:r>
            <a:endParaRPr lang="en-IN" sz="3000" dirty="0"/>
          </a:p>
        </p:txBody>
      </p:sp>
      <p:sp>
        <p:nvSpPr>
          <p:cNvPr id="20" name="TextBox 19">
            <a:extLst>
              <a:ext uri="{FF2B5EF4-FFF2-40B4-BE49-F238E27FC236}">
                <a16:creationId xmlns:a16="http://schemas.microsoft.com/office/drawing/2014/main" id="{4BB86B7B-97EE-3FA8-D7DF-D88055448493}"/>
              </a:ext>
            </a:extLst>
          </p:cNvPr>
          <p:cNvSpPr txBox="1"/>
          <p:nvPr/>
        </p:nvSpPr>
        <p:spPr>
          <a:xfrm>
            <a:off x="2889478" y="4575130"/>
            <a:ext cx="394660" cy="553998"/>
          </a:xfrm>
          <a:prstGeom prst="rect">
            <a:avLst/>
          </a:prstGeom>
          <a:noFill/>
        </p:spPr>
        <p:txBody>
          <a:bodyPr wrap="square" rtlCol="0">
            <a:spAutoFit/>
          </a:bodyPr>
          <a:lstStyle/>
          <a:p>
            <a:r>
              <a:rPr lang="en-US" sz="3000" dirty="0"/>
              <a:t>B</a:t>
            </a:r>
            <a:endParaRPr lang="en-IN" sz="3000" dirty="0"/>
          </a:p>
        </p:txBody>
      </p:sp>
      <p:sp>
        <p:nvSpPr>
          <p:cNvPr id="27" name="TextBox 26">
            <a:extLst>
              <a:ext uri="{FF2B5EF4-FFF2-40B4-BE49-F238E27FC236}">
                <a16:creationId xmlns:a16="http://schemas.microsoft.com/office/drawing/2014/main" id="{601EAE34-DE5E-F9B2-0B31-E23F15539174}"/>
              </a:ext>
            </a:extLst>
          </p:cNvPr>
          <p:cNvSpPr txBox="1"/>
          <p:nvPr/>
        </p:nvSpPr>
        <p:spPr>
          <a:xfrm>
            <a:off x="7224549" y="3511715"/>
            <a:ext cx="385042" cy="553998"/>
          </a:xfrm>
          <a:prstGeom prst="rect">
            <a:avLst/>
          </a:prstGeom>
          <a:noFill/>
        </p:spPr>
        <p:txBody>
          <a:bodyPr wrap="none" rtlCol="0">
            <a:spAutoFit/>
          </a:bodyPr>
          <a:lstStyle/>
          <a:p>
            <a:r>
              <a:rPr lang="en-US" sz="3000" dirty="0"/>
              <a:t>X</a:t>
            </a:r>
            <a:endParaRPr lang="en-IN" sz="3000" dirty="0"/>
          </a:p>
        </p:txBody>
      </p:sp>
      <p:sp>
        <p:nvSpPr>
          <p:cNvPr id="28" name="TextBox 27">
            <a:extLst>
              <a:ext uri="{FF2B5EF4-FFF2-40B4-BE49-F238E27FC236}">
                <a16:creationId xmlns:a16="http://schemas.microsoft.com/office/drawing/2014/main" id="{4B9D7681-4518-7748-545E-0FF3C3534A33}"/>
              </a:ext>
            </a:extLst>
          </p:cNvPr>
          <p:cNvSpPr txBox="1"/>
          <p:nvPr/>
        </p:nvSpPr>
        <p:spPr>
          <a:xfrm>
            <a:off x="7224549" y="5552880"/>
            <a:ext cx="364202" cy="553998"/>
          </a:xfrm>
          <a:prstGeom prst="rect">
            <a:avLst/>
          </a:prstGeom>
          <a:noFill/>
        </p:spPr>
        <p:txBody>
          <a:bodyPr wrap="none" rtlCol="0">
            <a:spAutoFit/>
          </a:bodyPr>
          <a:lstStyle/>
          <a:p>
            <a:r>
              <a:rPr lang="en-US" sz="3000" dirty="0"/>
              <a:t>Z</a:t>
            </a:r>
            <a:endParaRPr lang="en-IN" sz="3000" dirty="0"/>
          </a:p>
        </p:txBody>
      </p:sp>
      <p:sp>
        <p:nvSpPr>
          <p:cNvPr id="29" name="TextBox 28">
            <a:extLst>
              <a:ext uri="{FF2B5EF4-FFF2-40B4-BE49-F238E27FC236}">
                <a16:creationId xmlns:a16="http://schemas.microsoft.com/office/drawing/2014/main" id="{BAF9F74B-0442-B89A-DC50-9E1E973F92DC}"/>
              </a:ext>
            </a:extLst>
          </p:cNvPr>
          <p:cNvSpPr txBox="1"/>
          <p:nvPr/>
        </p:nvSpPr>
        <p:spPr>
          <a:xfrm>
            <a:off x="7224549" y="4574147"/>
            <a:ext cx="394660" cy="553998"/>
          </a:xfrm>
          <a:prstGeom prst="rect">
            <a:avLst/>
          </a:prstGeom>
          <a:noFill/>
        </p:spPr>
        <p:txBody>
          <a:bodyPr wrap="square" rtlCol="0">
            <a:spAutoFit/>
          </a:bodyPr>
          <a:lstStyle/>
          <a:p>
            <a:r>
              <a:rPr lang="en-US" sz="3000" dirty="0"/>
              <a:t>Y</a:t>
            </a:r>
            <a:endParaRPr lang="en-IN" sz="3000" dirty="0"/>
          </a:p>
        </p:txBody>
      </p:sp>
    </p:spTree>
    <p:extLst>
      <p:ext uri="{BB962C8B-B14F-4D97-AF65-F5344CB8AC3E}">
        <p14:creationId xmlns:p14="http://schemas.microsoft.com/office/powerpoint/2010/main" val="2575018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BAE10-A253-464B-FF39-7F9DE09809E3}"/>
              </a:ext>
            </a:extLst>
          </p:cNvPr>
          <p:cNvSpPr>
            <a:spLocks noGrp="1"/>
          </p:cNvSpPr>
          <p:nvPr>
            <p:ph type="title"/>
          </p:nvPr>
        </p:nvSpPr>
        <p:spPr/>
        <p:txBody>
          <a:bodyPr/>
          <a:lstStyle/>
          <a:p>
            <a:r>
              <a:rPr lang="en-US" u="sng" dirty="0"/>
              <a:t>Welcome!</a:t>
            </a:r>
            <a:endParaRPr lang="en-IN" u="sng" dirty="0"/>
          </a:p>
        </p:txBody>
      </p:sp>
      <p:sp>
        <p:nvSpPr>
          <p:cNvPr id="3" name="Content Placeholder 2">
            <a:extLst>
              <a:ext uri="{FF2B5EF4-FFF2-40B4-BE49-F238E27FC236}">
                <a16:creationId xmlns:a16="http://schemas.microsoft.com/office/drawing/2014/main" id="{AAC54EA1-578C-5FD9-D815-E845215140D5}"/>
              </a:ext>
            </a:extLst>
          </p:cNvPr>
          <p:cNvSpPr>
            <a:spLocks noGrp="1"/>
          </p:cNvSpPr>
          <p:nvPr>
            <p:ph idx="1"/>
          </p:nvPr>
        </p:nvSpPr>
        <p:spPr/>
        <p:txBody>
          <a:bodyPr>
            <a:normAutofit/>
          </a:bodyPr>
          <a:lstStyle/>
          <a:p>
            <a:r>
              <a:rPr lang="en-US" sz="3400" dirty="0"/>
              <a:t>Excited to welcome you to CS3230, Design &amp; Analysis of Algorithms!</a:t>
            </a:r>
          </a:p>
          <a:p>
            <a:endParaRPr lang="en-US" sz="3400" dirty="0"/>
          </a:p>
          <a:p>
            <a:pPr marL="0" indent="0">
              <a:buNone/>
            </a:pPr>
            <a:endParaRPr lang="en-US" sz="3400" dirty="0"/>
          </a:p>
          <a:p>
            <a:r>
              <a:rPr lang="en-US" sz="3400" dirty="0"/>
              <a:t>Please view Lecture 0 (video on Canvas) for organizational details that will be released later this week.</a:t>
            </a:r>
            <a:endParaRPr lang="en-IN" sz="3400" dirty="0"/>
          </a:p>
        </p:txBody>
      </p:sp>
    </p:spTree>
    <p:extLst>
      <p:ext uri="{BB962C8B-B14F-4D97-AF65-F5344CB8AC3E}">
        <p14:creationId xmlns:p14="http://schemas.microsoft.com/office/powerpoint/2010/main" val="204648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1573-F6E4-C41E-20FA-03E5A6396E6C}"/>
              </a:ext>
            </a:extLst>
          </p:cNvPr>
          <p:cNvSpPr>
            <a:spLocks noGrp="1"/>
          </p:cNvSpPr>
          <p:nvPr>
            <p:ph type="title"/>
          </p:nvPr>
        </p:nvSpPr>
        <p:spPr/>
        <p:txBody>
          <a:bodyPr/>
          <a:lstStyle/>
          <a:p>
            <a:r>
              <a:rPr lang="en-US" u="sng" dirty="0"/>
              <a:t>Seems like</a:t>
            </a:r>
            <a:endParaRPr lang="en-IN" u="sng" dirty="0"/>
          </a:p>
        </p:txBody>
      </p:sp>
      <p:sp>
        <p:nvSpPr>
          <p:cNvPr id="3" name="Content Placeholder 2">
            <a:extLst>
              <a:ext uri="{FF2B5EF4-FFF2-40B4-BE49-F238E27FC236}">
                <a16:creationId xmlns:a16="http://schemas.microsoft.com/office/drawing/2014/main" id="{0E09A8BC-0CB0-ABDA-210C-7D49905E898F}"/>
              </a:ext>
            </a:extLst>
          </p:cNvPr>
          <p:cNvSpPr>
            <a:spLocks noGrp="1"/>
          </p:cNvSpPr>
          <p:nvPr>
            <p:ph idx="1"/>
          </p:nvPr>
        </p:nvSpPr>
        <p:spPr/>
        <p:txBody>
          <a:bodyPr>
            <a:noAutofit/>
          </a:bodyPr>
          <a:lstStyle/>
          <a:p>
            <a:r>
              <a:rPr lang="en-US" sz="4000" dirty="0"/>
              <a:t>Gale-Shapley seems to always output a stable matching</a:t>
            </a:r>
          </a:p>
          <a:p>
            <a:endParaRPr lang="en-US" sz="4000" dirty="0"/>
          </a:p>
          <a:p>
            <a:r>
              <a:rPr lang="en-US" sz="4000" dirty="0"/>
              <a:t>Gale-Shapley seems to always output the same stable matching!</a:t>
            </a:r>
          </a:p>
          <a:p>
            <a:endParaRPr lang="en-US" sz="4000" dirty="0"/>
          </a:p>
          <a:p>
            <a:r>
              <a:rPr lang="en-US" sz="4000" dirty="0"/>
              <a:t>But why? Let’s start with small observations.</a:t>
            </a:r>
            <a:endParaRPr lang="en-IN" sz="4000" dirty="0"/>
          </a:p>
        </p:txBody>
      </p:sp>
    </p:spTree>
    <p:extLst>
      <p:ext uri="{BB962C8B-B14F-4D97-AF65-F5344CB8AC3E}">
        <p14:creationId xmlns:p14="http://schemas.microsoft.com/office/powerpoint/2010/main" val="415879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AF3EE-BBAB-C2CE-40AE-C97CC9EFB95B}"/>
              </a:ext>
            </a:extLst>
          </p:cNvPr>
          <p:cNvSpPr>
            <a:spLocks noGrp="1"/>
          </p:cNvSpPr>
          <p:nvPr>
            <p:ph type="title"/>
          </p:nvPr>
        </p:nvSpPr>
        <p:spPr/>
        <p:txBody>
          <a:bodyPr/>
          <a:lstStyle/>
          <a:p>
            <a:r>
              <a:rPr lang="en-US" u="sng" dirty="0"/>
              <a:t>Gale-Shapley terminates</a:t>
            </a:r>
            <a:endParaRPr lang="en-IN" u="sng"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D861380C-901D-C106-1667-D8AB90BCC458}"/>
                  </a:ext>
                </a:extLst>
              </p:cNvPr>
              <p:cNvSpPr>
                <a:spLocks noGrp="1"/>
              </p:cNvSpPr>
              <p:nvPr>
                <p:ph idx="1"/>
              </p:nvPr>
            </p:nvSpPr>
            <p:spPr>
              <a:xfrm>
                <a:off x="838200" y="1825625"/>
                <a:ext cx="10515600" cy="658003"/>
              </a:xfrm>
              <a:solidFill>
                <a:schemeClr val="accent6">
                  <a:lumMod val="20000"/>
                  <a:lumOff val="80000"/>
                </a:schemeClr>
              </a:solidFill>
              <a:ln>
                <a:solidFill>
                  <a:schemeClr val="tx1"/>
                </a:solidFill>
              </a:ln>
            </p:spPr>
            <p:txBody>
              <a:bodyPr>
                <a:normAutofit/>
              </a:bodyPr>
              <a:lstStyle/>
              <a:p>
                <a:pPr marL="0" indent="0">
                  <a:buNone/>
                </a:pPr>
                <a:r>
                  <a:rPr lang="en-US" b="1" u="sng" dirty="0"/>
                  <a:t>Lemma</a:t>
                </a:r>
                <a:r>
                  <a:rPr lang="en-US" dirty="0"/>
                  <a:t>: The </a:t>
                </a:r>
                <a:r>
                  <a:rPr lang="en-US" dirty="0">
                    <a:latin typeface="Courier New" panose="02070309020205020404" pitchFamily="49" charset="0"/>
                    <a:cs typeface="Courier New" panose="02070309020205020404" pitchFamily="49" charset="0"/>
                  </a:rPr>
                  <a:t>while</a:t>
                </a:r>
                <a:r>
                  <a:rPr lang="en-US" dirty="0"/>
                  <a:t> loop in Gale-Shapley runs </a:t>
                </a:r>
                <a14:m>
                  <m:oMath xmlns:m="http://schemas.openxmlformats.org/officeDocument/2006/math">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US" dirty="0"/>
                  <a:t> times. </a:t>
                </a:r>
                <a:endParaRPr lang="en-IN" dirty="0"/>
              </a:p>
            </p:txBody>
          </p:sp>
        </mc:Choice>
        <mc:Fallback xmlns="">
          <p:sp>
            <p:nvSpPr>
              <p:cNvPr id="4" name="Content Placeholder 2">
                <a:extLst>
                  <a:ext uri="{FF2B5EF4-FFF2-40B4-BE49-F238E27FC236}">
                    <a16:creationId xmlns:a16="http://schemas.microsoft.com/office/drawing/2014/main" id="{D861380C-901D-C106-1667-D8AB90BCC458}"/>
                  </a:ext>
                </a:extLst>
              </p:cNvPr>
              <p:cNvSpPr>
                <a:spLocks noGrp="1" noRot="1" noChangeAspect="1" noMove="1" noResize="1" noEditPoints="1" noAdjustHandles="1" noChangeArrowheads="1" noChangeShapeType="1" noTextEdit="1"/>
              </p:cNvSpPr>
              <p:nvPr>
                <p:ph idx="1"/>
              </p:nvPr>
            </p:nvSpPr>
            <p:spPr>
              <a:xfrm>
                <a:off x="838200" y="1825625"/>
                <a:ext cx="10515600" cy="658003"/>
              </a:xfrm>
              <a:blipFill>
                <a:blip r:embed="rId2"/>
                <a:stretch>
                  <a:fillRect l="-1158" t="-14545"/>
                </a:stretch>
              </a:blipFill>
              <a:ln>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C540E9D-F0E3-CAF2-A2A1-939F901D0635}"/>
                  </a:ext>
                </a:extLst>
              </p:cNvPr>
              <p:cNvSpPr txBox="1"/>
              <p:nvPr/>
            </p:nvSpPr>
            <p:spPr>
              <a:xfrm>
                <a:off x="838200" y="2813992"/>
                <a:ext cx="10515600"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t>Why?</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A man never proposes to the same woman twice. So, each while loop makes a new proposal. </a:t>
                </a:r>
                <a:br>
                  <a:rPr lang="en-US" sz="2800" dirty="0"/>
                </a:br>
                <a:br>
                  <a:rPr lang="en-US" sz="2800" dirty="0"/>
                </a:br>
                <a:r>
                  <a:rPr lang="en-US" sz="2800" dirty="0"/>
                  <a:t>There are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𝑛</m:t>
                        </m:r>
                      </m:e>
                      <m:sup>
                        <m:r>
                          <a:rPr lang="en-US" sz="2800" b="0" i="1" smtClean="0">
                            <a:latin typeface="Cambria Math" panose="02040503050406030204" pitchFamily="18" charset="0"/>
                          </a:rPr>
                          <m:t>2</m:t>
                        </m:r>
                      </m:sup>
                    </m:sSup>
                  </m:oMath>
                </a14:m>
                <a:r>
                  <a:rPr lang="en-IN" sz="2800" dirty="0"/>
                  <a:t> possible proposals.</a:t>
                </a:r>
                <a:br>
                  <a:rPr lang="en-IN" sz="2800" dirty="0"/>
                </a:br>
                <a:br>
                  <a:rPr lang="en-IN" sz="2800" dirty="0"/>
                </a:br>
                <a:r>
                  <a:rPr lang="en-IN" sz="2800" dirty="0"/>
                  <a:t>The number of loop iterations cannot be more than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𝑛</m:t>
                        </m:r>
                      </m:e>
                      <m:sup>
                        <m:r>
                          <a:rPr lang="en-US" sz="2800" b="0" i="1" smtClean="0">
                            <a:latin typeface="Cambria Math" panose="02040503050406030204" pitchFamily="18" charset="0"/>
                          </a:rPr>
                          <m:t>2</m:t>
                        </m:r>
                      </m:sup>
                    </m:sSup>
                  </m:oMath>
                </a14:m>
                <a:r>
                  <a:rPr lang="en-IN" sz="2800" dirty="0"/>
                  <a:t>.</a:t>
                </a:r>
              </a:p>
            </p:txBody>
          </p:sp>
        </mc:Choice>
        <mc:Fallback xmlns="">
          <p:sp>
            <p:nvSpPr>
              <p:cNvPr id="5" name="TextBox 4">
                <a:extLst>
                  <a:ext uri="{FF2B5EF4-FFF2-40B4-BE49-F238E27FC236}">
                    <a16:creationId xmlns:a16="http://schemas.microsoft.com/office/drawing/2014/main" id="{7C540E9D-F0E3-CAF2-A2A1-939F901D0635}"/>
                  </a:ext>
                </a:extLst>
              </p:cNvPr>
              <p:cNvSpPr txBox="1">
                <a:spLocks noRot="1" noChangeAspect="1" noMove="1" noResize="1" noEditPoints="1" noAdjustHandles="1" noChangeArrowheads="1" noChangeShapeType="1" noTextEdit="1"/>
              </p:cNvSpPr>
              <p:nvPr/>
            </p:nvSpPr>
            <p:spPr>
              <a:xfrm>
                <a:off x="838200" y="2813992"/>
                <a:ext cx="10515600" cy="3539430"/>
              </a:xfrm>
              <a:prstGeom prst="rect">
                <a:avLst/>
              </a:prstGeom>
              <a:blipFill>
                <a:blip r:embed="rId3"/>
                <a:stretch>
                  <a:fillRect l="-1043" t="-1724" r="-1565" b="-4138"/>
                </a:stretch>
              </a:blipFill>
            </p:spPr>
            <p:txBody>
              <a:bodyPr/>
              <a:lstStyle/>
              <a:p>
                <a:r>
                  <a:rPr lang="en-IN">
                    <a:noFill/>
                  </a:rPr>
                  <a:t> </a:t>
                </a:r>
              </a:p>
            </p:txBody>
          </p:sp>
        </mc:Fallback>
      </mc:AlternateContent>
      <p:sp>
        <p:nvSpPr>
          <p:cNvPr id="6" name="Speech Bubble: Oval 5">
            <a:extLst>
              <a:ext uri="{FF2B5EF4-FFF2-40B4-BE49-F238E27FC236}">
                <a16:creationId xmlns:a16="http://schemas.microsoft.com/office/drawing/2014/main" id="{B3D241B5-F69C-30F2-8C24-A96E6763EC0A}"/>
              </a:ext>
            </a:extLst>
          </p:cNvPr>
          <p:cNvSpPr/>
          <p:nvPr/>
        </p:nvSpPr>
        <p:spPr>
          <a:xfrm>
            <a:off x="6813755" y="3297739"/>
            <a:ext cx="5079343" cy="1940888"/>
          </a:xfrm>
          <a:prstGeom prst="wedgeEllipseCallout">
            <a:avLst>
              <a:gd name="adj1" fmla="val -83997"/>
              <a:gd name="adj2" fmla="val 830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Recurring idea in algorithm analysis: Find a progress measure that keeps strictly increasing.</a:t>
            </a:r>
            <a:endParaRPr lang="en-IN" sz="2400" dirty="0"/>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B54852A4-B505-0BAC-CEAA-7CF85B602C5E}"/>
                  </a:ext>
                </a:extLst>
              </p14:cNvPr>
              <p14:cNvContentPartPr/>
              <p14:nvPr/>
            </p14:nvContentPartPr>
            <p14:xfrm>
              <a:off x="1355400" y="6534360"/>
              <a:ext cx="5400" cy="29160"/>
            </p14:xfrm>
          </p:contentPart>
        </mc:Choice>
        <mc:Fallback xmlns="">
          <p:pic>
            <p:nvPicPr>
              <p:cNvPr id="3" name="Ink 2">
                <a:extLst>
                  <a:ext uri="{FF2B5EF4-FFF2-40B4-BE49-F238E27FC236}">
                    <a16:creationId xmlns:a16="http://schemas.microsoft.com/office/drawing/2014/main" id="{B54852A4-B505-0BAC-CEAA-7CF85B602C5E}"/>
                  </a:ext>
                </a:extLst>
              </p:cNvPr>
              <p:cNvPicPr/>
              <p:nvPr/>
            </p:nvPicPr>
            <p:blipFill>
              <a:blip r:embed="rId5"/>
              <a:stretch>
                <a:fillRect/>
              </a:stretch>
            </p:blipFill>
            <p:spPr>
              <a:xfrm>
                <a:off x="1346040" y="6525000"/>
                <a:ext cx="24120" cy="47880"/>
              </a:xfrm>
              <a:prstGeom prst="rect">
                <a:avLst/>
              </a:prstGeom>
            </p:spPr>
          </p:pic>
        </mc:Fallback>
      </mc:AlternateContent>
    </p:spTree>
    <p:extLst>
      <p:ext uri="{BB962C8B-B14F-4D97-AF65-F5344CB8AC3E}">
        <p14:creationId xmlns:p14="http://schemas.microsoft.com/office/powerpoint/2010/main" val="218343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31890-A74D-C070-F796-EF9E7C6B9F52}"/>
              </a:ext>
            </a:extLst>
          </p:cNvPr>
          <p:cNvSpPr>
            <a:spLocks noGrp="1"/>
          </p:cNvSpPr>
          <p:nvPr>
            <p:ph type="title"/>
          </p:nvPr>
        </p:nvSpPr>
        <p:spPr/>
        <p:txBody>
          <a:bodyPr/>
          <a:lstStyle/>
          <a:p>
            <a:r>
              <a:rPr lang="en-US" dirty="0"/>
              <a:t>Gale-Shapley #1</a:t>
            </a:r>
            <a:endParaRPr lang="en-IN" dirty="0"/>
          </a:p>
        </p:txBody>
      </p:sp>
      <p:sp>
        <p:nvSpPr>
          <p:cNvPr id="3" name="Content Placeholder 2">
            <a:extLst>
              <a:ext uri="{FF2B5EF4-FFF2-40B4-BE49-F238E27FC236}">
                <a16:creationId xmlns:a16="http://schemas.microsoft.com/office/drawing/2014/main" id="{51470CB1-E4F9-095D-1D21-EE514EB50007}"/>
              </a:ext>
            </a:extLst>
          </p:cNvPr>
          <p:cNvSpPr>
            <a:spLocks noGrp="1"/>
          </p:cNvSpPr>
          <p:nvPr>
            <p:ph idx="1"/>
          </p:nvPr>
        </p:nvSpPr>
        <p:spPr>
          <a:xfrm>
            <a:off x="838200" y="2920181"/>
            <a:ext cx="10515600" cy="3256781"/>
          </a:xfrm>
        </p:spPr>
        <p:txBody>
          <a:bodyPr/>
          <a:lstStyle/>
          <a:p>
            <a:pPr marL="0" indent="0">
              <a:buNone/>
            </a:pPr>
            <a:r>
              <a:rPr lang="en-US" dirty="0"/>
              <a:t>Consider this argument: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IN" dirty="0"/>
              <a:t>Is it also a valid proof?</a:t>
            </a:r>
            <a:endParaRPr lang="en-US"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9C470CC6-7E11-BA18-E781-F8A99CC97EBB}"/>
                  </a:ext>
                </a:extLst>
              </p:cNvPr>
              <p:cNvSpPr txBox="1">
                <a:spLocks/>
              </p:cNvSpPr>
              <p:nvPr/>
            </p:nvSpPr>
            <p:spPr>
              <a:xfrm>
                <a:off x="838200" y="1825625"/>
                <a:ext cx="10515600" cy="658003"/>
              </a:xfrm>
              <a:prstGeom prst="rect">
                <a:avLst/>
              </a:prstGeom>
              <a:solidFill>
                <a:schemeClr val="accent6">
                  <a:lumMod val="20000"/>
                  <a:lumOff val="80000"/>
                </a:schemeClr>
              </a:solidFill>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u="sng" dirty="0"/>
                  <a:t>Lemma</a:t>
                </a:r>
                <a:r>
                  <a:rPr lang="en-US" dirty="0"/>
                  <a:t>: The </a:t>
                </a:r>
                <a:r>
                  <a:rPr lang="en-US" dirty="0">
                    <a:latin typeface="Courier New" panose="02070309020205020404" pitchFamily="49" charset="0"/>
                    <a:cs typeface="Courier New" panose="02070309020205020404" pitchFamily="49" charset="0"/>
                  </a:rPr>
                  <a:t>while</a:t>
                </a:r>
                <a:r>
                  <a:rPr lang="en-US" dirty="0"/>
                  <a:t> loop in Gale-Shapley runs </a:t>
                </a:r>
                <a14:m>
                  <m:oMath xmlns:m="http://schemas.openxmlformats.org/officeDocument/2006/math">
                    <m:r>
                      <a:rPr lang="en-US" i="1" smtClean="0">
                        <a:latin typeface="Cambria Math" panose="02040503050406030204" pitchFamily="18" charset="0"/>
                      </a:rPr>
                      <m:t>≤</m:t>
                    </m:r>
                    <m:sSup>
                      <m:sSupPr>
                        <m:ctrlPr>
                          <a:rPr lang="en-US" i="1" smtClean="0">
                            <a:latin typeface="Cambria Math" panose="02040503050406030204" pitchFamily="18" charset="0"/>
                          </a:rPr>
                        </m:ctrlPr>
                      </m:sSupPr>
                      <m:e>
                        <m:r>
                          <a:rPr lang="en-US" i="1" smtClean="0">
                            <a:latin typeface="Cambria Math" panose="02040503050406030204" pitchFamily="18" charset="0"/>
                          </a:rPr>
                          <m:t>𝑛</m:t>
                        </m:r>
                      </m:e>
                      <m:sup>
                        <m:r>
                          <a:rPr lang="en-US" i="1" smtClean="0">
                            <a:latin typeface="Cambria Math" panose="02040503050406030204" pitchFamily="18" charset="0"/>
                          </a:rPr>
                          <m:t>2</m:t>
                        </m:r>
                      </m:sup>
                    </m:sSup>
                  </m:oMath>
                </a14:m>
                <a:r>
                  <a:rPr lang="en-US" dirty="0"/>
                  <a:t> times. </a:t>
                </a:r>
                <a:endParaRPr lang="en-IN" dirty="0"/>
              </a:p>
            </p:txBody>
          </p:sp>
        </mc:Choice>
        <mc:Fallback xmlns="">
          <p:sp>
            <p:nvSpPr>
              <p:cNvPr id="4" name="Content Placeholder 2">
                <a:extLst>
                  <a:ext uri="{FF2B5EF4-FFF2-40B4-BE49-F238E27FC236}">
                    <a16:creationId xmlns:a16="http://schemas.microsoft.com/office/drawing/2014/main" id="{9C470CC6-7E11-BA18-E781-F8A99CC97EBB}"/>
                  </a:ext>
                </a:extLst>
              </p:cNvPr>
              <p:cNvSpPr txBox="1">
                <a:spLocks noRot="1" noChangeAspect="1" noMove="1" noResize="1" noEditPoints="1" noAdjustHandles="1" noChangeArrowheads="1" noChangeShapeType="1" noTextEdit="1"/>
              </p:cNvSpPr>
              <p:nvPr/>
            </p:nvSpPr>
            <p:spPr>
              <a:xfrm>
                <a:off x="838200" y="1825625"/>
                <a:ext cx="10515600" cy="658003"/>
              </a:xfrm>
              <a:prstGeom prst="rect">
                <a:avLst/>
              </a:prstGeom>
              <a:blipFill>
                <a:blip r:embed="rId2"/>
                <a:stretch>
                  <a:fillRect l="-1158" t="-14545"/>
                </a:stretch>
              </a:blipFill>
              <a:ln>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E0AA04E-C4F6-57E5-E533-C5B41616FED5}"/>
                  </a:ext>
                </a:extLst>
              </p:cNvPr>
              <p:cNvSpPr txBox="1"/>
              <p:nvPr/>
            </p:nvSpPr>
            <p:spPr>
              <a:xfrm>
                <a:off x="1651819" y="3710694"/>
                <a:ext cx="8888362" cy="1200329"/>
              </a:xfrm>
              <a:prstGeom prst="rect">
                <a:avLst/>
              </a:prstGeom>
              <a:solidFill>
                <a:schemeClr val="accent4">
                  <a:lumMod val="40000"/>
                  <a:lumOff val="60000"/>
                </a:schemeClr>
              </a:solidFill>
            </p:spPr>
            <p:txBody>
              <a:bodyPr wrap="square" rtlCol="0">
                <a:spAutoFit/>
              </a:bodyPr>
              <a:lstStyle/>
              <a:p>
                <a:r>
                  <a:rPr lang="en-US" sz="2400" dirty="0"/>
                  <a:t>The number of engaged men increases at each iteration. Since the total number of men is </a:t>
                </a:r>
                <a14:m>
                  <m:oMath xmlns:m="http://schemas.openxmlformats.org/officeDocument/2006/math">
                    <m:r>
                      <a:rPr lang="en-US" sz="2400" b="0" i="1" smtClean="0">
                        <a:latin typeface="Cambria Math" panose="02040503050406030204" pitchFamily="18" charset="0"/>
                      </a:rPr>
                      <m:t>𝑛</m:t>
                    </m:r>
                  </m:oMath>
                </a14:m>
                <a:r>
                  <a:rPr lang="en-IN" sz="2400" dirty="0"/>
                  <a:t>, the number of while loop iterations is </a:t>
                </a: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𝑛</m:t>
                    </m:r>
                  </m:oMath>
                </a14:m>
                <a:r>
                  <a:rPr lang="en-IN" sz="2400" dirty="0"/>
                  <a:t>, which is </a:t>
                </a:r>
                <a14:m>
                  <m:oMath xmlns:m="http://schemas.openxmlformats.org/officeDocument/2006/math">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2</m:t>
                        </m:r>
                      </m:sup>
                    </m:sSup>
                  </m:oMath>
                </a14:m>
                <a:r>
                  <a:rPr lang="en-IN" sz="2400" dirty="0"/>
                  <a:t>.</a:t>
                </a:r>
              </a:p>
            </p:txBody>
          </p:sp>
        </mc:Choice>
        <mc:Fallback xmlns="">
          <p:sp>
            <p:nvSpPr>
              <p:cNvPr id="5" name="TextBox 4">
                <a:extLst>
                  <a:ext uri="{FF2B5EF4-FFF2-40B4-BE49-F238E27FC236}">
                    <a16:creationId xmlns:a16="http://schemas.microsoft.com/office/drawing/2014/main" id="{5E0AA04E-C4F6-57E5-E533-C5B41616FED5}"/>
                  </a:ext>
                </a:extLst>
              </p:cNvPr>
              <p:cNvSpPr txBox="1">
                <a:spLocks noRot="1" noChangeAspect="1" noMove="1" noResize="1" noEditPoints="1" noAdjustHandles="1" noChangeArrowheads="1" noChangeShapeType="1" noTextEdit="1"/>
              </p:cNvSpPr>
              <p:nvPr/>
            </p:nvSpPr>
            <p:spPr>
              <a:xfrm>
                <a:off x="1651819" y="3710694"/>
                <a:ext cx="8888362" cy="1200329"/>
              </a:xfrm>
              <a:prstGeom prst="rect">
                <a:avLst/>
              </a:prstGeom>
              <a:blipFill>
                <a:blip r:embed="rId3"/>
                <a:stretch>
                  <a:fillRect l="-1097" t="-4061" b="-10660"/>
                </a:stretch>
              </a:blipFill>
            </p:spPr>
            <p:txBody>
              <a:bodyPr/>
              <a:lstStyle/>
              <a:p>
                <a:r>
                  <a:rPr lang="en-IN">
                    <a:noFill/>
                  </a:rPr>
                  <a:t> </a:t>
                </a:r>
              </a:p>
            </p:txBody>
          </p:sp>
        </mc:Fallback>
      </mc:AlternateContent>
    </p:spTree>
    <p:extLst>
      <p:ext uri="{BB962C8B-B14F-4D97-AF65-F5344CB8AC3E}">
        <p14:creationId xmlns:p14="http://schemas.microsoft.com/office/powerpoint/2010/main" val="32697825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27CF5-0CBA-09DB-86D0-AAC235232228}"/>
              </a:ext>
            </a:extLst>
          </p:cNvPr>
          <p:cNvSpPr>
            <a:spLocks noGrp="1"/>
          </p:cNvSpPr>
          <p:nvPr>
            <p:ph type="title"/>
          </p:nvPr>
        </p:nvSpPr>
        <p:spPr/>
        <p:txBody>
          <a:bodyPr/>
          <a:lstStyle/>
          <a:p>
            <a:r>
              <a:rPr lang="en-US" u="sng" dirty="0"/>
              <a:t>Men keep making worse proposals</a:t>
            </a:r>
            <a:endParaRPr lang="en-IN" u="sng" dirty="0"/>
          </a:p>
        </p:txBody>
      </p:sp>
      <p:sp>
        <p:nvSpPr>
          <p:cNvPr id="3" name="Content Placeholder 2">
            <a:extLst>
              <a:ext uri="{FF2B5EF4-FFF2-40B4-BE49-F238E27FC236}">
                <a16:creationId xmlns:a16="http://schemas.microsoft.com/office/drawing/2014/main" id="{55C9CF78-A9E2-59B1-6D55-40ED3B149059}"/>
              </a:ext>
            </a:extLst>
          </p:cNvPr>
          <p:cNvSpPr>
            <a:spLocks noGrp="1"/>
          </p:cNvSpPr>
          <p:nvPr>
            <p:ph idx="1"/>
          </p:nvPr>
        </p:nvSpPr>
        <p:spPr>
          <a:xfrm>
            <a:off x="838200" y="1825625"/>
            <a:ext cx="10515600" cy="599010"/>
          </a:xfrm>
          <a:solidFill>
            <a:schemeClr val="accent6">
              <a:lumMod val="20000"/>
              <a:lumOff val="80000"/>
            </a:schemeClr>
          </a:solidFill>
          <a:ln>
            <a:solidFill>
              <a:schemeClr val="tx1"/>
            </a:solidFill>
          </a:ln>
        </p:spPr>
        <p:txBody>
          <a:bodyPr/>
          <a:lstStyle/>
          <a:p>
            <a:pPr marL="0" indent="0">
              <a:buNone/>
            </a:pPr>
            <a:r>
              <a:rPr lang="en-US" b="1" u="sng" dirty="0"/>
              <a:t>Lemma</a:t>
            </a:r>
            <a:r>
              <a:rPr lang="en-US" dirty="0"/>
              <a:t>: Men propose to women in decreasing order of preference.</a:t>
            </a:r>
            <a:endParaRPr lang="en-IN"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8D57A12-25AC-D92C-3A8C-1F7FF0FEBCFA}"/>
                  </a:ext>
                </a:extLst>
              </p:cNvPr>
              <p:cNvSpPr txBox="1"/>
              <p:nvPr/>
            </p:nvSpPr>
            <p:spPr>
              <a:xfrm>
                <a:off x="838200" y="2813992"/>
                <a:ext cx="10515600"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t>Why?</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Consider a man </a:t>
                </a:r>
                <a14:m>
                  <m:oMath xmlns:m="http://schemas.openxmlformats.org/officeDocument/2006/math">
                    <m:r>
                      <a:rPr lang="en-US" sz="2800" b="0" i="1" smtClean="0">
                        <a:latin typeface="Cambria Math" panose="02040503050406030204" pitchFamily="18" charset="0"/>
                      </a:rPr>
                      <m:t>𝑚</m:t>
                    </m:r>
                  </m:oMath>
                </a14:m>
                <a:r>
                  <a:rPr lang="en-IN" sz="2800" dirty="0"/>
                  <a:t>. Through the course of the algorithm, he may sometimes be engaged and sometimes be free. But since he always proposes to the highest-ranked woman in his list, he keeps going down this ranking.</a:t>
                </a:r>
              </a:p>
            </p:txBody>
          </p:sp>
        </mc:Choice>
        <mc:Fallback xmlns="">
          <p:sp>
            <p:nvSpPr>
              <p:cNvPr id="4" name="TextBox 3">
                <a:extLst>
                  <a:ext uri="{FF2B5EF4-FFF2-40B4-BE49-F238E27FC236}">
                    <a16:creationId xmlns:a16="http://schemas.microsoft.com/office/drawing/2014/main" id="{38D57A12-25AC-D92C-3A8C-1F7FF0FEBCFA}"/>
                  </a:ext>
                </a:extLst>
              </p:cNvPr>
              <p:cNvSpPr txBox="1">
                <a:spLocks noRot="1" noChangeAspect="1" noMove="1" noResize="1" noEditPoints="1" noAdjustHandles="1" noChangeArrowheads="1" noChangeShapeType="1" noTextEdit="1"/>
              </p:cNvSpPr>
              <p:nvPr/>
            </p:nvSpPr>
            <p:spPr>
              <a:xfrm>
                <a:off x="838200" y="2813992"/>
                <a:ext cx="10515600" cy="2677656"/>
              </a:xfrm>
              <a:prstGeom prst="rect">
                <a:avLst/>
              </a:prstGeom>
              <a:blipFill>
                <a:blip r:embed="rId2"/>
                <a:stretch>
                  <a:fillRect l="-1043" t="-2278" b="-5695"/>
                </a:stretch>
              </a:blipFill>
            </p:spPr>
            <p:txBody>
              <a:bodyPr/>
              <a:lstStyle/>
              <a:p>
                <a:r>
                  <a:rPr lang="en-IN">
                    <a:noFill/>
                  </a:rPr>
                  <a:t> </a:t>
                </a:r>
              </a:p>
            </p:txBody>
          </p:sp>
        </mc:Fallback>
      </mc:AlternateContent>
    </p:spTree>
    <p:extLst>
      <p:ext uri="{BB962C8B-B14F-4D97-AF65-F5344CB8AC3E}">
        <p14:creationId xmlns:p14="http://schemas.microsoft.com/office/powerpoint/2010/main" val="75878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27CF5-0CBA-09DB-86D0-AAC235232228}"/>
              </a:ext>
            </a:extLst>
          </p:cNvPr>
          <p:cNvSpPr>
            <a:spLocks noGrp="1"/>
          </p:cNvSpPr>
          <p:nvPr>
            <p:ph type="title"/>
          </p:nvPr>
        </p:nvSpPr>
        <p:spPr/>
        <p:txBody>
          <a:bodyPr/>
          <a:lstStyle/>
          <a:p>
            <a:r>
              <a:rPr lang="en-US" u="sng" dirty="0"/>
              <a:t>Women’s partners keep getting better</a:t>
            </a:r>
            <a:endParaRPr lang="en-IN" u="sng" dirty="0"/>
          </a:p>
        </p:txBody>
      </p:sp>
      <p:sp>
        <p:nvSpPr>
          <p:cNvPr id="3" name="Content Placeholder 2">
            <a:extLst>
              <a:ext uri="{FF2B5EF4-FFF2-40B4-BE49-F238E27FC236}">
                <a16:creationId xmlns:a16="http://schemas.microsoft.com/office/drawing/2014/main" id="{55C9CF78-A9E2-59B1-6D55-40ED3B149059}"/>
              </a:ext>
            </a:extLst>
          </p:cNvPr>
          <p:cNvSpPr>
            <a:spLocks noGrp="1"/>
          </p:cNvSpPr>
          <p:nvPr>
            <p:ph idx="1"/>
          </p:nvPr>
        </p:nvSpPr>
        <p:spPr>
          <a:xfrm>
            <a:off x="838200" y="1825625"/>
            <a:ext cx="10515600" cy="1325562"/>
          </a:xfrm>
          <a:solidFill>
            <a:schemeClr val="accent6">
              <a:lumMod val="20000"/>
              <a:lumOff val="80000"/>
            </a:schemeClr>
          </a:solidFill>
          <a:ln>
            <a:solidFill>
              <a:schemeClr val="tx1"/>
            </a:solidFill>
          </a:ln>
        </p:spPr>
        <p:txBody>
          <a:bodyPr>
            <a:normAutofit/>
          </a:bodyPr>
          <a:lstStyle/>
          <a:p>
            <a:pPr marL="0" indent="0">
              <a:buNone/>
            </a:pPr>
            <a:r>
              <a:rPr lang="en-US" b="1" u="sng" dirty="0"/>
              <a:t>Lemma</a:t>
            </a:r>
            <a:r>
              <a:rPr lang="en-US" dirty="0"/>
              <a:t>: A woman stays engaged after the first time she gets engaged. Her sequence of partners keeps getting better according to her preference list.</a:t>
            </a:r>
            <a:endParaRPr lang="en-IN"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8D57A12-25AC-D92C-3A8C-1F7FF0FEBCFA}"/>
                  </a:ext>
                </a:extLst>
              </p:cNvPr>
              <p:cNvSpPr txBox="1"/>
              <p:nvPr/>
            </p:nvSpPr>
            <p:spPr>
              <a:xfrm>
                <a:off x="838200" y="3380328"/>
                <a:ext cx="10515600"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t>Why?</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Consider a woman </a:t>
                </a:r>
                <a14:m>
                  <m:oMath xmlns:m="http://schemas.openxmlformats.org/officeDocument/2006/math">
                    <m:r>
                      <a:rPr lang="en-US" sz="2800" b="0" i="1" smtClean="0">
                        <a:latin typeface="Cambria Math" panose="02040503050406030204" pitchFamily="18" charset="0"/>
                      </a:rPr>
                      <m:t>𝑤</m:t>
                    </m:r>
                  </m:oMath>
                </a14:m>
                <a:r>
                  <a:rPr lang="en-IN" sz="2800" dirty="0"/>
                  <a:t>. Once she gets engaged, the algorithm may only change her partner but never makes her free. She changes her partner only if her new fiancé is an improvement over the old one.</a:t>
                </a:r>
              </a:p>
            </p:txBody>
          </p:sp>
        </mc:Choice>
        <mc:Fallback xmlns="">
          <p:sp>
            <p:nvSpPr>
              <p:cNvPr id="4" name="TextBox 3">
                <a:extLst>
                  <a:ext uri="{FF2B5EF4-FFF2-40B4-BE49-F238E27FC236}">
                    <a16:creationId xmlns:a16="http://schemas.microsoft.com/office/drawing/2014/main" id="{38D57A12-25AC-D92C-3A8C-1F7FF0FEBCFA}"/>
                  </a:ext>
                </a:extLst>
              </p:cNvPr>
              <p:cNvSpPr txBox="1">
                <a:spLocks noRot="1" noChangeAspect="1" noMove="1" noResize="1" noEditPoints="1" noAdjustHandles="1" noChangeArrowheads="1" noChangeShapeType="1" noTextEdit="1"/>
              </p:cNvSpPr>
              <p:nvPr/>
            </p:nvSpPr>
            <p:spPr>
              <a:xfrm>
                <a:off x="838200" y="3380328"/>
                <a:ext cx="10515600" cy="2246769"/>
              </a:xfrm>
              <a:prstGeom prst="rect">
                <a:avLst/>
              </a:prstGeom>
              <a:blipFill>
                <a:blip r:embed="rId2"/>
                <a:stretch>
                  <a:fillRect l="-1043" t="-2717" r="-1855" b="-7065"/>
                </a:stretch>
              </a:blipFill>
            </p:spPr>
            <p:txBody>
              <a:bodyPr/>
              <a:lstStyle/>
              <a:p>
                <a:r>
                  <a:rPr lang="en-IN">
                    <a:noFill/>
                  </a:rPr>
                  <a:t> </a:t>
                </a:r>
              </a:p>
            </p:txBody>
          </p:sp>
        </mc:Fallback>
      </mc:AlternateContent>
    </p:spTree>
    <p:extLst>
      <p:ext uri="{BB962C8B-B14F-4D97-AF65-F5344CB8AC3E}">
        <p14:creationId xmlns:p14="http://schemas.microsoft.com/office/powerpoint/2010/main" val="3466362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27CF5-0CBA-09DB-86D0-AAC235232228}"/>
              </a:ext>
            </a:extLst>
          </p:cNvPr>
          <p:cNvSpPr>
            <a:spLocks noGrp="1"/>
          </p:cNvSpPr>
          <p:nvPr>
            <p:ph type="title"/>
          </p:nvPr>
        </p:nvSpPr>
        <p:spPr/>
        <p:txBody>
          <a:bodyPr/>
          <a:lstStyle/>
          <a:p>
            <a:r>
              <a:rPr lang="en-US" u="sng" dirty="0"/>
              <a:t>Everyone matched</a:t>
            </a:r>
            <a:endParaRPr lang="en-IN" u="sng" dirty="0"/>
          </a:p>
        </p:txBody>
      </p:sp>
      <p:sp>
        <p:nvSpPr>
          <p:cNvPr id="3" name="Content Placeholder 2">
            <a:extLst>
              <a:ext uri="{FF2B5EF4-FFF2-40B4-BE49-F238E27FC236}">
                <a16:creationId xmlns:a16="http://schemas.microsoft.com/office/drawing/2014/main" id="{55C9CF78-A9E2-59B1-6D55-40ED3B149059}"/>
              </a:ext>
            </a:extLst>
          </p:cNvPr>
          <p:cNvSpPr>
            <a:spLocks noGrp="1"/>
          </p:cNvSpPr>
          <p:nvPr>
            <p:ph idx="1"/>
          </p:nvPr>
        </p:nvSpPr>
        <p:spPr>
          <a:xfrm>
            <a:off x="838200" y="1825625"/>
            <a:ext cx="10515600" cy="982468"/>
          </a:xfrm>
          <a:solidFill>
            <a:schemeClr val="accent6">
              <a:lumMod val="20000"/>
              <a:lumOff val="80000"/>
            </a:schemeClr>
          </a:solidFill>
          <a:ln>
            <a:solidFill>
              <a:schemeClr val="tx1"/>
            </a:solidFill>
          </a:ln>
        </p:spPr>
        <p:txBody>
          <a:bodyPr>
            <a:normAutofit/>
          </a:bodyPr>
          <a:lstStyle/>
          <a:p>
            <a:pPr marL="0" indent="0">
              <a:buNone/>
            </a:pPr>
            <a:r>
              <a:rPr lang="en-US" b="1" u="sng" dirty="0"/>
              <a:t>Lemma</a:t>
            </a:r>
            <a:r>
              <a:rPr lang="en-US" dirty="0"/>
              <a:t>: When the algorithm terminates, each man is engaged to a unique woman.</a:t>
            </a:r>
            <a:endParaRPr lang="en-IN"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8D57A12-25AC-D92C-3A8C-1F7FF0FEBCFA}"/>
                  </a:ext>
                </a:extLst>
              </p:cNvPr>
              <p:cNvSpPr txBox="1"/>
              <p:nvPr/>
            </p:nvSpPr>
            <p:spPr>
              <a:xfrm>
                <a:off x="838200" y="3209249"/>
                <a:ext cx="105156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Why? </a:t>
                </a:r>
                <a:r>
                  <a:rPr lang="en-US" sz="2800" b="1" dirty="0">
                    <a:solidFill>
                      <a:srgbClr val="FF0000"/>
                    </a:solidFill>
                  </a:rPr>
                  <a:t>Proof by contradiction</a:t>
                </a:r>
                <a:r>
                  <a:rPr lang="en-US" sz="2800" dirty="0"/>
                  <a:t>.</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Suppose </a:t>
                </a:r>
                <a14:m>
                  <m:oMath xmlns:m="http://schemas.openxmlformats.org/officeDocument/2006/math">
                    <m:r>
                      <a:rPr lang="en-US" sz="2800" b="0" i="1" smtClean="0">
                        <a:latin typeface="Cambria Math" panose="02040503050406030204" pitchFamily="18" charset="0"/>
                      </a:rPr>
                      <m:t>𝑚</m:t>
                    </m:r>
                  </m:oMath>
                </a14:m>
                <a:r>
                  <a:rPr lang="en-IN" sz="2800" dirty="0"/>
                  <a:t> is free at termination. But then, there is a woman </a:t>
                </a:r>
                <a14:m>
                  <m:oMath xmlns:m="http://schemas.openxmlformats.org/officeDocument/2006/math">
                    <m:r>
                      <a:rPr lang="en-US" sz="2800" b="0" i="1" smtClean="0">
                        <a:latin typeface="Cambria Math" panose="02040503050406030204" pitchFamily="18" charset="0"/>
                      </a:rPr>
                      <m:t>𝑤</m:t>
                    </m:r>
                  </m:oMath>
                </a14:m>
                <a:r>
                  <a:rPr lang="en-IN" sz="2800" dirty="0"/>
                  <a:t> who is also free. </a:t>
                </a:r>
                <a:br>
                  <a:rPr lang="en-IN" sz="2800" dirty="0"/>
                </a:br>
                <a:br>
                  <a:rPr lang="en-IN" sz="2800" dirty="0"/>
                </a:br>
                <a:r>
                  <a:rPr lang="en-IN" sz="2800" dirty="0"/>
                  <a:t>By previous lemma, </a:t>
                </a:r>
                <a14:m>
                  <m:oMath xmlns:m="http://schemas.openxmlformats.org/officeDocument/2006/math">
                    <m:r>
                      <a:rPr lang="en-US" sz="2800" b="0" i="1" smtClean="0">
                        <a:latin typeface="Cambria Math" panose="02040503050406030204" pitchFamily="18" charset="0"/>
                      </a:rPr>
                      <m:t>𝑤</m:t>
                    </m:r>
                  </m:oMath>
                </a14:m>
                <a:r>
                  <a:rPr lang="en-IN" sz="2800" dirty="0"/>
                  <a:t> must never have been proposed to. This is impossible, as </a:t>
                </a:r>
                <a14:m>
                  <m:oMath xmlns:m="http://schemas.openxmlformats.org/officeDocument/2006/math">
                    <m:r>
                      <a:rPr lang="en-US" sz="2800" b="0" i="1" smtClean="0">
                        <a:latin typeface="Cambria Math" panose="02040503050406030204" pitchFamily="18" charset="0"/>
                      </a:rPr>
                      <m:t>𝑚</m:t>
                    </m:r>
                  </m:oMath>
                </a14:m>
                <a:r>
                  <a:rPr lang="en-IN" sz="2800" dirty="0"/>
                  <a:t> must propose to everyone, including </a:t>
                </a:r>
                <a14:m>
                  <m:oMath xmlns:m="http://schemas.openxmlformats.org/officeDocument/2006/math">
                    <m:r>
                      <a:rPr lang="en-US" sz="2800" b="0" i="1" smtClean="0">
                        <a:latin typeface="Cambria Math" panose="02040503050406030204" pitchFamily="18" charset="0"/>
                      </a:rPr>
                      <m:t>𝑤</m:t>
                    </m:r>
                  </m:oMath>
                </a14:m>
                <a:r>
                  <a:rPr lang="en-IN" sz="2800" dirty="0"/>
                  <a:t>!</a:t>
                </a:r>
              </a:p>
            </p:txBody>
          </p:sp>
        </mc:Choice>
        <mc:Fallback xmlns="">
          <p:sp>
            <p:nvSpPr>
              <p:cNvPr id="4" name="TextBox 3">
                <a:extLst>
                  <a:ext uri="{FF2B5EF4-FFF2-40B4-BE49-F238E27FC236}">
                    <a16:creationId xmlns:a16="http://schemas.microsoft.com/office/drawing/2014/main" id="{38D57A12-25AC-D92C-3A8C-1F7FF0FEBCFA}"/>
                  </a:ext>
                </a:extLst>
              </p:cNvPr>
              <p:cNvSpPr txBox="1">
                <a:spLocks noRot="1" noChangeAspect="1" noMove="1" noResize="1" noEditPoints="1" noAdjustHandles="1" noChangeArrowheads="1" noChangeShapeType="1" noTextEdit="1"/>
              </p:cNvSpPr>
              <p:nvPr/>
            </p:nvSpPr>
            <p:spPr>
              <a:xfrm>
                <a:off x="838200" y="3209249"/>
                <a:ext cx="10515600" cy="3108543"/>
              </a:xfrm>
              <a:prstGeom prst="rect">
                <a:avLst/>
              </a:prstGeom>
              <a:blipFill>
                <a:blip r:embed="rId2"/>
                <a:stretch>
                  <a:fillRect l="-1043" t="-1765" r="-348" b="-4706"/>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58C655A1-480B-9AC3-2280-B119754B89B5}"/>
                  </a:ext>
                </a:extLst>
              </p14:cNvPr>
              <p14:cNvContentPartPr/>
              <p14:nvPr/>
            </p14:nvContentPartPr>
            <p14:xfrm>
              <a:off x="2167920" y="2848680"/>
              <a:ext cx="7863480" cy="1124640"/>
            </p14:xfrm>
          </p:contentPart>
        </mc:Choice>
        <mc:Fallback xmlns="">
          <p:pic>
            <p:nvPicPr>
              <p:cNvPr id="5" name="Ink 4">
                <a:extLst>
                  <a:ext uri="{FF2B5EF4-FFF2-40B4-BE49-F238E27FC236}">
                    <a16:creationId xmlns:a16="http://schemas.microsoft.com/office/drawing/2014/main" id="{58C655A1-480B-9AC3-2280-B119754B89B5}"/>
                  </a:ext>
                </a:extLst>
              </p:cNvPr>
              <p:cNvPicPr/>
              <p:nvPr/>
            </p:nvPicPr>
            <p:blipFill>
              <a:blip r:embed="rId4"/>
              <a:stretch>
                <a:fillRect/>
              </a:stretch>
            </p:blipFill>
            <p:spPr>
              <a:xfrm>
                <a:off x="2158560" y="2839320"/>
                <a:ext cx="7882200" cy="1143360"/>
              </a:xfrm>
              <a:prstGeom prst="rect">
                <a:avLst/>
              </a:prstGeom>
            </p:spPr>
          </p:pic>
        </mc:Fallback>
      </mc:AlternateContent>
    </p:spTree>
    <p:extLst>
      <p:ext uri="{BB962C8B-B14F-4D97-AF65-F5344CB8AC3E}">
        <p14:creationId xmlns:p14="http://schemas.microsoft.com/office/powerpoint/2010/main" val="3645519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7FD5A-E3B0-914A-41C8-C6A52D60D8E8}"/>
              </a:ext>
            </a:extLst>
          </p:cNvPr>
          <p:cNvSpPr>
            <a:spLocks noGrp="1"/>
          </p:cNvSpPr>
          <p:nvPr>
            <p:ph type="title"/>
          </p:nvPr>
        </p:nvSpPr>
        <p:spPr/>
        <p:txBody>
          <a:bodyPr/>
          <a:lstStyle/>
          <a:p>
            <a:r>
              <a:rPr lang="en-US" u="sng" dirty="0"/>
              <a:t>Output is stable</a:t>
            </a:r>
            <a:endParaRPr lang="en-IN" u="sn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C7CD9F-2E51-90EC-7061-22001613B9DA}"/>
                  </a:ext>
                </a:extLst>
              </p:cNvPr>
              <p:cNvSpPr>
                <a:spLocks noGrp="1"/>
              </p:cNvSpPr>
              <p:nvPr>
                <p:ph idx="1"/>
              </p:nvPr>
            </p:nvSpPr>
            <p:spPr>
              <a:xfrm>
                <a:off x="838200" y="3274142"/>
                <a:ext cx="10515600" cy="2902821"/>
              </a:xfrm>
            </p:spPr>
            <p:txBody>
              <a:bodyPr/>
              <a:lstStyle/>
              <a:p>
                <a:r>
                  <a:rPr lang="en-US" dirty="0"/>
                  <a:t>Why? </a:t>
                </a:r>
                <a:r>
                  <a:rPr lang="en-US" b="1" dirty="0">
                    <a:solidFill>
                      <a:srgbClr val="FF0000"/>
                    </a:solidFill>
                  </a:rPr>
                  <a:t>Proof by contradiction</a:t>
                </a:r>
                <a:r>
                  <a:rPr lang="en-US" dirty="0"/>
                  <a:t>.</a:t>
                </a:r>
              </a:p>
              <a:p>
                <a:endParaRPr lang="en-US" dirty="0"/>
              </a:p>
              <a:p>
                <a:r>
                  <a:rPr lang="en-US" dirty="0"/>
                  <a:t>Suppose the matching is not stable. Meaning there is a pair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oMath>
                </a14:m>
                <a:r>
                  <a:rPr lang="en-IN" dirty="0"/>
                  <a:t> such that they prefer each other to their partners. Want to show this is impossible. </a:t>
                </a:r>
              </a:p>
            </p:txBody>
          </p:sp>
        </mc:Choice>
        <mc:Fallback xmlns="">
          <p:sp>
            <p:nvSpPr>
              <p:cNvPr id="3" name="Content Placeholder 2">
                <a:extLst>
                  <a:ext uri="{FF2B5EF4-FFF2-40B4-BE49-F238E27FC236}">
                    <a16:creationId xmlns:a16="http://schemas.microsoft.com/office/drawing/2014/main" id="{80C7CD9F-2E51-90EC-7061-22001613B9DA}"/>
                  </a:ext>
                </a:extLst>
              </p:cNvPr>
              <p:cNvSpPr>
                <a:spLocks noGrp="1" noRot="1" noChangeAspect="1" noMove="1" noResize="1" noEditPoints="1" noAdjustHandles="1" noChangeArrowheads="1" noChangeShapeType="1" noTextEdit="1"/>
              </p:cNvSpPr>
              <p:nvPr>
                <p:ph idx="1"/>
              </p:nvPr>
            </p:nvSpPr>
            <p:spPr>
              <a:xfrm>
                <a:off x="838200" y="3274142"/>
                <a:ext cx="10515600" cy="2902821"/>
              </a:xfrm>
              <a:blipFill>
                <a:blip r:embed="rId2"/>
                <a:stretch>
                  <a:fillRect l="-1043" t="-3361" r="-58"/>
                </a:stretch>
              </a:blipFill>
            </p:spPr>
            <p:txBody>
              <a:bodyPr/>
              <a:lstStyle/>
              <a:p>
                <a:r>
                  <a:rPr lang="en-IN">
                    <a:noFill/>
                  </a:rPr>
                  <a:t> </a:t>
                </a:r>
              </a:p>
            </p:txBody>
          </p:sp>
        </mc:Fallback>
      </mc:AlternateContent>
      <p:sp>
        <p:nvSpPr>
          <p:cNvPr id="4" name="Content Placeholder 2">
            <a:extLst>
              <a:ext uri="{FF2B5EF4-FFF2-40B4-BE49-F238E27FC236}">
                <a16:creationId xmlns:a16="http://schemas.microsoft.com/office/drawing/2014/main" id="{104CE04F-CB14-D4CD-F647-6E6E5C8B2D88}"/>
              </a:ext>
            </a:extLst>
          </p:cNvPr>
          <p:cNvSpPr txBox="1">
            <a:spLocks/>
          </p:cNvSpPr>
          <p:nvPr/>
        </p:nvSpPr>
        <p:spPr>
          <a:xfrm>
            <a:off x="838200" y="1825625"/>
            <a:ext cx="10515600" cy="982468"/>
          </a:xfrm>
          <a:prstGeom prst="rect">
            <a:avLst/>
          </a:prstGeom>
          <a:solidFill>
            <a:schemeClr val="accent6">
              <a:lumMod val="20000"/>
              <a:lumOff val="80000"/>
            </a:schemeClr>
          </a:solidFill>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u="sng" dirty="0"/>
              <a:t>Lemma</a:t>
            </a:r>
            <a:r>
              <a:rPr lang="en-US" dirty="0"/>
              <a:t>: When the algorithm terminates, the matching between men and women is stable. </a:t>
            </a:r>
            <a:endParaRPr lang="en-IN" dirty="0"/>
          </a:p>
        </p:txBody>
      </p:sp>
    </p:spTree>
    <p:extLst>
      <p:ext uri="{BB962C8B-B14F-4D97-AF65-F5344CB8AC3E}">
        <p14:creationId xmlns:p14="http://schemas.microsoft.com/office/powerpoint/2010/main" val="4184413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7FD5A-E3B0-914A-41C8-C6A52D60D8E8}"/>
              </a:ext>
            </a:extLst>
          </p:cNvPr>
          <p:cNvSpPr>
            <a:spLocks noGrp="1"/>
          </p:cNvSpPr>
          <p:nvPr>
            <p:ph type="title"/>
          </p:nvPr>
        </p:nvSpPr>
        <p:spPr/>
        <p:txBody>
          <a:bodyPr/>
          <a:lstStyle/>
          <a:p>
            <a:r>
              <a:rPr lang="en-US" u="sng" dirty="0"/>
              <a:t>Output is stable</a:t>
            </a:r>
            <a:endParaRPr lang="en-IN" u="sn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C7CD9F-2E51-90EC-7061-22001613B9DA}"/>
                  </a:ext>
                </a:extLst>
              </p:cNvPr>
              <p:cNvSpPr>
                <a:spLocks noGrp="1"/>
              </p:cNvSpPr>
              <p:nvPr>
                <p:ph idx="1"/>
              </p:nvPr>
            </p:nvSpPr>
            <p:spPr>
              <a:xfrm>
                <a:off x="5421956" y="3008672"/>
                <a:ext cx="6081786" cy="3793284"/>
              </a:xfrm>
            </p:spPr>
            <p:txBody>
              <a:bodyPr>
                <a:normAutofit/>
              </a:bodyPr>
              <a:lstStyle/>
              <a:p>
                <a14:m>
                  <m:oMath xmlns:m="http://schemas.openxmlformats.org/officeDocument/2006/math">
                    <m:r>
                      <a:rPr lang="en-US" b="0" i="1" smtClean="0">
                        <a:latin typeface="Cambria Math" panose="02040503050406030204" pitchFamily="18" charset="0"/>
                      </a:rPr>
                      <m:t>𝑚</m:t>
                    </m:r>
                  </m:oMath>
                </a14:m>
                <a:r>
                  <a:rPr lang="en-US" dirty="0"/>
                  <a:t> must have proposed to </a:t>
                </a:r>
                <a14:m>
                  <m:oMath xmlns:m="http://schemas.openxmlformats.org/officeDocument/2006/math">
                    <m:r>
                      <a:rPr lang="en-US" b="0" i="1" smtClean="0">
                        <a:latin typeface="Cambria Math" panose="02040503050406030204" pitchFamily="18" charset="0"/>
                      </a:rPr>
                      <m:t>𝑤</m:t>
                    </m:r>
                  </m:oMath>
                </a14:m>
                <a:r>
                  <a:rPr lang="en-US" dirty="0"/>
                  <a:t> before </a:t>
                </a:r>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oMath>
                </a14:m>
                <a:r>
                  <a:rPr lang="en-US" dirty="0"/>
                  <a:t>, because he ranks </a:t>
                </a:r>
                <a14:m>
                  <m:oMath xmlns:m="http://schemas.openxmlformats.org/officeDocument/2006/math">
                    <m:r>
                      <a:rPr lang="en-US" b="0" i="1" smtClean="0">
                        <a:latin typeface="Cambria Math" panose="02040503050406030204" pitchFamily="18" charset="0"/>
                      </a:rPr>
                      <m:t>𝑤</m:t>
                    </m:r>
                  </m:oMath>
                </a14:m>
                <a:r>
                  <a:rPr lang="en-US" dirty="0"/>
                  <a:t> higher than </a:t>
                </a:r>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oMath>
                </a14:m>
                <a:r>
                  <a:rPr lang="en-US" dirty="0"/>
                  <a:t>. </a:t>
                </a:r>
              </a:p>
              <a:p>
                <a:endParaRPr lang="en-US" dirty="0"/>
              </a:p>
              <a:p>
                <a:r>
                  <a:rPr lang="en-US" dirty="0"/>
                  <a:t>When </a:t>
                </a:r>
                <a14:m>
                  <m:oMath xmlns:m="http://schemas.openxmlformats.org/officeDocument/2006/math">
                    <m:r>
                      <a:rPr lang="en-US" b="0" i="1" smtClean="0">
                        <a:latin typeface="Cambria Math" panose="02040503050406030204" pitchFamily="18" charset="0"/>
                      </a:rPr>
                      <m:t>𝑤</m:t>
                    </m:r>
                  </m:oMath>
                </a14:m>
                <a:r>
                  <a:rPr lang="en-US" dirty="0"/>
                  <a:t> rejected </a:t>
                </a:r>
                <a14:m>
                  <m:oMath xmlns:m="http://schemas.openxmlformats.org/officeDocument/2006/math">
                    <m:r>
                      <a:rPr lang="en-US" b="0" i="1" smtClean="0">
                        <a:latin typeface="Cambria Math" panose="02040503050406030204" pitchFamily="18" charset="0"/>
                      </a:rPr>
                      <m:t>𝑚</m:t>
                    </m:r>
                  </m:oMath>
                </a14:m>
                <a:r>
                  <a:rPr lang="en-US" dirty="0"/>
                  <a:t>, she must have got engaged to a man that she prefers to </a:t>
                </a:r>
                <a14:m>
                  <m:oMath xmlns:m="http://schemas.openxmlformats.org/officeDocument/2006/math">
                    <m:r>
                      <a:rPr lang="en-US" b="0" i="1" smtClean="0">
                        <a:latin typeface="Cambria Math" panose="02040503050406030204" pitchFamily="18" charset="0"/>
                      </a:rPr>
                      <m:t>𝑚</m:t>
                    </m:r>
                  </m:oMath>
                </a14:m>
                <a:r>
                  <a:rPr lang="en-US" dirty="0"/>
                  <a:t>. But because women’s partners keep getting better, she must prefer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oMath>
                </a14:m>
                <a:r>
                  <a:rPr lang="en-US" dirty="0"/>
                  <a:t> to </a:t>
                </a:r>
                <a14:m>
                  <m:oMath xmlns:m="http://schemas.openxmlformats.org/officeDocument/2006/math">
                    <m:r>
                      <a:rPr lang="en-US" b="0" i="1" smtClean="0">
                        <a:latin typeface="Cambria Math" panose="02040503050406030204" pitchFamily="18" charset="0"/>
                      </a:rPr>
                      <m:t>𝑚</m:t>
                    </m:r>
                  </m:oMath>
                </a14:m>
                <a:r>
                  <a:rPr lang="en-US" dirty="0"/>
                  <a:t>. Contradiction!</a:t>
                </a:r>
              </a:p>
            </p:txBody>
          </p:sp>
        </mc:Choice>
        <mc:Fallback xmlns="">
          <p:sp>
            <p:nvSpPr>
              <p:cNvPr id="3" name="Content Placeholder 2">
                <a:extLst>
                  <a:ext uri="{FF2B5EF4-FFF2-40B4-BE49-F238E27FC236}">
                    <a16:creationId xmlns:a16="http://schemas.microsoft.com/office/drawing/2014/main" id="{80C7CD9F-2E51-90EC-7061-22001613B9DA}"/>
                  </a:ext>
                </a:extLst>
              </p:cNvPr>
              <p:cNvSpPr>
                <a:spLocks noGrp="1" noRot="1" noChangeAspect="1" noMove="1" noResize="1" noEditPoints="1" noAdjustHandles="1" noChangeArrowheads="1" noChangeShapeType="1" noTextEdit="1"/>
              </p:cNvSpPr>
              <p:nvPr>
                <p:ph idx="1"/>
              </p:nvPr>
            </p:nvSpPr>
            <p:spPr>
              <a:xfrm>
                <a:off x="5421956" y="3008672"/>
                <a:ext cx="6081786" cy="3793284"/>
              </a:xfrm>
              <a:blipFill>
                <a:blip r:embed="rId2"/>
                <a:stretch>
                  <a:fillRect l="-1804" t="-2733" r="-2605"/>
                </a:stretch>
              </a:blipFill>
            </p:spPr>
            <p:txBody>
              <a:bodyPr/>
              <a:lstStyle/>
              <a:p>
                <a:r>
                  <a:rPr lang="en-IN">
                    <a:noFill/>
                  </a:rPr>
                  <a:t> </a:t>
                </a:r>
              </a:p>
            </p:txBody>
          </p:sp>
        </mc:Fallback>
      </mc:AlternateContent>
      <p:sp>
        <p:nvSpPr>
          <p:cNvPr id="4" name="Content Placeholder 2">
            <a:extLst>
              <a:ext uri="{FF2B5EF4-FFF2-40B4-BE49-F238E27FC236}">
                <a16:creationId xmlns:a16="http://schemas.microsoft.com/office/drawing/2014/main" id="{104CE04F-CB14-D4CD-F647-6E6E5C8B2D88}"/>
              </a:ext>
            </a:extLst>
          </p:cNvPr>
          <p:cNvSpPr txBox="1">
            <a:spLocks/>
          </p:cNvSpPr>
          <p:nvPr/>
        </p:nvSpPr>
        <p:spPr>
          <a:xfrm>
            <a:off x="838200" y="1825625"/>
            <a:ext cx="10515600" cy="982468"/>
          </a:xfrm>
          <a:prstGeom prst="rect">
            <a:avLst/>
          </a:prstGeom>
          <a:solidFill>
            <a:schemeClr val="accent6">
              <a:lumMod val="20000"/>
              <a:lumOff val="80000"/>
            </a:schemeClr>
          </a:solidFill>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u="sng" dirty="0"/>
              <a:t>Lemma</a:t>
            </a:r>
            <a:r>
              <a:rPr lang="en-US" dirty="0"/>
              <a:t>: When the algorithm terminates, the matching between men and women is stable. </a:t>
            </a:r>
            <a:endParaRPr lang="en-IN" dirty="0"/>
          </a:p>
        </p:txBody>
      </p:sp>
      <p:pic>
        <p:nvPicPr>
          <p:cNvPr id="5" name="Picture 4">
            <a:extLst>
              <a:ext uri="{FF2B5EF4-FFF2-40B4-BE49-F238E27FC236}">
                <a16:creationId xmlns:a16="http://schemas.microsoft.com/office/drawing/2014/main" id="{CC021DCF-C05D-8BAB-B499-F2E386EBA5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2179" y="3474721"/>
            <a:ext cx="865673" cy="721394"/>
          </a:xfrm>
          <a:prstGeom prst="rect">
            <a:avLst/>
          </a:prstGeom>
        </p:spPr>
      </p:pic>
      <p:pic>
        <p:nvPicPr>
          <p:cNvPr id="6" name="Picture 5">
            <a:extLst>
              <a:ext uri="{FF2B5EF4-FFF2-40B4-BE49-F238E27FC236}">
                <a16:creationId xmlns:a16="http://schemas.microsoft.com/office/drawing/2014/main" id="{86F9EABA-88B8-1654-FB22-B7AC3FDFB3E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38870" y="4722216"/>
            <a:ext cx="708217" cy="721394"/>
          </a:xfrm>
          <a:prstGeom prst="rect">
            <a:avLst/>
          </a:prstGeom>
        </p:spPr>
      </p:pic>
      <p:pic>
        <p:nvPicPr>
          <p:cNvPr id="7" name="Picture 6">
            <a:extLst>
              <a:ext uri="{FF2B5EF4-FFF2-40B4-BE49-F238E27FC236}">
                <a16:creationId xmlns:a16="http://schemas.microsoft.com/office/drawing/2014/main" id="{C8756664-6044-C19E-A611-3022762D260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87942" y="4722216"/>
            <a:ext cx="548981" cy="697951"/>
          </a:xfrm>
          <a:prstGeom prst="rect">
            <a:avLst/>
          </a:prstGeom>
        </p:spPr>
      </p:pic>
      <p:pic>
        <p:nvPicPr>
          <p:cNvPr id="8" name="Picture 7">
            <a:extLst>
              <a:ext uri="{FF2B5EF4-FFF2-40B4-BE49-F238E27FC236}">
                <a16:creationId xmlns:a16="http://schemas.microsoft.com/office/drawing/2014/main" id="{DE271F9C-00E6-5BFB-2F5E-F28273140B5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87942" y="3474722"/>
            <a:ext cx="721394" cy="721394"/>
          </a:xfrm>
          <a:prstGeom prst="rect">
            <a:avLst/>
          </a:prstGeom>
        </p:spPr>
      </p:pic>
      <p:cxnSp>
        <p:nvCxnSpPr>
          <p:cNvPr id="9" name="Straight Connector 8">
            <a:extLst>
              <a:ext uri="{FF2B5EF4-FFF2-40B4-BE49-F238E27FC236}">
                <a16:creationId xmlns:a16="http://schemas.microsoft.com/office/drawing/2014/main" id="{7A9673A7-2102-5353-EFE9-E444F2996764}"/>
              </a:ext>
            </a:extLst>
          </p:cNvPr>
          <p:cNvCxnSpPr>
            <a:cxnSpLocks/>
            <a:endCxn id="8" idx="1"/>
          </p:cNvCxnSpPr>
          <p:nvPr/>
        </p:nvCxnSpPr>
        <p:spPr>
          <a:xfrm>
            <a:off x="2100170" y="3835419"/>
            <a:ext cx="148777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70AB5AE-DB27-FF64-33AE-AB56291731AB}"/>
              </a:ext>
            </a:extLst>
          </p:cNvPr>
          <p:cNvCxnSpPr>
            <a:cxnSpLocks/>
          </p:cNvCxnSpPr>
          <p:nvPr/>
        </p:nvCxnSpPr>
        <p:spPr>
          <a:xfrm>
            <a:off x="2100170" y="5071191"/>
            <a:ext cx="148777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AE944CC-8EA0-4E7B-B4C8-82F1B40EF20E}"/>
              </a:ext>
            </a:extLst>
          </p:cNvPr>
          <p:cNvCxnSpPr>
            <a:cxnSpLocks/>
          </p:cNvCxnSpPr>
          <p:nvPr/>
        </p:nvCxnSpPr>
        <p:spPr>
          <a:xfrm flipV="1">
            <a:off x="2011679" y="4035159"/>
            <a:ext cx="1576263" cy="814111"/>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12" name="Graphic 11" descr="Heart">
            <a:extLst>
              <a:ext uri="{FF2B5EF4-FFF2-40B4-BE49-F238E27FC236}">
                <a16:creationId xmlns:a16="http://schemas.microsoft.com/office/drawing/2014/main" id="{BD5AB6C3-FA4A-684D-AC4A-BF002527B3D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9677837">
            <a:off x="2507032" y="4106302"/>
            <a:ext cx="579110" cy="579110"/>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533C9FB-1F1B-53CC-25CC-76AC89F33E4C}"/>
                  </a:ext>
                </a:extLst>
              </p:cNvPr>
              <p:cNvSpPr txBox="1"/>
              <p:nvPr/>
            </p:nvSpPr>
            <p:spPr>
              <a:xfrm>
                <a:off x="764620" y="3604585"/>
                <a:ext cx="59182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𝑚</m:t>
                      </m:r>
                      <m:r>
                        <a:rPr lang="en-US" sz="2400" b="0" i="1" smtClean="0">
                          <a:latin typeface="Cambria Math" panose="02040503050406030204" pitchFamily="18" charset="0"/>
                        </a:rPr>
                        <m:t>′</m:t>
                      </m:r>
                    </m:oMath>
                  </m:oMathPara>
                </a14:m>
                <a:endParaRPr lang="en-IN" sz="2400" dirty="0"/>
              </a:p>
            </p:txBody>
          </p:sp>
        </mc:Choice>
        <mc:Fallback xmlns="">
          <p:sp>
            <p:nvSpPr>
              <p:cNvPr id="13" name="TextBox 12">
                <a:extLst>
                  <a:ext uri="{FF2B5EF4-FFF2-40B4-BE49-F238E27FC236}">
                    <a16:creationId xmlns:a16="http://schemas.microsoft.com/office/drawing/2014/main" id="{E533C9FB-1F1B-53CC-25CC-76AC89F33E4C}"/>
                  </a:ext>
                </a:extLst>
              </p:cNvPr>
              <p:cNvSpPr txBox="1">
                <a:spLocks noRot="1" noChangeAspect="1" noMove="1" noResize="1" noEditPoints="1" noAdjustHandles="1" noChangeArrowheads="1" noChangeShapeType="1" noTextEdit="1"/>
              </p:cNvSpPr>
              <p:nvPr/>
            </p:nvSpPr>
            <p:spPr>
              <a:xfrm>
                <a:off x="764620" y="3604585"/>
                <a:ext cx="591829" cy="461665"/>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7DA1CAC-B2CD-107E-7939-AC3BD43BB147}"/>
                  </a:ext>
                </a:extLst>
              </p:cNvPr>
              <p:cNvSpPr txBox="1"/>
              <p:nvPr/>
            </p:nvSpPr>
            <p:spPr>
              <a:xfrm>
                <a:off x="764619" y="4862742"/>
                <a:ext cx="51693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𝑚</m:t>
                      </m:r>
                    </m:oMath>
                  </m:oMathPara>
                </a14:m>
                <a:endParaRPr lang="en-IN" sz="2400" dirty="0"/>
              </a:p>
            </p:txBody>
          </p:sp>
        </mc:Choice>
        <mc:Fallback xmlns="">
          <p:sp>
            <p:nvSpPr>
              <p:cNvPr id="14" name="TextBox 13">
                <a:extLst>
                  <a:ext uri="{FF2B5EF4-FFF2-40B4-BE49-F238E27FC236}">
                    <a16:creationId xmlns:a16="http://schemas.microsoft.com/office/drawing/2014/main" id="{47DA1CAC-B2CD-107E-7939-AC3BD43BB147}"/>
                  </a:ext>
                </a:extLst>
              </p:cNvPr>
              <p:cNvSpPr txBox="1">
                <a:spLocks noRot="1" noChangeAspect="1" noMove="1" noResize="1" noEditPoints="1" noAdjustHandles="1" noChangeArrowheads="1" noChangeShapeType="1" noTextEdit="1"/>
              </p:cNvSpPr>
              <p:nvPr/>
            </p:nvSpPr>
            <p:spPr>
              <a:xfrm>
                <a:off x="764619" y="4862742"/>
                <a:ext cx="516936" cy="461665"/>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B75F8AD-FD37-834A-3A76-A23DDB28667B}"/>
                  </a:ext>
                </a:extLst>
              </p:cNvPr>
              <p:cNvSpPr txBox="1"/>
              <p:nvPr/>
            </p:nvSpPr>
            <p:spPr>
              <a:xfrm>
                <a:off x="4259818" y="3604585"/>
                <a:ext cx="49026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𝑤</m:t>
                      </m:r>
                    </m:oMath>
                  </m:oMathPara>
                </a14:m>
                <a:endParaRPr lang="en-IN" sz="2400" dirty="0"/>
              </a:p>
            </p:txBody>
          </p:sp>
        </mc:Choice>
        <mc:Fallback xmlns="">
          <p:sp>
            <p:nvSpPr>
              <p:cNvPr id="15" name="TextBox 14">
                <a:extLst>
                  <a:ext uri="{FF2B5EF4-FFF2-40B4-BE49-F238E27FC236}">
                    <a16:creationId xmlns:a16="http://schemas.microsoft.com/office/drawing/2014/main" id="{FB75F8AD-FD37-834A-3A76-A23DDB28667B}"/>
                  </a:ext>
                </a:extLst>
              </p:cNvPr>
              <p:cNvSpPr txBox="1">
                <a:spLocks noRot="1" noChangeAspect="1" noMove="1" noResize="1" noEditPoints="1" noAdjustHandles="1" noChangeArrowheads="1" noChangeShapeType="1" noTextEdit="1"/>
              </p:cNvSpPr>
              <p:nvPr/>
            </p:nvSpPr>
            <p:spPr>
              <a:xfrm>
                <a:off x="4259818" y="3604585"/>
                <a:ext cx="490262" cy="461665"/>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011976F-19B0-EF94-693F-8305C14AA3AF}"/>
                  </a:ext>
                </a:extLst>
              </p:cNvPr>
              <p:cNvSpPr txBox="1"/>
              <p:nvPr/>
            </p:nvSpPr>
            <p:spPr>
              <a:xfrm>
                <a:off x="4259818" y="4862742"/>
                <a:ext cx="56137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𝑤</m:t>
                      </m:r>
                      <m:r>
                        <a:rPr lang="en-US" sz="2400" b="0" i="1" smtClean="0">
                          <a:latin typeface="Cambria Math" panose="02040503050406030204" pitchFamily="18" charset="0"/>
                        </a:rPr>
                        <m:t>′</m:t>
                      </m:r>
                    </m:oMath>
                  </m:oMathPara>
                </a14:m>
                <a:endParaRPr lang="en-IN" sz="2400" dirty="0"/>
              </a:p>
            </p:txBody>
          </p:sp>
        </mc:Choice>
        <mc:Fallback xmlns="">
          <p:sp>
            <p:nvSpPr>
              <p:cNvPr id="16" name="TextBox 15">
                <a:extLst>
                  <a:ext uri="{FF2B5EF4-FFF2-40B4-BE49-F238E27FC236}">
                    <a16:creationId xmlns:a16="http://schemas.microsoft.com/office/drawing/2014/main" id="{6011976F-19B0-EF94-693F-8305C14AA3AF}"/>
                  </a:ext>
                </a:extLst>
              </p:cNvPr>
              <p:cNvSpPr txBox="1">
                <a:spLocks noRot="1" noChangeAspect="1" noMove="1" noResize="1" noEditPoints="1" noAdjustHandles="1" noChangeArrowheads="1" noChangeShapeType="1" noTextEdit="1"/>
              </p:cNvSpPr>
              <p:nvPr/>
            </p:nvSpPr>
            <p:spPr>
              <a:xfrm>
                <a:off x="4259818" y="4862742"/>
                <a:ext cx="561372" cy="461665"/>
              </a:xfrm>
              <a:prstGeom prst="rect">
                <a:avLst/>
              </a:prstGeom>
              <a:blipFill>
                <a:blip r:embed="rId1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864536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4168D-08F8-793E-541D-546262208A01}"/>
              </a:ext>
            </a:extLst>
          </p:cNvPr>
          <p:cNvSpPr>
            <a:spLocks noGrp="1"/>
          </p:cNvSpPr>
          <p:nvPr>
            <p:ph type="title"/>
          </p:nvPr>
        </p:nvSpPr>
        <p:spPr/>
        <p:txBody>
          <a:bodyPr/>
          <a:lstStyle/>
          <a:p>
            <a:r>
              <a:rPr lang="en-US" u="sng" dirty="0"/>
              <a:t>Summarizing</a:t>
            </a:r>
            <a:endParaRPr lang="en-IN" u="sng"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84EF7C2A-EB94-BB51-627B-F7F3E4F9256D}"/>
                  </a:ext>
                </a:extLst>
              </p:cNvPr>
              <p:cNvSpPr txBox="1">
                <a:spLocks/>
              </p:cNvSpPr>
              <p:nvPr/>
            </p:nvSpPr>
            <p:spPr>
              <a:xfrm>
                <a:off x="838200" y="1825625"/>
                <a:ext cx="10515600" cy="982468"/>
              </a:xfrm>
              <a:prstGeom prst="rect">
                <a:avLst/>
              </a:prstGeom>
              <a:solidFill>
                <a:schemeClr val="accent4">
                  <a:lumMod val="40000"/>
                  <a:lumOff val="60000"/>
                </a:schemeClr>
              </a:solidFill>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u="sng" dirty="0"/>
                  <a:t>Theorem</a:t>
                </a:r>
                <a:r>
                  <a:rPr lang="en-US" dirty="0"/>
                  <a:t>: Given preference profiles of </a:t>
                </a:r>
                <a14:m>
                  <m:oMath xmlns:m="http://schemas.openxmlformats.org/officeDocument/2006/math">
                    <m:r>
                      <a:rPr lang="en-US" b="0" i="1" smtClean="0">
                        <a:latin typeface="Cambria Math" panose="02040503050406030204" pitchFamily="18" charset="0"/>
                      </a:rPr>
                      <m:t>𝑛</m:t>
                    </m:r>
                  </m:oMath>
                </a14:m>
                <a:r>
                  <a:rPr lang="en-IN" dirty="0"/>
                  <a:t> men and </a:t>
                </a:r>
                <a14:m>
                  <m:oMath xmlns:m="http://schemas.openxmlformats.org/officeDocument/2006/math">
                    <m:r>
                      <a:rPr lang="en-US" b="0" i="1" smtClean="0">
                        <a:latin typeface="Cambria Math" panose="02040503050406030204" pitchFamily="18" charset="0"/>
                      </a:rPr>
                      <m:t>𝑛</m:t>
                    </m:r>
                  </m:oMath>
                </a14:m>
                <a:r>
                  <a:rPr lang="en-IN" dirty="0"/>
                  <a:t> women, Gale-Shapley returns a stable matching in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r>
                  <a:rPr lang="en-IN" dirty="0"/>
                  <a:t> time.</a:t>
                </a:r>
              </a:p>
            </p:txBody>
          </p:sp>
        </mc:Choice>
        <mc:Fallback xmlns="">
          <p:sp>
            <p:nvSpPr>
              <p:cNvPr id="5" name="Content Placeholder 2">
                <a:extLst>
                  <a:ext uri="{FF2B5EF4-FFF2-40B4-BE49-F238E27FC236}">
                    <a16:creationId xmlns:a16="http://schemas.microsoft.com/office/drawing/2014/main" id="{84EF7C2A-EB94-BB51-627B-F7F3E4F9256D}"/>
                  </a:ext>
                </a:extLst>
              </p:cNvPr>
              <p:cNvSpPr txBox="1">
                <a:spLocks noRot="1" noChangeAspect="1" noMove="1" noResize="1" noEditPoints="1" noAdjustHandles="1" noChangeArrowheads="1" noChangeShapeType="1" noTextEdit="1"/>
              </p:cNvSpPr>
              <p:nvPr/>
            </p:nvSpPr>
            <p:spPr>
              <a:xfrm>
                <a:off x="838200" y="1825625"/>
                <a:ext cx="10515600" cy="982468"/>
              </a:xfrm>
              <a:prstGeom prst="rect">
                <a:avLst/>
              </a:prstGeom>
              <a:blipFill>
                <a:blip r:embed="rId2"/>
                <a:stretch>
                  <a:fillRect l="-1158" t="-9146" b="-4268"/>
                </a:stretch>
              </a:blipFill>
              <a:ln>
                <a:solidFill>
                  <a:schemeClr val="tx1"/>
                </a:solidFill>
              </a:ln>
            </p:spPr>
            <p:txBody>
              <a:bodyPr/>
              <a:lstStyle/>
              <a:p>
                <a:r>
                  <a:rPr lang="en-IN">
                    <a:noFill/>
                  </a:rPr>
                  <a:t> </a:t>
                </a:r>
              </a:p>
            </p:txBody>
          </p:sp>
        </mc:Fallback>
      </mc:AlternateContent>
      <p:sp>
        <p:nvSpPr>
          <p:cNvPr id="8" name="Speech Bubble: Oval 7">
            <a:extLst>
              <a:ext uri="{FF2B5EF4-FFF2-40B4-BE49-F238E27FC236}">
                <a16:creationId xmlns:a16="http://schemas.microsoft.com/office/drawing/2014/main" id="{7B3ABF94-0BD6-D4FD-3F2C-931554F6DAA3}"/>
              </a:ext>
            </a:extLst>
          </p:cNvPr>
          <p:cNvSpPr/>
          <p:nvPr/>
        </p:nvSpPr>
        <p:spPr>
          <a:xfrm>
            <a:off x="5250427" y="3460197"/>
            <a:ext cx="4896464" cy="1542456"/>
          </a:xfrm>
          <a:prstGeom prst="wedgeEllipseCallout">
            <a:avLst>
              <a:gd name="adj1" fmla="val -28116"/>
              <a:gd name="adj2" fmla="val -1049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Not totally immediate. Think through how you’d implement the algorithm!</a:t>
            </a:r>
            <a:endParaRPr lang="en-IN" sz="2400" dirty="0"/>
          </a:p>
        </p:txBody>
      </p:sp>
    </p:spTree>
    <p:extLst>
      <p:ext uri="{BB962C8B-B14F-4D97-AF65-F5344CB8AC3E}">
        <p14:creationId xmlns:p14="http://schemas.microsoft.com/office/powerpoint/2010/main" val="4168778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4168D-08F8-793E-541D-546262208A01}"/>
              </a:ext>
            </a:extLst>
          </p:cNvPr>
          <p:cNvSpPr>
            <a:spLocks noGrp="1"/>
          </p:cNvSpPr>
          <p:nvPr>
            <p:ph type="title"/>
          </p:nvPr>
        </p:nvSpPr>
        <p:spPr/>
        <p:txBody>
          <a:bodyPr/>
          <a:lstStyle/>
          <a:p>
            <a:r>
              <a:rPr lang="en-US" u="sng" dirty="0"/>
              <a:t>Summarizing</a:t>
            </a:r>
            <a:endParaRPr lang="en-IN" u="sn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7047ED-F59C-6EFE-8F5E-9EC7EBDB301F}"/>
                  </a:ext>
                </a:extLst>
              </p:cNvPr>
              <p:cNvSpPr>
                <a:spLocks noGrp="1"/>
              </p:cNvSpPr>
              <p:nvPr>
                <p:ph idx="1"/>
              </p:nvPr>
            </p:nvSpPr>
            <p:spPr>
              <a:xfrm>
                <a:off x="1134888" y="3429000"/>
                <a:ext cx="9922223" cy="2747963"/>
              </a:xfrm>
            </p:spPr>
            <p:txBody>
              <a:bodyPr/>
              <a:lstStyle/>
              <a:p>
                <a:r>
                  <a:rPr lang="en-US" dirty="0"/>
                  <a:t>Recall that it wasn’t even clear that a stable matching always exists! </a:t>
                </a:r>
              </a:p>
              <a:p>
                <a:endParaRPr lang="en-US" dirty="0"/>
              </a:p>
              <a:p>
                <a:r>
                  <a:rPr lang="en-IN" dirty="0"/>
                  <a:t>The size of all the preference profiles is </a:t>
                </a:r>
                <a14:m>
                  <m:oMath xmlns:m="http://schemas.openxmlformats.org/officeDocument/2006/math">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IN" dirty="0"/>
                  <a:t>, so cannot expect sub-quadratic running time.</a:t>
                </a:r>
              </a:p>
            </p:txBody>
          </p:sp>
        </mc:Choice>
        <mc:Fallback xmlns="">
          <p:sp>
            <p:nvSpPr>
              <p:cNvPr id="3" name="Content Placeholder 2">
                <a:extLst>
                  <a:ext uri="{FF2B5EF4-FFF2-40B4-BE49-F238E27FC236}">
                    <a16:creationId xmlns:a16="http://schemas.microsoft.com/office/drawing/2014/main" id="{577047ED-F59C-6EFE-8F5E-9EC7EBDB301F}"/>
                  </a:ext>
                </a:extLst>
              </p:cNvPr>
              <p:cNvSpPr>
                <a:spLocks noGrp="1" noRot="1" noChangeAspect="1" noMove="1" noResize="1" noEditPoints="1" noAdjustHandles="1" noChangeArrowheads="1" noChangeShapeType="1" noTextEdit="1"/>
              </p:cNvSpPr>
              <p:nvPr>
                <p:ph idx="1"/>
              </p:nvPr>
            </p:nvSpPr>
            <p:spPr>
              <a:xfrm>
                <a:off x="1134888" y="3429000"/>
                <a:ext cx="9922223" cy="2747963"/>
              </a:xfrm>
              <a:blipFill>
                <a:blip r:embed="rId2"/>
                <a:stretch>
                  <a:fillRect l="-1106" t="-377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84EF7C2A-EB94-BB51-627B-F7F3E4F9256D}"/>
                  </a:ext>
                </a:extLst>
              </p:cNvPr>
              <p:cNvSpPr txBox="1">
                <a:spLocks/>
              </p:cNvSpPr>
              <p:nvPr/>
            </p:nvSpPr>
            <p:spPr>
              <a:xfrm>
                <a:off x="838200" y="1825625"/>
                <a:ext cx="10515600" cy="982468"/>
              </a:xfrm>
              <a:prstGeom prst="rect">
                <a:avLst/>
              </a:prstGeom>
              <a:solidFill>
                <a:schemeClr val="accent4">
                  <a:lumMod val="40000"/>
                  <a:lumOff val="60000"/>
                </a:schemeClr>
              </a:solidFill>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u="sng" dirty="0"/>
                  <a:t>Theorem</a:t>
                </a:r>
                <a:r>
                  <a:rPr lang="en-US" dirty="0"/>
                  <a:t>: Given preference profiles of </a:t>
                </a:r>
                <a14:m>
                  <m:oMath xmlns:m="http://schemas.openxmlformats.org/officeDocument/2006/math">
                    <m:r>
                      <a:rPr lang="en-US" b="0" i="1" smtClean="0">
                        <a:latin typeface="Cambria Math" panose="02040503050406030204" pitchFamily="18" charset="0"/>
                      </a:rPr>
                      <m:t>𝑛</m:t>
                    </m:r>
                  </m:oMath>
                </a14:m>
                <a:r>
                  <a:rPr lang="en-IN" dirty="0"/>
                  <a:t> men and </a:t>
                </a:r>
                <a14:m>
                  <m:oMath xmlns:m="http://schemas.openxmlformats.org/officeDocument/2006/math">
                    <m:r>
                      <a:rPr lang="en-US" b="0" i="1" smtClean="0">
                        <a:latin typeface="Cambria Math" panose="02040503050406030204" pitchFamily="18" charset="0"/>
                      </a:rPr>
                      <m:t>𝑛</m:t>
                    </m:r>
                  </m:oMath>
                </a14:m>
                <a:r>
                  <a:rPr lang="en-IN" dirty="0"/>
                  <a:t> women, Gale-Shapley returns a stable matching in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r>
                  <a:rPr lang="en-IN" dirty="0"/>
                  <a:t> time.</a:t>
                </a:r>
              </a:p>
            </p:txBody>
          </p:sp>
        </mc:Choice>
        <mc:Fallback xmlns="">
          <p:sp>
            <p:nvSpPr>
              <p:cNvPr id="5" name="Content Placeholder 2">
                <a:extLst>
                  <a:ext uri="{FF2B5EF4-FFF2-40B4-BE49-F238E27FC236}">
                    <a16:creationId xmlns:a16="http://schemas.microsoft.com/office/drawing/2014/main" id="{84EF7C2A-EB94-BB51-627B-F7F3E4F9256D}"/>
                  </a:ext>
                </a:extLst>
              </p:cNvPr>
              <p:cNvSpPr txBox="1">
                <a:spLocks noRot="1" noChangeAspect="1" noMove="1" noResize="1" noEditPoints="1" noAdjustHandles="1" noChangeArrowheads="1" noChangeShapeType="1" noTextEdit="1"/>
              </p:cNvSpPr>
              <p:nvPr/>
            </p:nvSpPr>
            <p:spPr>
              <a:xfrm>
                <a:off x="838200" y="1825625"/>
                <a:ext cx="10515600" cy="982468"/>
              </a:xfrm>
              <a:prstGeom prst="rect">
                <a:avLst/>
              </a:prstGeom>
              <a:blipFill>
                <a:blip r:embed="rId3"/>
                <a:stretch>
                  <a:fillRect l="-1158" t="-9146" b="-4268"/>
                </a:stretch>
              </a:blipFill>
              <a:ln>
                <a:solidFill>
                  <a:schemeClr val="tx1"/>
                </a:solidFill>
              </a:ln>
            </p:spPr>
            <p:txBody>
              <a:bodyPr/>
              <a:lstStyle/>
              <a:p>
                <a:r>
                  <a:rPr lang="en-IN">
                    <a:noFill/>
                  </a:rPr>
                  <a:t> </a:t>
                </a:r>
              </a:p>
            </p:txBody>
          </p:sp>
        </mc:Fallback>
      </mc:AlternateContent>
    </p:spTree>
    <p:extLst>
      <p:ext uri="{BB962C8B-B14F-4D97-AF65-F5344CB8AC3E}">
        <p14:creationId xmlns:p14="http://schemas.microsoft.com/office/powerpoint/2010/main" val="3969994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BED5-3D7C-A1A3-DD27-A64BEA222A16}"/>
              </a:ext>
            </a:extLst>
          </p:cNvPr>
          <p:cNvSpPr>
            <a:spLocks noGrp="1"/>
          </p:cNvSpPr>
          <p:nvPr>
            <p:ph type="title"/>
          </p:nvPr>
        </p:nvSpPr>
        <p:spPr/>
        <p:txBody>
          <a:bodyPr/>
          <a:lstStyle/>
          <a:p>
            <a:r>
              <a:rPr lang="en-US" dirty="0"/>
              <a:t>About you #1</a:t>
            </a:r>
            <a:endParaRPr lang="en-IN" dirty="0"/>
          </a:p>
        </p:txBody>
      </p:sp>
      <p:sp>
        <p:nvSpPr>
          <p:cNvPr id="3" name="Content Placeholder 2">
            <a:extLst>
              <a:ext uri="{FF2B5EF4-FFF2-40B4-BE49-F238E27FC236}">
                <a16:creationId xmlns:a16="http://schemas.microsoft.com/office/drawing/2014/main" id="{83B61CC5-A634-CD2B-2EC9-FB00AEDA0441}"/>
              </a:ext>
            </a:extLst>
          </p:cNvPr>
          <p:cNvSpPr>
            <a:spLocks noGrp="1"/>
          </p:cNvSpPr>
          <p:nvPr>
            <p:ph idx="1"/>
          </p:nvPr>
        </p:nvSpPr>
        <p:spPr/>
        <p:txBody>
          <a:bodyPr/>
          <a:lstStyle/>
          <a:p>
            <a:r>
              <a:rPr lang="en-US" dirty="0"/>
              <a:t>You should have received an email (check your spam folder!) inviting you to an archipelago session. </a:t>
            </a:r>
          </a:p>
          <a:p>
            <a:endParaRPr lang="en-US" dirty="0"/>
          </a:p>
          <a:p>
            <a:endParaRPr lang="en-US" dirty="0"/>
          </a:p>
          <a:p>
            <a:r>
              <a:rPr lang="en-US" dirty="0"/>
              <a:t>Please join the session and answer the “About you #1” question.</a:t>
            </a:r>
          </a:p>
          <a:p>
            <a:endParaRPr lang="en-US" dirty="0"/>
          </a:p>
          <a:p>
            <a:endParaRPr lang="en-US" dirty="0"/>
          </a:p>
          <a:p>
            <a:r>
              <a:rPr lang="en-US" dirty="0"/>
              <a:t>Technical issues with archipelago? Email me after class.</a:t>
            </a:r>
            <a:endParaRPr lang="en-IN" dirty="0"/>
          </a:p>
        </p:txBody>
      </p:sp>
    </p:spTree>
    <p:extLst>
      <p:ext uri="{BB962C8B-B14F-4D97-AF65-F5344CB8AC3E}">
        <p14:creationId xmlns:p14="http://schemas.microsoft.com/office/powerpoint/2010/main" val="322547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69887-B03D-53B3-3C8D-7E0E7EBFB543}"/>
              </a:ext>
            </a:extLst>
          </p:cNvPr>
          <p:cNvSpPr>
            <a:spLocks noGrp="1"/>
          </p:cNvSpPr>
          <p:nvPr>
            <p:ph type="title"/>
          </p:nvPr>
        </p:nvSpPr>
        <p:spPr/>
        <p:txBody>
          <a:bodyPr/>
          <a:lstStyle/>
          <a:p>
            <a:r>
              <a:rPr lang="en-US" u="sng" dirty="0"/>
              <a:t>Unfairness in the algorithm</a:t>
            </a:r>
            <a:endParaRPr lang="en-IN" u="sn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592531-2CB1-187C-97F6-3E1505B21610}"/>
                  </a:ext>
                </a:extLst>
              </p:cNvPr>
              <p:cNvSpPr>
                <a:spLocks noGrp="1"/>
              </p:cNvSpPr>
              <p:nvPr>
                <p:ph idx="1"/>
              </p:nvPr>
            </p:nvSpPr>
            <p:spPr>
              <a:xfrm>
                <a:off x="838200" y="1825624"/>
                <a:ext cx="10515600" cy="4480785"/>
              </a:xfrm>
            </p:spPr>
            <p:txBody>
              <a:bodyPr>
                <a:normAutofit/>
              </a:bodyPr>
              <a:lstStyle/>
              <a:p>
                <a:r>
                  <a:rPr lang="en-US" dirty="0"/>
                  <a:t>Consider this example with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=2</m:t>
                    </m:r>
                  </m:oMath>
                </a14:m>
                <a:r>
                  <a:rPr lang="en-IN" dirty="0"/>
                  <a:t>.</a:t>
                </a:r>
              </a:p>
              <a:p>
                <a:endParaRPr lang="en-IN" dirty="0"/>
              </a:p>
              <a:p>
                <a:endParaRPr lang="en-IN" dirty="0"/>
              </a:p>
              <a:p>
                <a:endParaRPr lang="en-IN" dirty="0"/>
              </a:p>
              <a:p>
                <a:endParaRPr lang="en-IN" dirty="0"/>
              </a:p>
              <a:p>
                <a:r>
                  <a:rPr lang="en-IN" dirty="0"/>
                  <a:t>Both </a:t>
                </a:r>
                <a14:m>
                  <m:oMath xmlns:m="http://schemas.openxmlformats.org/officeDocument/2006/math">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𝑋</m:t>
                        </m:r>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𝑌</m:t>
                        </m:r>
                      </m:e>
                    </m:d>
                    <m:r>
                      <a:rPr lang="en-US" b="0" i="1" smtClean="0">
                        <a:latin typeface="Cambria Math" panose="02040503050406030204" pitchFamily="18" charset="0"/>
                      </a:rPr>
                      <m:t>}</m:t>
                    </m:r>
                  </m:oMath>
                </a14:m>
                <a:r>
                  <a:rPr lang="en-IN" dirty="0"/>
                  <a:t> and </a:t>
                </a:r>
                <a14:m>
                  <m:oMath xmlns:m="http://schemas.openxmlformats.org/officeDocument/2006/math">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𝑌</m:t>
                        </m:r>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m:t>
                    </m:r>
                  </m:oMath>
                </a14:m>
                <a:r>
                  <a:rPr lang="en-IN" dirty="0"/>
                  <a:t> are stable matchings. First one is better for the men, the second one better for women.</a:t>
                </a:r>
              </a:p>
              <a:p>
                <a:endParaRPr lang="en-IN" dirty="0"/>
              </a:p>
              <a:p>
                <a:r>
                  <a:rPr lang="en-IN" dirty="0"/>
                  <a:t>Gale-Shapley will always return the first one!</a:t>
                </a:r>
              </a:p>
            </p:txBody>
          </p:sp>
        </mc:Choice>
        <mc:Fallback xmlns="">
          <p:sp>
            <p:nvSpPr>
              <p:cNvPr id="3" name="Content Placeholder 2">
                <a:extLst>
                  <a:ext uri="{FF2B5EF4-FFF2-40B4-BE49-F238E27FC236}">
                    <a16:creationId xmlns:a16="http://schemas.microsoft.com/office/drawing/2014/main" id="{8B592531-2CB1-187C-97F6-3E1505B21610}"/>
                  </a:ext>
                </a:extLst>
              </p:cNvPr>
              <p:cNvSpPr>
                <a:spLocks noGrp="1" noRot="1" noChangeAspect="1" noMove="1" noResize="1" noEditPoints="1" noAdjustHandles="1" noChangeArrowheads="1" noChangeShapeType="1" noTextEdit="1"/>
              </p:cNvSpPr>
              <p:nvPr>
                <p:ph idx="1"/>
              </p:nvPr>
            </p:nvSpPr>
            <p:spPr>
              <a:xfrm>
                <a:off x="838200" y="1825624"/>
                <a:ext cx="10515600" cy="4480785"/>
              </a:xfrm>
              <a:blipFill>
                <a:blip r:embed="rId2"/>
                <a:stretch>
                  <a:fillRect l="-1043" t="-2174" b="-2717"/>
                </a:stretch>
              </a:blipFill>
            </p:spPr>
            <p:txBody>
              <a:bodyPr/>
              <a:lstStyle/>
              <a:p>
                <a:r>
                  <a:rPr lang="en-IN">
                    <a:noFill/>
                  </a:rPr>
                  <a:t> </a:t>
                </a:r>
              </a:p>
            </p:txBody>
          </p:sp>
        </mc:Fallback>
      </mc:AlternateContent>
      <p:graphicFrame>
        <p:nvGraphicFramePr>
          <p:cNvPr id="4" name="Table 4">
            <a:extLst>
              <a:ext uri="{FF2B5EF4-FFF2-40B4-BE49-F238E27FC236}">
                <a16:creationId xmlns:a16="http://schemas.microsoft.com/office/drawing/2014/main" id="{60F57C20-10AF-2EA5-D914-2D5675B12C58}"/>
              </a:ext>
            </a:extLst>
          </p:cNvPr>
          <p:cNvGraphicFramePr>
            <a:graphicFrameLocks noGrp="1"/>
          </p:cNvGraphicFramePr>
          <p:nvPr>
            <p:extLst>
              <p:ext uri="{D42A27DB-BD31-4B8C-83A1-F6EECF244321}">
                <p14:modId xmlns:p14="http://schemas.microsoft.com/office/powerpoint/2010/main" val="4038131746"/>
              </p:ext>
            </p:extLst>
          </p:nvPr>
        </p:nvGraphicFramePr>
        <p:xfrm>
          <a:off x="1530553" y="2579781"/>
          <a:ext cx="2646189" cy="731520"/>
        </p:xfrm>
        <a:graphic>
          <a:graphicData uri="http://schemas.openxmlformats.org/drawingml/2006/table">
            <a:tbl>
              <a:tblPr firstCol="1" bandRow="1">
                <a:tableStyleId>{5C22544A-7EE6-4342-B048-85BDC9FD1C3A}</a:tableStyleId>
              </a:tblPr>
              <a:tblGrid>
                <a:gridCol w="882063">
                  <a:extLst>
                    <a:ext uri="{9D8B030D-6E8A-4147-A177-3AD203B41FA5}">
                      <a16:colId xmlns:a16="http://schemas.microsoft.com/office/drawing/2014/main" val="3556777661"/>
                    </a:ext>
                  </a:extLst>
                </a:gridCol>
                <a:gridCol w="882063">
                  <a:extLst>
                    <a:ext uri="{9D8B030D-6E8A-4147-A177-3AD203B41FA5}">
                      <a16:colId xmlns:a16="http://schemas.microsoft.com/office/drawing/2014/main" val="285173248"/>
                    </a:ext>
                  </a:extLst>
                </a:gridCol>
                <a:gridCol w="882063">
                  <a:extLst>
                    <a:ext uri="{9D8B030D-6E8A-4147-A177-3AD203B41FA5}">
                      <a16:colId xmlns:a16="http://schemas.microsoft.com/office/drawing/2014/main" val="4060409403"/>
                    </a:ext>
                  </a:extLst>
                </a:gridCol>
              </a:tblGrid>
              <a:tr h="247513">
                <a:tc>
                  <a:txBody>
                    <a:bodyPr/>
                    <a:lstStyle/>
                    <a:p>
                      <a:r>
                        <a:rPr lang="en-US" sz="1800" dirty="0"/>
                        <a:t>A</a:t>
                      </a:r>
                      <a:endParaRPr lang="en-IN" sz="1800" dirty="0"/>
                    </a:p>
                  </a:txBody>
                  <a:tcPr/>
                </a:tc>
                <a:tc>
                  <a:txBody>
                    <a:bodyPr/>
                    <a:lstStyle/>
                    <a:p>
                      <a:r>
                        <a:rPr lang="en-US" sz="1800" dirty="0"/>
                        <a:t>X</a:t>
                      </a:r>
                      <a:endParaRPr lang="en-IN" sz="1800" dirty="0"/>
                    </a:p>
                  </a:txBody>
                  <a:tcPr/>
                </a:tc>
                <a:tc>
                  <a:txBody>
                    <a:bodyPr/>
                    <a:lstStyle/>
                    <a:p>
                      <a:r>
                        <a:rPr lang="en-US" sz="1800" dirty="0"/>
                        <a:t>Y</a:t>
                      </a:r>
                      <a:endParaRPr lang="en-IN" sz="1800" dirty="0"/>
                    </a:p>
                  </a:txBody>
                  <a:tcPr/>
                </a:tc>
                <a:extLst>
                  <a:ext uri="{0D108BD9-81ED-4DB2-BD59-A6C34878D82A}">
                    <a16:rowId xmlns:a16="http://schemas.microsoft.com/office/drawing/2014/main" val="1478919163"/>
                  </a:ext>
                </a:extLst>
              </a:tr>
              <a:tr h="247513">
                <a:tc>
                  <a:txBody>
                    <a:bodyPr/>
                    <a:lstStyle/>
                    <a:p>
                      <a:r>
                        <a:rPr lang="en-US" sz="1800" dirty="0"/>
                        <a:t>B</a:t>
                      </a:r>
                      <a:endParaRPr lang="en-IN" sz="1800" dirty="0"/>
                    </a:p>
                  </a:txBody>
                  <a:tcPr/>
                </a:tc>
                <a:tc>
                  <a:txBody>
                    <a:bodyPr/>
                    <a:lstStyle/>
                    <a:p>
                      <a:r>
                        <a:rPr lang="en-US" sz="1800" dirty="0"/>
                        <a:t>Y</a:t>
                      </a:r>
                      <a:endParaRPr lang="en-IN" sz="1800" dirty="0"/>
                    </a:p>
                  </a:txBody>
                  <a:tcPr/>
                </a:tc>
                <a:tc>
                  <a:txBody>
                    <a:bodyPr/>
                    <a:lstStyle/>
                    <a:p>
                      <a:r>
                        <a:rPr lang="en-US" sz="1800" dirty="0"/>
                        <a:t>X</a:t>
                      </a:r>
                      <a:endParaRPr lang="en-IN" sz="1800" dirty="0"/>
                    </a:p>
                  </a:txBody>
                  <a:tcPr/>
                </a:tc>
                <a:extLst>
                  <a:ext uri="{0D108BD9-81ED-4DB2-BD59-A6C34878D82A}">
                    <a16:rowId xmlns:a16="http://schemas.microsoft.com/office/drawing/2014/main" val="3070170250"/>
                  </a:ext>
                </a:extLst>
              </a:tr>
            </a:tbl>
          </a:graphicData>
        </a:graphic>
      </p:graphicFrame>
      <p:graphicFrame>
        <p:nvGraphicFramePr>
          <p:cNvPr id="5" name="Table 4">
            <a:extLst>
              <a:ext uri="{FF2B5EF4-FFF2-40B4-BE49-F238E27FC236}">
                <a16:creationId xmlns:a16="http://schemas.microsoft.com/office/drawing/2014/main" id="{85FD0F2F-29AE-9276-2D61-2171BD4B56DE}"/>
              </a:ext>
            </a:extLst>
          </p:cNvPr>
          <p:cNvGraphicFramePr>
            <a:graphicFrameLocks noGrp="1"/>
          </p:cNvGraphicFramePr>
          <p:nvPr>
            <p:extLst>
              <p:ext uri="{D42A27DB-BD31-4B8C-83A1-F6EECF244321}">
                <p14:modId xmlns:p14="http://schemas.microsoft.com/office/powerpoint/2010/main" val="2250175332"/>
              </p:ext>
            </p:extLst>
          </p:nvPr>
        </p:nvGraphicFramePr>
        <p:xfrm>
          <a:off x="5536215" y="2579781"/>
          <a:ext cx="2646189" cy="731520"/>
        </p:xfrm>
        <a:graphic>
          <a:graphicData uri="http://schemas.openxmlformats.org/drawingml/2006/table">
            <a:tbl>
              <a:tblPr firstCol="1" bandRow="1">
                <a:tableStyleId>{21E4AEA4-8DFA-4A89-87EB-49C32662AFE0}</a:tableStyleId>
              </a:tblPr>
              <a:tblGrid>
                <a:gridCol w="882063">
                  <a:extLst>
                    <a:ext uri="{9D8B030D-6E8A-4147-A177-3AD203B41FA5}">
                      <a16:colId xmlns:a16="http://schemas.microsoft.com/office/drawing/2014/main" val="3556777661"/>
                    </a:ext>
                  </a:extLst>
                </a:gridCol>
                <a:gridCol w="882063">
                  <a:extLst>
                    <a:ext uri="{9D8B030D-6E8A-4147-A177-3AD203B41FA5}">
                      <a16:colId xmlns:a16="http://schemas.microsoft.com/office/drawing/2014/main" val="285173248"/>
                    </a:ext>
                  </a:extLst>
                </a:gridCol>
                <a:gridCol w="882063">
                  <a:extLst>
                    <a:ext uri="{9D8B030D-6E8A-4147-A177-3AD203B41FA5}">
                      <a16:colId xmlns:a16="http://schemas.microsoft.com/office/drawing/2014/main" val="4060409403"/>
                    </a:ext>
                  </a:extLst>
                </a:gridCol>
              </a:tblGrid>
              <a:tr h="247513">
                <a:tc>
                  <a:txBody>
                    <a:bodyPr/>
                    <a:lstStyle/>
                    <a:p>
                      <a:r>
                        <a:rPr lang="en-US" sz="1800" dirty="0"/>
                        <a:t>X</a:t>
                      </a:r>
                      <a:endParaRPr lang="en-IN" sz="1800" dirty="0"/>
                    </a:p>
                  </a:txBody>
                  <a:tcPr/>
                </a:tc>
                <a:tc>
                  <a:txBody>
                    <a:bodyPr/>
                    <a:lstStyle/>
                    <a:p>
                      <a:r>
                        <a:rPr lang="en-US" sz="1800" dirty="0"/>
                        <a:t>B</a:t>
                      </a:r>
                      <a:endParaRPr lang="en-IN" sz="1800" dirty="0"/>
                    </a:p>
                  </a:txBody>
                  <a:tcPr/>
                </a:tc>
                <a:tc>
                  <a:txBody>
                    <a:bodyPr/>
                    <a:lstStyle/>
                    <a:p>
                      <a:r>
                        <a:rPr lang="en-US" sz="1800" dirty="0"/>
                        <a:t>A</a:t>
                      </a:r>
                      <a:endParaRPr lang="en-IN" sz="1800" dirty="0"/>
                    </a:p>
                  </a:txBody>
                  <a:tcPr/>
                </a:tc>
                <a:extLst>
                  <a:ext uri="{0D108BD9-81ED-4DB2-BD59-A6C34878D82A}">
                    <a16:rowId xmlns:a16="http://schemas.microsoft.com/office/drawing/2014/main" val="1478919163"/>
                  </a:ext>
                </a:extLst>
              </a:tr>
              <a:tr h="247513">
                <a:tc>
                  <a:txBody>
                    <a:bodyPr/>
                    <a:lstStyle/>
                    <a:p>
                      <a:r>
                        <a:rPr lang="en-US" sz="1800" dirty="0"/>
                        <a:t>Y</a:t>
                      </a:r>
                      <a:endParaRPr lang="en-IN" sz="1800" dirty="0"/>
                    </a:p>
                  </a:txBody>
                  <a:tcPr/>
                </a:tc>
                <a:tc>
                  <a:txBody>
                    <a:bodyPr/>
                    <a:lstStyle/>
                    <a:p>
                      <a:r>
                        <a:rPr lang="en-US" sz="1800" dirty="0"/>
                        <a:t>A</a:t>
                      </a:r>
                      <a:endParaRPr lang="en-IN" sz="1800" dirty="0"/>
                    </a:p>
                  </a:txBody>
                  <a:tcPr/>
                </a:tc>
                <a:tc>
                  <a:txBody>
                    <a:bodyPr/>
                    <a:lstStyle/>
                    <a:p>
                      <a:r>
                        <a:rPr lang="en-US" sz="1800" dirty="0"/>
                        <a:t>B</a:t>
                      </a:r>
                      <a:endParaRPr lang="en-IN" sz="1800" dirty="0"/>
                    </a:p>
                  </a:txBody>
                  <a:tcPr/>
                </a:tc>
                <a:extLst>
                  <a:ext uri="{0D108BD9-81ED-4DB2-BD59-A6C34878D82A}">
                    <a16:rowId xmlns:a16="http://schemas.microsoft.com/office/drawing/2014/main" val="3070170250"/>
                  </a:ext>
                </a:extLst>
              </a:tr>
            </a:tbl>
          </a:graphicData>
        </a:graphic>
      </p:graphicFrame>
    </p:spTree>
    <p:extLst>
      <p:ext uri="{BB962C8B-B14F-4D97-AF65-F5344CB8AC3E}">
        <p14:creationId xmlns:p14="http://schemas.microsoft.com/office/powerpoint/2010/main" val="154508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F5BDE-9D7E-D983-4A46-E48F0BEA94EE}"/>
              </a:ext>
            </a:extLst>
          </p:cNvPr>
          <p:cNvSpPr>
            <a:spLocks noGrp="1"/>
          </p:cNvSpPr>
          <p:nvPr>
            <p:ph type="title"/>
          </p:nvPr>
        </p:nvSpPr>
        <p:spPr/>
        <p:txBody>
          <a:bodyPr/>
          <a:lstStyle/>
          <a:p>
            <a:r>
              <a:rPr lang="en-US" u="sng" dirty="0"/>
              <a:t>Men-optimality</a:t>
            </a:r>
            <a:endParaRPr lang="en-IN" u="sn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867A0E-7903-755A-8191-206A14B568F5}"/>
                  </a:ext>
                </a:extLst>
              </p:cNvPr>
              <p:cNvSpPr>
                <a:spLocks noGrp="1"/>
              </p:cNvSpPr>
              <p:nvPr>
                <p:ph idx="1"/>
              </p:nvPr>
            </p:nvSpPr>
            <p:spPr>
              <a:xfrm>
                <a:off x="838199" y="1825625"/>
                <a:ext cx="10706837" cy="4351338"/>
              </a:xfrm>
            </p:spPr>
            <p:txBody>
              <a:bodyPr/>
              <a:lstStyle/>
              <a:p>
                <a:pPr marL="0" indent="0">
                  <a:buNone/>
                </a:pPr>
                <a:r>
                  <a:rPr lang="en-US" dirty="0"/>
                  <a:t>For a man </a:t>
                </a:r>
                <a14:m>
                  <m:oMath xmlns:m="http://schemas.openxmlformats.org/officeDocument/2006/math">
                    <m:r>
                      <a:rPr lang="en-US" b="0" i="1" smtClean="0">
                        <a:latin typeface="Cambria Math" panose="02040503050406030204" pitchFamily="18" charset="0"/>
                      </a:rPr>
                      <m:t>𝑚</m:t>
                    </m:r>
                  </m:oMath>
                </a14:m>
                <a:r>
                  <a:rPr lang="en-IN" dirty="0"/>
                  <a:t>, let </a:t>
                </a:r>
                <a14:m>
                  <m:oMath xmlns:m="http://schemas.openxmlformats.org/officeDocument/2006/math">
                    <m:r>
                      <a:rPr lang="en-US" b="0" i="1" smtClean="0">
                        <a:latin typeface="Cambria Math" panose="02040503050406030204" pitchFamily="18" charset="0"/>
                      </a:rPr>
                      <m:t>𝑏𝑒𝑠𝑡</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a14:m>
                <a:r>
                  <a:rPr lang="en-IN" dirty="0"/>
                  <a:t> be the highest ranked woman on his list who could be his partner in some stable matching.</a:t>
                </a:r>
              </a:p>
              <a:p>
                <a:pPr lvl="1"/>
                <a:r>
                  <a:rPr lang="en-IN" dirty="0"/>
                  <a:t>In example, </a:t>
                </a:r>
                <a14:m>
                  <m:oMath xmlns:m="http://schemas.openxmlformats.org/officeDocument/2006/math">
                    <m:r>
                      <a:rPr lang="en-US" b="0" i="1" smtClean="0">
                        <a:latin typeface="Cambria Math" panose="02040503050406030204" pitchFamily="18" charset="0"/>
                      </a:rPr>
                      <m:t>𝑏𝑒𝑠𝑡</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𝑋</m:t>
                    </m:r>
                  </m:oMath>
                </a14:m>
                <a:r>
                  <a:rPr lang="en-IN" dirty="0"/>
                  <a:t>, </a:t>
                </a:r>
                <a14:m>
                  <m:oMath xmlns:m="http://schemas.openxmlformats.org/officeDocument/2006/math">
                    <m:r>
                      <a:rPr lang="en-US" b="0" i="1" smtClean="0">
                        <a:latin typeface="Cambria Math" panose="02040503050406030204" pitchFamily="18" charset="0"/>
                      </a:rPr>
                      <m:t>𝑏𝑒𝑠𝑡</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𝑌</m:t>
                    </m:r>
                  </m:oMath>
                </a14:m>
                <a:r>
                  <a:rPr lang="en-IN" dirty="0"/>
                  <a:t>.</a:t>
                </a:r>
              </a:p>
            </p:txBody>
          </p:sp>
        </mc:Choice>
        <mc:Fallback xmlns="">
          <p:sp>
            <p:nvSpPr>
              <p:cNvPr id="3" name="Content Placeholder 2">
                <a:extLst>
                  <a:ext uri="{FF2B5EF4-FFF2-40B4-BE49-F238E27FC236}">
                    <a16:creationId xmlns:a16="http://schemas.microsoft.com/office/drawing/2014/main" id="{AD867A0E-7903-755A-8191-206A14B568F5}"/>
                  </a:ext>
                </a:extLst>
              </p:cNvPr>
              <p:cNvSpPr>
                <a:spLocks noGrp="1" noRot="1" noChangeAspect="1" noMove="1" noResize="1" noEditPoints="1" noAdjustHandles="1" noChangeArrowheads="1" noChangeShapeType="1" noTextEdit="1"/>
              </p:cNvSpPr>
              <p:nvPr>
                <p:ph idx="1"/>
              </p:nvPr>
            </p:nvSpPr>
            <p:spPr>
              <a:xfrm>
                <a:off x="838199" y="1825625"/>
                <a:ext cx="10706837" cy="4351338"/>
              </a:xfrm>
              <a:blipFill>
                <a:blip r:embed="rId2"/>
                <a:stretch>
                  <a:fillRect l="-1138" t="-224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40B86DFC-2E39-9A5D-B0B2-BD51048E733E}"/>
                  </a:ext>
                </a:extLst>
              </p:cNvPr>
              <p:cNvSpPr txBox="1">
                <a:spLocks/>
              </p:cNvSpPr>
              <p:nvPr/>
            </p:nvSpPr>
            <p:spPr>
              <a:xfrm>
                <a:off x="838200" y="3359461"/>
                <a:ext cx="10515600" cy="982468"/>
              </a:xfrm>
              <a:prstGeom prst="rect">
                <a:avLst/>
              </a:prstGeom>
              <a:solidFill>
                <a:schemeClr val="accent4">
                  <a:lumMod val="40000"/>
                  <a:lumOff val="60000"/>
                </a:schemeClr>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400" b="1" u="sng" dirty="0"/>
                  <a:t>Theorem</a:t>
                </a:r>
                <a:r>
                  <a:rPr lang="en-US" sz="3400" dirty="0"/>
                  <a:t>: Gale-Shapley returns the matching in which each man </a:t>
                </a:r>
                <a14:m>
                  <m:oMath xmlns:m="http://schemas.openxmlformats.org/officeDocument/2006/math">
                    <m:r>
                      <a:rPr lang="en-US" sz="3400" b="0" i="1" smtClean="0">
                        <a:latin typeface="Cambria Math" panose="02040503050406030204" pitchFamily="18" charset="0"/>
                      </a:rPr>
                      <m:t>𝑚</m:t>
                    </m:r>
                  </m:oMath>
                </a14:m>
                <a:r>
                  <a:rPr lang="en-IN" sz="3400" dirty="0"/>
                  <a:t> is paired with </a:t>
                </a:r>
                <a14:m>
                  <m:oMath xmlns:m="http://schemas.openxmlformats.org/officeDocument/2006/math">
                    <m:r>
                      <a:rPr lang="en-US" sz="3400" b="0" i="1" smtClean="0">
                        <a:latin typeface="Cambria Math" panose="02040503050406030204" pitchFamily="18" charset="0"/>
                      </a:rPr>
                      <m:t>𝑏𝑒𝑠𝑡</m:t>
                    </m:r>
                    <m:r>
                      <a:rPr lang="en-US" sz="3400" b="0" i="1" smtClean="0">
                        <a:latin typeface="Cambria Math" panose="02040503050406030204" pitchFamily="18" charset="0"/>
                      </a:rPr>
                      <m:t>(</m:t>
                    </m:r>
                    <m:r>
                      <a:rPr lang="en-US" sz="3400" b="0" i="1" smtClean="0">
                        <a:latin typeface="Cambria Math" panose="02040503050406030204" pitchFamily="18" charset="0"/>
                      </a:rPr>
                      <m:t>𝑚</m:t>
                    </m:r>
                    <m:r>
                      <a:rPr lang="en-US" sz="3400" b="0" i="1" smtClean="0">
                        <a:latin typeface="Cambria Math" panose="02040503050406030204" pitchFamily="18" charset="0"/>
                      </a:rPr>
                      <m:t>)</m:t>
                    </m:r>
                  </m:oMath>
                </a14:m>
                <a:r>
                  <a:rPr lang="en-IN" sz="3400" dirty="0"/>
                  <a:t>.</a:t>
                </a:r>
              </a:p>
            </p:txBody>
          </p:sp>
        </mc:Choice>
        <mc:Fallback xmlns="">
          <p:sp>
            <p:nvSpPr>
              <p:cNvPr id="4" name="Content Placeholder 2">
                <a:extLst>
                  <a:ext uri="{FF2B5EF4-FFF2-40B4-BE49-F238E27FC236}">
                    <a16:creationId xmlns:a16="http://schemas.microsoft.com/office/drawing/2014/main" id="{40B86DFC-2E39-9A5D-B0B2-BD51048E733E}"/>
                  </a:ext>
                </a:extLst>
              </p:cNvPr>
              <p:cNvSpPr txBox="1">
                <a:spLocks noRot="1" noChangeAspect="1" noMove="1" noResize="1" noEditPoints="1" noAdjustHandles="1" noChangeArrowheads="1" noChangeShapeType="1" noTextEdit="1"/>
              </p:cNvSpPr>
              <p:nvPr/>
            </p:nvSpPr>
            <p:spPr>
              <a:xfrm>
                <a:off x="838200" y="3359461"/>
                <a:ext cx="10515600" cy="982468"/>
              </a:xfrm>
              <a:prstGeom prst="rect">
                <a:avLst/>
              </a:prstGeom>
              <a:blipFill>
                <a:blip r:embed="rId3"/>
                <a:stretch>
                  <a:fillRect l="-1563" t="-12883" b="-26380"/>
                </a:stretch>
              </a:blipFill>
              <a:ln>
                <a:solidFill>
                  <a:schemeClr val="tx1"/>
                </a:solidFill>
              </a:ln>
            </p:spPr>
            <p:txBody>
              <a:bodyPr/>
              <a:lstStyle/>
              <a:p>
                <a:r>
                  <a:rPr lang="en-IN">
                    <a:noFill/>
                  </a:rPr>
                  <a:t> </a:t>
                </a:r>
              </a:p>
            </p:txBody>
          </p:sp>
        </mc:Fallback>
      </mc:AlternateContent>
      <p:pic>
        <p:nvPicPr>
          <p:cNvPr id="6" name="Picture 5">
            <a:extLst>
              <a:ext uri="{FF2B5EF4-FFF2-40B4-BE49-F238E27FC236}">
                <a16:creationId xmlns:a16="http://schemas.microsoft.com/office/drawing/2014/main" id="{F33D5DD8-ECBA-8D4C-FC75-24079D308C5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33529" y="4571160"/>
            <a:ext cx="1921715" cy="1921715"/>
          </a:xfrm>
          <a:prstGeom prst="rect">
            <a:avLst/>
          </a:prstGeom>
        </p:spPr>
      </p:pic>
      <p:sp>
        <p:nvSpPr>
          <p:cNvPr id="7" name="TextBox 6">
            <a:extLst>
              <a:ext uri="{FF2B5EF4-FFF2-40B4-BE49-F238E27FC236}">
                <a16:creationId xmlns:a16="http://schemas.microsoft.com/office/drawing/2014/main" id="{B11C4134-EF0A-A453-32F7-167BEC1228E1}"/>
              </a:ext>
            </a:extLst>
          </p:cNvPr>
          <p:cNvSpPr txBox="1"/>
          <p:nvPr/>
        </p:nvSpPr>
        <p:spPr>
          <a:xfrm>
            <a:off x="838198" y="4843370"/>
            <a:ext cx="9095330" cy="1200329"/>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en-US" sz="2400" dirty="0">
                <a:solidFill>
                  <a:schemeClr val="bg1"/>
                </a:solidFill>
              </a:rPr>
              <a:t>No two men have the same optimal partner!</a:t>
            </a:r>
          </a:p>
          <a:p>
            <a:pPr marL="285750" indent="-285750">
              <a:buFont typeface="Arial" panose="020B0604020202020204" pitchFamily="34" charset="0"/>
              <a:buChar char="•"/>
            </a:pPr>
            <a:r>
              <a:rPr lang="en-US" sz="2400" dirty="0">
                <a:solidFill>
                  <a:schemeClr val="bg1"/>
                </a:solidFill>
              </a:rPr>
              <a:t>Gale-Shapley optimizes all the men’s wishes simultaneously!</a:t>
            </a:r>
          </a:p>
          <a:p>
            <a:pPr marL="285750" indent="-285750">
              <a:buFont typeface="Arial" panose="020B0604020202020204" pitchFamily="34" charset="0"/>
              <a:buChar char="•"/>
            </a:pPr>
            <a:r>
              <a:rPr lang="en-US" sz="2400" dirty="0">
                <a:solidFill>
                  <a:schemeClr val="bg1"/>
                </a:solidFill>
              </a:rPr>
              <a:t>The order of proposals does not matter!</a:t>
            </a:r>
            <a:endParaRPr lang="en-IN" sz="2400" dirty="0">
              <a:solidFill>
                <a:schemeClr val="bg1"/>
              </a:solidFill>
            </a:endParaRPr>
          </a:p>
        </p:txBody>
      </p:sp>
    </p:spTree>
    <p:extLst>
      <p:ext uri="{BB962C8B-B14F-4D97-AF65-F5344CB8AC3E}">
        <p14:creationId xmlns:p14="http://schemas.microsoft.com/office/powerpoint/2010/main" val="413314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F5BDE-9D7E-D983-4A46-E48F0BEA94EE}"/>
              </a:ext>
            </a:extLst>
          </p:cNvPr>
          <p:cNvSpPr>
            <a:spLocks noGrp="1"/>
          </p:cNvSpPr>
          <p:nvPr>
            <p:ph type="title"/>
          </p:nvPr>
        </p:nvSpPr>
        <p:spPr/>
        <p:txBody>
          <a:bodyPr/>
          <a:lstStyle/>
          <a:p>
            <a:r>
              <a:rPr lang="en-US" u="sng" dirty="0"/>
              <a:t>Women-</a:t>
            </a:r>
            <a:r>
              <a:rPr lang="en-US" u="sng" dirty="0" err="1"/>
              <a:t>pessimality</a:t>
            </a:r>
            <a:endParaRPr lang="en-IN" u="sn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867A0E-7903-755A-8191-206A14B568F5}"/>
                  </a:ext>
                </a:extLst>
              </p:cNvPr>
              <p:cNvSpPr>
                <a:spLocks noGrp="1"/>
              </p:cNvSpPr>
              <p:nvPr>
                <p:ph idx="1"/>
              </p:nvPr>
            </p:nvSpPr>
            <p:spPr>
              <a:xfrm>
                <a:off x="838199" y="1825625"/>
                <a:ext cx="10706837" cy="4351338"/>
              </a:xfrm>
            </p:spPr>
            <p:txBody>
              <a:bodyPr/>
              <a:lstStyle/>
              <a:p>
                <a:pPr marL="0" indent="0">
                  <a:buNone/>
                </a:pPr>
                <a:r>
                  <a:rPr lang="en-US" dirty="0"/>
                  <a:t>For a woman </a:t>
                </a:r>
                <a14:m>
                  <m:oMath xmlns:m="http://schemas.openxmlformats.org/officeDocument/2006/math">
                    <m:r>
                      <a:rPr lang="en-US" b="0" i="1" smtClean="0">
                        <a:latin typeface="Cambria Math" panose="02040503050406030204" pitchFamily="18" charset="0"/>
                      </a:rPr>
                      <m:t>𝑤</m:t>
                    </m:r>
                  </m:oMath>
                </a14:m>
                <a:r>
                  <a:rPr lang="en-IN" dirty="0"/>
                  <a:t>, let </a:t>
                </a:r>
                <a14:m>
                  <m:oMath xmlns:m="http://schemas.openxmlformats.org/officeDocument/2006/math">
                    <m:r>
                      <a:rPr lang="en-US" b="0" i="1" smtClean="0">
                        <a:latin typeface="Cambria Math" panose="02040503050406030204" pitchFamily="18" charset="0"/>
                      </a:rPr>
                      <m:t>𝑤𝑜𝑟𝑠𝑡</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oMath>
                </a14:m>
                <a:r>
                  <a:rPr lang="en-IN" dirty="0"/>
                  <a:t> be the lowest ranked man on her list who could be her partner in some stable matching.</a:t>
                </a:r>
              </a:p>
            </p:txBody>
          </p:sp>
        </mc:Choice>
        <mc:Fallback xmlns="">
          <p:sp>
            <p:nvSpPr>
              <p:cNvPr id="3" name="Content Placeholder 2">
                <a:extLst>
                  <a:ext uri="{FF2B5EF4-FFF2-40B4-BE49-F238E27FC236}">
                    <a16:creationId xmlns:a16="http://schemas.microsoft.com/office/drawing/2014/main" id="{AD867A0E-7903-755A-8191-206A14B568F5}"/>
                  </a:ext>
                </a:extLst>
              </p:cNvPr>
              <p:cNvSpPr>
                <a:spLocks noGrp="1" noRot="1" noChangeAspect="1" noMove="1" noResize="1" noEditPoints="1" noAdjustHandles="1" noChangeArrowheads="1" noChangeShapeType="1" noTextEdit="1"/>
              </p:cNvSpPr>
              <p:nvPr>
                <p:ph idx="1"/>
              </p:nvPr>
            </p:nvSpPr>
            <p:spPr>
              <a:xfrm>
                <a:off x="838199" y="1825625"/>
                <a:ext cx="10706837" cy="4351338"/>
              </a:xfrm>
              <a:blipFill>
                <a:blip r:embed="rId2"/>
                <a:stretch>
                  <a:fillRect l="-1138" t="-2241" r="-96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40B86DFC-2E39-9A5D-B0B2-BD51048E733E}"/>
                  </a:ext>
                </a:extLst>
              </p:cNvPr>
              <p:cNvSpPr txBox="1">
                <a:spLocks/>
              </p:cNvSpPr>
              <p:nvPr/>
            </p:nvSpPr>
            <p:spPr>
              <a:xfrm>
                <a:off x="838200" y="3359461"/>
                <a:ext cx="10515600" cy="982468"/>
              </a:xfrm>
              <a:prstGeom prst="rect">
                <a:avLst/>
              </a:prstGeom>
              <a:solidFill>
                <a:schemeClr val="accent4">
                  <a:lumMod val="40000"/>
                  <a:lumOff val="60000"/>
                </a:schemeClr>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400" b="1" u="sng" dirty="0"/>
                  <a:t>Theorem</a:t>
                </a:r>
                <a:r>
                  <a:rPr lang="en-US" sz="3400" dirty="0"/>
                  <a:t>: In the men-optimal stable matching returned by Gale-Shapley, each woman </a:t>
                </a:r>
                <a14:m>
                  <m:oMath xmlns:m="http://schemas.openxmlformats.org/officeDocument/2006/math">
                    <m:r>
                      <a:rPr lang="en-US" sz="3400" b="0" i="1" smtClean="0">
                        <a:latin typeface="Cambria Math" panose="02040503050406030204" pitchFamily="18" charset="0"/>
                      </a:rPr>
                      <m:t>𝑤</m:t>
                    </m:r>
                  </m:oMath>
                </a14:m>
                <a:r>
                  <a:rPr lang="en-IN" sz="3400" dirty="0"/>
                  <a:t> is paired with </a:t>
                </a:r>
                <a14:m>
                  <m:oMath xmlns:m="http://schemas.openxmlformats.org/officeDocument/2006/math">
                    <m:r>
                      <a:rPr lang="en-US" sz="3400" b="0" i="1" smtClean="0">
                        <a:latin typeface="Cambria Math" panose="02040503050406030204" pitchFamily="18" charset="0"/>
                      </a:rPr>
                      <m:t>𝑤𝑜𝑟𝑠𝑡</m:t>
                    </m:r>
                    <m:r>
                      <a:rPr lang="en-US" sz="3400" b="0" i="1" smtClean="0">
                        <a:latin typeface="Cambria Math" panose="02040503050406030204" pitchFamily="18" charset="0"/>
                      </a:rPr>
                      <m:t>(</m:t>
                    </m:r>
                    <m:r>
                      <a:rPr lang="en-US" sz="3400" b="0" i="1" smtClean="0">
                        <a:latin typeface="Cambria Math" panose="02040503050406030204" pitchFamily="18" charset="0"/>
                      </a:rPr>
                      <m:t>𝑤</m:t>
                    </m:r>
                    <m:r>
                      <a:rPr lang="en-US" sz="3400" b="0" i="1" smtClean="0">
                        <a:latin typeface="Cambria Math" panose="02040503050406030204" pitchFamily="18" charset="0"/>
                      </a:rPr>
                      <m:t>)</m:t>
                    </m:r>
                  </m:oMath>
                </a14:m>
                <a:r>
                  <a:rPr lang="en-IN" sz="3400" dirty="0"/>
                  <a:t>.</a:t>
                </a:r>
              </a:p>
            </p:txBody>
          </p:sp>
        </mc:Choice>
        <mc:Fallback xmlns="">
          <p:sp>
            <p:nvSpPr>
              <p:cNvPr id="4" name="Content Placeholder 2">
                <a:extLst>
                  <a:ext uri="{FF2B5EF4-FFF2-40B4-BE49-F238E27FC236}">
                    <a16:creationId xmlns:a16="http://schemas.microsoft.com/office/drawing/2014/main" id="{40B86DFC-2E39-9A5D-B0B2-BD51048E733E}"/>
                  </a:ext>
                </a:extLst>
              </p:cNvPr>
              <p:cNvSpPr txBox="1">
                <a:spLocks noRot="1" noChangeAspect="1" noMove="1" noResize="1" noEditPoints="1" noAdjustHandles="1" noChangeArrowheads="1" noChangeShapeType="1" noTextEdit="1"/>
              </p:cNvSpPr>
              <p:nvPr/>
            </p:nvSpPr>
            <p:spPr>
              <a:xfrm>
                <a:off x="838200" y="3359461"/>
                <a:ext cx="10515600" cy="982468"/>
              </a:xfrm>
              <a:prstGeom prst="rect">
                <a:avLst/>
              </a:prstGeom>
              <a:blipFill>
                <a:blip r:embed="rId3"/>
                <a:stretch>
                  <a:fillRect l="-1563" t="-12883" r="-1448" b="-26380"/>
                </a:stretch>
              </a:blipFill>
              <a:ln>
                <a:solidFill>
                  <a:schemeClr val="tx1"/>
                </a:solidFill>
              </a:ln>
            </p:spPr>
            <p:txBody>
              <a:bodyPr/>
              <a:lstStyle/>
              <a:p>
                <a:r>
                  <a:rPr lang="en-IN">
                    <a:noFill/>
                  </a:rPr>
                  <a:t> </a:t>
                </a:r>
              </a:p>
            </p:txBody>
          </p:sp>
        </mc:Fallback>
      </mc:AlternateContent>
      <p:pic>
        <p:nvPicPr>
          <p:cNvPr id="8" name="Graphic 7" descr="Worried face with no fill">
            <a:extLst>
              <a:ext uri="{FF2B5EF4-FFF2-40B4-BE49-F238E27FC236}">
                <a16:creationId xmlns:a16="http://schemas.microsoft.com/office/drawing/2014/main" id="{36264F03-903E-1DAB-7718-FE326F7AD02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35738" y="4802245"/>
            <a:ext cx="1558413" cy="1558413"/>
          </a:xfrm>
          <a:prstGeom prst="rect">
            <a:avLst/>
          </a:prstGeom>
        </p:spPr>
      </p:pic>
      <p:sp>
        <p:nvSpPr>
          <p:cNvPr id="9" name="TextBox 8">
            <a:extLst>
              <a:ext uri="{FF2B5EF4-FFF2-40B4-BE49-F238E27FC236}">
                <a16:creationId xmlns:a16="http://schemas.microsoft.com/office/drawing/2014/main" id="{7495FD24-7C59-DC0B-1D4F-0217F5565257}"/>
              </a:ext>
            </a:extLst>
          </p:cNvPr>
          <p:cNvSpPr txBox="1"/>
          <p:nvPr/>
        </p:nvSpPr>
        <p:spPr>
          <a:xfrm>
            <a:off x="5791690" y="5212119"/>
            <a:ext cx="1812578" cy="615553"/>
          </a:xfrm>
          <a:prstGeom prst="rect">
            <a:avLst/>
          </a:prstGeom>
          <a:noFill/>
        </p:spPr>
        <p:txBody>
          <a:bodyPr wrap="square" rtlCol="0">
            <a:spAutoFit/>
          </a:bodyPr>
          <a:lstStyle/>
          <a:p>
            <a:r>
              <a:rPr lang="en-US" sz="3400" b="1" dirty="0">
                <a:solidFill>
                  <a:srgbClr val="0070C0"/>
                </a:solidFill>
              </a:rPr>
              <a:t>Lesson?</a:t>
            </a:r>
            <a:endParaRPr lang="en-IN" sz="3400" b="1" dirty="0">
              <a:solidFill>
                <a:srgbClr val="0070C0"/>
              </a:solidFill>
            </a:endParaRPr>
          </a:p>
        </p:txBody>
      </p:sp>
    </p:spTree>
    <p:extLst>
      <p:ext uri="{BB962C8B-B14F-4D97-AF65-F5344CB8AC3E}">
        <p14:creationId xmlns:p14="http://schemas.microsoft.com/office/powerpoint/2010/main" val="187736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79BAB-AADF-733D-3906-27D8F0C09C60}"/>
              </a:ext>
            </a:extLst>
          </p:cNvPr>
          <p:cNvSpPr>
            <a:spLocks noGrp="1"/>
          </p:cNvSpPr>
          <p:nvPr>
            <p:ph type="title"/>
          </p:nvPr>
        </p:nvSpPr>
        <p:spPr/>
        <p:txBody>
          <a:bodyPr/>
          <a:lstStyle/>
          <a:p>
            <a:r>
              <a:rPr lang="en-US" u="sng" dirty="0"/>
              <a:t>Conclusion</a:t>
            </a:r>
            <a:endParaRPr lang="en-IN" u="sng" dirty="0"/>
          </a:p>
        </p:txBody>
      </p:sp>
      <p:sp>
        <p:nvSpPr>
          <p:cNvPr id="3" name="Content Placeholder 2">
            <a:extLst>
              <a:ext uri="{FF2B5EF4-FFF2-40B4-BE49-F238E27FC236}">
                <a16:creationId xmlns:a16="http://schemas.microsoft.com/office/drawing/2014/main" id="{EC7F9B76-B5F6-F665-A657-4DDD69691871}"/>
              </a:ext>
            </a:extLst>
          </p:cNvPr>
          <p:cNvSpPr>
            <a:spLocks noGrp="1"/>
          </p:cNvSpPr>
          <p:nvPr>
            <p:ph idx="1"/>
          </p:nvPr>
        </p:nvSpPr>
        <p:spPr>
          <a:xfrm>
            <a:off x="838200" y="1825625"/>
            <a:ext cx="10515600" cy="4716760"/>
          </a:xfrm>
        </p:spPr>
        <p:txBody>
          <a:bodyPr/>
          <a:lstStyle/>
          <a:p>
            <a:r>
              <a:rPr lang="en-US" dirty="0"/>
              <a:t>Gale-Shapley is remarkably flexible! Extends to when there are some forbidden pairs, more than one student can be assigned to a hospital, unequal numbers of students and hospitals, etc.</a:t>
            </a:r>
          </a:p>
          <a:p>
            <a:endParaRPr lang="en-US" dirty="0"/>
          </a:p>
          <a:p>
            <a:r>
              <a:rPr lang="en-US" dirty="0"/>
              <a:t>Variants used in settings where stable matchings may not exist, e.g., when married couples want to be assigned to the same hospital.</a:t>
            </a:r>
          </a:p>
          <a:p>
            <a:pPr lvl="1"/>
            <a:r>
              <a:rPr lang="en-US" dirty="0"/>
              <a:t>Alvin Roth won the </a:t>
            </a:r>
            <a:r>
              <a:rPr lang="en-US" b="1" dirty="0"/>
              <a:t>Nobel Prize</a:t>
            </a:r>
            <a:r>
              <a:rPr lang="en-US" dirty="0"/>
              <a:t> in 2012 for related work.</a:t>
            </a:r>
          </a:p>
          <a:p>
            <a:pPr lvl="1"/>
            <a:endParaRPr lang="en-US" dirty="0"/>
          </a:p>
          <a:p>
            <a:r>
              <a:rPr lang="en-IN" dirty="0"/>
              <a:t>Complete Problem Set 1 to test your understanding of today’s lecture.</a:t>
            </a:r>
          </a:p>
        </p:txBody>
      </p:sp>
    </p:spTree>
    <p:extLst>
      <p:ext uri="{BB962C8B-B14F-4D97-AF65-F5344CB8AC3E}">
        <p14:creationId xmlns:p14="http://schemas.microsoft.com/office/powerpoint/2010/main" val="28632585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096A2-7C0B-EEB1-3B49-509E8761B5FD}"/>
              </a:ext>
            </a:extLst>
          </p:cNvPr>
          <p:cNvSpPr>
            <a:spLocks noGrp="1"/>
          </p:cNvSpPr>
          <p:nvPr>
            <p:ph type="title"/>
          </p:nvPr>
        </p:nvSpPr>
        <p:spPr>
          <a:xfrm>
            <a:off x="838200" y="2600980"/>
            <a:ext cx="10515600" cy="1325563"/>
          </a:xfrm>
        </p:spPr>
        <p:txBody>
          <a:bodyPr/>
          <a:lstStyle/>
          <a:p>
            <a:pPr algn="ctr"/>
            <a:r>
              <a:rPr lang="en-US" b="1" dirty="0">
                <a:solidFill>
                  <a:srgbClr val="002060"/>
                </a:solidFill>
              </a:rPr>
              <a:t>Bonus Material (optional)</a:t>
            </a:r>
            <a:endParaRPr lang="en-IN" b="1" dirty="0">
              <a:solidFill>
                <a:srgbClr val="002060"/>
              </a:solidFill>
            </a:endParaRPr>
          </a:p>
        </p:txBody>
      </p:sp>
    </p:spTree>
    <p:extLst>
      <p:ext uri="{BB962C8B-B14F-4D97-AF65-F5344CB8AC3E}">
        <p14:creationId xmlns:p14="http://schemas.microsoft.com/office/powerpoint/2010/main" val="13106504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22AFC-FAE0-5E99-AF00-FC86EEB77198}"/>
              </a:ext>
            </a:extLst>
          </p:cNvPr>
          <p:cNvSpPr>
            <a:spLocks noGrp="1"/>
          </p:cNvSpPr>
          <p:nvPr>
            <p:ph type="title"/>
          </p:nvPr>
        </p:nvSpPr>
        <p:spPr/>
        <p:txBody>
          <a:bodyPr/>
          <a:lstStyle/>
          <a:p>
            <a:r>
              <a:rPr lang="en-US" u="sng" dirty="0"/>
              <a:t>Proof of Men-Optimality</a:t>
            </a:r>
            <a:endParaRPr lang="en-IN" u="sng" dirty="0"/>
          </a:p>
        </p:txBody>
      </p:sp>
      <p:sp>
        <p:nvSpPr>
          <p:cNvPr id="3" name="Content Placeholder 2">
            <a:extLst>
              <a:ext uri="{FF2B5EF4-FFF2-40B4-BE49-F238E27FC236}">
                <a16:creationId xmlns:a16="http://schemas.microsoft.com/office/drawing/2014/main" id="{D2C5CB37-AD7F-703E-4335-C4A97DBA80B4}"/>
              </a:ext>
            </a:extLst>
          </p:cNvPr>
          <p:cNvSpPr>
            <a:spLocks noGrp="1"/>
          </p:cNvSpPr>
          <p:nvPr>
            <p:ph idx="1"/>
          </p:nvPr>
        </p:nvSpPr>
        <p:spPr>
          <a:xfrm>
            <a:off x="838199" y="2868023"/>
            <a:ext cx="10748133" cy="441515"/>
          </a:xfrm>
        </p:spPr>
        <p:txBody>
          <a:bodyPr>
            <a:normAutofit lnSpcReduction="10000"/>
          </a:bodyPr>
          <a:lstStyle/>
          <a:p>
            <a:pPr marL="0" indent="0">
              <a:buNone/>
            </a:pPr>
            <a:r>
              <a:rPr lang="en-US" dirty="0"/>
              <a:t>Another </a:t>
            </a:r>
            <a:r>
              <a:rPr lang="en-US" b="1" dirty="0">
                <a:solidFill>
                  <a:srgbClr val="C00000"/>
                </a:solidFill>
              </a:rPr>
              <a:t>proof by contradiction</a:t>
            </a:r>
            <a:r>
              <a:rPr lang="en-US" dirty="0"/>
              <a:t>! </a:t>
            </a:r>
          </a:p>
          <a:p>
            <a:endParaRPr lang="en-US"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AC592F8F-7D15-2A98-2F93-BE3F5CC92BF7}"/>
                  </a:ext>
                </a:extLst>
              </p:cNvPr>
              <p:cNvSpPr txBox="1">
                <a:spLocks/>
              </p:cNvSpPr>
              <p:nvPr/>
            </p:nvSpPr>
            <p:spPr>
              <a:xfrm>
                <a:off x="838200" y="1542460"/>
                <a:ext cx="10515600" cy="982468"/>
              </a:xfrm>
              <a:prstGeom prst="rect">
                <a:avLst/>
              </a:prstGeom>
              <a:solidFill>
                <a:schemeClr val="accent4">
                  <a:lumMod val="40000"/>
                  <a:lumOff val="60000"/>
                </a:schemeClr>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400" b="1" u="sng" dirty="0"/>
                  <a:t>Theorem</a:t>
                </a:r>
                <a:r>
                  <a:rPr lang="en-US" sz="3400" dirty="0"/>
                  <a:t>: Gale-Shapley returns the matching in which each man </a:t>
                </a:r>
                <a14:m>
                  <m:oMath xmlns:m="http://schemas.openxmlformats.org/officeDocument/2006/math">
                    <m:r>
                      <a:rPr lang="en-US" sz="3400" b="0" i="1" smtClean="0">
                        <a:latin typeface="Cambria Math" panose="02040503050406030204" pitchFamily="18" charset="0"/>
                      </a:rPr>
                      <m:t>𝑚</m:t>
                    </m:r>
                  </m:oMath>
                </a14:m>
                <a:r>
                  <a:rPr lang="en-IN" sz="3400" dirty="0"/>
                  <a:t> is paired with </a:t>
                </a:r>
                <a14:m>
                  <m:oMath xmlns:m="http://schemas.openxmlformats.org/officeDocument/2006/math">
                    <m:r>
                      <a:rPr lang="en-US" sz="3400" b="0" i="1" smtClean="0">
                        <a:latin typeface="Cambria Math" panose="02040503050406030204" pitchFamily="18" charset="0"/>
                      </a:rPr>
                      <m:t>𝑏𝑒𝑠𝑡</m:t>
                    </m:r>
                    <m:r>
                      <a:rPr lang="en-US" sz="3400" b="0" i="1" smtClean="0">
                        <a:latin typeface="Cambria Math" panose="02040503050406030204" pitchFamily="18" charset="0"/>
                      </a:rPr>
                      <m:t>(</m:t>
                    </m:r>
                    <m:r>
                      <a:rPr lang="en-US" sz="3400" b="0" i="1" smtClean="0">
                        <a:latin typeface="Cambria Math" panose="02040503050406030204" pitchFamily="18" charset="0"/>
                      </a:rPr>
                      <m:t>𝑚</m:t>
                    </m:r>
                    <m:r>
                      <a:rPr lang="en-US" sz="3400" b="0" i="1" smtClean="0">
                        <a:latin typeface="Cambria Math" panose="02040503050406030204" pitchFamily="18" charset="0"/>
                      </a:rPr>
                      <m:t>)</m:t>
                    </m:r>
                  </m:oMath>
                </a14:m>
                <a:r>
                  <a:rPr lang="en-IN" sz="3400" dirty="0"/>
                  <a:t>.</a:t>
                </a:r>
              </a:p>
            </p:txBody>
          </p:sp>
        </mc:Choice>
        <mc:Fallback xmlns="">
          <p:sp>
            <p:nvSpPr>
              <p:cNvPr id="4" name="Content Placeholder 2">
                <a:extLst>
                  <a:ext uri="{FF2B5EF4-FFF2-40B4-BE49-F238E27FC236}">
                    <a16:creationId xmlns:a16="http://schemas.microsoft.com/office/drawing/2014/main" id="{AC592F8F-7D15-2A98-2F93-BE3F5CC92BF7}"/>
                  </a:ext>
                </a:extLst>
              </p:cNvPr>
              <p:cNvSpPr txBox="1">
                <a:spLocks noRot="1" noChangeAspect="1" noMove="1" noResize="1" noEditPoints="1" noAdjustHandles="1" noChangeArrowheads="1" noChangeShapeType="1" noTextEdit="1"/>
              </p:cNvSpPr>
              <p:nvPr/>
            </p:nvSpPr>
            <p:spPr>
              <a:xfrm>
                <a:off x="838200" y="1542460"/>
                <a:ext cx="10515600" cy="982468"/>
              </a:xfrm>
              <a:prstGeom prst="rect">
                <a:avLst/>
              </a:prstGeom>
              <a:blipFill>
                <a:blip r:embed="rId2"/>
                <a:stretch>
                  <a:fillRect l="-1563" t="-12883" b="-26380"/>
                </a:stretch>
              </a:blipFill>
              <a:ln>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AA8C5C9-0E1A-ABE5-AE8D-64B2737E6260}"/>
                  </a:ext>
                </a:extLst>
              </p:cNvPr>
              <p:cNvSpPr txBox="1"/>
              <p:nvPr/>
            </p:nvSpPr>
            <p:spPr>
              <a:xfrm>
                <a:off x="4855169" y="3521915"/>
                <a:ext cx="6430297"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Let </a:t>
                </a:r>
                <a14:m>
                  <m:oMath xmlns:m="http://schemas.openxmlformats.org/officeDocument/2006/math">
                    <m:r>
                      <a:rPr lang="en-US" sz="2400" b="0" i="1" smtClean="0">
                        <a:latin typeface="Cambria Math" panose="02040503050406030204" pitchFamily="18" charset="0"/>
                      </a:rPr>
                      <m:t>𝑚</m:t>
                    </m:r>
                  </m:oMath>
                </a14:m>
                <a:r>
                  <a:rPr lang="en-US" sz="2400" dirty="0"/>
                  <a:t> be the first man who gets rejected by his optimal.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IN" sz="2400" dirty="0"/>
                  <a:t>Because </a:t>
                </a:r>
                <a14:m>
                  <m:oMath xmlns:m="http://schemas.openxmlformats.org/officeDocument/2006/math">
                    <m:r>
                      <a:rPr lang="en-US" sz="2400" b="0" i="1" smtClean="0">
                        <a:latin typeface="Cambria Math" panose="02040503050406030204" pitchFamily="18" charset="0"/>
                      </a:rPr>
                      <m:t>𝑚</m:t>
                    </m:r>
                  </m:oMath>
                </a14:m>
                <a:r>
                  <a:rPr lang="en-IN" sz="2400" dirty="0"/>
                  <a:t> was first to get rejected by optimal, </a:t>
                </a:r>
                <a14:m>
                  <m:oMath xmlns:m="http://schemas.openxmlformats.org/officeDocument/2006/math">
                    <m:r>
                      <a:rPr lang="en-US" sz="2400" b="0" i="1" smtClean="0">
                        <a:latin typeface="Cambria Math" panose="02040503050406030204" pitchFamily="18" charset="0"/>
                      </a:rPr>
                      <m:t>𝑚</m:t>
                    </m:r>
                    <m:r>
                      <a:rPr lang="en-US" sz="2400" b="0" i="1" smtClean="0">
                        <a:latin typeface="Cambria Math" panose="02040503050406030204" pitchFamily="18" charset="0"/>
                      </a:rPr>
                      <m:t>′</m:t>
                    </m:r>
                  </m:oMath>
                </a14:m>
                <a:r>
                  <a:rPr lang="en-IN" sz="2400" dirty="0"/>
                  <a:t> must not have been rejected yet by optimal. Because </a:t>
                </a:r>
                <a14:m>
                  <m:oMath xmlns:m="http://schemas.openxmlformats.org/officeDocument/2006/math">
                    <m:r>
                      <a:rPr lang="en-US" sz="2400" b="0" i="1" smtClean="0">
                        <a:latin typeface="Cambria Math" panose="02040503050406030204" pitchFamily="18" charset="0"/>
                      </a:rPr>
                      <m:t>𝑚</m:t>
                    </m:r>
                    <m:r>
                      <a:rPr lang="en-US" sz="2400" b="0" i="1" smtClean="0">
                        <a:latin typeface="Cambria Math" panose="02040503050406030204" pitchFamily="18" charset="0"/>
                      </a:rPr>
                      <m:t>′</m:t>
                    </m:r>
                  </m:oMath>
                </a14:m>
                <a:r>
                  <a:rPr lang="en-IN" sz="2400" dirty="0"/>
                  <a:t> is going down his list, </a:t>
                </a:r>
                <a14:m>
                  <m:oMath xmlns:m="http://schemas.openxmlformats.org/officeDocument/2006/math">
                    <m:r>
                      <a:rPr lang="en-US" sz="2400" b="0" i="1" smtClean="0">
                        <a:latin typeface="Cambria Math" panose="02040503050406030204" pitchFamily="18" charset="0"/>
                      </a:rPr>
                      <m:t>𝑚</m:t>
                    </m:r>
                    <m:r>
                      <a:rPr lang="en-US" sz="2400" b="0" i="1" smtClean="0">
                        <a:latin typeface="Cambria Math" panose="02040503050406030204" pitchFamily="18" charset="0"/>
                      </a:rPr>
                      <m:t>′</m:t>
                    </m:r>
                  </m:oMath>
                </a14:m>
                <a:r>
                  <a:rPr lang="en-IN" sz="2400" dirty="0"/>
                  <a:t> must prefer </a:t>
                </a:r>
                <a14:m>
                  <m:oMath xmlns:m="http://schemas.openxmlformats.org/officeDocument/2006/math">
                    <m:r>
                      <a:rPr lang="en-US" sz="2400" b="0" i="1" smtClean="0">
                        <a:latin typeface="Cambria Math" panose="02040503050406030204" pitchFamily="18" charset="0"/>
                      </a:rPr>
                      <m:t>𝑤</m:t>
                    </m:r>
                  </m:oMath>
                </a14:m>
                <a:r>
                  <a:rPr lang="en-IN" sz="2400" dirty="0"/>
                  <a:t> as much as </a:t>
                </a:r>
                <a14:m>
                  <m:oMath xmlns:m="http://schemas.openxmlformats.org/officeDocument/2006/math">
                    <m:r>
                      <a:rPr lang="en-US" sz="2400" b="0" i="1" smtClean="0">
                        <a:latin typeface="Cambria Math" panose="02040503050406030204" pitchFamily="18" charset="0"/>
                      </a:rPr>
                      <m:t>𝑏𝑒𝑠𝑡</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𝑚</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m:t>
                    </m:r>
                  </m:oMath>
                </a14:m>
                <a:r>
                  <a:rPr lang="en-IN" sz="2400" dirty="0"/>
                  <a:t> or more.</a:t>
                </a:r>
              </a:p>
              <a:p>
                <a:endParaRPr lang="en-IN" sz="2400" dirty="0"/>
              </a:p>
            </p:txBody>
          </p:sp>
        </mc:Choice>
        <mc:Fallback xmlns="">
          <p:sp>
            <p:nvSpPr>
              <p:cNvPr id="5" name="TextBox 4">
                <a:extLst>
                  <a:ext uri="{FF2B5EF4-FFF2-40B4-BE49-F238E27FC236}">
                    <a16:creationId xmlns:a16="http://schemas.microsoft.com/office/drawing/2014/main" id="{FAA8C5C9-0E1A-ABE5-AE8D-64B2737E6260}"/>
                  </a:ext>
                </a:extLst>
              </p:cNvPr>
              <p:cNvSpPr txBox="1">
                <a:spLocks noRot="1" noChangeAspect="1" noMove="1" noResize="1" noEditPoints="1" noAdjustHandles="1" noChangeArrowheads="1" noChangeShapeType="1" noTextEdit="1"/>
              </p:cNvSpPr>
              <p:nvPr/>
            </p:nvSpPr>
            <p:spPr>
              <a:xfrm>
                <a:off x="4855169" y="3521915"/>
                <a:ext cx="6430297" cy="3046988"/>
              </a:xfrm>
              <a:prstGeom prst="rect">
                <a:avLst/>
              </a:prstGeom>
              <a:blipFill>
                <a:blip r:embed="rId3"/>
                <a:stretch>
                  <a:fillRect l="-1232" t="-1600" r="-1137"/>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CB0DC0ED-C041-87BF-299C-E56C5F168FA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2107" y="3828681"/>
            <a:ext cx="865673" cy="721394"/>
          </a:xfrm>
          <a:prstGeom prst="rect">
            <a:avLst/>
          </a:prstGeom>
        </p:spPr>
      </p:pic>
      <p:pic>
        <p:nvPicPr>
          <p:cNvPr id="7" name="Picture 6">
            <a:extLst>
              <a:ext uri="{FF2B5EF4-FFF2-40B4-BE49-F238E27FC236}">
                <a16:creationId xmlns:a16="http://schemas.microsoft.com/office/drawing/2014/main" id="{9E8D4617-EB82-5BA3-EB92-2BDF3C18E88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8798" y="5076176"/>
            <a:ext cx="708217" cy="721394"/>
          </a:xfrm>
          <a:prstGeom prst="rect">
            <a:avLst/>
          </a:prstGeom>
        </p:spPr>
      </p:pic>
      <p:pic>
        <p:nvPicPr>
          <p:cNvPr id="9" name="Picture 8">
            <a:extLst>
              <a:ext uri="{FF2B5EF4-FFF2-40B4-BE49-F238E27FC236}">
                <a16:creationId xmlns:a16="http://schemas.microsoft.com/office/drawing/2014/main" id="{A69314F8-BAD1-F81E-6F70-BC95EE4C41E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57870" y="3828681"/>
            <a:ext cx="721394" cy="721394"/>
          </a:xfrm>
          <a:prstGeom prst="rect">
            <a:avLst/>
          </a:prstGeom>
        </p:spPr>
      </p:pic>
      <p:cxnSp>
        <p:nvCxnSpPr>
          <p:cNvPr id="10" name="Straight Connector 9">
            <a:extLst>
              <a:ext uri="{FF2B5EF4-FFF2-40B4-BE49-F238E27FC236}">
                <a16:creationId xmlns:a16="http://schemas.microsoft.com/office/drawing/2014/main" id="{2E36B924-5961-26E1-8375-F761797D3246}"/>
              </a:ext>
            </a:extLst>
          </p:cNvPr>
          <p:cNvCxnSpPr>
            <a:cxnSpLocks/>
            <a:endCxn id="9" idx="1"/>
          </p:cNvCxnSpPr>
          <p:nvPr/>
        </p:nvCxnSpPr>
        <p:spPr>
          <a:xfrm>
            <a:off x="1870098" y="4189378"/>
            <a:ext cx="148777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660D250-D512-ECA5-16E7-61769A3FA05C}"/>
              </a:ext>
            </a:extLst>
          </p:cNvPr>
          <p:cNvCxnSpPr>
            <a:cxnSpLocks/>
          </p:cNvCxnSpPr>
          <p:nvPr/>
        </p:nvCxnSpPr>
        <p:spPr>
          <a:xfrm flipV="1">
            <a:off x="1870098" y="4483510"/>
            <a:ext cx="1487772" cy="941641"/>
          </a:xfrm>
          <a:prstGeom prst="line">
            <a:avLst/>
          </a:prstGeom>
          <a:ln w="571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84AC7A5-35C3-B688-BC95-A649BAE9CFA9}"/>
                  </a:ext>
                </a:extLst>
              </p:cNvPr>
              <p:cNvSpPr txBox="1"/>
              <p:nvPr/>
            </p:nvSpPr>
            <p:spPr>
              <a:xfrm>
                <a:off x="534548" y="3958545"/>
                <a:ext cx="51693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𝑚</m:t>
                      </m:r>
                    </m:oMath>
                  </m:oMathPara>
                </a14:m>
                <a:endParaRPr lang="en-IN" sz="2400" dirty="0"/>
              </a:p>
            </p:txBody>
          </p:sp>
        </mc:Choice>
        <mc:Fallback xmlns="">
          <p:sp>
            <p:nvSpPr>
              <p:cNvPr id="14" name="TextBox 13">
                <a:extLst>
                  <a:ext uri="{FF2B5EF4-FFF2-40B4-BE49-F238E27FC236}">
                    <a16:creationId xmlns:a16="http://schemas.microsoft.com/office/drawing/2014/main" id="{A84AC7A5-35C3-B688-BC95-A649BAE9CFA9}"/>
                  </a:ext>
                </a:extLst>
              </p:cNvPr>
              <p:cNvSpPr txBox="1">
                <a:spLocks noRot="1" noChangeAspect="1" noMove="1" noResize="1" noEditPoints="1" noAdjustHandles="1" noChangeArrowheads="1" noChangeShapeType="1" noTextEdit="1"/>
              </p:cNvSpPr>
              <p:nvPr/>
            </p:nvSpPr>
            <p:spPr>
              <a:xfrm>
                <a:off x="534548" y="3958545"/>
                <a:ext cx="516936" cy="461665"/>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5E0267B-EDA8-2FB2-CE93-7346BE147DB0}"/>
                  </a:ext>
                </a:extLst>
              </p:cNvPr>
              <p:cNvSpPr txBox="1"/>
              <p:nvPr/>
            </p:nvSpPr>
            <p:spPr>
              <a:xfrm>
                <a:off x="534547" y="5216702"/>
                <a:ext cx="59182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𝑚</m:t>
                      </m:r>
                      <m:r>
                        <a:rPr lang="en-US" sz="2400" b="0" i="1" smtClean="0">
                          <a:latin typeface="Cambria Math" panose="02040503050406030204" pitchFamily="18" charset="0"/>
                        </a:rPr>
                        <m:t>′</m:t>
                      </m:r>
                    </m:oMath>
                  </m:oMathPara>
                </a14:m>
                <a:endParaRPr lang="en-IN" sz="2400" dirty="0"/>
              </a:p>
            </p:txBody>
          </p:sp>
        </mc:Choice>
        <mc:Fallback xmlns="">
          <p:sp>
            <p:nvSpPr>
              <p:cNvPr id="15" name="TextBox 14">
                <a:extLst>
                  <a:ext uri="{FF2B5EF4-FFF2-40B4-BE49-F238E27FC236}">
                    <a16:creationId xmlns:a16="http://schemas.microsoft.com/office/drawing/2014/main" id="{E5E0267B-EDA8-2FB2-CE93-7346BE147DB0}"/>
                  </a:ext>
                </a:extLst>
              </p:cNvPr>
              <p:cNvSpPr txBox="1">
                <a:spLocks noRot="1" noChangeAspect="1" noMove="1" noResize="1" noEditPoints="1" noAdjustHandles="1" noChangeArrowheads="1" noChangeShapeType="1" noTextEdit="1"/>
              </p:cNvSpPr>
              <p:nvPr/>
            </p:nvSpPr>
            <p:spPr>
              <a:xfrm>
                <a:off x="534547" y="5216702"/>
                <a:ext cx="591829" cy="461665"/>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91C56B4-5FA7-B0FB-88B2-87D5918F8332}"/>
                  </a:ext>
                </a:extLst>
              </p:cNvPr>
              <p:cNvSpPr txBox="1"/>
              <p:nvPr/>
            </p:nvSpPr>
            <p:spPr>
              <a:xfrm>
                <a:off x="2934681" y="4550075"/>
                <a:ext cx="200125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𝑤</m:t>
                      </m:r>
                      <m:r>
                        <a:rPr lang="en-US" sz="2400" b="0" i="1" smtClean="0">
                          <a:latin typeface="Cambria Math" panose="02040503050406030204" pitchFamily="18" charset="0"/>
                        </a:rPr>
                        <m:t>=</m:t>
                      </m:r>
                      <m:r>
                        <a:rPr lang="en-US" sz="2400" b="0" i="1" smtClean="0">
                          <a:latin typeface="Cambria Math" panose="02040503050406030204" pitchFamily="18" charset="0"/>
                        </a:rPr>
                        <m:t>𝑏𝑒𝑠𝑡</m:t>
                      </m:r>
                      <m:r>
                        <a:rPr lang="en-US" sz="2400" b="0" i="1" smtClean="0">
                          <a:latin typeface="Cambria Math" panose="02040503050406030204" pitchFamily="18" charset="0"/>
                        </a:rPr>
                        <m:t>(</m:t>
                      </m:r>
                      <m:r>
                        <a:rPr lang="en-US" sz="2400" b="0" i="1" smtClean="0">
                          <a:latin typeface="Cambria Math" panose="02040503050406030204" pitchFamily="18" charset="0"/>
                        </a:rPr>
                        <m:t>𝑚</m:t>
                      </m:r>
                      <m:r>
                        <a:rPr lang="en-US" sz="2400" b="0" i="1" smtClean="0">
                          <a:latin typeface="Cambria Math" panose="02040503050406030204" pitchFamily="18" charset="0"/>
                        </a:rPr>
                        <m:t>)</m:t>
                      </m:r>
                    </m:oMath>
                  </m:oMathPara>
                </a14:m>
                <a:endParaRPr lang="en-IN" sz="2400" dirty="0"/>
              </a:p>
            </p:txBody>
          </p:sp>
        </mc:Choice>
        <mc:Fallback xmlns="">
          <p:sp>
            <p:nvSpPr>
              <p:cNvPr id="16" name="TextBox 15">
                <a:extLst>
                  <a:ext uri="{FF2B5EF4-FFF2-40B4-BE49-F238E27FC236}">
                    <a16:creationId xmlns:a16="http://schemas.microsoft.com/office/drawing/2014/main" id="{491C56B4-5FA7-B0FB-88B2-87D5918F8332}"/>
                  </a:ext>
                </a:extLst>
              </p:cNvPr>
              <p:cNvSpPr txBox="1">
                <a:spLocks noRot="1" noChangeAspect="1" noMove="1" noResize="1" noEditPoints="1" noAdjustHandles="1" noChangeArrowheads="1" noChangeShapeType="1" noTextEdit="1"/>
              </p:cNvSpPr>
              <p:nvPr/>
            </p:nvSpPr>
            <p:spPr>
              <a:xfrm>
                <a:off x="2934681" y="4550075"/>
                <a:ext cx="2001253" cy="461665"/>
              </a:xfrm>
              <a:prstGeom prst="rect">
                <a:avLst/>
              </a:prstGeom>
              <a:blipFill>
                <a:blip r:embed="rId9"/>
                <a:stretch>
                  <a:fillRect r="-304" b="-17105"/>
                </a:stretch>
              </a:blipFill>
            </p:spPr>
            <p:txBody>
              <a:bodyPr/>
              <a:lstStyle/>
              <a:p>
                <a:r>
                  <a:rPr lang="en-IN">
                    <a:noFill/>
                  </a:rPr>
                  <a:t> </a:t>
                </a:r>
              </a:p>
            </p:txBody>
          </p:sp>
        </mc:Fallback>
      </mc:AlternateContent>
      <p:pic>
        <p:nvPicPr>
          <p:cNvPr id="20" name="Graphic 19" descr="Close">
            <a:extLst>
              <a:ext uri="{FF2B5EF4-FFF2-40B4-BE49-F238E27FC236}">
                <a16:creationId xmlns:a16="http://schemas.microsoft.com/office/drawing/2014/main" id="{7DB5C179-4E4B-97DC-32D5-9F7A73FB91B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353365" y="3958545"/>
            <a:ext cx="457200" cy="457200"/>
          </a:xfrm>
          <a:prstGeom prst="rect">
            <a:avLst/>
          </a:prstGeom>
        </p:spPr>
      </p:pic>
    </p:spTree>
    <p:extLst>
      <p:ext uri="{BB962C8B-B14F-4D97-AF65-F5344CB8AC3E}">
        <p14:creationId xmlns:p14="http://schemas.microsoft.com/office/powerpoint/2010/main" val="1033030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22AFC-FAE0-5E99-AF00-FC86EEB77198}"/>
              </a:ext>
            </a:extLst>
          </p:cNvPr>
          <p:cNvSpPr>
            <a:spLocks noGrp="1"/>
          </p:cNvSpPr>
          <p:nvPr>
            <p:ph type="title"/>
          </p:nvPr>
        </p:nvSpPr>
        <p:spPr/>
        <p:txBody>
          <a:bodyPr/>
          <a:lstStyle/>
          <a:p>
            <a:r>
              <a:rPr lang="en-US" u="sng" dirty="0"/>
              <a:t>Proof of Men-Optimality</a:t>
            </a:r>
            <a:endParaRPr lang="en-IN" u="sng" dirty="0"/>
          </a:p>
        </p:txBody>
      </p:sp>
      <p:sp>
        <p:nvSpPr>
          <p:cNvPr id="3" name="Content Placeholder 2">
            <a:extLst>
              <a:ext uri="{FF2B5EF4-FFF2-40B4-BE49-F238E27FC236}">
                <a16:creationId xmlns:a16="http://schemas.microsoft.com/office/drawing/2014/main" id="{D2C5CB37-AD7F-703E-4335-C4A97DBA80B4}"/>
              </a:ext>
            </a:extLst>
          </p:cNvPr>
          <p:cNvSpPr>
            <a:spLocks noGrp="1"/>
          </p:cNvSpPr>
          <p:nvPr>
            <p:ph idx="1"/>
          </p:nvPr>
        </p:nvSpPr>
        <p:spPr>
          <a:xfrm>
            <a:off x="838199" y="2868023"/>
            <a:ext cx="10748133" cy="441515"/>
          </a:xfrm>
        </p:spPr>
        <p:txBody>
          <a:bodyPr>
            <a:normAutofit lnSpcReduction="10000"/>
          </a:bodyPr>
          <a:lstStyle/>
          <a:p>
            <a:pPr marL="0" indent="0">
              <a:buNone/>
            </a:pPr>
            <a:r>
              <a:rPr lang="en-US" dirty="0"/>
              <a:t>Another </a:t>
            </a:r>
            <a:r>
              <a:rPr lang="en-US" b="1" dirty="0">
                <a:solidFill>
                  <a:srgbClr val="C00000"/>
                </a:solidFill>
              </a:rPr>
              <a:t>proof by contradiction</a:t>
            </a:r>
            <a:r>
              <a:rPr lang="en-US" dirty="0"/>
              <a:t>! </a:t>
            </a:r>
          </a:p>
          <a:p>
            <a:endParaRPr lang="en-US"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AC592F8F-7D15-2A98-2F93-BE3F5CC92BF7}"/>
                  </a:ext>
                </a:extLst>
              </p:cNvPr>
              <p:cNvSpPr txBox="1">
                <a:spLocks/>
              </p:cNvSpPr>
              <p:nvPr/>
            </p:nvSpPr>
            <p:spPr>
              <a:xfrm>
                <a:off x="838200" y="1542460"/>
                <a:ext cx="10515600" cy="982468"/>
              </a:xfrm>
              <a:prstGeom prst="rect">
                <a:avLst/>
              </a:prstGeom>
              <a:solidFill>
                <a:schemeClr val="accent4">
                  <a:lumMod val="40000"/>
                  <a:lumOff val="60000"/>
                </a:schemeClr>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400" b="1" u="sng" dirty="0"/>
                  <a:t>Theorem</a:t>
                </a:r>
                <a:r>
                  <a:rPr lang="en-US" sz="3400" dirty="0"/>
                  <a:t>: Gale-Shapley returns the matching in which each man </a:t>
                </a:r>
                <a14:m>
                  <m:oMath xmlns:m="http://schemas.openxmlformats.org/officeDocument/2006/math">
                    <m:r>
                      <a:rPr lang="en-US" sz="3400" b="0" i="1" smtClean="0">
                        <a:latin typeface="Cambria Math" panose="02040503050406030204" pitchFamily="18" charset="0"/>
                      </a:rPr>
                      <m:t>𝑚</m:t>
                    </m:r>
                  </m:oMath>
                </a14:m>
                <a:r>
                  <a:rPr lang="en-IN" sz="3400" dirty="0"/>
                  <a:t> is paired with </a:t>
                </a:r>
                <a14:m>
                  <m:oMath xmlns:m="http://schemas.openxmlformats.org/officeDocument/2006/math">
                    <m:r>
                      <a:rPr lang="en-US" sz="3400" b="0" i="1" smtClean="0">
                        <a:latin typeface="Cambria Math" panose="02040503050406030204" pitchFamily="18" charset="0"/>
                      </a:rPr>
                      <m:t>𝑏𝑒𝑠𝑡</m:t>
                    </m:r>
                    <m:r>
                      <a:rPr lang="en-US" sz="3400" b="0" i="1" smtClean="0">
                        <a:latin typeface="Cambria Math" panose="02040503050406030204" pitchFamily="18" charset="0"/>
                      </a:rPr>
                      <m:t>(</m:t>
                    </m:r>
                    <m:r>
                      <a:rPr lang="en-US" sz="3400" b="0" i="1" smtClean="0">
                        <a:latin typeface="Cambria Math" panose="02040503050406030204" pitchFamily="18" charset="0"/>
                      </a:rPr>
                      <m:t>𝑚</m:t>
                    </m:r>
                    <m:r>
                      <a:rPr lang="en-US" sz="3400" b="0" i="1" smtClean="0">
                        <a:latin typeface="Cambria Math" panose="02040503050406030204" pitchFamily="18" charset="0"/>
                      </a:rPr>
                      <m:t>)</m:t>
                    </m:r>
                  </m:oMath>
                </a14:m>
                <a:r>
                  <a:rPr lang="en-IN" sz="3400" dirty="0"/>
                  <a:t>.</a:t>
                </a:r>
              </a:p>
            </p:txBody>
          </p:sp>
        </mc:Choice>
        <mc:Fallback xmlns="">
          <p:sp>
            <p:nvSpPr>
              <p:cNvPr id="4" name="Content Placeholder 2">
                <a:extLst>
                  <a:ext uri="{FF2B5EF4-FFF2-40B4-BE49-F238E27FC236}">
                    <a16:creationId xmlns:a16="http://schemas.microsoft.com/office/drawing/2014/main" id="{AC592F8F-7D15-2A98-2F93-BE3F5CC92BF7}"/>
                  </a:ext>
                </a:extLst>
              </p:cNvPr>
              <p:cNvSpPr txBox="1">
                <a:spLocks noRot="1" noChangeAspect="1" noMove="1" noResize="1" noEditPoints="1" noAdjustHandles="1" noChangeArrowheads="1" noChangeShapeType="1" noTextEdit="1"/>
              </p:cNvSpPr>
              <p:nvPr/>
            </p:nvSpPr>
            <p:spPr>
              <a:xfrm>
                <a:off x="838200" y="1542460"/>
                <a:ext cx="10515600" cy="982468"/>
              </a:xfrm>
              <a:prstGeom prst="rect">
                <a:avLst/>
              </a:prstGeom>
              <a:blipFill>
                <a:blip r:embed="rId2"/>
                <a:stretch>
                  <a:fillRect l="-1563" t="-12883" b="-26380"/>
                </a:stretch>
              </a:blipFill>
              <a:ln>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AA8C5C9-0E1A-ABE5-AE8D-64B2737E6260}"/>
                  </a:ext>
                </a:extLst>
              </p:cNvPr>
              <p:cNvSpPr txBox="1"/>
              <p:nvPr/>
            </p:nvSpPr>
            <p:spPr>
              <a:xfrm>
                <a:off x="4855169" y="3521915"/>
                <a:ext cx="6430297"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Consider the stable matching where </a:t>
                </a:r>
                <a14:m>
                  <m:oMath xmlns:m="http://schemas.openxmlformats.org/officeDocument/2006/math">
                    <m:r>
                      <a:rPr lang="en-US" sz="2400" b="0" i="1" smtClean="0">
                        <a:latin typeface="Cambria Math" panose="02040503050406030204" pitchFamily="18" charset="0"/>
                      </a:rPr>
                      <m:t>𝑚</m:t>
                    </m:r>
                  </m:oMath>
                </a14:m>
                <a:r>
                  <a:rPr lang="en-US" sz="2400" dirty="0"/>
                  <a:t> paired with </a:t>
                </a:r>
                <a14:m>
                  <m:oMath xmlns:m="http://schemas.openxmlformats.org/officeDocument/2006/math">
                    <m:r>
                      <a:rPr lang="en-US" sz="2400" b="0" i="1" smtClean="0">
                        <a:latin typeface="Cambria Math" panose="02040503050406030204" pitchFamily="18" charset="0"/>
                      </a:rPr>
                      <m:t>𝑤</m:t>
                    </m:r>
                  </m:oMath>
                </a14:m>
                <a:r>
                  <a:rPr lang="en-US" sz="2400" dirty="0"/>
                  <a:t>. It exists because </a:t>
                </a:r>
                <a14:m>
                  <m:oMath xmlns:m="http://schemas.openxmlformats.org/officeDocument/2006/math">
                    <m:r>
                      <a:rPr lang="en-US" sz="2400" b="0" i="1" smtClean="0">
                        <a:latin typeface="Cambria Math" panose="02040503050406030204" pitchFamily="18" charset="0"/>
                      </a:rPr>
                      <m:t>𝑤</m:t>
                    </m:r>
                    <m:r>
                      <a:rPr lang="en-US" sz="2400" b="0" i="1" smtClean="0">
                        <a:latin typeface="Cambria Math" panose="02040503050406030204" pitchFamily="18" charset="0"/>
                      </a:rPr>
                      <m:t>=</m:t>
                    </m:r>
                    <m:r>
                      <a:rPr lang="en-US" sz="2400" b="0" i="1" smtClean="0">
                        <a:latin typeface="Cambria Math" panose="02040503050406030204" pitchFamily="18" charset="0"/>
                      </a:rPr>
                      <m:t>𝑏𝑒𝑠𝑡</m:t>
                    </m:r>
                    <m:r>
                      <a:rPr lang="en-US" sz="2400" b="0" i="1" smtClean="0">
                        <a:latin typeface="Cambria Math" panose="02040503050406030204" pitchFamily="18" charset="0"/>
                      </a:rPr>
                      <m:t>(</m:t>
                    </m:r>
                    <m:r>
                      <a:rPr lang="en-US" sz="2400" b="0" i="1" smtClean="0">
                        <a:latin typeface="Cambria Math" panose="02040503050406030204" pitchFamily="18" charset="0"/>
                      </a:rPr>
                      <m:t>𝑚</m:t>
                    </m:r>
                    <m:r>
                      <a:rPr lang="en-US" sz="2400" b="0" i="1" smtClean="0">
                        <a:latin typeface="Cambria Math" panose="02040503050406030204" pitchFamily="18" charset="0"/>
                      </a:rPr>
                      <m:t>)</m:t>
                    </m:r>
                  </m:oMath>
                </a14:m>
                <a:r>
                  <a:rPr lang="en-US" sz="2400" dirty="0"/>
                  <a: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But in this matching, </a:t>
                </a:r>
                <a14:m>
                  <m:oMath xmlns:m="http://schemas.openxmlformats.org/officeDocument/2006/math">
                    <m:r>
                      <a:rPr lang="en-US" sz="2400" b="0" i="1" smtClean="0">
                        <a:latin typeface="Cambria Math" panose="02040503050406030204" pitchFamily="18" charset="0"/>
                      </a:rPr>
                      <m:t>𝑚</m:t>
                    </m:r>
                    <m:r>
                      <a:rPr lang="en-US" sz="2400" b="0" i="1" smtClean="0">
                        <a:latin typeface="Cambria Math" panose="02040503050406030204" pitchFamily="18" charset="0"/>
                      </a:rPr>
                      <m:t>′</m:t>
                    </m:r>
                  </m:oMath>
                </a14:m>
                <a:r>
                  <a:rPr lang="en-US" sz="2400" dirty="0"/>
                  <a:t> and </a:t>
                </a:r>
                <a14:m>
                  <m:oMath xmlns:m="http://schemas.openxmlformats.org/officeDocument/2006/math">
                    <m:r>
                      <a:rPr lang="en-US" sz="2400" b="0" i="1" smtClean="0">
                        <a:latin typeface="Cambria Math" panose="02040503050406030204" pitchFamily="18" charset="0"/>
                      </a:rPr>
                      <m:t>𝑤</m:t>
                    </m:r>
                  </m:oMath>
                </a14:m>
                <a:r>
                  <a:rPr lang="en-US" sz="2400" dirty="0"/>
                  <a:t> are unstable! </a:t>
                </a:r>
                <a14:m>
                  <m:oMath xmlns:m="http://schemas.openxmlformats.org/officeDocument/2006/math">
                    <m:r>
                      <a:rPr lang="en-US" sz="2400" b="0" i="1" smtClean="0">
                        <a:latin typeface="Cambria Math" panose="02040503050406030204" pitchFamily="18" charset="0"/>
                      </a:rPr>
                      <m:t>𝑤</m:t>
                    </m:r>
                  </m:oMath>
                </a14:m>
                <a:r>
                  <a:rPr lang="en-US" sz="2400" dirty="0"/>
                  <a:t> prefers </a:t>
                </a:r>
                <a14:m>
                  <m:oMath xmlns:m="http://schemas.openxmlformats.org/officeDocument/2006/math">
                    <m:r>
                      <a:rPr lang="en-US" sz="2400" b="0" i="1" smtClean="0">
                        <a:latin typeface="Cambria Math" panose="02040503050406030204" pitchFamily="18" charset="0"/>
                      </a:rPr>
                      <m:t>𝑚</m:t>
                    </m:r>
                    <m:r>
                      <a:rPr lang="en-US" sz="2400" b="0" i="1" smtClean="0">
                        <a:latin typeface="Cambria Math" panose="02040503050406030204" pitchFamily="18" charset="0"/>
                      </a:rPr>
                      <m:t>′</m:t>
                    </m:r>
                  </m:oMath>
                </a14:m>
                <a:r>
                  <a:rPr lang="en-US" sz="2400" dirty="0"/>
                  <a:t> to </a:t>
                </a:r>
                <a14:m>
                  <m:oMath xmlns:m="http://schemas.openxmlformats.org/officeDocument/2006/math">
                    <m:r>
                      <a:rPr lang="en-US" sz="2400" b="0" i="1" smtClean="0">
                        <a:latin typeface="Cambria Math" panose="02040503050406030204" pitchFamily="18" charset="0"/>
                      </a:rPr>
                      <m:t>𝑚</m:t>
                    </m:r>
                  </m:oMath>
                </a14:m>
                <a:r>
                  <a:rPr lang="en-US" sz="2400" dirty="0"/>
                  <a:t>. Also, </a:t>
                </a:r>
                <a14:m>
                  <m:oMath xmlns:m="http://schemas.openxmlformats.org/officeDocument/2006/math">
                    <m:r>
                      <a:rPr lang="en-US" sz="2400" b="0" i="1" smtClean="0">
                        <a:latin typeface="Cambria Math" panose="02040503050406030204" pitchFamily="18" charset="0"/>
                      </a:rPr>
                      <m:t>𝑚</m:t>
                    </m:r>
                    <m:r>
                      <a:rPr lang="en-US" sz="2400" b="0" i="1" smtClean="0">
                        <a:latin typeface="Cambria Math" panose="02040503050406030204" pitchFamily="18" charset="0"/>
                      </a:rPr>
                      <m:t>′</m:t>
                    </m:r>
                  </m:oMath>
                </a14:m>
                <a:r>
                  <a:rPr lang="en-US" sz="2400" dirty="0"/>
                  <a:t> likes </a:t>
                </a:r>
                <a14:m>
                  <m:oMath xmlns:m="http://schemas.openxmlformats.org/officeDocument/2006/math">
                    <m:r>
                      <a:rPr lang="en-US" sz="2400" b="0" i="1" smtClean="0">
                        <a:latin typeface="Cambria Math" panose="02040503050406030204" pitchFamily="18" charset="0"/>
                      </a:rPr>
                      <m:t>𝑤</m:t>
                    </m:r>
                  </m:oMath>
                </a14:m>
                <a:r>
                  <a:rPr lang="en-US" sz="2400" dirty="0"/>
                  <a:t> as much as his optimal, and hence would want to switch to </a:t>
                </a:r>
                <a14:m>
                  <m:oMath xmlns:m="http://schemas.openxmlformats.org/officeDocument/2006/math">
                    <m:r>
                      <a:rPr lang="en-US" sz="2400" b="0" i="1" smtClean="0">
                        <a:latin typeface="Cambria Math" panose="02040503050406030204" pitchFamily="18" charset="0"/>
                      </a:rPr>
                      <m:t>𝑤</m:t>
                    </m:r>
                  </m:oMath>
                </a14:m>
                <a:r>
                  <a:rPr lang="en-US" sz="2400" dirty="0"/>
                  <a:t>.</a:t>
                </a:r>
              </a:p>
              <a:p>
                <a:pPr marL="285750" indent="-285750">
                  <a:buFont typeface="Arial" panose="020B0604020202020204" pitchFamily="34" charset="0"/>
                  <a:buChar char="•"/>
                </a:pPr>
                <a:endParaRPr lang="en-US" sz="2400" dirty="0"/>
              </a:p>
              <a:p>
                <a:endParaRPr lang="en-IN" sz="2400" dirty="0"/>
              </a:p>
            </p:txBody>
          </p:sp>
        </mc:Choice>
        <mc:Fallback xmlns="">
          <p:sp>
            <p:nvSpPr>
              <p:cNvPr id="5" name="TextBox 4">
                <a:extLst>
                  <a:ext uri="{FF2B5EF4-FFF2-40B4-BE49-F238E27FC236}">
                    <a16:creationId xmlns:a16="http://schemas.microsoft.com/office/drawing/2014/main" id="{FAA8C5C9-0E1A-ABE5-AE8D-64B2737E6260}"/>
                  </a:ext>
                </a:extLst>
              </p:cNvPr>
              <p:cNvSpPr txBox="1">
                <a:spLocks noRot="1" noChangeAspect="1" noMove="1" noResize="1" noEditPoints="1" noAdjustHandles="1" noChangeArrowheads="1" noChangeShapeType="1" noTextEdit="1"/>
              </p:cNvSpPr>
              <p:nvPr/>
            </p:nvSpPr>
            <p:spPr>
              <a:xfrm>
                <a:off x="4855169" y="3521915"/>
                <a:ext cx="6430297" cy="3046988"/>
              </a:xfrm>
              <a:prstGeom prst="rect">
                <a:avLst/>
              </a:prstGeom>
              <a:blipFill>
                <a:blip r:embed="rId3"/>
                <a:stretch>
                  <a:fillRect l="-1232" t="-1600" r="-474"/>
                </a:stretch>
              </a:blipFill>
            </p:spPr>
            <p:txBody>
              <a:bodyPr/>
              <a:lstStyle/>
              <a:p>
                <a:r>
                  <a:rPr lang="en-IN">
                    <a:noFill/>
                  </a:rPr>
                  <a:t> </a:t>
                </a:r>
              </a:p>
            </p:txBody>
          </p:sp>
        </mc:Fallback>
      </mc:AlternateContent>
      <p:pic>
        <p:nvPicPr>
          <p:cNvPr id="17" name="Picture 16">
            <a:extLst>
              <a:ext uri="{FF2B5EF4-FFF2-40B4-BE49-F238E27FC236}">
                <a16:creationId xmlns:a16="http://schemas.microsoft.com/office/drawing/2014/main" id="{A0DA1BA8-7653-6D93-DDCE-8816CFF211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5415" y="3716593"/>
            <a:ext cx="865673" cy="721394"/>
          </a:xfrm>
          <a:prstGeom prst="rect">
            <a:avLst/>
          </a:prstGeom>
        </p:spPr>
      </p:pic>
      <p:pic>
        <p:nvPicPr>
          <p:cNvPr id="18" name="Picture 17">
            <a:extLst>
              <a:ext uri="{FF2B5EF4-FFF2-40B4-BE49-F238E27FC236}">
                <a16:creationId xmlns:a16="http://schemas.microsoft.com/office/drawing/2014/main" id="{FB322C91-7ABA-F382-E766-276364DEA07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32106" y="4964088"/>
            <a:ext cx="708217" cy="721394"/>
          </a:xfrm>
          <a:prstGeom prst="rect">
            <a:avLst/>
          </a:prstGeom>
        </p:spPr>
      </p:pic>
      <p:pic>
        <p:nvPicPr>
          <p:cNvPr id="19" name="Picture 18">
            <a:extLst>
              <a:ext uri="{FF2B5EF4-FFF2-40B4-BE49-F238E27FC236}">
                <a16:creationId xmlns:a16="http://schemas.microsoft.com/office/drawing/2014/main" id="{0FAEC042-39BE-D3F3-29A6-401D726FD50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81178" y="4964088"/>
            <a:ext cx="548981" cy="697951"/>
          </a:xfrm>
          <a:prstGeom prst="rect">
            <a:avLst/>
          </a:prstGeom>
        </p:spPr>
      </p:pic>
      <p:pic>
        <p:nvPicPr>
          <p:cNvPr id="21" name="Picture 20">
            <a:extLst>
              <a:ext uri="{FF2B5EF4-FFF2-40B4-BE49-F238E27FC236}">
                <a16:creationId xmlns:a16="http://schemas.microsoft.com/office/drawing/2014/main" id="{BBA6D164-F537-4E71-3762-B48931DE2CD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81178" y="3716594"/>
            <a:ext cx="721394" cy="721394"/>
          </a:xfrm>
          <a:prstGeom prst="rect">
            <a:avLst/>
          </a:prstGeom>
        </p:spPr>
      </p:pic>
      <p:cxnSp>
        <p:nvCxnSpPr>
          <p:cNvPr id="22" name="Straight Connector 21">
            <a:extLst>
              <a:ext uri="{FF2B5EF4-FFF2-40B4-BE49-F238E27FC236}">
                <a16:creationId xmlns:a16="http://schemas.microsoft.com/office/drawing/2014/main" id="{B87B02E5-6151-13BA-FD1E-172EA260E374}"/>
              </a:ext>
            </a:extLst>
          </p:cNvPr>
          <p:cNvCxnSpPr>
            <a:cxnSpLocks/>
            <a:endCxn id="21" idx="1"/>
          </p:cNvCxnSpPr>
          <p:nvPr/>
        </p:nvCxnSpPr>
        <p:spPr>
          <a:xfrm>
            <a:off x="1793406" y="4077291"/>
            <a:ext cx="148777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2504AC6-4BB5-9831-43CD-995B79F91EA5}"/>
              </a:ext>
            </a:extLst>
          </p:cNvPr>
          <p:cNvCxnSpPr>
            <a:cxnSpLocks/>
          </p:cNvCxnSpPr>
          <p:nvPr/>
        </p:nvCxnSpPr>
        <p:spPr>
          <a:xfrm>
            <a:off x="1793406" y="5313063"/>
            <a:ext cx="148777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6B50B68-2AA2-07B5-04BE-9E929012C0F0}"/>
              </a:ext>
            </a:extLst>
          </p:cNvPr>
          <p:cNvCxnSpPr>
            <a:cxnSpLocks/>
          </p:cNvCxnSpPr>
          <p:nvPr/>
        </p:nvCxnSpPr>
        <p:spPr>
          <a:xfrm flipV="1">
            <a:off x="1704915" y="4277031"/>
            <a:ext cx="1576263" cy="814111"/>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25" name="Graphic 24" descr="Heart">
            <a:extLst>
              <a:ext uri="{FF2B5EF4-FFF2-40B4-BE49-F238E27FC236}">
                <a16:creationId xmlns:a16="http://schemas.microsoft.com/office/drawing/2014/main" id="{43319E2A-EE71-64D2-ECE2-9FD5A1ACA44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9677837">
            <a:off x="2200268" y="4348174"/>
            <a:ext cx="579110" cy="579110"/>
          </a:xfrm>
          <a:prstGeom prst="rect">
            <a:avLst/>
          </a:prstGeom>
        </p:spPr>
      </p:pic>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2BE1ECBE-8FC9-6686-873A-358D9011CD4D}"/>
                  </a:ext>
                </a:extLst>
              </p:cNvPr>
              <p:cNvSpPr txBox="1"/>
              <p:nvPr/>
            </p:nvSpPr>
            <p:spPr>
              <a:xfrm>
                <a:off x="457856" y="3846457"/>
                <a:ext cx="51693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𝑚</m:t>
                      </m:r>
                    </m:oMath>
                  </m:oMathPara>
                </a14:m>
                <a:endParaRPr lang="en-IN" sz="2400" dirty="0"/>
              </a:p>
            </p:txBody>
          </p:sp>
        </mc:Choice>
        <mc:Fallback xmlns="">
          <p:sp>
            <p:nvSpPr>
              <p:cNvPr id="26" name="TextBox 25">
                <a:extLst>
                  <a:ext uri="{FF2B5EF4-FFF2-40B4-BE49-F238E27FC236}">
                    <a16:creationId xmlns:a16="http://schemas.microsoft.com/office/drawing/2014/main" id="{2BE1ECBE-8FC9-6686-873A-358D9011CD4D}"/>
                  </a:ext>
                </a:extLst>
              </p:cNvPr>
              <p:cNvSpPr txBox="1">
                <a:spLocks noRot="1" noChangeAspect="1" noMove="1" noResize="1" noEditPoints="1" noAdjustHandles="1" noChangeArrowheads="1" noChangeShapeType="1" noTextEdit="1"/>
              </p:cNvSpPr>
              <p:nvPr/>
            </p:nvSpPr>
            <p:spPr>
              <a:xfrm>
                <a:off x="457856" y="3846457"/>
                <a:ext cx="516936" cy="461665"/>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75D4E51-9C26-E812-4305-835465A35D32}"/>
                  </a:ext>
                </a:extLst>
              </p:cNvPr>
              <p:cNvSpPr txBox="1"/>
              <p:nvPr/>
            </p:nvSpPr>
            <p:spPr>
              <a:xfrm>
                <a:off x="457855" y="5104614"/>
                <a:ext cx="524952" cy="461665"/>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𝑚</m:t>
                    </m:r>
                  </m:oMath>
                </a14:m>
                <a:r>
                  <a:rPr lang="en-IN" sz="2400" dirty="0"/>
                  <a:t>’</a:t>
                </a:r>
              </a:p>
            </p:txBody>
          </p:sp>
        </mc:Choice>
        <mc:Fallback xmlns="">
          <p:sp>
            <p:nvSpPr>
              <p:cNvPr id="27" name="TextBox 26">
                <a:extLst>
                  <a:ext uri="{FF2B5EF4-FFF2-40B4-BE49-F238E27FC236}">
                    <a16:creationId xmlns:a16="http://schemas.microsoft.com/office/drawing/2014/main" id="{175D4E51-9C26-E812-4305-835465A35D32}"/>
                  </a:ext>
                </a:extLst>
              </p:cNvPr>
              <p:cNvSpPr txBox="1">
                <a:spLocks noRot="1" noChangeAspect="1" noMove="1" noResize="1" noEditPoints="1" noAdjustHandles="1" noChangeArrowheads="1" noChangeShapeType="1" noTextEdit="1"/>
              </p:cNvSpPr>
              <p:nvPr/>
            </p:nvSpPr>
            <p:spPr>
              <a:xfrm>
                <a:off x="457855" y="5104614"/>
                <a:ext cx="524952" cy="461665"/>
              </a:xfrm>
              <a:prstGeom prst="rect">
                <a:avLst/>
              </a:prstGeom>
              <a:blipFill>
                <a:blip r:embed="rId11"/>
                <a:stretch>
                  <a:fillRect t="-10526" r="-17442" b="-289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B4E839B-1A1D-C431-D0EB-57B119746383}"/>
                  </a:ext>
                </a:extLst>
              </p:cNvPr>
              <p:cNvSpPr txBox="1"/>
              <p:nvPr/>
            </p:nvSpPr>
            <p:spPr>
              <a:xfrm>
                <a:off x="3953054" y="3846457"/>
                <a:ext cx="49026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𝑤</m:t>
                      </m:r>
                    </m:oMath>
                  </m:oMathPara>
                </a14:m>
                <a:endParaRPr lang="en-IN" sz="2400" dirty="0"/>
              </a:p>
            </p:txBody>
          </p:sp>
        </mc:Choice>
        <mc:Fallback xmlns="">
          <p:sp>
            <p:nvSpPr>
              <p:cNvPr id="28" name="TextBox 27">
                <a:extLst>
                  <a:ext uri="{FF2B5EF4-FFF2-40B4-BE49-F238E27FC236}">
                    <a16:creationId xmlns:a16="http://schemas.microsoft.com/office/drawing/2014/main" id="{BB4E839B-1A1D-C431-D0EB-57B119746383}"/>
                  </a:ext>
                </a:extLst>
              </p:cNvPr>
              <p:cNvSpPr txBox="1">
                <a:spLocks noRot="1" noChangeAspect="1" noMove="1" noResize="1" noEditPoints="1" noAdjustHandles="1" noChangeArrowheads="1" noChangeShapeType="1" noTextEdit="1"/>
              </p:cNvSpPr>
              <p:nvPr/>
            </p:nvSpPr>
            <p:spPr>
              <a:xfrm>
                <a:off x="3953054" y="3846457"/>
                <a:ext cx="490262" cy="461665"/>
              </a:xfrm>
              <a:prstGeom prst="rect">
                <a:avLst/>
              </a:prstGeom>
              <a:blipFill>
                <a:blip r:embed="rId1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573964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22AFC-FAE0-5E99-AF00-FC86EEB77198}"/>
              </a:ext>
            </a:extLst>
          </p:cNvPr>
          <p:cNvSpPr>
            <a:spLocks noGrp="1"/>
          </p:cNvSpPr>
          <p:nvPr>
            <p:ph type="title"/>
          </p:nvPr>
        </p:nvSpPr>
        <p:spPr/>
        <p:txBody>
          <a:bodyPr/>
          <a:lstStyle/>
          <a:p>
            <a:r>
              <a:rPr lang="en-US" u="sng" dirty="0"/>
              <a:t>Proof of Women-</a:t>
            </a:r>
            <a:r>
              <a:rPr lang="en-US" u="sng" dirty="0" err="1"/>
              <a:t>Pessimality</a:t>
            </a:r>
            <a:endParaRPr lang="en-IN" u="sn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2C5CB37-AD7F-703E-4335-C4A97DBA80B4}"/>
                  </a:ext>
                </a:extLst>
              </p:cNvPr>
              <p:cNvSpPr>
                <a:spLocks noGrp="1"/>
              </p:cNvSpPr>
              <p:nvPr>
                <p:ph idx="1"/>
              </p:nvPr>
            </p:nvSpPr>
            <p:spPr>
              <a:xfrm>
                <a:off x="838199" y="2868023"/>
                <a:ext cx="10748133" cy="3692060"/>
              </a:xfrm>
            </p:spPr>
            <p:txBody>
              <a:bodyPr>
                <a:normAutofit/>
              </a:bodyPr>
              <a:lstStyle/>
              <a:p>
                <a:r>
                  <a:rPr lang="en-US" dirty="0"/>
                  <a:t>Suppose in the men-optimal matching, </a:t>
                </a:r>
                <a14:m>
                  <m:oMath xmlns:m="http://schemas.openxmlformats.org/officeDocument/2006/math">
                    <m:r>
                      <a:rPr lang="en-US" b="0" i="1" smtClean="0">
                        <a:latin typeface="Cambria Math" panose="02040503050406030204" pitchFamily="18" charset="0"/>
                      </a:rPr>
                      <m:t>𝑚</m:t>
                    </m:r>
                  </m:oMath>
                </a14:m>
                <a:r>
                  <a:rPr lang="en-US" dirty="0"/>
                  <a:t> is paired with </a:t>
                </a:r>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oMath>
                </a14:m>
                <a:endParaRPr lang="en-US" dirty="0"/>
              </a:p>
              <a:p>
                <a:endParaRPr lang="en-US" dirty="0"/>
              </a:p>
              <a:p>
                <a:r>
                  <a:rPr lang="en-US" dirty="0"/>
                  <a:t>Suppose there’s a stable matching with pairs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US" dirty="0"/>
                  <a:t> and </a:t>
                </a:r>
                <a14:m>
                  <m:oMath xmlns:m="http://schemas.openxmlformats.org/officeDocument/2006/math">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oMath>
                </a14:m>
                <a:r>
                  <a:rPr lang="en-US" dirty="0"/>
                  <a:t>, where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oMath>
                </a14:m>
                <a:r>
                  <a:rPr lang="en-US" dirty="0"/>
                  <a:t> is worse for </a:t>
                </a:r>
                <a14:m>
                  <m:oMath xmlns:m="http://schemas.openxmlformats.org/officeDocument/2006/math">
                    <m:r>
                      <a:rPr lang="en-US" b="0" i="1" smtClean="0">
                        <a:latin typeface="Cambria Math" panose="02040503050406030204" pitchFamily="18" charset="0"/>
                      </a:rPr>
                      <m:t>𝑤</m:t>
                    </m:r>
                  </m:oMath>
                </a14:m>
                <a:r>
                  <a:rPr lang="en-US" dirty="0"/>
                  <a:t> than </a:t>
                </a:r>
                <a14:m>
                  <m:oMath xmlns:m="http://schemas.openxmlformats.org/officeDocument/2006/math">
                    <m:r>
                      <a:rPr lang="en-US" b="0" i="1" smtClean="0">
                        <a:latin typeface="Cambria Math" panose="02040503050406030204" pitchFamily="18" charset="0"/>
                      </a:rPr>
                      <m:t>𝑚</m:t>
                    </m:r>
                  </m:oMath>
                </a14:m>
                <a:r>
                  <a:rPr lang="en-US" dirty="0"/>
                  <a:t>.  Here,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oMath>
                </a14:m>
                <a:r>
                  <a:rPr lang="en-US" dirty="0"/>
                  <a:t> is unstable! Why?</a:t>
                </a:r>
              </a:p>
              <a:p>
                <a:endParaRPr lang="en-US" dirty="0"/>
              </a:p>
              <a:p>
                <a14:m>
                  <m:oMath xmlns:m="http://schemas.openxmlformats.org/officeDocument/2006/math">
                    <m:r>
                      <a:rPr lang="en-US" b="0" i="1" smtClean="0">
                        <a:latin typeface="Cambria Math" panose="02040503050406030204" pitchFamily="18" charset="0"/>
                      </a:rPr>
                      <m:t>𝑚</m:t>
                    </m:r>
                  </m:oMath>
                </a14:m>
                <a:r>
                  <a:rPr lang="en-US" dirty="0"/>
                  <a:t> prefers </a:t>
                </a:r>
                <a14:m>
                  <m:oMath xmlns:m="http://schemas.openxmlformats.org/officeDocument/2006/math">
                    <m:r>
                      <a:rPr lang="en-US" b="0" i="1" smtClean="0">
                        <a:latin typeface="Cambria Math" panose="02040503050406030204" pitchFamily="18" charset="0"/>
                      </a:rPr>
                      <m:t>𝑤</m:t>
                    </m:r>
                  </m:oMath>
                </a14:m>
                <a:r>
                  <a:rPr lang="en-US" dirty="0"/>
                  <a:t> to </a:t>
                </a:r>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oMath>
                </a14:m>
                <a:r>
                  <a:rPr lang="en-US" dirty="0"/>
                  <a:t> because </a:t>
                </a:r>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𝑏𝑒𝑠𝑡</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a14:m>
                <a:r>
                  <a:rPr lang="en-US" dirty="0"/>
                  <a:t>. Also, </a:t>
                </a:r>
                <a14:m>
                  <m:oMath xmlns:m="http://schemas.openxmlformats.org/officeDocument/2006/math">
                    <m:r>
                      <a:rPr lang="en-US" b="0" i="1" smtClean="0">
                        <a:latin typeface="Cambria Math" panose="02040503050406030204" pitchFamily="18" charset="0"/>
                      </a:rPr>
                      <m:t>𝑤</m:t>
                    </m:r>
                  </m:oMath>
                </a14:m>
                <a:r>
                  <a:rPr lang="en-US" dirty="0"/>
                  <a:t> prefers </a:t>
                </a:r>
                <a14:m>
                  <m:oMath xmlns:m="http://schemas.openxmlformats.org/officeDocument/2006/math">
                    <m:r>
                      <a:rPr lang="en-US" b="0" i="1" smtClean="0">
                        <a:latin typeface="Cambria Math" panose="02040503050406030204" pitchFamily="18" charset="0"/>
                      </a:rPr>
                      <m:t>𝑚</m:t>
                    </m:r>
                  </m:oMath>
                </a14:m>
                <a:r>
                  <a:rPr lang="en-US" dirty="0"/>
                  <a:t> to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oMath>
                </a14:m>
                <a:r>
                  <a:rPr lang="en-US" dirty="0"/>
                  <a:t>.</a:t>
                </a:r>
              </a:p>
            </p:txBody>
          </p:sp>
        </mc:Choice>
        <mc:Fallback xmlns="">
          <p:sp>
            <p:nvSpPr>
              <p:cNvPr id="3" name="Content Placeholder 2">
                <a:extLst>
                  <a:ext uri="{FF2B5EF4-FFF2-40B4-BE49-F238E27FC236}">
                    <a16:creationId xmlns:a16="http://schemas.microsoft.com/office/drawing/2014/main" id="{D2C5CB37-AD7F-703E-4335-C4A97DBA80B4}"/>
                  </a:ext>
                </a:extLst>
              </p:cNvPr>
              <p:cNvSpPr>
                <a:spLocks noGrp="1" noRot="1" noChangeAspect="1" noMove="1" noResize="1" noEditPoints="1" noAdjustHandles="1" noChangeArrowheads="1" noChangeShapeType="1" noTextEdit="1"/>
              </p:cNvSpPr>
              <p:nvPr>
                <p:ph idx="1"/>
              </p:nvPr>
            </p:nvSpPr>
            <p:spPr>
              <a:xfrm>
                <a:off x="838199" y="2868023"/>
                <a:ext cx="10748133" cy="3692060"/>
              </a:xfrm>
              <a:blipFill>
                <a:blip r:embed="rId2"/>
                <a:stretch>
                  <a:fillRect l="-964" t="-264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AC592F8F-7D15-2A98-2F93-BE3F5CC92BF7}"/>
                  </a:ext>
                </a:extLst>
              </p:cNvPr>
              <p:cNvSpPr txBox="1">
                <a:spLocks/>
              </p:cNvSpPr>
              <p:nvPr/>
            </p:nvSpPr>
            <p:spPr>
              <a:xfrm>
                <a:off x="838200" y="1542460"/>
                <a:ext cx="10515600" cy="982468"/>
              </a:xfrm>
              <a:prstGeom prst="rect">
                <a:avLst/>
              </a:prstGeom>
              <a:solidFill>
                <a:schemeClr val="accent4">
                  <a:lumMod val="40000"/>
                  <a:lumOff val="60000"/>
                </a:schemeClr>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400" b="1" u="sng" dirty="0"/>
                  <a:t>Theorem</a:t>
                </a:r>
                <a:r>
                  <a:rPr lang="en-US" sz="3400" dirty="0"/>
                  <a:t>: In the men-optimal stable matching returned by Gale-Shapley, each woman </a:t>
                </a:r>
                <a14:m>
                  <m:oMath xmlns:m="http://schemas.openxmlformats.org/officeDocument/2006/math">
                    <m:r>
                      <a:rPr lang="en-US" sz="3400" i="1">
                        <a:latin typeface="Cambria Math" panose="02040503050406030204" pitchFamily="18" charset="0"/>
                      </a:rPr>
                      <m:t>𝑤</m:t>
                    </m:r>
                  </m:oMath>
                </a14:m>
                <a:r>
                  <a:rPr lang="en-IN" sz="3400" dirty="0"/>
                  <a:t> is paired with </a:t>
                </a:r>
                <a14:m>
                  <m:oMath xmlns:m="http://schemas.openxmlformats.org/officeDocument/2006/math">
                    <m:r>
                      <a:rPr lang="en-US" sz="3400" i="1">
                        <a:latin typeface="Cambria Math" panose="02040503050406030204" pitchFamily="18" charset="0"/>
                      </a:rPr>
                      <m:t>𝑤𝑜𝑟𝑠𝑡</m:t>
                    </m:r>
                    <m:r>
                      <a:rPr lang="en-US" sz="3400" i="1">
                        <a:latin typeface="Cambria Math" panose="02040503050406030204" pitchFamily="18" charset="0"/>
                      </a:rPr>
                      <m:t>(</m:t>
                    </m:r>
                    <m:r>
                      <a:rPr lang="en-US" sz="3400" i="1">
                        <a:latin typeface="Cambria Math" panose="02040503050406030204" pitchFamily="18" charset="0"/>
                      </a:rPr>
                      <m:t>𝑤</m:t>
                    </m:r>
                    <m:r>
                      <a:rPr lang="en-US" sz="3400" i="1">
                        <a:latin typeface="Cambria Math" panose="02040503050406030204" pitchFamily="18" charset="0"/>
                      </a:rPr>
                      <m:t>)</m:t>
                    </m:r>
                  </m:oMath>
                </a14:m>
                <a:r>
                  <a:rPr lang="en-IN" sz="3400" dirty="0"/>
                  <a:t>.</a:t>
                </a:r>
              </a:p>
            </p:txBody>
          </p:sp>
        </mc:Choice>
        <mc:Fallback xmlns="">
          <p:sp>
            <p:nvSpPr>
              <p:cNvPr id="4" name="Content Placeholder 2">
                <a:extLst>
                  <a:ext uri="{FF2B5EF4-FFF2-40B4-BE49-F238E27FC236}">
                    <a16:creationId xmlns:a16="http://schemas.microsoft.com/office/drawing/2014/main" id="{AC592F8F-7D15-2A98-2F93-BE3F5CC92BF7}"/>
                  </a:ext>
                </a:extLst>
              </p:cNvPr>
              <p:cNvSpPr txBox="1">
                <a:spLocks noRot="1" noChangeAspect="1" noMove="1" noResize="1" noEditPoints="1" noAdjustHandles="1" noChangeArrowheads="1" noChangeShapeType="1" noTextEdit="1"/>
              </p:cNvSpPr>
              <p:nvPr/>
            </p:nvSpPr>
            <p:spPr>
              <a:xfrm>
                <a:off x="838200" y="1542460"/>
                <a:ext cx="10515600" cy="982468"/>
              </a:xfrm>
              <a:prstGeom prst="rect">
                <a:avLst/>
              </a:prstGeom>
              <a:blipFill>
                <a:blip r:embed="rId3"/>
                <a:stretch>
                  <a:fillRect l="-1563" t="-12883" r="-1448" b="-26380"/>
                </a:stretch>
              </a:blipFill>
              <a:ln>
                <a:solidFill>
                  <a:schemeClr val="tx1"/>
                </a:solidFill>
              </a:ln>
            </p:spPr>
            <p:txBody>
              <a:bodyPr/>
              <a:lstStyle/>
              <a:p>
                <a:r>
                  <a:rPr lang="en-IN">
                    <a:noFill/>
                  </a:rPr>
                  <a:t> </a:t>
                </a:r>
              </a:p>
            </p:txBody>
          </p:sp>
        </mc:Fallback>
      </mc:AlternateContent>
    </p:spTree>
    <p:extLst>
      <p:ext uri="{BB962C8B-B14F-4D97-AF65-F5344CB8AC3E}">
        <p14:creationId xmlns:p14="http://schemas.microsoft.com/office/powerpoint/2010/main" val="2958179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8F9E7-7D43-F928-15E4-1B068E690246}"/>
              </a:ext>
            </a:extLst>
          </p:cNvPr>
          <p:cNvSpPr>
            <a:spLocks noGrp="1"/>
          </p:cNvSpPr>
          <p:nvPr>
            <p:ph type="title"/>
          </p:nvPr>
        </p:nvSpPr>
        <p:spPr/>
        <p:txBody>
          <a:bodyPr/>
          <a:lstStyle/>
          <a:p>
            <a:r>
              <a:rPr lang="en-US" u="sng" dirty="0"/>
              <a:t>Why bother with algorithms?</a:t>
            </a:r>
            <a:endParaRPr lang="en-IN" u="sng" dirty="0"/>
          </a:p>
        </p:txBody>
      </p:sp>
      <p:pic>
        <p:nvPicPr>
          <p:cNvPr id="7" name="Picture 6">
            <a:extLst>
              <a:ext uri="{FF2B5EF4-FFF2-40B4-BE49-F238E27FC236}">
                <a16:creationId xmlns:a16="http://schemas.microsoft.com/office/drawing/2014/main" id="{B2668CC4-57E7-D08D-2304-79B6AC0321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3879501" cy="3879501"/>
          </a:xfrm>
          <a:prstGeom prst="rect">
            <a:avLst/>
          </a:prstGeom>
        </p:spPr>
      </p:pic>
      <p:sp>
        <p:nvSpPr>
          <p:cNvPr id="8" name="TextBox 7">
            <a:extLst>
              <a:ext uri="{FF2B5EF4-FFF2-40B4-BE49-F238E27FC236}">
                <a16:creationId xmlns:a16="http://schemas.microsoft.com/office/drawing/2014/main" id="{3801B696-21AD-4EF8-7AD9-DA6BEB6ACCB8}"/>
              </a:ext>
            </a:extLst>
          </p:cNvPr>
          <p:cNvSpPr txBox="1"/>
          <p:nvPr/>
        </p:nvSpPr>
        <p:spPr>
          <a:xfrm>
            <a:off x="5634612" y="1995761"/>
            <a:ext cx="5086979" cy="707886"/>
          </a:xfrm>
          <a:prstGeom prst="rect">
            <a:avLst/>
          </a:prstGeom>
          <a:noFill/>
        </p:spPr>
        <p:txBody>
          <a:bodyPr wrap="square" rtlCol="0">
            <a:spAutoFit/>
          </a:bodyPr>
          <a:lstStyle/>
          <a:p>
            <a:r>
              <a:rPr lang="en-US" sz="4000" b="1" dirty="0">
                <a:solidFill>
                  <a:srgbClr val="C00000"/>
                </a:solidFill>
              </a:rPr>
              <a:t>Become a better coder</a:t>
            </a:r>
          </a:p>
        </p:txBody>
      </p:sp>
      <p:sp>
        <p:nvSpPr>
          <p:cNvPr id="10" name="TextBox 9">
            <a:extLst>
              <a:ext uri="{FF2B5EF4-FFF2-40B4-BE49-F238E27FC236}">
                <a16:creationId xmlns:a16="http://schemas.microsoft.com/office/drawing/2014/main" id="{32F7853F-CBDF-08E2-BA5E-FF89417FE04F}"/>
              </a:ext>
            </a:extLst>
          </p:cNvPr>
          <p:cNvSpPr txBox="1"/>
          <p:nvPr/>
        </p:nvSpPr>
        <p:spPr>
          <a:xfrm>
            <a:off x="6278963" y="2877569"/>
            <a:ext cx="4658667" cy="3046988"/>
          </a:xfrm>
          <a:prstGeom prst="rect">
            <a:avLst/>
          </a:prstGeom>
          <a:noFill/>
        </p:spPr>
        <p:txBody>
          <a:bodyPr wrap="square">
            <a:spAutoFit/>
          </a:bodyPr>
          <a:lstStyle/>
          <a:p>
            <a:pPr marL="342900" indent="-342900">
              <a:buFont typeface="Arial" panose="020B0604020202020204" pitchFamily="34" charset="0"/>
              <a:buChar char="•"/>
            </a:pPr>
            <a:r>
              <a:rPr lang="en-US" sz="2400" dirty="0"/>
              <a:t>Learn about amazingly fast algorithms and data structures to process data</a:t>
            </a:r>
            <a:br>
              <a:rPr lang="en-US" sz="2400" dirty="0"/>
            </a:br>
            <a:endParaRPr lang="en-US" sz="2400" dirty="0"/>
          </a:p>
          <a:p>
            <a:pPr marL="342900" indent="-342900">
              <a:buFont typeface="Arial" panose="020B0604020202020204" pitchFamily="34" charset="0"/>
              <a:buChar char="•"/>
            </a:pPr>
            <a:r>
              <a:rPr lang="en-US" sz="2400" dirty="0"/>
              <a:t>Understand “algorithmic design paradigms” that can help you come up with new algorithms for your problems</a:t>
            </a:r>
          </a:p>
        </p:txBody>
      </p:sp>
    </p:spTree>
    <p:extLst>
      <p:ext uri="{BB962C8B-B14F-4D97-AF65-F5344CB8AC3E}">
        <p14:creationId xmlns:p14="http://schemas.microsoft.com/office/powerpoint/2010/main" val="4266260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8F9E7-7D43-F928-15E4-1B068E690246}"/>
              </a:ext>
            </a:extLst>
          </p:cNvPr>
          <p:cNvSpPr>
            <a:spLocks noGrp="1"/>
          </p:cNvSpPr>
          <p:nvPr>
            <p:ph type="title"/>
          </p:nvPr>
        </p:nvSpPr>
        <p:spPr/>
        <p:txBody>
          <a:bodyPr/>
          <a:lstStyle/>
          <a:p>
            <a:r>
              <a:rPr lang="en-US" u="sng" dirty="0"/>
              <a:t>Why bother with algorithms?</a:t>
            </a:r>
            <a:endParaRPr lang="en-IN" u="sng" dirty="0"/>
          </a:p>
        </p:txBody>
      </p:sp>
      <p:sp>
        <p:nvSpPr>
          <p:cNvPr id="8" name="TextBox 7">
            <a:extLst>
              <a:ext uri="{FF2B5EF4-FFF2-40B4-BE49-F238E27FC236}">
                <a16:creationId xmlns:a16="http://schemas.microsoft.com/office/drawing/2014/main" id="{3801B696-21AD-4EF8-7AD9-DA6BEB6ACCB8}"/>
              </a:ext>
            </a:extLst>
          </p:cNvPr>
          <p:cNvSpPr txBox="1"/>
          <p:nvPr/>
        </p:nvSpPr>
        <p:spPr>
          <a:xfrm>
            <a:off x="5634612" y="1995761"/>
            <a:ext cx="5303018" cy="707886"/>
          </a:xfrm>
          <a:prstGeom prst="rect">
            <a:avLst/>
          </a:prstGeom>
          <a:noFill/>
        </p:spPr>
        <p:txBody>
          <a:bodyPr wrap="square" rtlCol="0">
            <a:spAutoFit/>
          </a:bodyPr>
          <a:lstStyle/>
          <a:p>
            <a:r>
              <a:rPr lang="en-US" sz="4000" b="1" dirty="0">
                <a:solidFill>
                  <a:srgbClr val="C00000"/>
                </a:solidFill>
              </a:rPr>
              <a:t>Improve analytical skills</a:t>
            </a:r>
          </a:p>
        </p:txBody>
      </p:sp>
      <p:sp>
        <p:nvSpPr>
          <p:cNvPr id="10" name="TextBox 9">
            <a:extLst>
              <a:ext uri="{FF2B5EF4-FFF2-40B4-BE49-F238E27FC236}">
                <a16:creationId xmlns:a16="http://schemas.microsoft.com/office/drawing/2014/main" id="{32F7853F-CBDF-08E2-BA5E-FF89417FE04F}"/>
              </a:ext>
            </a:extLst>
          </p:cNvPr>
          <p:cNvSpPr txBox="1"/>
          <p:nvPr/>
        </p:nvSpPr>
        <p:spPr>
          <a:xfrm>
            <a:off x="6278963" y="2877569"/>
            <a:ext cx="4658667" cy="2308324"/>
          </a:xfrm>
          <a:prstGeom prst="rect">
            <a:avLst/>
          </a:prstGeom>
          <a:noFill/>
        </p:spPr>
        <p:txBody>
          <a:bodyPr wrap="square">
            <a:spAutoFit/>
          </a:bodyPr>
          <a:lstStyle/>
          <a:p>
            <a:pPr marL="342900" indent="-342900">
              <a:buFont typeface="Arial" panose="020B0604020202020204" pitchFamily="34" charset="0"/>
              <a:buChar char="•"/>
            </a:pPr>
            <a:r>
              <a:rPr lang="en-US" sz="2400" dirty="0"/>
              <a:t>Learn how to </a:t>
            </a:r>
            <a:r>
              <a:rPr lang="en-US" sz="2400" b="1" i="1" dirty="0"/>
              <a:t>precisely</a:t>
            </a:r>
            <a:r>
              <a:rPr lang="en-US" sz="2400" dirty="0"/>
              <a:t> reason about algorithms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Become familiar with mathematical tools that are useful to analyze algorithms.</a:t>
            </a:r>
          </a:p>
        </p:txBody>
      </p:sp>
      <p:pic>
        <p:nvPicPr>
          <p:cNvPr id="4" name="Picture 3">
            <a:extLst>
              <a:ext uri="{FF2B5EF4-FFF2-40B4-BE49-F238E27FC236}">
                <a16:creationId xmlns:a16="http://schemas.microsoft.com/office/drawing/2014/main" id="{6C756680-FE31-7059-BB18-E2AD3AEA89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541" y="2583538"/>
            <a:ext cx="2652751" cy="2667780"/>
          </a:xfrm>
          <a:prstGeom prst="rect">
            <a:avLst/>
          </a:prstGeom>
        </p:spPr>
      </p:pic>
    </p:spTree>
    <p:extLst>
      <p:ext uri="{BB962C8B-B14F-4D97-AF65-F5344CB8AC3E}">
        <p14:creationId xmlns:p14="http://schemas.microsoft.com/office/powerpoint/2010/main" val="2258502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8F9E7-7D43-F928-15E4-1B068E690246}"/>
              </a:ext>
            </a:extLst>
          </p:cNvPr>
          <p:cNvSpPr>
            <a:spLocks noGrp="1"/>
          </p:cNvSpPr>
          <p:nvPr>
            <p:ph type="title"/>
          </p:nvPr>
        </p:nvSpPr>
        <p:spPr/>
        <p:txBody>
          <a:bodyPr/>
          <a:lstStyle/>
          <a:p>
            <a:r>
              <a:rPr lang="en-US" u="sng" dirty="0"/>
              <a:t>Why bother with algorithms?</a:t>
            </a:r>
            <a:endParaRPr lang="en-IN" u="sng" dirty="0"/>
          </a:p>
        </p:txBody>
      </p:sp>
      <p:sp>
        <p:nvSpPr>
          <p:cNvPr id="8" name="TextBox 7">
            <a:extLst>
              <a:ext uri="{FF2B5EF4-FFF2-40B4-BE49-F238E27FC236}">
                <a16:creationId xmlns:a16="http://schemas.microsoft.com/office/drawing/2014/main" id="{3801B696-21AD-4EF8-7AD9-DA6BEB6ACCB8}"/>
              </a:ext>
            </a:extLst>
          </p:cNvPr>
          <p:cNvSpPr txBox="1"/>
          <p:nvPr/>
        </p:nvSpPr>
        <p:spPr>
          <a:xfrm>
            <a:off x="5049848" y="1995761"/>
            <a:ext cx="6731164" cy="707886"/>
          </a:xfrm>
          <a:prstGeom prst="rect">
            <a:avLst/>
          </a:prstGeom>
          <a:noFill/>
        </p:spPr>
        <p:txBody>
          <a:bodyPr wrap="square" rtlCol="0">
            <a:spAutoFit/>
          </a:bodyPr>
          <a:lstStyle/>
          <a:p>
            <a:r>
              <a:rPr lang="en-US" sz="4000" b="1" dirty="0">
                <a:solidFill>
                  <a:srgbClr val="C00000"/>
                </a:solidFill>
              </a:rPr>
              <a:t>Think like a computer scientist</a:t>
            </a:r>
          </a:p>
        </p:txBody>
      </p:sp>
      <p:sp>
        <p:nvSpPr>
          <p:cNvPr id="10" name="TextBox 9">
            <a:extLst>
              <a:ext uri="{FF2B5EF4-FFF2-40B4-BE49-F238E27FC236}">
                <a16:creationId xmlns:a16="http://schemas.microsoft.com/office/drawing/2014/main" id="{32F7853F-CBDF-08E2-BA5E-FF89417FE04F}"/>
              </a:ext>
            </a:extLst>
          </p:cNvPr>
          <p:cNvSpPr txBox="1"/>
          <p:nvPr/>
        </p:nvSpPr>
        <p:spPr>
          <a:xfrm>
            <a:off x="6278963" y="2877569"/>
            <a:ext cx="4658667" cy="2677656"/>
          </a:xfrm>
          <a:prstGeom prst="rect">
            <a:avLst/>
          </a:prstGeom>
          <a:noFill/>
        </p:spPr>
        <p:txBody>
          <a:bodyPr wrap="square">
            <a:spAutoFit/>
          </a:bodyPr>
          <a:lstStyle/>
          <a:p>
            <a:pPr marL="342900" indent="-342900">
              <a:buFont typeface="Arial" panose="020B0604020202020204" pitchFamily="34" charset="0"/>
              <a:buChar char="•"/>
            </a:pPr>
            <a:r>
              <a:rPr lang="en-US" sz="2400" dirty="0"/>
              <a:t>Algorithms are everywhere – your watch, refrigerator, stock market, flock of birds, your brain!</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Ideas presented here will be increasingly relevant as the world becomes algorithmicized.</a:t>
            </a:r>
          </a:p>
        </p:txBody>
      </p:sp>
      <p:pic>
        <p:nvPicPr>
          <p:cNvPr id="5" name="Picture 4">
            <a:extLst>
              <a:ext uri="{FF2B5EF4-FFF2-40B4-BE49-F238E27FC236}">
                <a16:creationId xmlns:a16="http://schemas.microsoft.com/office/drawing/2014/main" id="{00267A15-0F2B-1FBD-6DB9-4E44CACE25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862" y="1995761"/>
            <a:ext cx="4154353" cy="4154353"/>
          </a:xfrm>
          <a:prstGeom prst="rect">
            <a:avLst/>
          </a:prstGeom>
        </p:spPr>
      </p:pic>
    </p:spTree>
    <p:extLst>
      <p:ext uri="{BB962C8B-B14F-4D97-AF65-F5344CB8AC3E}">
        <p14:creationId xmlns:p14="http://schemas.microsoft.com/office/powerpoint/2010/main" val="2034020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8F9E7-7D43-F928-15E4-1B068E690246}"/>
              </a:ext>
            </a:extLst>
          </p:cNvPr>
          <p:cNvSpPr>
            <a:spLocks noGrp="1"/>
          </p:cNvSpPr>
          <p:nvPr>
            <p:ph type="title"/>
          </p:nvPr>
        </p:nvSpPr>
        <p:spPr/>
        <p:txBody>
          <a:bodyPr/>
          <a:lstStyle/>
          <a:p>
            <a:r>
              <a:rPr lang="en-US" u="sng" dirty="0"/>
              <a:t>Why bother with algorithms?</a:t>
            </a:r>
            <a:endParaRPr lang="en-IN" u="sng" dirty="0"/>
          </a:p>
        </p:txBody>
      </p:sp>
      <p:sp>
        <p:nvSpPr>
          <p:cNvPr id="8" name="TextBox 7">
            <a:extLst>
              <a:ext uri="{FF2B5EF4-FFF2-40B4-BE49-F238E27FC236}">
                <a16:creationId xmlns:a16="http://schemas.microsoft.com/office/drawing/2014/main" id="{3801B696-21AD-4EF8-7AD9-DA6BEB6ACCB8}"/>
              </a:ext>
            </a:extLst>
          </p:cNvPr>
          <p:cNvSpPr txBox="1"/>
          <p:nvPr/>
        </p:nvSpPr>
        <p:spPr>
          <a:xfrm>
            <a:off x="5460836" y="1995761"/>
            <a:ext cx="5962312" cy="1323439"/>
          </a:xfrm>
          <a:prstGeom prst="rect">
            <a:avLst/>
          </a:prstGeom>
          <a:noFill/>
        </p:spPr>
        <p:txBody>
          <a:bodyPr wrap="square" rtlCol="0">
            <a:spAutoFit/>
          </a:bodyPr>
          <a:lstStyle/>
          <a:p>
            <a:r>
              <a:rPr lang="en-US" sz="4000" b="1" dirty="0">
                <a:solidFill>
                  <a:srgbClr val="C00000"/>
                </a:solidFill>
              </a:rPr>
              <a:t>Become familiar with the greatest hits of CS</a:t>
            </a:r>
          </a:p>
        </p:txBody>
      </p:sp>
      <p:sp>
        <p:nvSpPr>
          <p:cNvPr id="10" name="TextBox 9">
            <a:extLst>
              <a:ext uri="{FF2B5EF4-FFF2-40B4-BE49-F238E27FC236}">
                <a16:creationId xmlns:a16="http://schemas.microsoft.com/office/drawing/2014/main" id="{32F7853F-CBDF-08E2-BA5E-FF89417FE04F}"/>
              </a:ext>
            </a:extLst>
          </p:cNvPr>
          <p:cNvSpPr txBox="1"/>
          <p:nvPr/>
        </p:nvSpPr>
        <p:spPr>
          <a:xfrm>
            <a:off x="6314360" y="3429000"/>
            <a:ext cx="4658667" cy="1938992"/>
          </a:xfrm>
          <a:prstGeom prst="rect">
            <a:avLst/>
          </a:prstGeom>
          <a:noFill/>
        </p:spPr>
        <p:txBody>
          <a:bodyPr wrap="square">
            <a:spAutoFit/>
          </a:bodyPr>
          <a:lstStyle/>
          <a:p>
            <a:pPr marL="342900" indent="-342900">
              <a:buFont typeface="Arial" panose="020B0604020202020204" pitchFamily="34" charset="0"/>
              <a:buChar char="•"/>
            </a:pPr>
            <a:r>
              <a:rPr lang="en-US" sz="2400" dirty="0"/>
              <a:t>Cultural knowledge you must have to be called a CS major</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Course contents will span over 60 years of work</a:t>
            </a:r>
          </a:p>
        </p:txBody>
      </p:sp>
      <p:pic>
        <p:nvPicPr>
          <p:cNvPr id="4" name="Picture 3">
            <a:extLst>
              <a:ext uri="{FF2B5EF4-FFF2-40B4-BE49-F238E27FC236}">
                <a16:creationId xmlns:a16="http://schemas.microsoft.com/office/drawing/2014/main" id="{443DE703-BE4E-6B9F-830F-9FF3A162AF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852" y="2999913"/>
            <a:ext cx="4023800" cy="2677656"/>
          </a:xfrm>
          <a:prstGeom prst="rect">
            <a:avLst/>
          </a:prstGeom>
        </p:spPr>
      </p:pic>
    </p:spTree>
    <p:extLst>
      <p:ext uri="{BB962C8B-B14F-4D97-AF65-F5344CB8AC3E}">
        <p14:creationId xmlns:p14="http://schemas.microsoft.com/office/powerpoint/2010/main" val="131696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8F9E7-7D43-F928-15E4-1B068E690246}"/>
              </a:ext>
            </a:extLst>
          </p:cNvPr>
          <p:cNvSpPr>
            <a:spLocks noGrp="1"/>
          </p:cNvSpPr>
          <p:nvPr>
            <p:ph type="title"/>
          </p:nvPr>
        </p:nvSpPr>
        <p:spPr/>
        <p:txBody>
          <a:bodyPr/>
          <a:lstStyle/>
          <a:p>
            <a:r>
              <a:rPr lang="en-US" u="sng" dirty="0"/>
              <a:t>Why bother with algorithms?</a:t>
            </a:r>
            <a:endParaRPr lang="en-IN" u="sng" dirty="0"/>
          </a:p>
        </p:txBody>
      </p:sp>
      <p:sp>
        <p:nvSpPr>
          <p:cNvPr id="8" name="TextBox 7">
            <a:extLst>
              <a:ext uri="{FF2B5EF4-FFF2-40B4-BE49-F238E27FC236}">
                <a16:creationId xmlns:a16="http://schemas.microsoft.com/office/drawing/2014/main" id="{3801B696-21AD-4EF8-7AD9-DA6BEB6ACCB8}"/>
              </a:ext>
            </a:extLst>
          </p:cNvPr>
          <p:cNvSpPr txBox="1"/>
          <p:nvPr/>
        </p:nvSpPr>
        <p:spPr>
          <a:xfrm>
            <a:off x="6139262" y="1995761"/>
            <a:ext cx="5962312" cy="707886"/>
          </a:xfrm>
          <a:prstGeom prst="rect">
            <a:avLst/>
          </a:prstGeom>
          <a:noFill/>
        </p:spPr>
        <p:txBody>
          <a:bodyPr wrap="square" rtlCol="0">
            <a:spAutoFit/>
          </a:bodyPr>
          <a:lstStyle/>
          <a:p>
            <a:r>
              <a:rPr lang="en-US" sz="4000" b="1" dirty="0">
                <a:solidFill>
                  <a:srgbClr val="C00000"/>
                </a:solidFill>
              </a:rPr>
              <a:t>Get jobs </a:t>
            </a:r>
            <a:r>
              <a:rPr lang="en-US" sz="4000" b="1" dirty="0">
                <a:solidFill>
                  <a:srgbClr val="C00000"/>
                </a:solidFill>
                <a:sym typeface="Wingdings" panose="05000000000000000000" pitchFamily="2" charset="2"/>
              </a:rPr>
              <a:t></a:t>
            </a:r>
            <a:endParaRPr lang="en-US" sz="4000" b="1" dirty="0">
              <a:solidFill>
                <a:srgbClr val="C00000"/>
              </a:solidFill>
            </a:endParaRPr>
          </a:p>
        </p:txBody>
      </p:sp>
      <p:sp>
        <p:nvSpPr>
          <p:cNvPr id="10" name="TextBox 9">
            <a:extLst>
              <a:ext uri="{FF2B5EF4-FFF2-40B4-BE49-F238E27FC236}">
                <a16:creationId xmlns:a16="http://schemas.microsoft.com/office/drawing/2014/main" id="{32F7853F-CBDF-08E2-BA5E-FF89417FE04F}"/>
              </a:ext>
            </a:extLst>
          </p:cNvPr>
          <p:cNvSpPr txBox="1"/>
          <p:nvPr/>
        </p:nvSpPr>
        <p:spPr>
          <a:xfrm>
            <a:off x="6314360" y="3429000"/>
            <a:ext cx="4658667" cy="1200329"/>
          </a:xfrm>
          <a:prstGeom prst="rect">
            <a:avLst/>
          </a:prstGeom>
          <a:noFill/>
        </p:spPr>
        <p:txBody>
          <a:bodyPr wrap="square">
            <a:spAutoFit/>
          </a:bodyPr>
          <a:lstStyle/>
          <a:p>
            <a:pPr marL="342900" indent="-342900">
              <a:buFont typeface="Arial" panose="020B0604020202020204" pitchFamily="34" charset="0"/>
              <a:buChar char="•"/>
            </a:pPr>
            <a:r>
              <a:rPr lang="en-US" sz="2400" dirty="0"/>
              <a:t>Technical interviews will be a breeze if you master the contents of CS3230!</a:t>
            </a:r>
          </a:p>
        </p:txBody>
      </p:sp>
      <p:pic>
        <p:nvPicPr>
          <p:cNvPr id="5" name="Picture 4">
            <a:extLst>
              <a:ext uri="{FF2B5EF4-FFF2-40B4-BE49-F238E27FC236}">
                <a16:creationId xmlns:a16="http://schemas.microsoft.com/office/drawing/2014/main" id="{3F5D7013-0EB4-7CE1-AB58-D2AD3D32D28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0887" t="12225"/>
          <a:stretch/>
        </p:blipFill>
        <p:spPr>
          <a:xfrm>
            <a:off x="525533" y="2200271"/>
            <a:ext cx="5078747" cy="3091450"/>
          </a:xfrm>
          <a:prstGeom prst="rect">
            <a:avLst/>
          </a:prstGeom>
        </p:spPr>
      </p:pic>
    </p:spTree>
    <p:extLst>
      <p:ext uri="{BB962C8B-B14F-4D97-AF65-F5344CB8AC3E}">
        <p14:creationId xmlns:p14="http://schemas.microsoft.com/office/powerpoint/2010/main" val="150067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52557</TotalTime>
  <Words>2211</Words>
  <Application>Microsoft Office PowerPoint</Application>
  <PresentationFormat>Widescreen</PresentationFormat>
  <Paragraphs>421</Paragraphs>
  <Slides>47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Handwriting - Dakota</vt:lpstr>
      <vt:lpstr>Arial</vt:lpstr>
      <vt:lpstr>Calibri</vt:lpstr>
      <vt:lpstr>Calibri Light</vt:lpstr>
      <vt:lpstr>Cambria Math</vt:lpstr>
      <vt:lpstr>Courier New</vt:lpstr>
      <vt:lpstr>Office Theme</vt:lpstr>
      <vt:lpstr>Design and Analysis of Algorithms</vt:lpstr>
      <vt:lpstr>PowerPoint Presentation</vt:lpstr>
      <vt:lpstr>Welcome!</vt:lpstr>
      <vt:lpstr>About you #1</vt:lpstr>
      <vt:lpstr>Why bother with algorithms?</vt:lpstr>
      <vt:lpstr>Why bother with algorithms?</vt:lpstr>
      <vt:lpstr>Why bother with algorithms?</vt:lpstr>
      <vt:lpstr>Why bother with algorithms?</vt:lpstr>
      <vt:lpstr>Why bother with algorithms?</vt:lpstr>
      <vt:lpstr>What we expect from you</vt:lpstr>
      <vt:lpstr>What we expect from you</vt:lpstr>
      <vt:lpstr>What we expect from you</vt:lpstr>
      <vt:lpstr>Feel overwhelmed?</vt:lpstr>
      <vt:lpstr>Final Comments</vt:lpstr>
      <vt:lpstr>About you #2</vt:lpstr>
      <vt:lpstr>Design and Analysis of Algorithms</vt:lpstr>
      <vt:lpstr>The Problem</vt:lpstr>
      <vt:lpstr>The Problem</vt:lpstr>
      <vt:lpstr>What makes a matching good?</vt:lpstr>
      <vt:lpstr>Problem Summary</vt:lpstr>
      <vt:lpstr>Example</vt:lpstr>
      <vt:lpstr>Stable Matching #1</vt:lpstr>
      <vt:lpstr>Stable Matching #2</vt:lpstr>
      <vt:lpstr>Stable Matching #3</vt:lpstr>
      <vt:lpstr>Hmm…</vt:lpstr>
      <vt:lpstr>Gale-Shapley Algorithm (1962)</vt:lpstr>
      <vt:lpstr>Example</vt:lpstr>
      <vt:lpstr>Example</vt:lpstr>
      <vt:lpstr>Example</vt:lpstr>
      <vt:lpstr>Seems like</vt:lpstr>
      <vt:lpstr>Gale-Shapley terminates</vt:lpstr>
      <vt:lpstr>Gale-Shapley #1</vt:lpstr>
      <vt:lpstr>Men keep making worse proposals</vt:lpstr>
      <vt:lpstr>Women’s partners keep getting better</vt:lpstr>
      <vt:lpstr>Everyone matched</vt:lpstr>
      <vt:lpstr>Output is stable</vt:lpstr>
      <vt:lpstr>Output is stable</vt:lpstr>
      <vt:lpstr>Summarizing</vt:lpstr>
      <vt:lpstr>Summarizing</vt:lpstr>
      <vt:lpstr>Unfairness in the algorithm</vt:lpstr>
      <vt:lpstr>Men-optimality</vt:lpstr>
      <vt:lpstr>Women-pessimality</vt:lpstr>
      <vt:lpstr>Conclusion</vt:lpstr>
      <vt:lpstr>Bonus Material (optional)</vt:lpstr>
      <vt:lpstr>Proof of Men-Optimality</vt:lpstr>
      <vt:lpstr>Proof of Men-Optimality</vt:lpstr>
      <vt:lpstr>Proof of Women-Pessimality</vt:lpstr>
    </vt:vector>
  </TitlesOfParts>
  <Company>National University of Singapore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CS3230 Lecture 1</dc:title>
  <dc:creator>sung_wing_kin sung_wing_kin</dc:creator>
  <cp:lastModifiedBy>Arnab Bhattacharyya</cp:lastModifiedBy>
  <cp:revision>127</cp:revision>
  <cp:lastPrinted>2022-08-09T03:45:57Z</cp:lastPrinted>
  <dcterms:created xsi:type="dcterms:W3CDTF">2018-12-28T07:06:55Z</dcterms:created>
  <dcterms:modified xsi:type="dcterms:W3CDTF">2023-08-15T00:02:36Z</dcterms:modified>
</cp:coreProperties>
</file>