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8" r:id="rId1"/>
    <p:sldMasterId id="2147483700" r:id="rId2"/>
  </p:sldMasterIdLst>
  <p:notesMasterIdLst>
    <p:notesMasterId r:id="rId101"/>
  </p:notesMasterIdLst>
  <p:handoutMasterIdLst>
    <p:handoutMasterId r:id="rId102"/>
  </p:handoutMasterIdLst>
  <p:sldIdLst>
    <p:sldId id="274" r:id="rId3"/>
    <p:sldId id="516" r:id="rId4"/>
    <p:sldId id="478" r:id="rId5"/>
    <p:sldId id="454" r:id="rId6"/>
    <p:sldId id="500" r:id="rId7"/>
    <p:sldId id="518" r:id="rId8"/>
    <p:sldId id="519" r:id="rId9"/>
    <p:sldId id="520" r:id="rId10"/>
    <p:sldId id="521" r:id="rId11"/>
    <p:sldId id="501" r:id="rId12"/>
    <p:sldId id="522" r:id="rId13"/>
    <p:sldId id="523" r:id="rId14"/>
    <p:sldId id="451" r:id="rId15"/>
    <p:sldId id="524" r:id="rId16"/>
    <p:sldId id="525" r:id="rId17"/>
    <p:sldId id="410" r:id="rId18"/>
    <p:sldId id="526" r:id="rId19"/>
    <p:sldId id="527" r:id="rId20"/>
    <p:sldId id="482" r:id="rId21"/>
    <p:sldId id="479" r:id="rId22"/>
    <p:sldId id="455" r:id="rId23"/>
    <p:sldId id="528" r:id="rId24"/>
    <p:sldId id="456" r:id="rId25"/>
    <p:sldId id="457" r:id="rId26"/>
    <p:sldId id="529" r:id="rId27"/>
    <p:sldId id="530" r:id="rId28"/>
    <p:sldId id="531" r:id="rId29"/>
    <p:sldId id="458" r:id="rId30"/>
    <p:sldId id="532" r:id="rId31"/>
    <p:sldId id="533" r:id="rId32"/>
    <p:sldId id="459" r:id="rId33"/>
    <p:sldId id="534" r:id="rId34"/>
    <p:sldId id="535" r:id="rId35"/>
    <p:sldId id="536" r:id="rId36"/>
    <p:sldId id="537" r:id="rId37"/>
    <p:sldId id="538" r:id="rId38"/>
    <p:sldId id="539" r:id="rId39"/>
    <p:sldId id="480" r:id="rId40"/>
    <p:sldId id="395" r:id="rId41"/>
    <p:sldId id="502" r:id="rId42"/>
    <p:sldId id="541" r:id="rId43"/>
    <p:sldId id="542" r:id="rId44"/>
    <p:sldId id="543" r:id="rId45"/>
    <p:sldId id="503" r:id="rId46"/>
    <p:sldId id="544" r:id="rId47"/>
    <p:sldId id="396" r:id="rId48"/>
    <p:sldId id="397" r:id="rId49"/>
    <p:sldId id="545" r:id="rId50"/>
    <p:sldId id="398" r:id="rId51"/>
    <p:sldId id="546" r:id="rId52"/>
    <p:sldId id="547" r:id="rId53"/>
    <p:sldId id="399" r:id="rId54"/>
    <p:sldId id="548" r:id="rId55"/>
    <p:sldId id="549" r:id="rId56"/>
    <p:sldId id="550" r:id="rId57"/>
    <p:sldId id="400" r:id="rId58"/>
    <p:sldId id="551" r:id="rId59"/>
    <p:sldId id="552" r:id="rId60"/>
    <p:sldId id="553" r:id="rId61"/>
    <p:sldId id="554" r:id="rId62"/>
    <p:sldId id="460" r:id="rId63"/>
    <p:sldId id="481" r:id="rId64"/>
    <p:sldId id="446" r:id="rId65"/>
    <p:sldId id="466" r:id="rId66"/>
    <p:sldId id="555" r:id="rId67"/>
    <p:sldId id="467" r:id="rId68"/>
    <p:sldId id="471" r:id="rId69"/>
    <p:sldId id="473" r:id="rId70"/>
    <p:sldId id="556" r:id="rId71"/>
    <p:sldId id="557" r:id="rId72"/>
    <p:sldId id="558" r:id="rId73"/>
    <p:sldId id="559" r:id="rId74"/>
    <p:sldId id="474" r:id="rId75"/>
    <p:sldId id="475" r:id="rId76"/>
    <p:sldId id="560" r:id="rId77"/>
    <p:sldId id="561" r:id="rId78"/>
    <p:sldId id="562" r:id="rId79"/>
    <p:sldId id="563" r:id="rId80"/>
    <p:sldId id="476" r:id="rId81"/>
    <p:sldId id="494" r:id="rId82"/>
    <p:sldId id="486" r:id="rId83"/>
    <p:sldId id="487" r:id="rId84"/>
    <p:sldId id="485" r:id="rId85"/>
    <p:sldId id="484" r:id="rId86"/>
    <p:sldId id="488" r:id="rId87"/>
    <p:sldId id="489" r:id="rId88"/>
    <p:sldId id="508" r:id="rId89"/>
    <p:sldId id="514" r:id="rId90"/>
    <p:sldId id="504" r:id="rId91"/>
    <p:sldId id="505" r:id="rId92"/>
    <p:sldId id="506" r:id="rId93"/>
    <p:sldId id="507" r:id="rId94"/>
    <p:sldId id="509" r:id="rId95"/>
    <p:sldId id="510" r:id="rId96"/>
    <p:sldId id="511" r:id="rId97"/>
    <p:sldId id="512" r:id="rId98"/>
    <p:sldId id="513" r:id="rId99"/>
    <p:sldId id="517" r:id="rId100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990033"/>
    <a:srgbClr val="CC0000"/>
    <a:srgbClr val="003399"/>
    <a:srgbClr val="336699"/>
    <a:srgbClr val="008080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2C793-BC45-4BE6-8049-4857FC056194}" v="21" dt="2023-09-05T01:48:10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7268" autoAdjust="0"/>
    <p:restoredTop sz="82043" autoAdjust="0"/>
  </p:normalViewPr>
  <p:slideViewPr>
    <p:cSldViewPr>
      <p:cViewPr varScale="1">
        <p:scale>
          <a:sx n="83" d="100"/>
          <a:sy n="83" d="100"/>
        </p:scale>
        <p:origin x="1281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846" y="-90"/>
      </p:cViewPr>
      <p:guideLst>
        <p:guide orient="horz" pos="2210"/>
        <p:guide pos="29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microsoft.com/office/2016/11/relationships/changesInfo" Target="changesInfos/changesInfo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presProps" Target="presProps.xml"/><Relationship Id="rId108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b Bhattacharyya" userId="1cbd61e2e473cd65" providerId="LiveId" clId="{A932C793-BC45-4BE6-8049-4857FC056194}"/>
    <pc:docChg chg="undo custSel addSld delSld modSld">
      <pc:chgData name="Arnab Bhattacharyya" userId="1cbd61e2e473cd65" providerId="LiveId" clId="{A932C793-BC45-4BE6-8049-4857FC056194}" dt="2023-09-05T01:48:54.058" v="175" actId="478"/>
      <pc:docMkLst>
        <pc:docMk/>
      </pc:docMkLst>
      <pc:sldChg chg="modSp mod">
        <pc:chgData name="Arnab Bhattacharyya" userId="1cbd61e2e473cd65" providerId="LiveId" clId="{A932C793-BC45-4BE6-8049-4857FC056194}" dt="2023-09-05T01:06:40.382" v="18" actId="20577"/>
        <pc:sldMkLst>
          <pc:docMk/>
          <pc:sldMk cId="3710577282" sldId="274"/>
        </pc:sldMkLst>
        <pc:spChg chg="mod">
          <ac:chgData name="Arnab Bhattacharyya" userId="1cbd61e2e473cd65" providerId="LiveId" clId="{A932C793-BC45-4BE6-8049-4857FC056194}" dt="2023-09-05T01:06:40.382" v="18" actId="20577"/>
          <ac:spMkLst>
            <pc:docMk/>
            <pc:sldMk cId="3710577282" sldId="274"/>
            <ac:spMk id="9" creationId="{00000000-0000-0000-0000-000000000000}"/>
          </ac:spMkLst>
        </pc:spChg>
      </pc:sldChg>
      <pc:sldChg chg="addSp modSp mod">
        <pc:chgData name="Arnab Bhattacharyya" userId="1cbd61e2e473cd65" providerId="LiveId" clId="{A932C793-BC45-4BE6-8049-4857FC056194}" dt="2023-09-05T01:19:04.331" v="109" actId="1076"/>
        <pc:sldMkLst>
          <pc:docMk/>
          <pc:sldMk cId="0" sldId="397"/>
        </pc:sldMkLst>
        <pc:spChg chg="add mod">
          <ac:chgData name="Arnab Bhattacharyya" userId="1cbd61e2e473cd65" providerId="LiveId" clId="{A932C793-BC45-4BE6-8049-4857FC056194}" dt="2023-09-05T01:19:04.331" v="109" actId="1076"/>
          <ac:spMkLst>
            <pc:docMk/>
            <pc:sldMk cId="0" sldId="397"/>
            <ac:spMk id="3" creationId="{1BE2B5BE-AE3F-3B2D-AF4B-655AE3B539E7}"/>
          </ac:spMkLst>
        </pc:spChg>
      </pc:sldChg>
      <pc:sldChg chg="addSp modSp mod">
        <pc:chgData name="Arnab Bhattacharyya" userId="1cbd61e2e473cd65" providerId="LiveId" clId="{A932C793-BC45-4BE6-8049-4857FC056194}" dt="2023-09-05T01:29:03.996" v="114" actId="14100"/>
        <pc:sldMkLst>
          <pc:docMk/>
          <pc:sldMk cId="0" sldId="398"/>
        </pc:sldMkLst>
        <pc:spChg chg="add mod">
          <ac:chgData name="Arnab Bhattacharyya" userId="1cbd61e2e473cd65" providerId="LiveId" clId="{A932C793-BC45-4BE6-8049-4857FC056194}" dt="2023-09-05T01:29:03.996" v="114" actId="14100"/>
          <ac:spMkLst>
            <pc:docMk/>
            <pc:sldMk cId="0" sldId="398"/>
            <ac:spMk id="3" creationId="{7DF5803D-CCAB-EB83-4011-E80C31ADDAEC}"/>
          </ac:spMkLst>
        </pc:spChg>
      </pc:sldChg>
      <pc:sldChg chg="addSp modSp mod">
        <pc:chgData name="Arnab Bhattacharyya" userId="1cbd61e2e473cd65" providerId="LiveId" clId="{A932C793-BC45-4BE6-8049-4857FC056194}" dt="2023-09-05T01:30:16.669" v="122" actId="14100"/>
        <pc:sldMkLst>
          <pc:docMk/>
          <pc:sldMk cId="0" sldId="399"/>
        </pc:sldMkLst>
        <pc:spChg chg="add mod">
          <ac:chgData name="Arnab Bhattacharyya" userId="1cbd61e2e473cd65" providerId="LiveId" clId="{A932C793-BC45-4BE6-8049-4857FC056194}" dt="2023-09-05T01:30:16.669" v="122" actId="14100"/>
          <ac:spMkLst>
            <pc:docMk/>
            <pc:sldMk cId="0" sldId="399"/>
            <ac:spMk id="3" creationId="{E87C367D-D70D-FD05-32DE-46831D703163}"/>
          </ac:spMkLst>
        </pc:spChg>
      </pc:sldChg>
      <pc:sldChg chg="addSp modSp mod">
        <pc:chgData name="Arnab Bhattacharyya" userId="1cbd61e2e473cd65" providerId="LiveId" clId="{A932C793-BC45-4BE6-8049-4857FC056194}" dt="2023-09-05T01:31:35.633" v="133" actId="14100"/>
        <pc:sldMkLst>
          <pc:docMk/>
          <pc:sldMk cId="0" sldId="400"/>
        </pc:sldMkLst>
        <pc:spChg chg="add mod">
          <ac:chgData name="Arnab Bhattacharyya" userId="1cbd61e2e473cd65" providerId="LiveId" clId="{A932C793-BC45-4BE6-8049-4857FC056194}" dt="2023-09-05T01:31:35.633" v="133" actId="14100"/>
          <ac:spMkLst>
            <pc:docMk/>
            <pc:sldMk cId="0" sldId="400"/>
            <ac:spMk id="3" creationId="{E9A89B88-EC3F-5CD8-60FF-EFBE309BF166}"/>
          </ac:spMkLst>
        </pc:spChg>
        <pc:spChg chg="mod">
          <ac:chgData name="Arnab Bhattacharyya" userId="1cbd61e2e473cd65" providerId="LiveId" clId="{A932C793-BC45-4BE6-8049-4857FC056194}" dt="2023-09-05T01:28:06.449" v="112" actId="1035"/>
          <ac:spMkLst>
            <pc:docMk/>
            <pc:sldMk cId="0" sldId="400"/>
            <ac:spMk id="360451" creationId="{24EF9A97-8BA8-39C4-05C9-A3A0C029FB22}"/>
          </ac:spMkLst>
        </pc:spChg>
      </pc:sldChg>
      <pc:sldChg chg="addSp modSp mod">
        <pc:chgData name="Arnab Bhattacharyya" userId="1cbd61e2e473cd65" providerId="LiveId" clId="{A932C793-BC45-4BE6-8049-4857FC056194}" dt="2023-09-05T01:12:00.349" v="48" actId="14100"/>
        <pc:sldMkLst>
          <pc:docMk/>
          <pc:sldMk cId="0" sldId="410"/>
        </pc:sldMkLst>
        <pc:spChg chg="add mod">
          <ac:chgData name="Arnab Bhattacharyya" userId="1cbd61e2e473cd65" providerId="LiveId" clId="{A932C793-BC45-4BE6-8049-4857FC056194}" dt="2023-09-05T01:12:00.349" v="48" actId="14100"/>
          <ac:spMkLst>
            <pc:docMk/>
            <pc:sldMk cId="0" sldId="410"/>
            <ac:spMk id="3" creationId="{53500627-44E9-3EA6-5B12-018E34117596}"/>
          </ac:spMkLst>
        </pc:spChg>
      </pc:sldChg>
      <pc:sldChg chg="addSp modSp mod">
        <pc:chgData name="Arnab Bhattacharyya" userId="1cbd61e2e473cd65" providerId="LiveId" clId="{A932C793-BC45-4BE6-8049-4857FC056194}" dt="2023-09-05T01:08:55.656" v="39" actId="14100"/>
        <pc:sldMkLst>
          <pc:docMk/>
          <pc:sldMk cId="0" sldId="451"/>
        </pc:sldMkLst>
        <pc:spChg chg="add mod">
          <ac:chgData name="Arnab Bhattacharyya" userId="1cbd61e2e473cd65" providerId="LiveId" clId="{A932C793-BC45-4BE6-8049-4857FC056194}" dt="2023-09-05T01:08:55.656" v="39" actId="14100"/>
          <ac:spMkLst>
            <pc:docMk/>
            <pc:sldMk cId="0" sldId="451"/>
            <ac:spMk id="3" creationId="{ADE10B45-564A-12A9-A25F-11B3DC55442B}"/>
          </ac:spMkLst>
        </pc:spChg>
      </pc:sldChg>
      <pc:sldChg chg="addSp modSp mod">
        <pc:chgData name="Arnab Bhattacharyya" userId="1cbd61e2e473cd65" providerId="LiveId" clId="{A932C793-BC45-4BE6-8049-4857FC056194}" dt="2023-09-05T01:12:49.082" v="55" actId="14100"/>
        <pc:sldMkLst>
          <pc:docMk/>
          <pc:sldMk cId="0" sldId="455"/>
        </pc:sldMkLst>
        <pc:spChg chg="add mod">
          <ac:chgData name="Arnab Bhattacharyya" userId="1cbd61e2e473cd65" providerId="LiveId" clId="{A932C793-BC45-4BE6-8049-4857FC056194}" dt="2023-09-05T01:12:49.082" v="55" actId="14100"/>
          <ac:spMkLst>
            <pc:docMk/>
            <pc:sldMk cId="0" sldId="455"/>
            <ac:spMk id="3" creationId="{970DDE33-B787-2FDD-F806-7143A18D278D}"/>
          </ac:spMkLst>
        </pc:spChg>
      </pc:sldChg>
      <pc:sldChg chg="addSp modSp mod">
        <pc:chgData name="Arnab Bhattacharyya" userId="1cbd61e2e473cd65" providerId="LiveId" clId="{A932C793-BC45-4BE6-8049-4857FC056194}" dt="2023-09-05T01:13:15.206" v="60" actId="14100"/>
        <pc:sldMkLst>
          <pc:docMk/>
          <pc:sldMk cId="0" sldId="457"/>
        </pc:sldMkLst>
        <pc:spChg chg="add mod">
          <ac:chgData name="Arnab Bhattacharyya" userId="1cbd61e2e473cd65" providerId="LiveId" clId="{A932C793-BC45-4BE6-8049-4857FC056194}" dt="2023-09-05T01:13:15.206" v="60" actId="14100"/>
          <ac:spMkLst>
            <pc:docMk/>
            <pc:sldMk cId="0" sldId="457"/>
            <ac:spMk id="3" creationId="{98218F7B-786F-746B-612E-D025859D943D}"/>
          </ac:spMkLst>
        </pc:spChg>
      </pc:sldChg>
      <pc:sldChg chg="addSp modSp mod">
        <pc:chgData name="Arnab Bhattacharyya" userId="1cbd61e2e473cd65" providerId="LiveId" clId="{A932C793-BC45-4BE6-8049-4857FC056194}" dt="2023-09-05T01:14:34.841" v="73" actId="14100"/>
        <pc:sldMkLst>
          <pc:docMk/>
          <pc:sldMk cId="0" sldId="458"/>
        </pc:sldMkLst>
        <pc:spChg chg="add mod">
          <ac:chgData name="Arnab Bhattacharyya" userId="1cbd61e2e473cd65" providerId="LiveId" clId="{A932C793-BC45-4BE6-8049-4857FC056194}" dt="2023-09-05T01:14:34.841" v="73" actId="14100"/>
          <ac:spMkLst>
            <pc:docMk/>
            <pc:sldMk cId="0" sldId="458"/>
            <ac:spMk id="3" creationId="{21B8D37F-D3F8-0DFE-AA1A-E124147FDCB2}"/>
          </ac:spMkLst>
        </pc:spChg>
      </pc:sldChg>
      <pc:sldChg chg="addSp modSp mod">
        <pc:chgData name="Arnab Bhattacharyya" userId="1cbd61e2e473cd65" providerId="LiveId" clId="{A932C793-BC45-4BE6-8049-4857FC056194}" dt="2023-09-05T01:15:27.781" v="79" actId="14100"/>
        <pc:sldMkLst>
          <pc:docMk/>
          <pc:sldMk cId="0" sldId="459"/>
        </pc:sldMkLst>
        <pc:spChg chg="add mod">
          <ac:chgData name="Arnab Bhattacharyya" userId="1cbd61e2e473cd65" providerId="LiveId" clId="{A932C793-BC45-4BE6-8049-4857FC056194}" dt="2023-09-05T01:15:27.781" v="79" actId="14100"/>
          <ac:spMkLst>
            <pc:docMk/>
            <pc:sldMk cId="0" sldId="459"/>
            <ac:spMk id="3" creationId="{856A8864-9FE4-2A79-98E7-65E977AFBC66}"/>
          </ac:spMkLst>
        </pc:spChg>
      </pc:sldChg>
      <pc:sldChg chg="addSp modSp mod">
        <pc:chgData name="Arnab Bhattacharyya" userId="1cbd61e2e473cd65" providerId="LiveId" clId="{A932C793-BC45-4BE6-8049-4857FC056194}" dt="2023-09-05T01:46:55.886" v="153" actId="14100"/>
        <pc:sldMkLst>
          <pc:docMk/>
          <pc:sldMk cId="0" sldId="473"/>
        </pc:sldMkLst>
        <pc:spChg chg="add mod">
          <ac:chgData name="Arnab Bhattacharyya" userId="1cbd61e2e473cd65" providerId="LiveId" clId="{A932C793-BC45-4BE6-8049-4857FC056194}" dt="2023-09-05T01:46:55.886" v="153" actId="14100"/>
          <ac:spMkLst>
            <pc:docMk/>
            <pc:sldMk cId="0" sldId="473"/>
            <ac:spMk id="3" creationId="{86050FB7-06E1-541C-7F38-EC96FC3F8670}"/>
          </ac:spMkLst>
        </pc:spChg>
        <pc:spChg chg="mod">
          <ac:chgData name="Arnab Bhattacharyya" userId="1cbd61e2e473cd65" providerId="LiveId" clId="{A932C793-BC45-4BE6-8049-4857FC056194}" dt="2023-09-05T01:36:42.389" v="148" actId="20577"/>
          <ac:spMkLst>
            <pc:docMk/>
            <pc:sldMk cId="0" sldId="473"/>
            <ac:spMk id="527363" creationId="{8C6E2C32-3656-4402-9A15-7F5699D9B2E6}"/>
          </ac:spMkLst>
        </pc:spChg>
      </pc:sldChg>
      <pc:sldChg chg="addSp modSp mod">
        <pc:chgData name="Arnab Bhattacharyya" userId="1cbd61e2e473cd65" providerId="LiveId" clId="{A932C793-BC45-4BE6-8049-4857FC056194}" dt="2023-09-05T01:48:18.166" v="167" actId="14100"/>
        <pc:sldMkLst>
          <pc:docMk/>
          <pc:sldMk cId="0" sldId="475"/>
        </pc:sldMkLst>
        <pc:spChg chg="add mod">
          <ac:chgData name="Arnab Bhattacharyya" userId="1cbd61e2e473cd65" providerId="LiveId" clId="{A932C793-BC45-4BE6-8049-4857FC056194}" dt="2023-09-05T01:48:18.166" v="167" actId="14100"/>
          <ac:spMkLst>
            <pc:docMk/>
            <pc:sldMk cId="0" sldId="475"/>
            <ac:spMk id="3" creationId="{00D5CA32-FEE4-08BE-3C08-6F17E64AEB5C}"/>
          </ac:spMkLst>
        </pc:spChg>
      </pc:sldChg>
      <pc:sldChg chg="addSp modSp mod">
        <pc:chgData name="Arnab Bhattacharyya" userId="1cbd61e2e473cd65" providerId="LiveId" clId="{A932C793-BC45-4BE6-8049-4857FC056194}" dt="2023-09-05T01:07:13.215" v="21" actId="2085"/>
        <pc:sldMkLst>
          <pc:docMk/>
          <pc:sldMk cId="0" sldId="500"/>
        </pc:sldMkLst>
        <pc:spChg chg="add mod">
          <ac:chgData name="Arnab Bhattacharyya" userId="1cbd61e2e473cd65" providerId="LiveId" clId="{A932C793-BC45-4BE6-8049-4857FC056194}" dt="2023-09-05T01:07:13.215" v="21" actId="2085"/>
          <ac:spMkLst>
            <pc:docMk/>
            <pc:sldMk cId="0" sldId="500"/>
            <ac:spMk id="3" creationId="{E101A733-4A1C-68E7-966B-6D3E5209B981}"/>
          </ac:spMkLst>
        </pc:spChg>
      </pc:sldChg>
      <pc:sldChg chg="addSp modSp mod">
        <pc:chgData name="Arnab Bhattacharyya" userId="1cbd61e2e473cd65" providerId="LiveId" clId="{A932C793-BC45-4BE6-8049-4857FC056194}" dt="2023-09-05T01:08:14.330" v="32" actId="14100"/>
        <pc:sldMkLst>
          <pc:docMk/>
          <pc:sldMk cId="0" sldId="501"/>
        </pc:sldMkLst>
        <pc:spChg chg="add mod">
          <ac:chgData name="Arnab Bhattacharyya" userId="1cbd61e2e473cd65" providerId="LiveId" clId="{A932C793-BC45-4BE6-8049-4857FC056194}" dt="2023-09-05T01:08:14.330" v="32" actId="14100"/>
          <ac:spMkLst>
            <pc:docMk/>
            <pc:sldMk cId="0" sldId="501"/>
            <ac:spMk id="3" creationId="{42077FAB-8947-193E-0DA8-6C9EB92CDCF2}"/>
          </ac:spMkLst>
        </pc:spChg>
      </pc:sldChg>
      <pc:sldChg chg="addSp modSp mod">
        <pc:chgData name="Arnab Bhattacharyya" userId="1cbd61e2e473cd65" providerId="LiveId" clId="{A932C793-BC45-4BE6-8049-4857FC056194}" dt="2023-09-05T01:17:40.641" v="96" actId="14100"/>
        <pc:sldMkLst>
          <pc:docMk/>
          <pc:sldMk cId="0" sldId="502"/>
        </pc:sldMkLst>
        <pc:spChg chg="add mod">
          <ac:chgData name="Arnab Bhattacharyya" userId="1cbd61e2e473cd65" providerId="LiveId" clId="{A932C793-BC45-4BE6-8049-4857FC056194}" dt="2023-09-05T01:17:40.641" v="96" actId="14100"/>
          <ac:spMkLst>
            <pc:docMk/>
            <pc:sldMk cId="0" sldId="502"/>
            <ac:spMk id="3" creationId="{4B0139A2-7123-25C2-A12B-26DC989304EA}"/>
          </ac:spMkLst>
        </pc:spChg>
      </pc:sldChg>
      <pc:sldChg chg="addSp modSp mod">
        <pc:chgData name="Arnab Bhattacharyya" userId="1cbd61e2e473cd65" providerId="LiveId" clId="{A932C793-BC45-4BE6-8049-4857FC056194}" dt="2023-09-05T01:18:31.361" v="105" actId="14100"/>
        <pc:sldMkLst>
          <pc:docMk/>
          <pc:sldMk cId="0" sldId="503"/>
        </pc:sldMkLst>
        <pc:spChg chg="add mod">
          <ac:chgData name="Arnab Bhattacharyya" userId="1cbd61e2e473cd65" providerId="LiveId" clId="{A932C793-BC45-4BE6-8049-4857FC056194}" dt="2023-09-05T01:18:31.361" v="105" actId="14100"/>
          <ac:spMkLst>
            <pc:docMk/>
            <pc:sldMk cId="0" sldId="503"/>
            <ac:spMk id="3" creationId="{E77A5E9D-5BE3-7392-21FF-75F29686B1AC}"/>
          </ac:spMkLst>
        </pc:spChg>
      </pc:sldChg>
      <pc:sldChg chg="modSp add mod">
        <pc:chgData name="Arnab Bhattacharyya" userId="1cbd61e2e473cd65" providerId="LiveId" clId="{A932C793-BC45-4BE6-8049-4857FC056194}" dt="2023-09-05T01:07:26.360" v="24" actId="14100"/>
        <pc:sldMkLst>
          <pc:docMk/>
          <pc:sldMk cId="2129721737" sldId="518"/>
        </pc:sldMkLst>
        <pc:spChg chg="mod">
          <ac:chgData name="Arnab Bhattacharyya" userId="1cbd61e2e473cd65" providerId="LiveId" clId="{A932C793-BC45-4BE6-8049-4857FC056194}" dt="2023-09-05T01:07:26.360" v="24" actId="14100"/>
          <ac:spMkLst>
            <pc:docMk/>
            <pc:sldMk cId="2129721737" sldId="518"/>
            <ac:spMk id="3" creationId="{E101A733-4A1C-68E7-966B-6D3E5209B981}"/>
          </ac:spMkLst>
        </pc:spChg>
      </pc:sldChg>
      <pc:sldChg chg="modSp add mod">
        <pc:chgData name="Arnab Bhattacharyya" userId="1cbd61e2e473cd65" providerId="LiveId" clId="{A932C793-BC45-4BE6-8049-4857FC056194}" dt="2023-09-05T01:07:34.680" v="26" actId="14100"/>
        <pc:sldMkLst>
          <pc:docMk/>
          <pc:sldMk cId="80950017" sldId="519"/>
        </pc:sldMkLst>
        <pc:spChg chg="mod">
          <ac:chgData name="Arnab Bhattacharyya" userId="1cbd61e2e473cd65" providerId="LiveId" clId="{A932C793-BC45-4BE6-8049-4857FC056194}" dt="2023-09-05T01:07:34.680" v="26" actId="14100"/>
          <ac:spMkLst>
            <pc:docMk/>
            <pc:sldMk cId="80950017" sldId="519"/>
            <ac:spMk id="3" creationId="{E101A733-4A1C-68E7-966B-6D3E5209B981}"/>
          </ac:spMkLst>
        </pc:spChg>
      </pc:sldChg>
      <pc:sldChg chg="modSp add mod">
        <pc:chgData name="Arnab Bhattacharyya" userId="1cbd61e2e473cd65" providerId="LiveId" clId="{A932C793-BC45-4BE6-8049-4857FC056194}" dt="2023-09-05T01:07:41.398" v="28" actId="14100"/>
        <pc:sldMkLst>
          <pc:docMk/>
          <pc:sldMk cId="3492415783" sldId="520"/>
        </pc:sldMkLst>
        <pc:spChg chg="mod">
          <ac:chgData name="Arnab Bhattacharyya" userId="1cbd61e2e473cd65" providerId="LiveId" clId="{A932C793-BC45-4BE6-8049-4857FC056194}" dt="2023-09-05T01:07:41.398" v="28" actId="14100"/>
          <ac:spMkLst>
            <pc:docMk/>
            <pc:sldMk cId="3492415783" sldId="520"/>
            <ac:spMk id="3" creationId="{E101A733-4A1C-68E7-966B-6D3E5209B981}"/>
          </ac:spMkLst>
        </pc:spChg>
      </pc:sldChg>
      <pc:sldChg chg="delSp add mod">
        <pc:chgData name="Arnab Bhattacharyya" userId="1cbd61e2e473cd65" providerId="LiveId" clId="{A932C793-BC45-4BE6-8049-4857FC056194}" dt="2023-09-05T01:07:48.073" v="30" actId="478"/>
        <pc:sldMkLst>
          <pc:docMk/>
          <pc:sldMk cId="4185058496" sldId="521"/>
        </pc:sldMkLst>
        <pc:spChg chg="del">
          <ac:chgData name="Arnab Bhattacharyya" userId="1cbd61e2e473cd65" providerId="LiveId" clId="{A932C793-BC45-4BE6-8049-4857FC056194}" dt="2023-09-05T01:07:48.073" v="30" actId="478"/>
          <ac:spMkLst>
            <pc:docMk/>
            <pc:sldMk cId="4185058496" sldId="521"/>
            <ac:spMk id="3" creationId="{E101A733-4A1C-68E7-966B-6D3E5209B981}"/>
          </ac:spMkLst>
        </pc:spChg>
      </pc:sldChg>
      <pc:sldChg chg="modSp add mod">
        <pc:chgData name="Arnab Bhattacharyya" userId="1cbd61e2e473cd65" providerId="LiveId" clId="{A932C793-BC45-4BE6-8049-4857FC056194}" dt="2023-09-05T01:08:24.970" v="34" actId="14100"/>
        <pc:sldMkLst>
          <pc:docMk/>
          <pc:sldMk cId="1020062965" sldId="522"/>
        </pc:sldMkLst>
        <pc:spChg chg="mod">
          <ac:chgData name="Arnab Bhattacharyya" userId="1cbd61e2e473cd65" providerId="LiveId" clId="{A932C793-BC45-4BE6-8049-4857FC056194}" dt="2023-09-05T01:08:24.970" v="34" actId="14100"/>
          <ac:spMkLst>
            <pc:docMk/>
            <pc:sldMk cId="1020062965" sldId="522"/>
            <ac:spMk id="3" creationId="{42077FAB-8947-193E-0DA8-6C9EB92CDCF2}"/>
          </ac:spMkLst>
        </pc:spChg>
      </pc:sldChg>
      <pc:sldChg chg="delSp add mod">
        <pc:chgData name="Arnab Bhattacharyya" userId="1cbd61e2e473cd65" providerId="LiveId" clId="{A932C793-BC45-4BE6-8049-4857FC056194}" dt="2023-09-05T01:08:31.477" v="36" actId="478"/>
        <pc:sldMkLst>
          <pc:docMk/>
          <pc:sldMk cId="1365087563" sldId="523"/>
        </pc:sldMkLst>
        <pc:spChg chg="del">
          <ac:chgData name="Arnab Bhattacharyya" userId="1cbd61e2e473cd65" providerId="LiveId" clId="{A932C793-BC45-4BE6-8049-4857FC056194}" dt="2023-09-05T01:08:31.477" v="36" actId="478"/>
          <ac:spMkLst>
            <pc:docMk/>
            <pc:sldMk cId="1365087563" sldId="523"/>
            <ac:spMk id="3" creationId="{42077FAB-8947-193E-0DA8-6C9EB92CDCF2}"/>
          </ac:spMkLst>
        </pc:spChg>
      </pc:sldChg>
      <pc:sldChg chg="modSp add mod">
        <pc:chgData name="Arnab Bhattacharyya" userId="1cbd61e2e473cd65" providerId="LiveId" clId="{A932C793-BC45-4BE6-8049-4857FC056194}" dt="2023-09-05T01:09:04.101" v="41" actId="14100"/>
        <pc:sldMkLst>
          <pc:docMk/>
          <pc:sldMk cId="853923886" sldId="524"/>
        </pc:sldMkLst>
        <pc:spChg chg="mod">
          <ac:chgData name="Arnab Bhattacharyya" userId="1cbd61e2e473cd65" providerId="LiveId" clId="{A932C793-BC45-4BE6-8049-4857FC056194}" dt="2023-09-05T01:09:04.101" v="41" actId="14100"/>
          <ac:spMkLst>
            <pc:docMk/>
            <pc:sldMk cId="853923886" sldId="524"/>
            <ac:spMk id="3" creationId="{ADE10B45-564A-12A9-A25F-11B3DC55442B}"/>
          </ac:spMkLst>
        </pc:spChg>
      </pc:sldChg>
      <pc:sldChg chg="delSp add mod">
        <pc:chgData name="Arnab Bhattacharyya" userId="1cbd61e2e473cd65" providerId="LiveId" clId="{A932C793-BC45-4BE6-8049-4857FC056194}" dt="2023-09-05T01:09:10" v="43" actId="478"/>
        <pc:sldMkLst>
          <pc:docMk/>
          <pc:sldMk cId="1993790503" sldId="525"/>
        </pc:sldMkLst>
        <pc:spChg chg="del">
          <ac:chgData name="Arnab Bhattacharyya" userId="1cbd61e2e473cd65" providerId="LiveId" clId="{A932C793-BC45-4BE6-8049-4857FC056194}" dt="2023-09-05T01:09:10" v="43" actId="478"/>
          <ac:spMkLst>
            <pc:docMk/>
            <pc:sldMk cId="1993790503" sldId="525"/>
            <ac:spMk id="3" creationId="{ADE10B45-564A-12A9-A25F-11B3DC55442B}"/>
          </ac:spMkLst>
        </pc:spChg>
      </pc:sldChg>
      <pc:sldChg chg="modSp add mod">
        <pc:chgData name="Arnab Bhattacharyya" userId="1cbd61e2e473cd65" providerId="LiveId" clId="{A932C793-BC45-4BE6-8049-4857FC056194}" dt="2023-09-05T01:12:19.898" v="50" actId="14100"/>
        <pc:sldMkLst>
          <pc:docMk/>
          <pc:sldMk cId="823609328" sldId="526"/>
        </pc:sldMkLst>
        <pc:spChg chg="mod">
          <ac:chgData name="Arnab Bhattacharyya" userId="1cbd61e2e473cd65" providerId="LiveId" clId="{A932C793-BC45-4BE6-8049-4857FC056194}" dt="2023-09-05T01:12:19.898" v="50" actId="14100"/>
          <ac:spMkLst>
            <pc:docMk/>
            <pc:sldMk cId="823609328" sldId="526"/>
            <ac:spMk id="3" creationId="{53500627-44E9-3EA6-5B12-018E34117596}"/>
          </ac:spMkLst>
        </pc:spChg>
      </pc:sldChg>
      <pc:sldChg chg="delSp add mod">
        <pc:chgData name="Arnab Bhattacharyya" userId="1cbd61e2e473cd65" providerId="LiveId" clId="{A932C793-BC45-4BE6-8049-4857FC056194}" dt="2023-09-05T01:12:26.806" v="52" actId="478"/>
        <pc:sldMkLst>
          <pc:docMk/>
          <pc:sldMk cId="2645323479" sldId="527"/>
        </pc:sldMkLst>
        <pc:spChg chg="del">
          <ac:chgData name="Arnab Bhattacharyya" userId="1cbd61e2e473cd65" providerId="LiveId" clId="{A932C793-BC45-4BE6-8049-4857FC056194}" dt="2023-09-05T01:12:26.806" v="52" actId="478"/>
          <ac:spMkLst>
            <pc:docMk/>
            <pc:sldMk cId="2645323479" sldId="527"/>
            <ac:spMk id="3" creationId="{53500627-44E9-3EA6-5B12-018E34117596}"/>
          </ac:spMkLst>
        </pc:spChg>
      </pc:sldChg>
      <pc:sldChg chg="delSp add mod">
        <pc:chgData name="Arnab Bhattacharyya" userId="1cbd61e2e473cd65" providerId="LiveId" clId="{A932C793-BC45-4BE6-8049-4857FC056194}" dt="2023-09-05T01:12:53.955" v="57" actId="478"/>
        <pc:sldMkLst>
          <pc:docMk/>
          <pc:sldMk cId="2864432273" sldId="528"/>
        </pc:sldMkLst>
        <pc:spChg chg="del">
          <ac:chgData name="Arnab Bhattacharyya" userId="1cbd61e2e473cd65" providerId="LiveId" clId="{A932C793-BC45-4BE6-8049-4857FC056194}" dt="2023-09-05T01:12:53.955" v="57" actId="478"/>
          <ac:spMkLst>
            <pc:docMk/>
            <pc:sldMk cId="2864432273" sldId="528"/>
            <ac:spMk id="3" creationId="{970DDE33-B787-2FDD-F806-7143A18D278D}"/>
          </ac:spMkLst>
        </pc:spChg>
      </pc:sldChg>
      <pc:sldChg chg="modSp add mod">
        <pc:chgData name="Arnab Bhattacharyya" userId="1cbd61e2e473cd65" providerId="LiveId" clId="{A932C793-BC45-4BE6-8049-4857FC056194}" dt="2023-09-05T01:13:44.205" v="62" actId="14100"/>
        <pc:sldMkLst>
          <pc:docMk/>
          <pc:sldMk cId="2329983365" sldId="529"/>
        </pc:sldMkLst>
        <pc:spChg chg="mod">
          <ac:chgData name="Arnab Bhattacharyya" userId="1cbd61e2e473cd65" providerId="LiveId" clId="{A932C793-BC45-4BE6-8049-4857FC056194}" dt="2023-09-05T01:13:44.205" v="62" actId="14100"/>
          <ac:spMkLst>
            <pc:docMk/>
            <pc:sldMk cId="2329983365" sldId="529"/>
            <ac:spMk id="3" creationId="{98218F7B-786F-746B-612E-D025859D943D}"/>
          </ac:spMkLst>
        </pc:spChg>
      </pc:sldChg>
      <pc:sldChg chg="addSp delSp modSp add mod">
        <pc:chgData name="Arnab Bhattacharyya" userId="1cbd61e2e473cd65" providerId="LiveId" clId="{A932C793-BC45-4BE6-8049-4857FC056194}" dt="2023-09-05T01:14:04.106" v="67" actId="14100"/>
        <pc:sldMkLst>
          <pc:docMk/>
          <pc:sldMk cId="1870082420" sldId="530"/>
        </pc:sldMkLst>
        <pc:spChg chg="add del mod">
          <ac:chgData name="Arnab Bhattacharyya" userId="1cbd61e2e473cd65" providerId="LiveId" clId="{A932C793-BC45-4BE6-8049-4857FC056194}" dt="2023-09-05T01:14:04.106" v="67" actId="14100"/>
          <ac:spMkLst>
            <pc:docMk/>
            <pc:sldMk cId="1870082420" sldId="530"/>
            <ac:spMk id="3" creationId="{98218F7B-786F-746B-612E-D025859D943D}"/>
          </ac:spMkLst>
        </pc:spChg>
      </pc:sldChg>
      <pc:sldChg chg="delSp add mod">
        <pc:chgData name="Arnab Bhattacharyya" userId="1cbd61e2e473cd65" providerId="LiveId" clId="{A932C793-BC45-4BE6-8049-4857FC056194}" dt="2023-09-05T01:14:13.962" v="69" actId="478"/>
        <pc:sldMkLst>
          <pc:docMk/>
          <pc:sldMk cId="2184700196" sldId="531"/>
        </pc:sldMkLst>
        <pc:spChg chg="del">
          <ac:chgData name="Arnab Bhattacharyya" userId="1cbd61e2e473cd65" providerId="LiveId" clId="{A932C793-BC45-4BE6-8049-4857FC056194}" dt="2023-09-05T01:14:13.962" v="69" actId="478"/>
          <ac:spMkLst>
            <pc:docMk/>
            <pc:sldMk cId="2184700196" sldId="531"/>
            <ac:spMk id="3" creationId="{98218F7B-786F-746B-612E-D025859D943D}"/>
          </ac:spMkLst>
        </pc:spChg>
      </pc:sldChg>
      <pc:sldChg chg="modSp add mod">
        <pc:chgData name="Arnab Bhattacharyya" userId="1cbd61e2e473cd65" providerId="LiveId" clId="{A932C793-BC45-4BE6-8049-4857FC056194}" dt="2023-09-05T01:14:44.802" v="75" actId="14100"/>
        <pc:sldMkLst>
          <pc:docMk/>
          <pc:sldMk cId="2250727619" sldId="532"/>
        </pc:sldMkLst>
        <pc:spChg chg="mod">
          <ac:chgData name="Arnab Bhattacharyya" userId="1cbd61e2e473cd65" providerId="LiveId" clId="{A932C793-BC45-4BE6-8049-4857FC056194}" dt="2023-09-05T01:14:44.802" v="75" actId="14100"/>
          <ac:spMkLst>
            <pc:docMk/>
            <pc:sldMk cId="2250727619" sldId="532"/>
            <ac:spMk id="3" creationId="{21B8D37F-D3F8-0DFE-AA1A-E124147FDCB2}"/>
          </ac:spMkLst>
        </pc:spChg>
      </pc:sldChg>
      <pc:sldChg chg="delSp add mod">
        <pc:chgData name="Arnab Bhattacharyya" userId="1cbd61e2e473cd65" providerId="LiveId" clId="{A932C793-BC45-4BE6-8049-4857FC056194}" dt="2023-09-05T01:14:49.830" v="77" actId="478"/>
        <pc:sldMkLst>
          <pc:docMk/>
          <pc:sldMk cId="3875520047" sldId="533"/>
        </pc:sldMkLst>
        <pc:spChg chg="del">
          <ac:chgData name="Arnab Bhattacharyya" userId="1cbd61e2e473cd65" providerId="LiveId" clId="{A932C793-BC45-4BE6-8049-4857FC056194}" dt="2023-09-05T01:14:49.830" v="77" actId="478"/>
          <ac:spMkLst>
            <pc:docMk/>
            <pc:sldMk cId="3875520047" sldId="533"/>
            <ac:spMk id="3" creationId="{21B8D37F-D3F8-0DFE-AA1A-E124147FDCB2}"/>
          </ac:spMkLst>
        </pc:spChg>
      </pc:sldChg>
      <pc:sldChg chg="modSp add mod">
        <pc:chgData name="Arnab Bhattacharyya" userId="1cbd61e2e473cd65" providerId="LiveId" clId="{A932C793-BC45-4BE6-8049-4857FC056194}" dt="2023-09-05T01:15:41.149" v="81" actId="14100"/>
        <pc:sldMkLst>
          <pc:docMk/>
          <pc:sldMk cId="2529993284" sldId="534"/>
        </pc:sldMkLst>
        <pc:spChg chg="mod">
          <ac:chgData name="Arnab Bhattacharyya" userId="1cbd61e2e473cd65" providerId="LiveId" clId="{A932C793-BC45-4BE6-8049-4857FC056194}" dt="2023-09-05T01:15:41.149" v="81" actId="14100"/>
          <ac:spMkLst>
            <pc:docMk/>
            <pc:sldMk cId="2529993284" sldId="534"/>
            <ac:spMk id="3" creationId="{856A8864-9FE4-2A79-98E7-65E977AFBC66}"/>
          </ac:spMkLst>
        </pc:spChg>
      </pc:sldChg>
      <pc:sldChg chg="modSp add mod">
        <pc:chgData name="Arnab Bhattacharyya" userId="1cbd61e2e473cd65" providerId="LiveId" clId="{A932C793-BC45-4BE6-8049-4857FC056194}" dt="2023-09-05T01:15:48.531" v="83" actId="14100"/>
        <pc:sldMkLst>
          <pc:docMk/>
          <pc:sldMk cId="1003867543" sldId="535"/>
        </pc:sldMkLst>
        <pc:spChg chg="mod">
          <ac:chgData name="Arnab Bhattacharyya" userId="1cbd61e2e473cd65" providerId="LiveId" clId="{A932C793-BC45-4BE6-8049-4857FC056194}" dt="2023-09-05T01:15:48.531" v="83" actId="14100"/>
          <ac:spMkLst>
            <pc:docMk/>
            <pc:sldMk cId="1003867543" sldId="535"/>
            <ac:spMk id="3" creationId="{856A8864-9FE4-2A79-98E7-65E977AFBC66}"/>
          </ac:spMkLst>
        </pc:spChg>
      </pc:sldChg>
      <pc:sldChg chg="modSp add mod">
        <pc:chgData name="Arnab Bhattacharyya" userId="1cbd61e2e473cd65" providerId="LiveId" clId="{A932C793-BC45-4BE6-8049-4857FC056194}" dt="2023-09-05T01:15:57.667" v="85" actId="14100"/>
        <pc:sldMkLst>
          <pc:docMk/>
          <pc:sldMk cId="2588999679" sldId="536"/>
        </pc:sldMkLst>
        <pc:spChg chg="mod">
          <ac:chgData name="Arnab Bhattacharyya" userId="1cbd61e2e473cd65" providerId="LiveId" clId="{A932C793-BC45-4BE6-8049-4857FC056194}" dt="2023-09-05T01:15:57.667" v="85" actId="14100"/>
          <ac:spMkLst>
            <pc:docMk/>
            <pc:sldMk cId="2588999679" sldId="536"/>
            <ac:spMk id="3" creationId="{856A8864-9FE4-2A79-98E7-65E977AFBC66}"/>
          </ac:spMkLst>
        </pc:spChg>
      </pc:sldChg>
      <pc:sldChg chg="modSp add mod">
        <pc:chgData name="Arnab Bhattacharyya" userId="1cbd61e2e473cd65" providerId="LiveId" clId="{A932C793-BC45-4BE6-8049-4857FC056194}" dt="2023-09-05T01:16:07.235" v="87" actId="14100"/>
        <pc:sldMkLst>
          <pc:docMk/>
          <pc:sldMk cId="2821234313" sldId="537"/>
        </pc:sldMkLst>
        <pc:spChg chg="mod">
          <ac:chgData name="Arnab Bhattacharyya" userId="1cbd61e2e473cd65" providerId="LiveId" clId="{A932C793-BC45-4BE6-8049-4857FC056194}" dt="2023-09-05T01:16:07.235" v="87" actId="14100"/>
          <ac:spMkLst>
            <pc:docMk/>
            <pc:sldMk cId="2821234313" sldId="537"/>
            <ac:spMk id="3" creationId="{856A8864-9FE4-2A79-98E7-65E977AFBC66}"/>
          </ac:spMkLst>
        </pc:spChg>
      </pc:sldChg>
      <pc:sldChg chg="modSp add mod">
        <pc:chgData name="Arnab Bhattacharyya" userId="1cbd61e2e473cd65" providerId="LiveId" clId="{A932C793-BC45-4BE6-8049-4857FC056194}" dt="2023-09-05T01:16:17.069" v="89" actId="14100"/>
        <pc:sldMkLst>
          <pc:docMk/>
          <pc:sldMk cId="3988706924" sldId="538"/>
        </pc:sldMkLst>
        <pc:spChg chg="mod">
          <ac:chgData name="Arnab Bhattacharyya" userId="1cbd61e2e473cd65" providerId="LiveId" clId="{A932C793-BC45-4BE6-8049-4857FC056194}" dt="2023-09-05T01:16:17.069" v="89" actId="14100"/>
          <ac:spMkLst>
            <pc:docMk/>
            <pc:sldMk cId="3988706924" sldId="538"/>
            <ac:spMk id="3" creationId="{856A8864-9FE4-2A79-98E7-65E977AFBC66}"/>
          </ac:spMkLst>
        </pc:spChg>
      </pc:sldChg>
      <pc:sldChg chg="delSp add mod">
        <pc:chgData name="Arnab Bhattacharyya" userId="1cbd61e2e473cd65" providerId="LiveId" clId="{A932C793-BC45-4BE6-8049-4857FC056194}" dt="2023-09-05T01:17:02.527" v="91" actId="478"/>
        <pc:sldMkLst>
          <pc:docMk/>
          <pc:sldMk cId="3307288894" sldId="539"/>
        </pc:sldMkLst>
        <pc:spChg chg="del">
          <ac:chgData name="Arnab Bhattacharyya" userId="1cbd61e2e473cd65" providerId="LiveId" clId="{A932C793-BC45-4BE6-8049-4857FC056194}" dt="2023-09-05T01:17:02.527" v="91" actId="478"/>
          <ac:spMkLst>
            <pc:docMk/>
            <pc:sldMk cId="3307288894" sldId="539"/>
            <ac:spMk id="3" creationId="{856A8864-9FE4-2A79-98E7-65E977AFBC66}"/>
          </ac:spMkLst>
        </pc:spChg>
      </pc:sldChg>
      <pc:sldChg chg="add del">
        <pc:chgData name="Arnab Bhattacharyya" userId="1cbd61e2e473cd65" providerId="LiveId" clId="{A932C793-BC45-4BE6-8049-4857FC056194}" dt="2023-09-05T01:18:11.825" v="102" actId="2696"/>
        <pc:sldMkLst>
          <pc:docMk/>
          <pc:sldMk cId="3001810944" sldId="540"/>
        </pc:sldMkLst>
      </pc:sldChg>
      <pc:sldChg chg="modSp add mod">
        <pc:chgData name="Arnab Bhattacharyya" userId="1cbd61e2e473cd65" providerId="LiveId" clId="{A932C793-BC45-4BE6-8049-4857FC056194}" dt="2023-09-05T01:17:45.869" v="97" actId="14100"/>
        <pc:sldMkLst>
          <pc:docMk/>
          <pc:sldMk cId="1378389710" sldId="541"/>
        </pc:sldMkLst>
        <pc:spChg chg="mod">
          <ac:chgData name="Arnab Bhattacharyya" userId="1cbd61e2e473cd65" providerId="LiveId" clId="{A932C793-BC45-4BE6-8049-4857FC056194}" dt="2023-09-05T01:17:45.869" v="97" actId="14100"/>
          <ac:spMkLst>
            <pc:docMk/>
            <pc:sldMk cId="1378389710" sldId="541"/>
            <ac:spMk id="3" creationId="{4B0139A2-7123-25C2-A12B-26DC989304EA}"/>
          </ac:spMkLst>
        </pc:spChg>
      </pc:sldChg>
      <pc:sldChg chg="modSp add mod">
        <pc:chgData name="Arnab Bhattacharyya" userId="1cbd61e2e473cd65" providerId="LiveId" clId="{A932C793-BC45-4BE6-8049-4857FC056194}" dt="2023-09-05T01:17:53.093" v="99" actId="14100"/>
        <pc:sldMkLst>
          <pc:docMk/>
          <pc:sldMk cId="963639093" sldId="542"/>
        </pc:sldMkLst>
        <pc:spChg chg="mod">
          <ac:chgData name="Arnab Bhattacharyya" userId="1cbd61e2e473cd65" providerId="LiveId" clId="{A932C793-BC45-4BE6-8049-4857FC056194}" dt="2023-09-05T01:17:53.093" v="99" actId="14100"/>
          <ac:spMkLst>
            <pc:docMk/>
            <pc:sldMk cId="963639093" sldId="542"/>
            <ac:spMk id="3" creationId="{4B0139A2-7123-25C2-A12B-26DC989304EA}"/>
          </ac:spMkLst>
        </pc:spChg>
      </pc:sldChg>
      <pc:sldChg chg="delSp add mod">
        <pc:chgData name="Arnab Bhattacharyya" userId="1cbd61e2e473cd65" providerId="LiveId" clId="{A932C793-BC45-4BE6-8049-4857FC056194}" dt="2023-09-05T01:18:00.737" v="101" actId="478"/>
        <pc:sldMkLst>
          <pc:docMk/>
          <pc:sldMk cId="2272907502" sldId="543"/>
        </pc:sldMkLst>
        <pc:spChg chg="del">
          <ac:chgData name="Arnab Bhattacharyya" userId="1cbd61e2e473cd65" providerId="LiveId" clId="{A932C793-BC45-4BE6-8049-4857FC056194}" dt="2023-09-05T01:18:00.737" v="101" actId="478"/>
          <ac:spMkLst>
            <pc:docMk/>
            <pc:sldMk cId="2272907502" sldId="543"/>
            <ac:spMk id="3" creationId="{4B0139A2-7123-25C2-A12B-26DC989304EA}"/>
          </ac:spMkLst>
        </pc:spChg>
      </pc:sldChg>
      <pc:sldChg chg="delSp add mod">
        <pc:chgData name="Arnab Bhattacharyya" userId="1cbd61e2e473cd65" providerId="LiveId" clId="{A932C793-BC45-4BE6-8049-4857FC056194}" dt="2023-09-05T01:18:40.006" v="107" actId="478"/>
        <pc:sldMkLst>
          <pc:docMk/>
          <pc:sldMk cId="1762588683" sldId="544"/>
        </pc:sldMkLst>
        <pc:spChg chg="del">
          <ac:chgData name="Arnab Bhattacharyya" userId="1cbd61e2e473cd65" providerId="LiveId" clId="{A932C793-BC45-4BE6-8049-4857FC056194}" dt="2023-09-05T01:18:40.006" v="107" actId="478"/>
          <ac:spMkLst>
            <pc:docMk/>
            <pc:sldMk cId="1762588683" sldId="544"/>
            <ac:spMk id="3" creationId="{E77A5E9D-5BE3-7392-21FF-75F29686B1AC}"/>
          </ac:spMkLst>
        </pc:spChg>
      </pc:sldChg>
      <pc:sldChg chg="delSp add mod">
        <pc:chgData name="Arnab Bhattacharyya" userId="1cbd61e2e473cd65" providerId="LiveId" clId="{A932C793-BC45-4BE6-8049-4857FC056194}" dt="2023-09-05T01:19:11.963" v="111" actId="478"/>
        <pc:sldMkLst>
          <pc:docMk/>
          <pc:sldMk cId="2793206956" sldId="545"/>
        </pc:sldMkLst>
        <pc:spChg chg="del">
          <ac:chgData name="Arnab Bhattacharyya" userId="1cbd61e2e473cd65" providerId="LiveId" clId="{A932C793-BC45-4BE6-8049-4857FC056194}" dt="2023-09-05T01:19:11.963" v="111" actId="478"/>
          <ac:spMkLst>
            <pc:docMk/>
            <pc:sldMk cId="2793206956" sldId="545"/>
            <ac:spMk id="3" creationId="{1BE2B5BE-AE3F-3B2D-AF4B-655AE3B539E7}"/>
          </ac:spMkLst>
        </pc:spChg>
      </pc:sldChg>
      <pc:sldChg chg="modSp add mod">
        <pc:chgData name="Arnab Bhattacharyya" userId="1cbd61e2e473cd65" providerId="LiveId" clId="{A932C793-BC45-4BE6-8049-4857FC056194}" dt="2023-09-05T01:29:14.706" v="117" actId="14100"/>
        <pc:sldMkLst>
          <pc:docMk/>
          <pc:sldMk cId="566567008" sldId="546"/>
        </pc:sldMkLst>
        <pc:spChg chg="mod">
          <ac:chgData name="Arnab Bhattacharyya" userId="1cbd61e2e473cd65" providerId="LiveId" clId="{A932C793-BC45-4BE6-8049-4857FC056194}" dt="2023-09-05T01:29:14.706" v="117" actId="14100"/>
          <ac:spMkLst>
            <pc:docMk/>
            <pc:sldMk cId="566567008" sldId="546"/>
            <ac:spMk id="3" creationId="{7DF5803D-CCAB-EB83-4011-E80C31ADDAEC}"/>
          </ac:spMkLst>
        </pc:spChg>
      </pc:sldChg>
      <pc:sldChg chg="delSp add mod">
        <pc:chgData name="Arnab Bhattacharyya" userId="1cbd61e2e473cd65" providerId="LiveId" clId="{A932C793-BC45-4BE6-8049-4857FC056194}" dt="2023-09-05T01:29:22.398" v="119" actId="478"/>
        <pc:sldMkLst>
          <pc:docMk/>
          <pc:sldMk cId="1311825475" sldId="547"/>
        </pc:sldMkLst>
        <pc:spChg chg="del">
          <ac:chgData name="Arnab Bhattacharyya" userId="1cbd61e2e473cd65" providerId="LiveId" clId="{A932C793-BC45-4BE6-8049-4857FC056194}" dt="2023-09-05T01:29:22.398" v="119" actId="478"/>
          <ac:spMkLst>
            <pc:docMk/>
            <pc:sldMk cId="1311825475" sldId="547"/>
            <ac:spMk id="3" creationId="{7DF5803D-CCAB-EB83-4011-E80C31ADDAEC}"/>
          </ac:spMkLst>
        </pc:spChg>
      </pc:sldChg>
      <pc:sldChg chg="modSp add mod">
        <pc:chgData name="Arnab Bhattacharyya" userId="1cbd61e2e473cd65" providerId="LiveId" clId="{A932C793-BC45-4BE6-8049-4857FC056194}" dt="2023-09-05T01:30:42.533" v="124" actId="14100"/>
        <pc:sldMkLst>
          <pc:docMk/>
          <pc:sldMk cId="574204897" sldId="548"/>
        </pc:sldMkLst>
        <pc:spChg chg="mod">
          <ac:chgData name="Arnab Bhattacharyya" userId="1cbd61e2e473cd65" providerId="LiveId" clId="{A932C793-BC45-4BE6-8049-4857FC056194}" dt="2023-09-05T01:30:42.533" v="124" actId="14100"/>
          <ac:spMkLst>
            <pc:docMk/>
            <pc:sldMk cId="574204897" sldId="548"/>
            <ac:spMk id="3" creationId="{E87C367D-D70D-FD05-32DE-46831D703163}"/>
          </ac:spMkLst>
        </pc:spChg>
      </pc:sldChg>
      <pc:sldChg chg="addSp modSp add mod">
        <pc:chgData name="Arnab Bhattacharyya" userId="1cbd61e2e473cd65" providerId="LiveId" clId="{A932C793-BC45-4BE6-8049-4857FC056194}" dt="2023-09-05T01:31:11.395" v="128" actId="14100"/>
        <pc:sldMkLst>
          <pc:docMk/>
          <pc:sldMk cId="1123086512" sldId="549"/>
        </pc:sldMkLst>
        <pc:spChg chg="mod">
          <ac:chgData name="Arnab Bhattacharyya" userId="1cbd61e2e473cd65" providerId="LiveId" clId="{A932C793-BC45-4BE6-8049-4857FC056194}" dt="2023-09-05T01:30:54.523" v="126" actId="14100"/>
          <ac:spMkLst>
            <pc:docMk/>
            <pc:sldMk cId="1123086512" sldId="549"/>
            <ac:spMk id="3" creationId="{E87C367D-D70D-FD05-32DE-46831D703163}"/>
          </ac:spMkLst>
        </pc:spChg>
        <pc:spChg chg="add mod">
          <ac:chgData name="Arnab Bhattacharyya" userId="1cbd61e2e473cd65" providerId="LiveId" clId="{A932C793-BC45-4BE6-8049-4857FC056194}" dt="2023-09-05T01:31:11.395" v="128" actId="14100"/>
          <ac:spMkLst>
            <pc:docMk/>
            <pc:sldMk cId="1123086512" sldId="549"/>
            <ac:spMk id="4" creationId="{55B4577D-72E9-0C2F-A785-BB2C3A936E5C}"/>
          </ac:spMkLst>
        </pc:spChg>
      </pc:sldChg>
      <pc:sldChg chg="delSp add mod">
        <pc:chgData name="Arnab Bhattacharyya" userId="1cbd61e2e473cd65" providerId="LiveId" clId="{A932C793-BC45-4BE6-8049-4857FC056194}" dt="2023-09-05T01:31:23.297" v="131" actId="478"/>
        <pc:sldMkLst>
          <pc:docMk/>
          <pc:sldMk cId="2133184467" sldId="550"/>
        </pc:sldMkLst>
        <pc:spChg chg="del">
          <ac:chgData name="Arnab Bhattacharyya" userId="1cbd61e2e473cd65" providerId="LiveId" clId="{A932C793-BC45-4BE6-8049-4857FC056194}" dt="2023-09-05T01:31:20.966" v="130" actId="478"/>
          <ac:spMkLst>
            <pc:docMk/>
            <pc:sldMk cId="2133184467" sldId="550"/>
            <ac:spMk id="3" creationId="{E87C367D-D70D-FD05-32DE-46831D703163}"/>
          </ac:spMkLst>
        </pc:spChg>
        <pc:spChg chg="del">
          <ac:chgData name="Arnab Bhattacharyya" userId="1cbd61e2e473cd65" providerId="LiveId" clId="{A932C793-BC45-4BE6-8049-4857FC056194}" dt="2023-09-05T01:31:23.297" v="131" actId="478"/>
          <ac:spMkLst>
            <pc:docMk/>
            <pc:sldMk cId="2133184467" sldId="550"/>
            <ac:spMk id="4" creationId="{55B4577D-72E9-0C2F-A785-BB2C3A936E5C}"/>
          </ac:spMkLst>
        </pc:spChg>
      </pc:sldChg>
      <pc:sldChg chg="modSp add mod">
        <pc:chgData name="Arnab Bhattacharyya" userId="1cbd61e2e473cd65" providerId="LiveId" clId="{A932C793-BC45-4BE6-8049-4857FC056194}" dt="2023-09-05T01:31:48.903" v="135" actId="14100"/>
        <pc:sldMkLst>
          <pc:docMk/>
          <pc:sldMk cId="1668143525" sldId="551"/>
        </pc:sldMkLst>
        <pc:spChg chg="mod">
          <ac:chgData name="Arnab Bhattacharyya" userId="1cbd61e2e473cd65" providerId="LiveId" clId="{A932C793-BC45-4BE6-8049-4857FC056194}" dt="2023-09-05T01:31:48.903" v="135" actId="14100"/>
          <ac:spMkLst>
            <pc:docMk/>
            <pc:sldMk cId="1668143525" sldId="551"/>
            <ac:spMk id="3" creationId="{E9A89B88-EC3F-5CD8-60FF-EFBE309BF166}"/>
          </ac:spMkLst>
        </pc:spChg>
      </pc:sldChg>
      <pc:sldChg chg="modSp add mod">
        <pc:chgData name="Arnab Bhattacharyya" userId="1cbd61e2e473cd65" providerId="LiveId" clId="{A932C793-BC45-4BE6-8049-4857FC056194}" dt="2023-09-05T01:31:56.619" v="137" actId="14100"/>
        <pc:sldMkLst>
          <pc:docMk/>
          <pc:sldMk cId="279546251" sldId="552"/>
        </pc:sldMkLst>
        <pc:spChg chg="mod">
          <ac:chgData name="Arnab Bhattacharyya" userId="1cbd61e2e473cd65" providerId="LiveId" clId="{A932C793-BC45-4BE6-8049-4857FC056194}" dt="2023-09-05T01:31:56.619" v="137" actId="14100"/>
          <ac:spMkLst>
            <pc:docMk/>
            <pc:sldMk cId="279546251" sldId="552"/>
            <ac:spMk id="3" creationId="{E9A89B88-EC3F-5CD8-60FF-EFBE309BF166}"/>
          </ac:spMkLst>
        </pc:spChg>
      </pc:sldChg>
      <pc:sldChg chg="modSp add mod">
        <pc:chgData name="Arnab Bhattacharyya" userId="1cbd61e2e473cd65" providerId="LiveId" clId="{A932C793-BC45-4BE6-8049-4857FC056194}" dt="2023-09-05T01:32:03.866" v="139" actId="14100"/>
        <pc:sldMkLst>
          <pc:docMk/>
          <pc:sldMk cId="2798086194" sldId="553"/>
        </pc:sldMkLst>
        <pc:spChg chg="mod">
          <ac:chgData name="Arnab Bhattacharyya" userId="1cbd61e2e473cd65" providerId="LiveId" clId="{A932C793-BC45-4BE6-8049-4857FC056194}" dt="2023-09-05T01:32:03.866" v="139" actId="14100"/>
          <ac:spMkLst>
            <pc:docMk/>
            <pc:sldMk cId="2798086194" sldId="553"/>
            <ac:spMk id="3" creationId="{E9A89B88-EC3F-5CD8-60FF-EFBE309BF166}"/>
          </ac:spMkLst>
        </pc:spChg>
      </pc:sldChg>
      <pc:sldChg chg="modSp add mod">
        <pc:chgData name="Arnab Bhattacharyya" userId="1cbd61e2e473cd65" providerId="LiveId" clId="{A932C793-BC45-4BE6-8049-4857FC056194}" dt="2023-09-05T01:32:11.276" v="141" actId="14100"/>
        <pc:sldMkLst>
          <pc:docMk/>
          <pc:sldMk cId="1284690259" sldId="554"/>
        </pc:sldMkLst>
        <pc:spChg chg="mod">
          <ac:chgData name="Arnab Bhattacharyya" userId="1cbd61e2e473cd65" providerId="LiveId" clId="{A932C793-BC45-4BE6-8049-4857FC056194}" dt="2023-09-05T01:32:11.276" v="141" actId="14100"/>
          <ac:spMkLst>
            <pc:docMk/>
            <pc:sldMk cId="1284690259" sldId="554"/>
            <ac:spMk id="3" creationId="{E9A89B88-EC3F-5CD8-60FF-EFBE309BF166}"/>
          </ac:spMkLst>
        </pc:spChg>
      </pc:sldChg>
      <pc:sldChg chg="addSp modSp add mod">
        <pc:chgData name="Arnab Bhattacharyya" userId="1cbd61e2e473cd65" providerId="LiveId" clId="{A932C793-BC45-4BE6-8049-4857FC056194}" dt="2023-09-05T01:35:45.857" v="144" actId="14100"/>
        <pc:sldMkLst>
          <pc:docMk/>
          <pc:sldMk cId="3369092191" sldId="555"/>
        </pc:sldMkLst>
        <pc:spChg chg="add mod">
          <ac:chgData name="Arnab Bhattacharyya" userId="1cbd61e2e473cd65" providerId="LiveId" clId="{A932C793-BC45-4BE6-8049-4857FC056194}" dt="2023-09-05T01:35:45.857" v="144" actId="14100"/>
          <ac:spMkLst>
            <pc:docMk/>
            <pc:sldMk cId="3369092191" sldId="555"/>
            <ac:spMk id="3" creationId="{E9F4F81C-E84E-F1F1-099E-02A042149901}"/>
          </ac:spMkLst>
        </pc:spChg>
      </pc:sldChg>
      <pc:sldChg chg="modSp add mod">
        <pc:chgData name="Arnab Bhattacharyya" userId="1cbd61e2e473cd65" providerId="LiveId" clId="{A932C793-BC45-4BE6-8049-4857FC056194}" dt="2023-09-05T01:47:03.007" v="154" actId="14100"/>
        <pc:sldMkLst>
          <pc:docMk/>
          <pc:sldMk cId="3282502977" sldId="556"/>
        </pc:sldMkLst>
        <pc:spChg chg="mod">
          <ac:chgData name="Arnab Bhattacharyya" userId="1cbd61e2e473cd65" providerId="LiveId" clId="{A932C793-BC45-4BE6-8049-4857FC056194}" dt="2023-09-05T01:47:03.007" v="154" actId="14100"/>
          <ac:spMkLst>
            <pc:docMk/>
            <pc:sldMk cId="3282502977" sldId="556"/>
            <ac:spMk id="3" creationId="{86050FB7-06E1-541C-7F38-EC96FC3F8670}"/>
          </ac:spMkLst>
        </pc:spChg>
      </pc:sldChg>
      <pc:sldChg chg="addSp delSp modSp add mod">
        <pc:chgData name="Arnab Bhattacharyya" userId="1cbd61e2e473cd65" providerId="LiveId" clId="{A932C793-BC45-4BE6-8049-4857FC056194}" dt="2023-09-05T01:47:35.787" v="159" actId="14100"/>
        <pc:sldMkLst>
          <pc:docMk/>
          <pc:sldMk cId="2406531608" sldId="557"/>
        </pc:sldMkLst>
        <pc:spChg chg="del mod">
          <ac:chgData name="Arnab Bhattacharyya" userId="1cbd61e2e473cd65" providerId="LiveId" clId="{A932C793-BC45-4BE6-8049-4857FC056194}" dt="2023-09-05T01:47:26.053" v="157" actId="478"/>
          <ac:spMkLst>
            <pc:docMk/>
            <pc:sldMk cId="2406531608" sldId="557"/>
            <ac:spMk id="3" creationId="{86050FB7-06E1-541C-7F38-EC96FC3F8670}"/>
          </ac:spMkLst>
        </pc:spChg>
        <pc:spChg chg="add mod">
          <ac:chgData name="Arnab Bhattacharyya" userId="1cbd61e2e473cd65" providerId="LiveId" clId="{A932C793-BC45-4BE6-8049-4857FC056194}" dt="2023-09-05T01:47:35.787" v="159" actId="14100"/>
          <ac:spMkLst>
            <pc:docMk/>
            <pc:sldMk cId="2406531608" sldId="557"/>
            <ac:spMk id="4" creationId="{0B6470A8-A4C7-6F4E-59B5-D19E97CA46B6}"/>
          </ac:spMkLst>
        </pc:spChg>
      </pc:sldChg>
      <pc:sldChg chg="modSp add mod">
        <pc:chgData name="Arnab Bhattacharyya" userId="1cbd61e2e473cd65" providerId="LiveId" clId="{A932C793-BC45-4BE6-8049-4857FC056194}" dt="2023-09-05T01:47:46.741" v="162" actId="14100"/>
        <pc:sldMkLst>
          <pc:docMk/>
          <pc:sldMk cId="3779722664" sldId="558"/>
        </pc:sldMkLst>
        <pc:spChg chg="mod">
          <ac:chgData name="Arnab Bhattacharyya" userId="1cbd61e2e473cd65" providerId="LiveId" clId="{A932C793-BC45-4BE6-8049-4857FC056194}" dt="2023-09-05T01:47:46.741" v="162" actId="14100"/>
          <ac:spMkLst>
            <pc:docMk/>
            <pc:sldMk cId="3779722664" sldId="558"/>
            <ac:spMk id="4" creationId="{0B6470A8-A4C7-6F4E-59B5-D19E97CA46B6}"/>
          </ac:spMkLst>
        </pc:spChg>
      </pc:sldChg>
      <pc:sldChg chg="delSp add mod">
        <pc:chgData name="Arnab Bhattacharyya" userId="1cbd61e2e473cd65" providerId="LiveId" clId="{A932C793-BC45-4BE6-8049-4857FC056194}" dt="2023-09-05T01:47:55.017" v="164" actId="478"/>
        <pc:sldMkLst>
          <pc:docMk/>
          <pc:sldMk cId="1061785833" sldId="559"/>
        </pc:sldMkLst>
        <pc:spChg chg="del">
          <ac:chgData name="Arnab Bhattacharyya" userId="1cbd61e2e473cd65" providerId="LiveId" clId="{A932C793-BC45-4BE6-8049-4857FC056194}" dt="2023-09-05T01:47:55.017" v="164" actId="478"/>
          <ac:spMkLst>
            <pc:docMk/>
            <pc:sldMk cId="1061785833" sldId="559"/>
            <ac:spMk id="4" creationId="{0B6470A8-A4C7-6F4E-59B5-D19E97CA46B6}"/>
          </ac:spMkLst>
        </pc:spChg>
      </pc:sldChg>
      <pc:sldChg chg="modSp add mod">
        <pc:chgData name="Arnab Bhattacharyya" userId="1cbd61e2e473cd65" providerId="LiveId" clId="{A932C793-BC45-4BE6-8049-4857FC056194}" dt="2023-09-05T01:48:27.814" v="169" actId="14100"/>
        <pc:sldMkLst>
          <pc:docMk/>
          <pc:sldMk cId="984057541" sldId="560"/>
        </pc:sldMkLst>
        <pc:spChg chg="mod">
          <ac:chgData name="Arnab Bhattacharyya" userId="1cbd61e2e473cd65" providerId="LiveId" clId="{A932C793-BC45-4BE6-8049-4857FC056194}" dt="2023-09-05T01:48:27.814" v="169" actId="14100"/>
          <ac:spMkLst>
            <pc:docMk/>
            <pc:sldMk cId="984057541" sldId="560"/>
            <ac:spMk id="3" creationId="{00D5CA32-FEE4-08BE-3C08-6F17E64AEB5C}"/>
          </ac:spMkLst>
        </pc:spChg>
      </pc:sldChg>
      <pc:sldChg chg="modSp add mod">
        <pc:chgData name="Arnab Bhattacharyya" userId="1cbd61e2e473cd65" providerId="LiveId" clId="{A932C793-BC45-4BE6-8049-4857FC056194}" dt="2023-09-05T01:48:39.551" v="171" actId="14100"/>
        <pc:sldMkLst>
          <pc:docMk/>
          <pc:sldMk cId="1078179913" sldId="561"/>
        </pc:sldMkLst>
        <pc:spChg chg="mod">
          <ac:chgData name="Arnab Bhattacharyya" userId="1cbd61e2e473cd65" providerId="LiveId" clId="{A932C793-BC45-4BE6-8049-4857FC056194}" dt="2023-09-05T01:48:39.551" v="171" actId="14100"/>
          <ac:spMkLst>
            <pc:docMk/>
            <pc:sldMk cId="1078179913" sldId="561"/>
            <ac:spMk id="3" creationId="{00D5CA32-FEE4-08BE-3C08-6F17E64AEB5C}"/>
          </ac:spMkLst>
        </pc:spChg>
      </pc:sldChg>
      <pc:sldChg chg="modSp add mod">
        <pc:chgData name="Arnab Bhattacharyya" userId="1cbd61e2e473cd65" providerId="LiveId" clId="{A932C793-BC45-4BE6-8049-4857FC056194}" dt="2023-09-05T01:48:49.153" v="173" actId="14100"/>
        <pc:sldMkLst>
          <pc:docMk/>
          <pc:sldMk cId="2838145782" sldId="562"/>
        </pc:sldMkLst>
        <pc:spChg chg="mod">
          <ac:chgData name="Arnab Bhattacharyya" userId="1cbd61e2e473cd65" providerId="LiveId" clId="{A932C793-BC45-4BE6-8049-4857FC056194}" dt="2023-09-05T01:48:49.153" v="173" actId="14100"/>
          <ac:spMkLst>
            <pc:docMk/>
            <pc:sldMk cId="2838145782" sldId="562"/>
            <ac:spMk id="3" creationId="{00D5CA32-FEE4-08BE-3C08-6F17E64AEB5C}"/>
          </ac:spMkLst>
        </pc:spChg>
      </pc:sldChg>
      <pc:sldChg chg="delSp add mod">
        <pc:chgData name="Arnab Bhattacharyya" userId="1cbd61e2e473cd65" providerId="LiveId" clId="{A932C793-BC45-4BE6-8049-4857FC056194}" dt="2023-09-05T01:48:54.058" v="175" actId="478"/>
        <pc:sldMkLst>
          <pc:docMk/>
          <pc:sldMk cId="391912648" sldId="563"/>
        </pc:sldMkLst>
        <pc:spChg chg="del">
          <ac:chgData name="Arnab Bhattacharyya" userId="1cbd61e2e473cd65" providerId="LiveId" clId="{A932C793-BC45-4BE6-8049-4857FC056194}" dt="2023-09-05T01:48:54.058" v="175" actId="478"/>
          <ac:spMkLst>
            <pc:docMk/>
            <pc:sldMk cId="391912648" sldId="563"/>
            <ac:spMk id="3" creationId="{00D5CA32-FEE4-08BE-3C08-6F17E64AEB5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6DCEBEE-854B-B8DC-968E-73119157A8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C0C66C8-B0DC-DE14-6B0B-7675C2DDC8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9C72188D-8165-46A3-AE31-A52AA75F0A8B}" type="datetime1">
              <a:rPr lang="en-US" altLang="en-US"/>
              <a:pPr/>
              <a:t>9/5/2023</a:t>
            </a:fld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267D73A9-A585-2B1D-03FD-38C0D631C4C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EB0439EE-4C36-E6EB-AE22-CDEFC68440C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B2E31559-0D02-4B91-9BFC-E6B3AAF37D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id="{E8E0D0E3-6F86-3733-F906-4961C179B5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66C9AD66-7360-13FD-5B74-43AD275305E2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DD7EECE2-EEF7-84AB-AF61-4B3FEF52F41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968B76B3-9180-E3EA-7601-E019A4EE2A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FF1BEEAD-BF49-438A-9EB4-775443443DB7}" type="datetime1">
              <a:rPr lang="en-US" altLang="en-US"/>
              <a:pPr/>
              <a:t>9/5/2023</a:t>
            </a:fld>
            <a:endParaRPr lang="en-US" altLang="en-US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2ADEEA4E-9033-9D8F-2DCE-E597DC063F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 altLang="en-US"/>
              <a:t>Copyright 2000, Kevin Wayne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EB5684A0-4905-FEF5-CCC5-E711CEEBB2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9088"/>
            <a:ext cx="40147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15D53A9-4B5F-4315-A04C-4D64B377F5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4A993-FD20-3A47-B605-6A1DAB7A6F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34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B3BFA831-F25D-6028-295E-5A5AD89F8AF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5D341E79-1866-F67E-712E-E7C625744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0400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>
            <a:extLst>
              <a:ext uri="{FF2B5EF4-FFF2-40B4-BE49-F238E27FC236}">
                <a16:creationId xmlns:a16="http://schemas.microsoft.com/office/drawing/2014/main" id="{5D2C7F51-80F4-5766-4D68-0251601D443A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3747" name="Rectangle 3">
            <a:extLst>
              <a:ext uri="{FF2B5EF4-FFF2-40B4-BE49-F238E27FC236}">
                <a16:creationId xmlns:a16="http://schemas.microsoft.com/office/drawing/2014/main" id="{6E6F9354-CCB8-BC56-9CF0-7DA811AEB98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>
            <a:extLst>
              <a:ext uri="{FF2B5EF4-FFF2-40B4-BE49-F238E27FC236}">
                <a16:creationId xmlns:a16="http://schemas.microsoft.com/office/drawing/2014/main" id="{527B13AF-8E2A-0BF3-F941-EFF12351C3F7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7603" name="Rectangle 3">
            <a:extLst>
              <a:ext uri="{FF2B5EF4-FFF2-40B4-BE49-F238E27FC236}">
                <a16:creationId xmlns:a16="http://schemas.microsoft.com/office/drawing/2014/main" id="{D2C26DB1-CFCB-2F68-25CE-E85A434917E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0D693789-AA91-F8D9-30AC-CCFD0A0B1C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AD17AD2D-A93B-D16D-E821-EAEC347C923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0D693789-AA91-F8D9-30AC-CCFD0A0B1C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AD17AD2D-A93B-D16D-E821-EAEC347C9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271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id="{1620BEAF-2260-BDF0-409A-05A67F5B8C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8691" name="Rectangle 3">
            <a:extLst>
              <a:ext uri="{FF2B5EF4-FFF2-40B4-BE49-F238E27FC236}">
                <a16:creationId xmlns:a16="http://schemas.microsoft.com/office/drawing/2014/main" id="{DB877A3E-4B7C-F715-7438-5D24CA084E1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A9BAE703-A809-F78D-8A28-C08961A0B2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A0045B2E-3AC7-77FE-666F-984684B8EDD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A9BAE703-A809-F78D-8A28-C08961A0B2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A0045B2E-3AC7-77FE-666F-984684B8E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9807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A9BAE703-A809-F78D-8A28-C08961A0B2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A0045B2E-3AC7-77FE-666F-984684B8E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1262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A9BAE703-A809-F78D-8A28-C08961A0B2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A0045B2E-3AC7-77FE-666F-984684B8E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999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>
            <a:extLst>
              <a:ext uri="{FF2B5EF4-FFF2-40B4-BE49-F238E27FC236}">
                <a16:creationId xmlns:a16="http://schemas.microsoft.com/office/drawing/2014/main" id="{4BFA69CA-DABD-A1E9-A214-74A9BD552DE9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0723" name="Rectangle 3">
            <a:extLst>
              <a:ext uri="{FF2B5EF4-FFF2-40B4-BE49-F238E27FC236}">
                <a16:creationId xmlns:a16="http://schemas.microsoft.com/office/drawing/2014/main" id="{C0C98B03-2112-FA8A-9DA6-B420391756E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BD6B079D-3248-ED5F-67AA-1DD80E54EC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CFB3666C-FB5E-8F88-6921-C2421325323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BD6B079D-3248-ED5F-67AA-1DD80E54E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CFB3666C-FB5E-8F88-6921-C24213253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311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BD6B079D-3248-ED5F-67AA-1DD80E54E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CFB3666C-FB5E-8F88-6921-C24213253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036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>
            <a:extLst>
              <a:ext uri="{FF2B5EF4-FFF2-40B4-BE49-F238E27FC236}">
                <a16:creationId xmlns:a16="http://schemas.microsoft.com/office/drawing/2014/main" id="{4A6C2232-1226-15D4-4534-7EB54E9814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16E471B0-1015-3FC9-7BD7-812107B88EF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>
            <a:extLst>
              <a:ext uri="{FF2B5EF4-FFF2-40B4-BE49-F238E27FC236}">
                <a16:creationId xmlns:a16="http://schemas.microsoft.com/office/drawing/2014/main" id="{4A6C2232-1226-15D4-4534-7EB54E9814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16E471B0-1015-3FC9-7BD7-812107B88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9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>
            <a:extLst>
              <a:ext uri="{FF2B5EF4-FFF2-40B4-BE49-F238E27FC236}">
                <a16:creationId xmlns:a16="http://schemas.microsoft.com/office/drawing/2014/main" id="{4A6C2232-1226-15D4-4534-7EB54E9814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16E471B0-1015-3FC9-7BD7-812107B88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749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>
            <a:extLst>
              <a:ext uri="{FF2B5EF4-FFF2-40B4-BE49-F238E27FC236}">
                <a16:creationId xmlns:a16="http://schemas.microsoft.com/office/drawing/2014/main" id="{4A6C2232-1226-15D4-4534-7EB54E9814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16E471B0-1015-3FC9-7BD7-812107B88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290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>
            <a:extLst>
              <a:ext uri="{FF2B5EF4-FFF2-40B4-BE49-F238E27FC236}">
                <a16:creationId xmlns:a16="http://schemas.microsoft.com/office/drawing/2014/main" id="{4A6C2232-1226-15D4-4534-7EB54E9814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16E471B0-1015-3FC9-7BD7-812107B88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401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>
            <a:extLst>
              <a:ext uri="{FF2B5EF4-FFF2-40B4-BE49-F238E27FC236}">
                <a16:creationId xmlns:a16="http://schemas.microsoft.com/office/drawing/2014/main" id="{4A6C2232-1226-15D4-4534-7EB54E9814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16E471B0-1015-3FC9-7BD7-812107B88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503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>
            <a:extLst>
              <a:ext uri="{FF2B5EF4-FFF2-40B4-BE49-F238E27FC236}">
                <a16:creationId xmlns:a16="http://schemas.microsoft.com/office/drawing/2014/main" id="{4A6C2232-1226-15D4-4534-7EB54E9814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16E471B0-1015-3FC9-7BD7-812107B88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33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>
            <a:extLst>
              <a:ext uri="{FF2B5EF4-FFF2-40B4-BE49-F238E27FC236}">
                <a16:creationId xmlns:a16="http://schemas.microsoft.com/office/drawing/2014/main" id="{724A045D-2C9C-0E13-49C0-5EA42F205D8F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5555" name="Rectangle 3">
            <a:extLst>
              <a:ext uri="{FF2B5EF4-FFF2-40B4-BE49-F238E27FC236}">
                <a16:creationId xmlns:a16="http://schemas.microsoft.com/office/drawing/2014/main" id="{5DF362DB-F596-D148-BEBB-DE2DAD58CD9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>
            <a:extLst>
              <a:ext uri="{FF2B5EF4-FFF2-40B4-BE49-F238E27FC236}">
                <a16:creationId xmlns:a16="http://schemas.microsoft.com/office/drawing/2014/main" id="{305661F8-23C8-7842-6DEC-55617CE35176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9651" name="Rectangle 3">
            <a:extLst>
              <a:ext uri="{FF2B5EF4-FFF2-40B4-BE49-F238E27FC236}">
                <a16:creationId xmlns:a16="http://schemas.microsoft.com/office/drawing/2014/main" id="{CE41821B-DDF0-BB4D-D605-B5782B26A11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776157DF-F5EA-7883-56B6-A1B51AFD44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FF91A5DC-5646-29F2-B993-AA8AEE0AF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Note: finding a maximal size subset of jobs that meet deadline is NP-hard.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C0951D4A-B402-8C42-82C0-3E5B6CE76D5D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1C34E764-810F-15FD-DFA4-1B9E12115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93AC15AC-FAFC-1E51-B973-966ABEF3E096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96CBF98F-5913-98BC-2E57-C8456A01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"machine not working for some reason, yet work still to be done"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93AC15AC-FAFC-1E51-B973-966ABEF3E09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96CBF98F-5913-98BC-2E57-C8456A011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"machine not working for some reason, yet work still to be done"</a:t>
            </a:r>
          </a:p>
        </p:txBody>
      </p:sp>
    </p:spTree>
    <p:extLst>
      <p:ext uri="{BB962C8B-B14F-4D97-AF65-F5344CB8AC3E}">
        <p14:creationId xmlns:p14="http://schemas.microsoft.com/office/powerpoint/2010/main" val="33734232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>
            <a:extLst>
              <a:ext uri="{FF2B5EF4-FFF2-40B4-BE49-F238E27FC236}">
                <a16:creationId xmlns:a16="http://schemas.microsoft.com/office/drawing/2014/main" id="{672F3C1A-617B-C46F-148A-97D7CDA22742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97A643E0-1995-6C90-7E40-4F1A3D7CA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Recall: jobs sorted in ascending order of due dates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>
            <a:extLst>
              <a:ext uri="{FF2B5EF4-FFF2-40B4-BE49-F238E27FC236}">
                <a16:creationId xmlns:a16="http://schemas.microsoft.com/office/drawing/2014/main" id="{672F3C1A-617B-C46F-148A-97D7CDA2274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97A643E0-1995-6C90-7E40-4F1A3D7CA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Recall: jobs sorted in ascending order of due dates</a:t>
            </a:r>
          </a:p>
        </p:txBody>
      </p:sp>
    </p:spTree>
    <p:extLst>
      <p:ext uri="{BB962C8B-B14F-4D97-AF65-F5344CB8AC3E}">
        <p14:creationId xmlns:p14="http://schemas.microsoft.com/office/powerpoint/2010/main" val="1230306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>
            <a:extLst>
              <a:ext uri="{FF2B5EF4-FFF2-40B4-BE49-F238E27FC236}">
                <a16:creationId xmlns:a16="http://schemas.microsoft.com/office/drawing/2014/main" id="{672F3C1A-617B-C46F-148A-97D7CDA2274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97A643E0-1995-6C90-7E40-4F1A3D7CA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Recall: jobs sorted in ascending order of due dates</a:t>
            </a:r>
          </a:p>
        </p:txBody>
      </p:sp>
    </p:spTree>
    <p:extLst>
      <p:ext uri="{BB962C8B-B14F-4D97-AF65-F5344CB8AC3E}">
        <p14:creationId xmlns:p14="http://schemas.microsoft.com/office/powerpoint/2010/main" val="17598466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3C2B5C73-7DE1-7C10-4205-B67016A4D26F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57DD9AA2-64D1-6F29-4A1A-8A7F6C1AE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3C2B5C73-7DE1-7C10-4205-B67016A4D26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57DD9AA2-64D1-6F29-4A1A-8A7F6C1AE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07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>
            <a:extLst>
              <a:ext uri="{FF2B5EF4-FFF2-40B4-BE49-F238E27FC236}">
                <a16:creationId xmlns:a16="http://schemas.microsoft.com/office/drawing/2014/main" id="{308906C3-D60A-D403-720E-C597B9C146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1E65F32D-BD6D-F59E-2679-24D1E61CCB5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Activity selection = interval scheduling</a:t>
            </a:r>
          </a:p>
          <a:p>
            <a:r>
              <a:rPr lang="en-US" altLang="en-US"/>
              <a:t>OPT = B, E, H</a:t>
            </a:r>
          </a:p>
          <a:p>
            <a:r>
              <a:rPr lang="en-US" altLang="en-US"/>
              <a:t>Note: smallest job (C) is not in any optimal solution, job that starts first (A) is not in any optimal solution.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3C2B5C73-7DE1-7C10-4205-B67016A4D26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57DD9AA2-64D1-6F29-4A1A-8A7F6C1AE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7977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3C2B5C73-7DE1-7C10-4205-B67016A4D26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57DD9AA2-64D1-6F29-4A1A-8A7F6C1AE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8731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C617D9D7-BF44-FF69-21CC-50BC9F863134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B2ADDFED-7A21-7460-8C1C-32818D2F6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C617D9D7-BF44-FF69-21CC-50BC9F86313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B2ADDFED-7A21-7460-8C1C-32818D2F6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818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C617D9D7-BF44-FF69-21CC-50BC9F86313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B2ADDFED-7A21-7460-8C1C-32818D2F6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0533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C617D9D7-BF44-FF69-21CC-50BC9F86313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B2ADDFED-7A21-7460-8C1C-32818D2F6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6038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C617D9D7-BF44-FF69-21CC-50BC9F86313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B2ADDFED-7A21-7460-8C1C-32818D2F6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9311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>
            <a:extLst>
              <a:ext uri="{FF2B5EF4-FFF2-40B4-BE49-F238E27FC236}">
                <a16:creationId xmlns:a16="http://schemas.microsoft.com/office/drawing/2014/main" id="{09FFF81B-D557-869D-A5E9-537EB9FB9B7D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9955" name="Rectangle 3">
            <a:extLst>
              <a:ext uri="{FF2B5EF4-FFF2-40B4-BE49-F238E27FC236}">
                <a16:creationId xmlns:a16="http://schemas.microsoft.com/office/drawing/2014/main" id="{97E6DCD8-A89E-CF82-3D28-D02AF856F6B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myopic</a:t>
            </a:r>
          </a:p>
          <a:p>
            <a:r>
              <a:rPr lang="en-US" altLang="en-US"/>
              <a:t>greed: "at every iteration, the algorithm chooses the best morsel it can swallow, without worrying about the future"</a:t>
            </a:r>
          </a:p>
          <a:p>
            <a:r>
              <a:rPr lang="en-US" altLang="en-US"/>
              <a:t>Objective function.  Does not explicitly appear in greedy algorithm!</a:t>
            </a:r>
          </a:p>
          <a:p>
            <a:r>
              <a:rPr lang="en-US" altLang="en-US"/>
              <a:t>Hard, if not impossible, to precisely define "greedy algorithm."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>
            <a:extLst>
              <a:ext uri="{FF2B5EF4-FFF2-40B4-BE49-F238E27FC236}">
                <a16:creationId xmlns:a16="http://schemas.microsoft.com/office/drawing/2014/main" id="{324C80C8-B5CF-6BC7-F867-1CF2C6C430FB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1699" name="Rectangle 3">
            <a:extLst>
              <a:ext uri="{FF2B5EF4-FFF2-40B4-BE49-F238E27FC236}">
                <a16:creationId xmlns:a16="http://schemas.microsoft.com/office/drawing/2014/main" id="{9CA0AC96-D497-EB6A-E84A-761FB3541F4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>
            <a:extLst>
              <a:ext uri="{FF2B5EF4-FFF2-40B4-BE49-F238E27FC236}">
                <a16:creationId xmlns:a16="http://schemas.microsoft.com/office/drawing/2014/main" id="{8F95417C-C9CF-D68D-7F2E-1E9A3B5521FA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7187" name="Rectangle 3">
            <a:extLst>
              <a:ext uri="{FF2B5EF4-FFF2-40B4-BE49-F238E27FC236}">
                <a16:creationId xmlns:a16="http://schemas.microsoft.com/office/drawing/2014/main" id="{89AA727D-358A-FB21-F9BF-9006692C49B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CF866411-658E-4D38-D221-6EF6C62D6F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26A2734C-029A-5F33-5B1B-E2433D67399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>
            <a:extLst>
              <a:ext uri="{FF2B5EF4-FFF2-40B4-BE49-F238E27FC236}">
                <a16:creationId xmlns:a16="http://schemas.microsoft.com/office/drawing/2014/main" id="{BC7D3AFD-4309-A278-BF69-8449C71D286F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8147" name="Rectangle 3">
            <a:extLst>
              <a:ext uri="{FF2B5EF4-FFF2-40B4-BE49-F238E27FC236}">
                <a16:creationId xmlns:a16="http://schemas.microsoft.com/office/drawing/2014/main" id="{E1A25C6B-83AB-4F39-896C-F1057297F85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>
            <a:extLst>
              <a:ext uri="{FF2B5EF4-FFF2-40B4-BE49-F238E27FC236}">
                <a16:creationId xmlns:a16="http://schemas.microsoft.com/office/drawing/2014/main" id="{BC7D3AFD-4309-A278-BF69-8449C71D286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8147" name="Rectangle 3">
            <a:extLst>
              <a:ext uri="{FF2B5EF4-FFF2-40B4-BE49-F238E27FC236}">
                <a16:creationId xmlns:a16="http://schemas.microsoft.com/office/drawing/2014/main" id="{E1A25C6B-83AB-4F39-896C-F1057297F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8742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>
            <a:extLst>
              <a:ext uri="{FF2B5EF4-FFF2-40B4-BE49-F238E27FC236}">
                <a16:creationId xmlns:a16="http://schemas.microsoft.com/office/drawing/2014/main" id="{BAB5C272-FB78-863A-1614-A0D1D6C74F1C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B8714EE6-1970-78A1-C962-465EF29A6FE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F398FF5F-F925-B0D4-024F-A569A33114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17592C04-C642-1813-03EA-E205AA07A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Note: can't assume a priori that events in unreduced schedule occur solely at request times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>
            <a:extLst>
              <a:ext uri="{FF2B5EF4-FFF2-40B4-BE49-F238E27FC236}">
                <a16:creationId xmlns:a16="http://schemas.microsoft.com/office/drawing/2014/main" id="{8BA10AE7-B1F0-B244-FAC2-18A594ED5432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612355" name="Rectangle 3">
            <a:extLst>
              <a:ext uri="{FF2B5EF4-FFF2-40B4-BE49-F238E27FC236}">
                <a16:creationId xmlns:a16="http://schemas.microsoft.com/office/drawing/2014/main" id="{007CF5F8-F5B6-946E-E351-824CDD8AB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>
            <a:extLst>
              <a:ext uri="{FF2B5EF4-FFF2-40B4-BE49-F238E27FC236}">
                <a16:creationId xmlns:a16="http://schemas.microsoft.com/office/drawing/2014/main" id="{8BA10AE7-B1F0-B244-FAC2-18A594ED543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2355" name="Rectangle 3">
            <a:extLst>
              <a:ext uri="{FF2B5EF4-FFF2-40B4-BE49-F238E27FC236}">
                <a16:creationId xmlns:a16="http://schemas.microsoft.com/office/drawing/2014/main" id="{007CF5F8-F5B6-946E-E351-824CDD8AB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3543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>
            <a:extLst>
              <a:ext uri="{FF2B5EF4-FFF2-40B4-BE49-F238E27FC236}">
                <a16:creationId xmlns:a16="http://schemas.microsoft.com/office/drawing/2014/main" id="{8BA10AE7-B1F0-B244-FAC2-18A594ED543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2355" name="Rectangle 3">
            <a:extLst>
              <a:ext uri="{FF2B5EF4-FFF2-40B4-BE49-F238E27FC236}">
                <a16:creationId xmlns:a16="http://schemas.microsoft.com/office/drawing/2014/main" id="{007CF5F8-F5B6-946E-E351-824CDD8AB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4980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>
            <a:extLst>
              <a:ext uri="{FF2B5EF4-FFF2-40B4-BE49-F238E27FC236}">
                <a16:creationId xmlns:a16="http://schemas.microsoft.com/office/drawing/2014/main" id="{8BA10AE7-B1F0-B244-FAC2-18A594ED543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2355" name="Rectangle 3">
            <a:extLst>
              <a:ext uri="{FF2B5EF4-FFF2-40B4-BE49-F238E27FC236}">
                <a16:creationId xmlns:a16="http://schemas.microsoft.com/office/drawing/2014/main" id="{007CF5F8-F5B6-946E-E351-824CDD8AB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3019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>
            <a:extLst>
              <a:ext uri="{FF2B5EF4-FFF2-40B4-BE49-F238E27FC236}">
                <a16:creationId xmlns:a16="http://schemas.microsoft.com/office/drawing/2014/main" id="{8BA10AE7-B1F0-B244-FAC2-18A594ED543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2355" name="Rectangle 3">
            <a:extLst>
              <a:ext uri="{FF2B5EF4-FFF2-40B4-BE49-F238E27FC236}">
                <a16:creationId xmlns:a16="http://schemas.microsoft.com/office/drawing/2014/main" id="{007CF5F8-F5B6-946E-E351-824CDD8AB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6193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>
            <a:extLst>
              <a:ext uri="{FF2B5EF4-FFF2-40B4-BE49-F238E27FC236}">
                <a16:creationId xmlns:a16="http://schemas.microsoft.com/office/drawing/2014/main" id="{BF6F0EAD-338C-DECA-4ACF-621A44038259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613379" name="Rectangle 3">
            <a:extLst>
              <a:ext uri="{FF2B5EF4-FFF2-40B4-BE49-F238E27FC236}">
                <a16:creationId xmlns:a16="http://schemas.microsoft.com/office/drawing/2014/main" id="{B930D6BC-F616-20E1-19E2-16AE02AEE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CF866411-658E-4D38-D221-6EF6C62D6F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26A2734C-029A-5F33-5B1B-E2433D673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1292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>
            <a:extLst>
              <a:ext uri="{FF2B5EF4-FFF2-40B4-BE49-F238E27FC236}">
                <a16:creationId xmlns:a16="http://schemas.microsoft.com/office/drawing/2014/main" id="{94A3E9C1-5552-210E-1B96-86878DB863B5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03CEA799-74D3-F430-E396-778DA73BC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>
            <a:extLst>
              <a:ext uri="{FF2B5EF4-FFF2-40B4-BE49-F238E27FC236}">
                <a16:creationId xmlns:a16="http://schemas.microsoft.com/office/drawing/2014/main" id="{94A3E9C1-5552-210E-1B96-86878DB863B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03CEA799-74D3-F430-E396-778DA73BC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1035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>
            <a:extLst>
              <a:ext uri="{FF2B5EF4-FFF2-40B4-BE49-F238E27FC236}">
                <a16:creationId xmlns:a16="http://schemas.microsoft.com/office/drawing/2014/main" id="{94A3E9C1-5552-210E-1B96-86878DB863B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03CEA799-74D3-F430-E396-778DA73BC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1801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>
            <a:extLst>
              <a:ext uri="{FF2B5EF4-FFF2-40B4-BE49-F238E27FC236}">
                <a16:creationId xmlns:a16="http://schemas.microsoft.com/office/drawing/2014/main" id="{94A3E9C1-5552-210E-1B96-86878DB863B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03CEA799-74D3-F430-E396-778DA73BC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61142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>
            <a:extLst>
              <a:ext uri="{FF2B5EF4-FFF2-40B4-BE49-F238E27FC236}">
                <a16:creationId xmlns:a16="http://schemas.microsoft.com/office/drawing/2014/main" id="{94A3E9C1-5552-210E-1B96-86878DB863B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03CEA799-74D3-F430-E396-778DA73BC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0450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>
            <a:extLst>
              <a:ext uri="{FF2B5EF4-FFF2-40B4-BE49-F238E27FC236}">
                <a16:creationId xmlns:a16="http://schemas.microsoft.com/office/drawing/2014/main" id="{881CCE5C-373E-B24D-2DD0-C0926054A1DA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615427" name="Rectangle 3">
            <a:extLst>
              <a:ext uri="{FF2B5EF4-FFF2-40B4-BE49-F238E27FC236}">
                <a16:creationId xmlns:a16="http://schemas.microsoft.com/office/drawing/2014/main" id="{3A23662A-4415-DBA6-2EE9-E47C1395C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>
            <a:extLst>
              <a:ext uri="{FF2B5EF4-FFF2-40B4-BE49-F238E27FC236}">
                <a16:creationId xmlns:a16="http://schemas.microsoft.com/office/drawing/2014/main" id="{9A8ABC70-571E-042D-900F-E1E24469A328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10880E76-6BA1-CD50-87DC-EC731F702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>
            <a:extLst>
              <a:ext uri="{FF2B5EF4-FFF2-40B4-BE49-F238E27FC236}">
                <a16:creationId xmlns:a16="http://schemas.microsoft.com/office/drawing/2014/main" id="{55694E4C-7519-1591-AC7B-823658AE19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E8954BA7-0561-93BB-D65C-7FA14FB10B4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r>
              <a:rPr lang="en-US" altLang="en-US"/>
              <a:t>map from Microsoft Streets and Trips</a:t>
            </a: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>
            <a:extLst>
              <a:ext uri="{FF2B5EF4-FFF2-40B4-BE49-F238E27FC236}">
                <a16:creationId xmlns:a16="http://schemas.microsoft.com/office/drawing/2014/main" id="{49096CAA-902C-5D6F-DB4E-9C391FD6EB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6995" name="Rectangle 3">
            <a:extLst>
              <a:ext uri="{FF2B5EF4-FFF2-40B4-BE49-F238E27FC236}">
                <a16:creationId xmlns:a16="http://schemas.microsoft.com/office/drawing/2014/main" id="{17FE4EEC-60E1-634E-5406-FF252D2BB54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>
            <a:extLst>
              <a:ext uri="{FF2B5EF4-FFF2-40B4-BE49-F238E27FC236}">
                <a16:creationId xmlns:a16="http://schemas.microsoft.com/office/drawing/2014/main" id="{04D35813-1261-A6B5-EB09-7880778DD0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2899" name="Rectangle 3">
            <a:extLst>
              <a:ext uri="{FF2B5EF4-FFF2-40B4-BE49-F238E27FC236}">
                <a16:creationId xmlns:a16="http://schemas.microsoft.com/office/drawing/2014/main" id="{D1405499-9122-5588-4B4A-B25AFE04130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CF866411-658E-4D38-D221-6EF6C62D6F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26A2734C-029A-5F33-5B1B-E2433D673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5353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>
            <a:extLst>
              <a:ext uri="{FF2B5EF4-FFF2-40B4-BE49-F238E27FC236}">
                <a16:creationId xmlns:a16="http://schemas.microsoft.com/office/drawing/2014/main" id="{63A4C89B-EFC7-35BC-C3ED-FBC5F3212A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0851" name="Rectangle 3">
            <a:extLst>
              <a:ext uri="{FF2B5EF4-FFF2-40B4-BE49-F238E27FC236}">
                <a16:creationId xmlns:a16="http://schemas.microsoft.com/office/drawing/2014/main" id="{6FB14FD4-67D1-BAC5-6263-1A430ADD4E1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r>
              <a:rPr lang="en-US" altLang="en-US"/>
              <a:t>S is only needed for the proof of correctness, not the algorithm itself</a:t>
            </a: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>
            <a:extLst>
              <a:ext uri="{FF2B5EF4-FFF2-40B4-BE49-F238E27FC236}">
                <a16:creationId xmlns:a16="http://schemas.microsoft.com/office/drawing/2014/main" id="{3BACAFAE-C15D-DA07-4FAA-BB39EA5643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23E187F0-502B-0A81-957F-B4416B1729E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Consider any path P from s to v. It is already at least as long as </a:t>
            </a:r>
            <a:r>
              <a:rPr lang="en-US" altLang="en-US">
                <a:sym typeface="Symbol" panose="05050102010706020507" pitchFamily="18" charset="2"/>
              </a:rPr>
              <a:t>(v) </a:t>
            </a:r>
            <a:r>
              <a:rPr lang="en-US" altLang="en-US"/>
              <a:t>by the time it leaves S.</a:t>
            </a: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>
            <a:extLst>
              <a:ext uri="{FF2B5EF4-FFF2-40B4-BE49-F238E27FC236}">
                <a16:creationId xmlns:a16="http://schemas.microsoft.com/office/drawing/2014/main" id="{8679538D-D23D-873F-CAAB-BF47CDFF69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1091" name="Rectangle 3">
            <a:extLst>
              <a:ext uri="{FF2B5EF4-FFF2-40B4-BE49-F238E27FC236}">
                <a16:creationId xmlns:a16="http://schemas.microsoft.com/office/drawing/2014/main" id="{7822EAE4-5833-A5EA-8A2B-B9033EF342A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>
            <a:extLst>
              <a:ext uri="{FF2B5EF4-FFF2-40B4-BE49-F238E27FC236}">
                <a16:creationId xmlns:a16="http://schemas.microsoft.com/office/drawing/2014/main" id="{A090F3D8-1133-10B5-6B4C-7D4EE91CB460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0243" name="Rectangle 3">
            <a:extLst>
              <a:ext uri="{FF2B5EF4-FFF2-40B4-BE49-F238E27FC236}">
                <a16:creationId xmlns:a16="http://schemas.microsoft.com/office/drawing/2014/main" id="{277A527A-53CD-9976-67BF-AC409037E4B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>
            <a:extLst>
              <a:ext uri="{FF2B5EF4-FFF2-40B4-BE49-F238E27FC236}">
                <a16:creationId xmlns:a16="http://schemas.microsoft.com/office/drawing/2014/main" id="{A63C0BE3-CDF9-BEE8-25E6-3BB388112910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2531" name="Rectangle 3">
            <a:extLst>
              <a:ext uri="{FF2B5EF4-FFF2-40B4-BE49-F238E27FC236}">
                <a16:creationId xmlns:a16="http://schemas.microsoft.com/office/drawing/2014/main" id="{F6F67CCE-D87E-9648-5BF4-B6DF9BD410B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"michael douglas played gordon gecko in iconic movie of the 1980's that embodied Reagan era"</a:t>
            </a:r>
          </a:p>
          <a:p>
            <a:r>
              <a:rPr lang="en-US" altLang="en-US"/>
              <a:t>also starring charlie and martin sheen, directed by Oliver Stone</a:t>
            </a: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>
            <a:extLst>
              <a:ext uri="{FF2B5EF4-FFF2-40B4-BE49-F238E27FC236}">
                <a16:creationId xmlns:a16="http://schemas.microsoft.com/office/drawing/2014/main" id="{E9089495-FE76-D18F-029B-E07BDA1E07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2051" name="Rectangle 3">
            <a:extLst>
              <a:ext uri="{FF2B5EF4-FFF2-40B4-BE49-F238E27FC236}">
                <a16:creationId xmlns:a16="http://schemas.microsoft.com/office/drawing/2014/main" id="{3D77A004-09F6-DA03-1047-FE51F1A1941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most of us solve this kind of problem every day without thinking twice, unconsciously using an obvious greedy algorithm</a:t>
            </a:r>
          </a:p>
          <a:p>
            <a:r>
              <a:rPr lang="en-US" altLang="en-US"/>
              <a:t>http://www.frbatlanta.org/publica/brochure/fundfac/html/coinfaces.html</a:t>
            </a: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>
            <a:extLst>
              <a:ext uri="{FF2B5EF4-FFF2-40B4-BE49-F238E27FC236}">
                <a16:creationId xmlns:a16="http://schemas.microsoft.com/office/drawing/2014/main" id="{35AB4714-F48E-7850-E390-4EC77CBD56FD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4099" name="Rectangle 3">
            <a:extLst>
              <a:ext uri="{FF2B5EF4-FFF2-40B4-BE49-F238E27FC236}">
                <a16:creationId xmlns:a16="http://schemas.microsoft.com/office/drawing/2014/main" id="{DE2855C5-0A97-6176-0AD4-6A0FCEB252A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takes O(n log n) + |S| where S is the number of coins taken by greedy</a:t>
            </a:r>
          </a:p>
          <a:p>
            <a:r>
              <a:rPr lang="en-US" altLang="en-US"/>
              <a:t>Note: can be sped up somewhat by using integer division</a:t>
            </a: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id="{CDADBA98-05E3-657C-96AD-DA3F440EDA11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811F8538-AFC7-752F-E08D-9B321006420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P = pennies, N = nickels, D = dimes, Q = quarters</a:t>
            </a: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:a16="http://schemas.microsoft.com/office/drawing/2014/main" id="{A0181807-80C4-6742-A11F-28B92B2951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8195" name="Rectangle 3">
            <a:extLst>
              <a:ext uri="{FF2B5EF4-FFF2-40B4-BE49-F238E27FC236}">
                <a16:creationId xmlns:a16="http://schemas.microsoft.com/office/drawing/2014/main" id="{7C0AB3ED-2324-D898-92E7-8D249FE7CFC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note: may not even lead to *feasible* solution if c_1 &gt; 1!</a:t>
            </a:r>
          </a:p>
          <a:p>
            <a:r>
              <a:rPr lang="en-US" altLang="en-US"/>
              <a:t>Ex. C = {7, 8, 9}, x = 15</a:t>
            </a: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id="{9FE020B5-E3EA-1C45-AC8E-94BEB92902A6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2291" name="Rectangle 3">
            <a:extLst>
              <a:ext uri="{FF2B5EF4-FFF2-40B4-BE49-F238E27FC236}">
                <a16:creationId xmlns:a16="http://schemas.microsoft.com/office/drawing/2014/main" id="{CB9312D4-9576-731C-E124-B39766AB055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B3BFA831-F25D-6028-295E-5A5AD89F8AFD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5D341E79-1866-F67E-712E-E7C62574424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>
            <a:extLst>
              <a:ext uri="{FF2B5EF4-FFF2-40B4-BE49-F238E27FC236}">
                <a16:creationId xmlns:a16="http://schemas.microsoft.com/office/drawing/2014/main" id="{D8751109-ECDB-EE33-9901-384080E8D4F6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A373C723-ED84-33BD-01A8-C9A7456AAC1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applications: communication server sending information in chunks of size at most C</a:t>
            </a: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>
            <a:extLst>
              <a:ext uri="{FF2B5EF4-FFF2-40B4-BE49-F238E27FC236}">
                <a16:creationId xmlns:a16="http://schemas.microsoft.com/office/drawing/2014/main" id="{E1CB2AA0-CBDF-62B4-871B-0580822C37A4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id="{23C5E364-4E7D-6BB7-C9FF-37E4AC130CA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>
            <a:extLst>
              <a:ext uri="{FF2B5EF4-FFF2-40B4-BE49-F238E27FC236}">
                <a16:creationId xmlns:a16="http://schemas.microsoft.com/office/drawing/2014/main" id="{E3F2EDE2-E285-9CC4-E87C-D82960F4A61F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8435" name="Rectangle 3">
            <a:extLst>
              <a:ext uri="{FF2B5EF4-FFF2-40B4-BE49-F238E27FC236}">
                <a16:creationId xmlns:a16="http://schemas.microsoft.com/office/drawing/2014/main" id="{3585709B-A23C-B28C-DE99-28F96772ACE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>
            <a:extLst>
              <a:ext uri="{FF2B5EF4-FFF2-40B4-BE49-F238E27FC236}">
                <a16:creationId xmlns:a16="http://schemas.microsoft.com/office/drawing/2014/main" id="{2BA0038D-138D-706D-437D-93A4959917E4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0483" name="Rectangle 3">
            <a:extLst>
              <a:ext uri="{FF2B5EF4-FFF2-40B4-BE49-F238E27FC236}">
                <a16:creationId xmlns:a16="http://schemas.microsoft.com/office/drawing/2014/main" id="{C829CBBF-147D-BC39-2BE9-A5FE77679EF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>
            <a:extLst>
              <a:ext uri="{FF2B5EF4-FFF2-40B4-BE49-F238E27FC236}">
                <a16:creationId xmlns:a16="http://schemas.microsoft.com/office/drawing/2014/main" id="{36B6395A-D54E-EDFF-8421-B75E970BB9E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6867" name="Rectangle 3">
            <a:extLst>
              <a:ext uri="{FF2B5EF4-FFF2-40B4-BE49-F238E27FC236}">
                <a16:creationId xmlns:a16="http://schemas.microsoft.com/office/drawing/2014/main" id="{F7513F5A-2751-210E-77FD-A698692ECB1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B3BFA831-F25D-6028-295E-5A5AD89F8AF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5D341E79-1866-F67E-712E-E7C625744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729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Line 2">
            <a:extLst>
              <a:ext uri="{FF2B5EF4-FFF2-40B4-BE49-F238E27FC236}">
                <a16:creationId xmlns:a16="http://schemas.microsoft.com/office/drawing/2014/main" id="{0E666C31-58A0-EBA6-8850-9C7AA4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4819" name="Rectangle 3">
            <a:extLst>
              <a:ext uri="{FF2B5EF4-FFF2-40B4-BE49-F238E27FC236}">
                <a16:creationId xmlns:a16="http://schemas.microsoft.com/office/drawing/2014/main" id="{6B68F317-672C-BABD-7B5B-9C5BD5B8924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74820" name="Rectangle 4">
            <a:extLst>
              <a:ext uri="{FF2B5EF4-FFF2-40B4-BE49-F238E27FC236}">
                <a16:creationId xmlns:a16="http://schemas.microsoft.com/office/drawing/2014/main" id="{D90D923B-F43F-3A11-6D5D-72F6B175613F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7920-FA11-EACA-5C07-92B39D78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167FB-30DA-DF7A-B6C2-10AA3E1F1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40172-56E5-16FE-60AF-3BA1FAFF12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D3B6AF-04D4-4E8A-B7E6-AE1F08E91416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6568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D8138-9605-06D4-2B92-6312C6E6B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5853A-F405-C65B-702F-40B21C31C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B9EA8-90B5-E088-62E1-9E92044EAD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41261B-FF56-4CF5-A302-1C269F45C994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26604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2280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4504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622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9108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7184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6950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38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877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4C6C-90AC-3D8A-FD31-A4A273A0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86115-7FDD-FAC1-4A42-974113D0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1D925-3781-B05E-8105-1A88D5526D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36191B-270D-4035-8E74-3A5AF8530A6E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11390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4939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2133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401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F360-0FCE-879F-7F92-9A551F23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66926-E751-8462-ADC6-0AB97225D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45AAA-51EE-EDB8-3F30-B56BE02C61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800084-B2E9-460E-85D6-BA2FC1A182EB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3642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3DF5-FBA3-7974-4736-65929B79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55EF-A33A-DF6D-2CE7-664A51A9C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5B5F9-F6E1-4574-81C6-DF987D51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3B8AE-418B-CFB0-9047-6097909340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1F7C1D-7E14-41CD-A44D-434550098CC3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1627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30AE-E9E6-BAA4-3DCC-8536D7FD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A1786-3A76-7183-1ED6-4AEAEBE52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66FCB-6CE5-2E72-49C8-3EB451913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C3934-BF49-EF59-85B7-9EB2BFDC0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D849E-DD04-48EB-4ADD-2ED4EFBE7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724F4-F1C0-7512-C43D-55E57322A8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FF268C-0C5E-47F7-9318-562173AF7F18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6072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9FF7-D6FB-EFB2-54A2-0283BA4F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B03A8-3FA8-5B15-B1B1-53C08CD716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5FD779-C8B0-4277-A2E3-042CCD7430EA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918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DD9924-B75A-7115-71FE-A3F6E3FF3D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D26DE7-41E7-4CD5-9284-5B59AC71A77D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6460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88E3-96B2-B2F8-736D-FFC49CE0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0CFC-7B34-EC92-0FF1-6CAD98957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2653A-E905-4B0F-319F-E24D525B4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02ADF-0CC8-98E1-27C1-AEE230CE8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AF3CCD-47C2-483B-88E9-15035D494D3B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7244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3F03-E33B-D48F-0EFC-AA6C25B9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24CBD-DFC8-3D9F-6DC3-3D380E43D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30006-5283-9E01-C427-EDB36A049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96D11-E0FF-1670-6951-C013C07327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BB2DE2-DDD7-4089-8657-54E6C7AE1255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3574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>
            <a:extLst>
              <a:ext uri="{FF2B5EF4-FFF2-40B4-BE49-F238E27FC236}">
                <a16:creationId xmlns:a16="http://schemas.microsoft.com/office/drawing/2014/main" id="{BED47BB4-4ECF-3F81-8A81-4EA45A9EE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73795" name="Rectangle 3">
            <a:extLst>
              <a:ext uri="{FF2B5EF4-FFF2-40B4-BE49-F238E27FC236}">
                <a16:creationId xmlns:a16="http://schemas.microsoft.com/office/drawing/2014/main" id="{FBF83A2B-5006-7339-EDE7-061CD89FF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3796" name="Rectangle 4">
            <a:extLst>
              <a:ext uri="{FF2B5EF4-FFF2-40B4-BE49-F238E27FC236}">
                <a16:creationId xmlns:a16="http://schemas.microsoft.com/office/drawing/2014/main" id="{E7BB50BD-1B1F-67E7-EE65-41C59DCD71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D9841081-AC74-4C53-A11F-7501A4E9F7A3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E730-7BD9-4A37-9DC7-A120D2679672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93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\\localhost\Users\wayne\cs423\04demo-interval-scheduling.ppt#-1,1,Interval%20Schedul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\\localhost\Users\wayne\cs423\04demo-interval-scheduling.ppt#-1,1,Interval%20Schedul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\\localhost\Users\wayne\cs423\04demo-interval-scheduling.ppt#-1,1,Interval%20Schedul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hyperlink" Target="demo-dijkstra.ppt#-1,1,Dijkstra's%20Shortest%20Path%20Algorithm" TargetMode="External"/><Relationship Id="rId4" Type="http://schemas.openxmlformats.org/officeDocument/2006/relationships/oleObject" Target="../embeddings/oleObject9.bin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.xml"/><Relationship Id="rId1" Type="http://schemas.openxmlformats.org/officeDocument/2006/relationships/audio" Target="Microsoft%20Office%202004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659024" y="1322766"/>
            <a:ext cx="58293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" sz="3600" i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Design and Analysis of Algorithms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886285" y="4412705"/>
            <a:ext cx="3211430" cy="832082"/>
          </a:xfrm>
        </p:spPr>
        <p:txBody>
          <a:bodyPr>
            <a:noAutofit/>
          </a:bodyPr>
          <a:lstStyle/>
          <a:p>
            <a:r>
              <a:rPr lang="en-US" sz="2100" b="1" dirty="0"/>
              <a:t>Arnab Bhattacharyya</a:t>
            </a:r>
          </a:p>
          <a:p>
            <a:r>
              <a:rPr lang="en-US" sz="2100" b="1" dirty="0"/>
              <a:t>Rahul Jain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938481" y="2618910"/>
            <a:ext cx="0" cy="2322258"/>
          </a:xfrm>
          <a:prstGeom prst="line">
            <a:avLst/>
          </a:prstGeom>
          <a:noFill/>
          <a:ln w="76200" cap="flat" cmpd="tri" algn="ctr">
            <a:solidFill>
              <a:srgbClr val="C400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514772" y="2942947"/>
            <a:ext cx="354337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4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Greedy Algorithms</a:t>
            </a:r>
          </a:p>
        </p:txBody>
      </p:sp>
      <p:pic>
        <p:nvPicPr>
          <p:cNvPr id="5" name="Picture 7" descr="nus_logo_full_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99" y="2618910"/>
            <a:ext cx="2484276" cy="157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" name="TextBox 10"/>
          <p:cNvSpPr txBox="1"/>
          <p:nvPr/>
        </p:nvSpPr>
        <p:spPr>
          <a:xfrm>
            <a:off x="1655676" y="3915054"/>
            <a:ext cx="1755609" cy="71558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50" b="1" i="0" u="none" strike="noStrike" kern="1200" cap="none" spc="0" normalizeH="0" baseline="0" noProof="0" dirty="0">
                <a:ln>
                  <a:noFill/>
                </a:ln>
                <a:solidFill>
                  <a:srgbClr val="C4000F"/>
                </a:solidFill>
                <a:effectLst>
                  <a:reflection blurRad="6350" stA="55000" endA="50" endPos="85000" dir="5400000" sy="-100000" algn="bl" rotWithShape="0"/>
                </a:effectLst>
                <a:uLnTx/>
                <a:uFillTx/>
                <a:latin typeface="Handwriting - Dakota"/>
                <a:ea typeface="+mn-ea"/>
                <a:cs typeface="Handwriting - Dakota"/>
              </a:rPr>
              <a:t>CS3230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C4000F"/>
              </a:solidFill>
              <a:effectLst>
                <a:reflection blurRad="6350" stA="55000" endA="50" endPos="85000" dir="5400000" sy="-100000" algn="bl" rotWithShape="0"/>
              </a:effectLst>
              <a:uLnTx/>
              <a:uFillTx/>
              <a:latin typeface="Handwriting - Dakota"/>
              <a:ea typeface="+mn-ea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3710577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CE250E5-4B97-F679-FA11-78329C9330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30BE3-C1CB-456E-A6AB-F36AD4C73B2F}" type="slidenum">
              <a:rPr lang="en-US" altLang="en-US"/>
              <a:pPr/>
              <a:t>10</a:t>
            </a:fld>
            <a:endParaRPr lang="en-US" altLang="en-US" sz="1400"/>
          </a:p>
        </p:txBody>
      </p:sp>
      <p:sp>
        <p:nvSpPr>
          <p:cNvPr id="637954" name="Rectangle 2">
            <a:extLst>
              <a:ext uri="{FF2B5EF4-FFF2-40B4-BE49-F238E27FC236}">
                <a16:creationId xmlns:a16="http://schemas.microsoft.com/office/drawing/2014/main" id="{A5748424-989A-E546-9B59-4114747EB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Scheduling:  Greedy Algorithms</a:t>
            </a:r>
          </a:p>
        </p:txBody>
      </p:sp>
      <p:sp>
        <p:nvSpPr>
          <p:cNvPr id="637955" name="Rectangle 3">
            <a:extLst>
              <a:ext uri="{FF2B5EF4-FFF2-40B4-BE49-F238E27FC236}">
                <a16:creationId xmlns:a16="http://schemas.microsoft.com/office/drawing/2014/main" id="{92C51271-C9A3-CF1C-6E1E-C52E6730E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template.  </a:t>
            </a:r>
            <a:r>
              <a:rPr lang="en-US" altLang="en-US">
                <a:solidFill>
                  <a:schemeClr val="tx1"/>
                </a:solidFill>
              </a:rPr>
              <a:t>Consider jobs in some order. Take each job provided it's compatible with the ones already taken.</a:t>
            </a:r>
          </a:p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37958" name="Rectangle 6">
            <a:extLst>
              <a:ext uri="{FF2B5EF4-FFF2-40B4-BE49-F238E27FC236}">
                <a16:creationId xmlns:a16="http://schemas.microsoft.com/office/drawing/2014/main" id="{EC924514-5608-7C0F-D59F-CF25639E6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146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0" name="Rectangle 8">
            <a:extLst>
              <a:ext uri="{FF2B5EF4-FFF2-40B4-BE49-F238E27FC236}">
                <a16:creationId xmlns:a16="http://schemas.microsoft.com/office/drawing/2014/main" id="{B65B34C6-9ADC-91CD-C3E5-366FFE69C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146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1" name="Rectangle 9">
            <a:extLst>
              <a:ext uri="{FF2B5EF4-FFF2-40B4-BE49-F238E27FC236}">
                <a16:creationId xmlns:a16="http://schemas.microsoft.com/office/drawing/2014/main" id="{82CCF6A8-4FF9-F5A4-20CF-6F47A1EEF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146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2" name="Rectangle 10">
            <a:extLst>
              <a:ext uri="{FF2B5EF4-FFF2-40B4-BE49-F238E27FC236}">
                <a16:creationId xmlns:a16="http://schemas.microsoft.com/office/drawing/2014/main" id="{699A4691-AD98-E50A-1BA1-71CBEBF3C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2514600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3" name="Rectangle 11">
            <a:extLst>
              <a:ext uri="{FF2B5EF4-FFF2-40B4-BE49-F238E27FC236}">
                <a16:creationId xmlns:a16="http://schemas.microsoft.com/office/drawing/2014/main" id="{147F994A-3341-19C1-BE68-B169C9167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743200"/>
            <a:ext cx="3733800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4" name="Rectangle 12">
            <a:extLst>
              <a:ext uri="{FF2B5EF4-FFF2-40B4-BE49-F238E27FC236}">
                <a16:creationId xmlns:a16="http://schemas.microsoft.com/office/drawing/2014/main" id="{95BB2B73-E81C-BC28-5549-873A520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43175"/>
            <a:ext cx="23447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breaks earliest start time</a:t>
            </a:r>
          </a:p>
        </p:txBody>
      </p:sp>
      <p:sp>
        <p:nvSpPr>
          <p:cNvPr id="637965" name="Rectangle 13">
            <a:extLst>
              <a:ext uri="{FF2B5EF4-FFF2-40B4-BE49-F238E27FC236}">
                <a16:creationId xmlns:a16="http://schemas.microsoft.com/office/drawing/2014/main" id="{824DC6FC-B88E-BD60-A666-C21644029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05200"/>
            <a:ext cx="14478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6" name="Rectangle 14">
            <a:extLst>
              <a:ext uri="{FF2B5EF4-FFF2-40B4-BE49-F238E27FC236}">
                <a16:creationId xmlns:a16="http://schemas.microsoft.com/office/drawing/2014/main" id="{D357F2CE-DEE6-AA57-8B4A-A1D754F1A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05200"/>
            <a:ext cx="14478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7" name="Rectangle 15">
            <a:extLst>
              <a:ext uri="{FF2B5EF4-FFF2-40B4-BE49-F238E27FC236}">
                <a16:creationId xmlns:a16="http://schemas.microsoft.com/office/drawing/2014/main" id="{BDC71BB2-5F87-360C-BCEF-08F162C9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838200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8" name="Rectangle 16">
            <a:extLst>
              <a:ext uri="{FF2B5EF4-FFF2-40B4-BE49-F238E27FC236}">
                <a16:creationId xmlns:a16="http://schemas.microsoft.com/office/drawing/2014/main" id="{A51F3DB4-2B55-3352-EEF6-045F900FF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70275"/>
            <a:ext cx="22082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breaks shortest interval</a:t>
            </a:r>
          </a:p>
        </p:txBody>
      </p:sp>
      <p:sp>
        <p:nvSpPr>
          <p:cNvPr id="637969" name="Rectangle 17">
            <a:extLst>
              <a:ext uri="{FF2B5EF4-FFF2-40B4-BE49-F238E27FC236}">
                <a16:creationId xmlns:a16="http://schemas.microsoft.com/office/drawing/2014/main" id="{403CBBCB-58EA-588C-AE2E-B82A90B7B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60692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0" name="Rectangle 18">
            <a:extLst>
              <a:ext uri="{FF2B5EF4-FFF2-40B4-BE49-F238E27FC236}">
                <a16:creationId xmlns:a16="http://schemas.microsoft.com/office/drawing/2014/main" id="{65BE5691-33D9-CA40-C095-217FF85A4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0692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1" name="Rectangle 19">
            <a:extLst>
              <a:ext uri="{FF2B5EF4-FFF2-40B4-BE49-F238E27FC236}">
                <a16:creationId xmlns:a16="http://schemas.microsoft.com/office/drawing/2014/main" id="{0A916670-6C9D-1364-0DF9-75754D55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60692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2" name="Rectangle 20">
            <a:extLst>
              <a:ext uri="{FF2B5EF4-FFF2-40B4-BE49-F238E27FC236}">
                <a16:creationId xmlns:a16="http://schemas.microsoft.com/office/drawing/2014/main" id="{E014EA0B-28E1-0317-68C7-BA8625AF8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4606925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3" name="Rectangle 21">
            <a:extLst>
              <a:ext uri="{FF2B5EF4-FFF2-40B4-BE49-F238E27FC236}">
                <a16:creationId xmlns:a16="http://schemas.microsoft.com/office/drawing/2014/main" id="{5DF43D9C-70B6-23D0-855C-99BCD0D9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4835525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4" name="Rectangle 22">
            <a:extLst>
              <a:ext uri="{FF2B5EF4-FFF2-40B4-BE49-F238E27FC236}">
                <a16:creationId xmlns:a16="http://schemas.microsoft.com/office/drawing/2014/main" id="{B3213E3C-254E-5212-B570-8CD0B1FBA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06412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5" name="Rectangle 23">
            <a:extLst>
              <a:ext uri="{FF2B5EF4-FFF2-40B4-BE49-F238E27FC236}">
                <a16:creationId xmlns:a16="http://schemas.microsoft.com/office/drawing/2014/main" id="{49A947BF-309C-4F06-B2C3-6A655EF2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9272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6" name="Rectangle 24">
            <a:extLst>
              <a:ext uri="{FF2B5EF4-FFF2-40B4-BE49-F238E27FC236}">
                <a16:creationId xmlns:a16="http://schemas.microsoft.com/office/drawing/2014/main" id="{15201F1B-03F3-F8A5-8BF9-798F6D133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835525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7" name="Rectangle 25">
            <a:extLst>
              <a:ext uri="{FF2B5EF4-FFF2-40B4-BE49-F238E27FC236}">
                <a16:creationId xmlns:a16="http://schemas.microsoft.com/office/drawing/2014/main" id="{86554EA3-15C9-E866-15A9-C343FE235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5064125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8" name="Rectangle 26">
            <a:extLst>
              <a:ext uri="{FF2B5EF4-FFF2-40B4-BE49-F238E27FC236}">
                <a16:creationId xmlns:a16="http://schemas.microsoft.com/office/drawing/2014/main" id="{65401F6B-BD0F-DB4A-B37C-E9324E91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5292725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9" name="Rectangle 27">
            <a:extLst>
              <a:ext uri="{FF2B5EF4-FFF2-40B4-BE49-F238E27FC236}">
                <a16:creationId xmlns:a16="http://schemas.microsoft.com/office/drawing/2014/main" id="{59DCB926-634A-5DAF-A0E0-8DE324FF8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25" y="4835525"/>
            <a:ext cx="623888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82" name="Rectangle 30">
            <a:extLst>
              <a:ext uri="{FF2B5EF4-FFF2-40B4-BE49-F238E27FC236}">
                <a16:creationId xmlns:a16="http://schemas.microsoft.com/office/drawing/2014/main" id="{E2766D79-AD37-9744-0264-AD80F99FA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95800"/>
            <a:ext cx="21574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breaks fewest conflicts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077FAB-8947-193E-0DA8-6C9EB92CDCF2}"/>
              </a:ext>
            </a:extLst>
          </p:cNvPr>
          <p:cNvSpPr/>
          <p:nvPr/>
        </p:nvSpPr>
        <p:spPr bwMode="auto">
          <a:xfrm>
            <a:off x="539552" y="3284984"/>
            <a:ext cx="7918648" cy="26586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CE250E5-4B97-F679-FA11-78329C9330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30BE3-C1CB-456E-A6AB-F36AD4C73B2F}" type="slidenum">
              <a:rPr lang="en-US" altLang="en-US"/>
              <a:pPr/>
              <a:t>11</a:t>
            </a:fld>
            <a:endParaRPr lang="en-US" altLang="en-US" sz="1400"/>
          </a:p>
        </p:txBody>
      </p:sp>
      <p:sp>
        <p:nvSpPr>
          <p:cNvPr id="637954" name="Rectangle 2">
            <a:extLst>
              <a:ext uri="{FF2B5EF4-FFF2-40B4-BE49-F238E27FC236}">
                <a16:creationId xmlns:a16="http://schemas.microsoft.com/office/drawing/2014/main" id="{A5748424-989A-E546-9B59-4114747EB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Scheduling:  Greedy Algorithms</a:t>
            </a:r>
          </a:p>
        </p:txBody>
      </p:sp>
      <p:sp>
        <p:nvSpPr>
          <p:cNvPr id="637955" name="Rectangle 3">
            <a:extLst>
              <a:ext uri="{FF2B5EF4-FFF2-40B4-BE49-F238E27FC236}">
                <a16:creationId xmlns:a16="http://schemas.microsoft.com/office/drawing/2014/main" id="{92C51271-C9A3-CF1C-6E1E-C52E6730E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template.  </a:t>
            </a:r>
            <a:r>
              <a:rPr lang="en-US" altLang="en-US">
                <a:solidFill>
                  <a:schemeClr val="tx1"/>
                </a:solidFill>
              </a:rPr>
              <a:t>Consider jobs in some order. Take each job provided it's compatible with the ones already taken.</a:t>
            </a:r>
          </a:p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37958" name="Rectangle 6">
            <a:extLst>
              <a:ext uri="{FF2B5EF4-FFF2-40B4-BE49-F238E27FC236}">
                <a16:creationId xmlns:a16="http://schemas.microsoft.com/office/drawing/2014/main" id="{EC924514-5608-7C0F-D59F-CF25639E6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146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0" name="Rectangle 8">
            <a:extLst>
              <a:ext uri="{FF2B5EF4-FFF2-40B4-BE49-F238E27FC236}">
                <a16:creationId xmlns:a16="http://schemas.microsoft.com/office/drawing/2014/main" id="{B65B34C6-9ADC-91CD-C3E5-366FFE69C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146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1" name="Rectangle 9">
            <a:extLst>
              <a:ext uri="{FF2B5EF4-FFF2-40B4-BE49-F238E27FC236}">
                <a16:creationId xmlns:a16="http://schemas.microsoft.com/office/drawing/2014/main" id="{82CCF6A8-4FF9-F5A4-20CF-6F47A1EEF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146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2" name="Rectangle 10">
            <a:extLst>
              <a:ext uri="{FF2B5EF4-FFF2-40B4-BE49-F238E27FC236}">
                <a16:creationId xmlns:a16="http://schemas.microsoft.com/office/drawing/2014/main" id="{699A4691-AD98-E50A-1BA1-71CBEBF3C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2514600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3" name="Rectangle 11">
            <a:extLst>
              <a:ext uri="{FF2B5EF4-FFF2-40B4-BE49-F238E27FC236}">
                <a16:creationId xmlns:a16="http://schemas.microsoft.com/office/drawing/2014/main" id="{147F994A-3341-19C1-BE68-B169C9167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743200"/>
            <a:ext cx="3733800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4" name="Rectangle 12">
            <a:extLst>
              <a:ext uri="{FF2B5EF4-FFF2-40B4-BE49-F238E27FC236}">
                <a16:creationId xmlns:a16="http://schemas.microsoft.com/office/drawing/2014/main" id="{95BB2B73-E81C-BC28-5549-873A520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43175"/>
            <a:ext cx="23447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breaks earliest start time</a:t>
            </a:r>
          </a:p>
        </p:txBody>
      </p:sp>
      <p:sp>
        <p:nvSpPr>
          <p:cNvPr id="637965" name="Rectangle 13">
            <a:extLst>
              <a:ext uri="{FF2B5EF4-FFF2-40B4-BE49-F238E27FC236}">
                <a16:creationId xmlns:a16="http://schemas.microsoft.com/office/drawing/2014/main" id="{824DC6FC-B88E-BD60-A666-C21644029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05200"/>
            <a:ext cx="14478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6" name="Rectangle 14">
            <a:extLst>
              <a:ext uri="{FF2B5EF4-FFF2-40B4-BE49-F238E27FC236}">
                <a16:creationId xmlns:a16="http://schemas.microsoft.com/office/drawing/2014/main" id="{D357F2CE-DEE6-AA57-8B4A-A1D754F1A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05200"/>
            <a:ext cx="14478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7" name="Rectangle 15">
            <a:extLst>
              <a:ext uri="{FF2B5EF4-FFF2-40B4-BE49-F238E27FC236}">
                <a16:creationId xmlns:a16="http://schemas.microsoft.com/office/drawing/2014/main" id="{BDC71BB2-5F87-360C-BCEF-08F162C9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838200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8" name="Rectangle 16">
            <a:extLst>
              <a:ext uri="{FF2B5EF4-FFF2-40B4-BE49-F238E27FC236}">
                <a16:creationId xmlns:a16="http://schemas.microsoft.com/office/drawing/2014/main" id="{A51F3DB4-2B55-3352-EEF6-045F900FF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70275"/>
            <a:ext cx="22082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breaks shortest interval</a:t>
            </a:r>
          </a:p>
        </p:txBody>
      </p:sp>
      <p:sp>
        <p:nvSpPr>
          <p:cNvPr id="637969" name="Rectangle 17">
            <a:extLst>
              <a:ext uri="{FF2B5EF4-FFF2-40B4-BE49-F238E27FC236}">
                <a16:creationId xmlns:a16="http://schemas.microsoft.com/office/drawing/2014/main" id="{403CBBCB-58EA-588C-AE2E-B82A90B7B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60692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0" name="Rectangle 18">
            <a:extLst>
              <a:ext uri="{FF2B5EF4-FFF2-40B4-BE49-F238E27FC236}">
                <a16:creationId xmlns:a16="http://schemas.microsoft.com/office/drawing/2014/main" id="{65BE5691-33D9-CA40-C095-217FF85A4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0692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1" name="Rectangle 19">
            <a:extLst>
              <a:ext uri="{FF2B5EF4-FFF2-40B4-BE49-F238E27FC236}">
                <a16:creationId xmlns:a16="http://schemas.microsoft.com/office/drawing/2014/main" id="{0A916670-6C9D-1364-0DF9-75754D55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60692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2" name="Rectangle 20">
            <a:extLst>
              <a:ext uri="{FF2B5EF4-FFF2-40B4-BE49-F238E27FC236}">
                <a16:creationId xmlns:a16="http://schemas.microsoft.com/office/drawing/2014/main" id="{E014EA0B-28E1-0317-68C7-BA8625AF8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4606925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3" name="Rectangle 21">
            <a:extLst>
              <a:ext uri="{FF2B5EF4-FFF2-40B4-BE49-F238E27FC236}">
                <a16:creationId xmlns:a16="http://schemas.microsoft.com/office/drawing/2014/main" id="{5DF43D9C-70B6-23D0-855C-99BCD0D9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4835525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4" name="Rectangle 22">
            <a:extLst>
              <a:ext uri="{FF2B5EF4-FFF2-40B4-BE49-F238E27FC236}">
                <a16:creationId xmlns:a16="http://schemas.microsoft.com/office/drawing/2014/main" id="{B3213E3C-254E-5212-B570-8CD0B1FBA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06412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5" name="Rectangle 23">
            <a:extLst>
              <a:ext uri="{FF2B5EF4-FFF2-40B4-BE49-F238E27FC236}">
                <a16:creationId xmlns:a16="http://schemas.microsoft.com/office/drawing/2014/main" id="{49A947BF-309C-4F06-B2C3-6A655EF2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9272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6" name="Rectangle 24">
            <a:extLst>
              <a:ext uri="{FF2B5EF4-FFF2-40B4-BE49-F238E27FC236}">
                <a16:creationId xmlns:a16="http://schemas.microsoft.com/office/drawing/2014/main" id="{15201F1B-03F3-F8A5-8BF9-798F6D133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835525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7" name="Rectangle 25">
            <a:extLst>
              <a:ext uri="{FF2B5EF4-FFF2-40B4-BE49-F238E27FC236}">
                <a16:creationId xmlns:a16="http://schemas.microsoft.com/office/drawing/2014/main" id="{86554EA3-15C9-E866-15A9-C343FE235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5064125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8" name="Rectangle 26">
            <a:extLst>
              <a:ext uri="{FF2B5EF4-FFF2-40B4-BE49-F238E27FC236}">
                <a16:creationId xmlns:a16="http://schemas.microsoft.com/office/drawing/2014/main" id="{65401F6B-BD0F-DB4A-B37C-E9324E91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5292725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9" name="Rectangle 27">
            <a:extLst>
              <a:ext uri="{FF2B5EF4-FFF2-40B4-BE49-F238E27FC236}">
                <a16:creationId xmlns:a16="http://schemas.microsoft.com/office/drawing/2014/main" id="{59DCB926-634A-5DAF-A0E0-8DE324FF8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25" y="4835525"/>
            <a:ext cx="623888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82" name="Rectangle 30">
            <a:extLst>
              <a:ext uri="{FF2B5EF4-FFF2-40B4-BE49-F238E27FC236}">
                <a16:creationId xmlns:a16="http://schemas.microsoft.com/office/drawing/2014/main" id="{E2766D79-AD37-9744-0264-AD80F99FA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95800"/>
            <a:ext cx="21574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breaks fewest conflicts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077FAB-8947-193E-0DA8-6C9EB92CDCF2}"/>
              </a:ext>
            </a:extLst>
          </p:cNvPr>
          <p:cNvSpPr/>
          <p:nvPr/>
        </p:nvSpPr>
        <p:spPr bwMode="auto">
          <a:xfrm>
            <a:off x="539552" y="4191000"/>
            <a:ext cx="7918648" cy="175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6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CE250E5-4B97-F679-FA11-78329C9330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30BE3-C1CB-456E-A6AB-F36AD4C73B2F}" type="slidenum">
              <a:rPr lang="en-US" altLang="en-US"/>
              <a:pPr/>
              <a:t>12</a:t>
            </a:fld>
            <a:endParaRPr lang="en-US" altLang="en-US" sz="1400"/>
          </a:p>
        </p:txBody>
      </p:sp>
      <p:sp>
        <p:nvSpPr>
          <p:cNvPr id="637954" name="Rectangle 2">
            <a:extLst>
              <a:ext uri="{FF2B5EF4-FFF2-40B4-BE49-F238E27FC236}">
                <a16:creationId xmlns:a16="http://schemas.microsoft.com/office/drawing/2014/main" id="{A5748424-989A-E546-9B59-4114747EB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Scheduling:  Greedy Algorithms</a:t>
            </a:r>
          </a:p>
        </p:txBody>
      </p:sp>
      <p:sp>
        <p:nvSpPr>
          <p:cNvPr id="637955" name="Rectangle 3">
            <a:extLst>
              <a:ext uri="{FF2B5EF4-FFF2-40B4-BE49-F238E27FC236}">
                <a16:creationId xmlns:a16="http://schemas.microsoft.com/office/drawing/2014/main" id="{92C51271-C9A3-CF1C-6E1E-C52E6730E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template.  </a:t>
            </a:r>
            <a:r>
              <a:rPr lang="en-US" altLang="en-US">
                <a:solidFill>
                  <a:schemeClr val="tx1"/>
                </a:solidFill>
              </a:rPr>
              <a:t>Consider jobs in some order. Take each job provided it's compatible with the ones already taken.</a:t>
            </a:r>
          </a:p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37958" name="Rectangle 6">
            <a:extLst>
              <a:ext uri="{FF2B5EF4-FFF2-40B4-BE49-F238E27FC236}">
                <a16:creationId xmlns:a16="http://schemas.microsoft.com/office/drawing/2014/main" id="{EC924514-5608-7C0F-D59F-CF25639E6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146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0" name="Rectangle 8">
            <a:extLst>
              <a:ext uri="{FF2B5EF4-FFF2-40B4-BE49-F238E27FC236}">
                <a16:creationId xmlns:a16="http://schemas.microsoft.com/office/drawing/2014/main" id="{B65B34C6-9ADC-91CD-C3E5-366FFE69C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146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1" name="Rectangle 9">
            <a:extLst>
              <a:ext uri="{FF2B5EF4-FFF2-40B4-BE49-F238E27FC236}">
                <a16:creationId xmlns:a16="http://schemas.microsoft.com/office/drawing/2014/main" id="{82CCF6A8-4FF9-F5A4-20CF-6F47A1EEF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14600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2" name="Rectangle 10">
            <a:extLst>
              <a:ext uri="{FF2B5EF4-FFF2-40B4-BE49-F238E27FC236}">
                <a16:creationId xmlns:a16="http://schemas.microsoft.com/office/drawing/2014/main" id="{699A4691-AD98-E50A-1BA1-71CBEBF3C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2514600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3" name="Rectangle 11">
            <a:extLst>
              <a:ext uri="{FF2B5EF4-FFF2-40B4-BE49-F238E27FC236}">
                <a16:creationId xmlns:a16="http://schemas.microsoft.com/office/drawing/2014/main" id="{147F994A-3341-19C1-BE68-B169C9167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743200"/>
            <a:ext cx="3733800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4" name="Rectangle 12">
            <a:extLst>
              <a:ext uri="{FF2B5EF4-FFF2-40B4-BE49-F238E27FC236}">
                <a16:creationId xmlns:a16="http://schemas.microsoft.com/office/drawing/2014/main" id="{95BB2B73-E81C-BC28-5549-873A520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43175"/>
            <a:ext cx="23447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breaks earliest start time</a:t>
            </a:r>
          </a:p>
        </p:txBody>
      </p:sp>
      <p:sp>
        <p:nvSpPr>
          <p:cNvPr id="637965" name="Rectangle 13">
            <a:extLst>
              <a:ext uri="{FF2B5EF4-FFF2-40B4-BE49-F238E27FC236}">
                <a16:creationId xmlns:a16="http://schemas.microsoft.com/office/drawing/2014/main" id="{824DC6FC-B88E-BD60-A666-C21644029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05200"/>
            <a:ext cx="14478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6" name="Rectangle 14">
            <a:extLst>
              <a:ext uri="{FF2B5EF4-FFF2-40B4-BE49-F238E27FC236}">
                <a16:creationId xmlns:a16="http://schemas.microsoft.com/office/drawing/2014/main" id="{D357F2CE-DEE6-AA57-8B4A-A1D754F1A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05200"/>
            <a:ext cx="1447800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7" name="Rectangle 15">
            <a:extLst>
              <a:ext uri="{FF2B5EF4-FFF2-40B4-BE49-F238E27FC236}">
                <a16:creationId xmlns:a16="http://schemas.microsoft.com/office/drawing/2014/main" id="{BDC71BB2-5F87-360C-BCEF-08F162C9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838200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68" name="Rectangle 16">
            <a:extLst>
              <a:ext uri="{FF2B5EF4-FFF2-40B4-BE49-F238E27FC236}">
                <a16:creationId xmlns:a16="http://schemas.microsoft.com/office/drawing/2014/main" id="{A51F3DB4-2B55-3352-EEF6-045F900FF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70275"/>
            <a:ext cx="22082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breaks shortest interval</a:t>
            </a:r>
          </a:p>
        </p:txBody>
      </p:sp>
      <p:sp>
        <p:nvSpPr>
          <p:cNvPr id="637969" name="Rectangle 17">
            <a:extLst>
              <a:ext uri="{FF2B5EF4-FFF2-40B4-BE49-F238E27FC236}">
                <a16:creationId xmlns:a16="http://schemas.microsoft.com/office/drawing/2014/main" id="{403CBBCB-58EA-588C-AE2E-B82A90B7B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60692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0" name="Rectangle 18">
            <a:extLst>
              <a:ext uri="{FF2B5EF4-FFF2-40B4-BE49-F238E27FC236}">
                <a16:creationId xmlns:a16="http://schemas.microsoft.com/office/drawing/2014/main" id="{65BE5691-33D9-CA40-C095-217FF85A4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0692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1" name="Rectangle 19">
            <a:extLst>
              <a:ext uri="{FF2B5EF4-FFF2-40B4-BE49-F238E27FC236}">
                <a16:creationId xmlns:a16="http://schemas.microsoft.com/office/drawing/2014/main" id="{0A916670-6C9D-1364-0DF9-75754D55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60692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2" name="Rectangle 20">
            <a:extLst>
              <a:ext uri="{FF2B5EF4-FFF2-40B4-BE49-F238E27FC236}">
                <a16:creationId xmlns:a16="http://schemas.microsoft.com/office/drawing/2014/main" id="{E014EA0B-28E1-0317-68C7-BA8625AF8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4606925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3" name="Rectangle 21">
            <a:extLst>
              <a:ext uri="{FF2B5EF4-FFF2-40B4-BE49-F238E27FC236}">
                <a16:creationId xmlns:a16="http://schemas.microsoft.com/office/drawing/2014/main" id="{5DF43D9C-70B6-23D0-855C-99BCD0D9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4835525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4" name="Rectangle 22">
            <a:extLst>
              <a:ext uri="{FF2B5EF4-FFF2-40B4-BE49-F238E27FC236}">
                <a16:creationId xmlns:a16="http://schemas.microsoft.com/office/drawing/2014/main" id="{B3213E3C-254E-5212-B570-8CD0B1FBA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06412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5" name="Rectangle 23">
            <a:extLst>
              <a:ext uri="{FF2B5EF4-FFF2-40B4-BE49-F238E27FC236}">
                <a16:creationId xmlns:a16="http://schemas.microsoft.com/office/drawing/2014/main" id="{49A947BF-309C-4F06-B2C3-6A655EF2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92725"/>
            <a:ext cx="623888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6" name="Rectangle 24">
            <a:extLst>
              <a:ext uri="{FF2B5EF4-FFF2-40B4-BE49-F238E27FC236}">
                <a16:creationId xmlns:a16="http://schemas.microsoft.com/office/drawing/2014/main" id="{15201F1B-03F3-F8A5-8BF9-798F6D133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835525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7" name="Rectangle 25">
            <a:extLst>
              <a:ext uri="{FF2B5EF4-FFF2-40B4-BE49-F238E27FC236}">
                <a16:creationId xmlns:a16="http://schemas.microsoft.com/office/drawing/2014/main" id="{86554EA3-15C9-E866-15A9-C343FE235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5064125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8" name="Rectangle 26">
            <a:extLst>
              <a:ext uri="{FF2B5EF4-FFF2-40B4-BE49-F238E27FC236}">
                <a16:creationId xmlns:a16="http://schemas.microsoft.com/office/drawing/2014/main" id="{65401F6B-BD0F-DB4A-B37C-E9324E91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5292725"/>
            <a:ext cx="623887" cy="15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79" name="Rectangle 27">
            <a:extLst>
              <a:ext uri="{FF2B5EF4-FFF2-40B4-BE49-F238E27FC236}">
                <a16:creationId xmlns:a16="http://schemas.microsoft.com/office/drawing/2014/main" id="{59DCB926-634A-5DAF-A0E0-8DE324FF8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25" y="4835525"/>
            <a:ext cx="623888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/>
          </a:p>
        </p:txBody>
      </p:sp>
      <p:sp>
        <p:nvSpPr>
          <p:cNvPr id="637982" name="Rectangle 30">
            <a:extLst>
              <a:ext uri="{FF2B5EF4-FFF2-40B4-BE49-F238E27FC236}">
                <a16:creationId xmlns:a16="http://schemas.microsoft.com/office/drawing/2014/main" id="{E2766D79-AD37-9744-0264-AD80F99FA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95800"/>
            <a:ext cx="21574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breaks fewest conflicts</a:t>
            </a:r>
          </a:p>
        </p:txBody>
      </p:sp>
    </p:spTree>
    <p:extLst>
      <p:ext uri="{BB962C8B-B14F-4D97-AF65-F5344CB8AC3E}">
        <p14:creationId xmlns:p14="http://schemas.microsoft.com/office/powerpoint/2010/main" val="136508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F28B591-EC82-D6A1-3AAE-BC37564C2E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362E3-4A9D-43E9-9CCE-4546A276B5B3}" type="slidenum">
              <a:rPr lang="en-US" altLang="en-US"/>
              <a:pPr/>
              <a:t>13</a:t>
            </a:fld>
            <a:endParaRPr lang="en-US" altLang="en-US" sz="1400"/>
          </a:p>
        </p:txBody>
      </p:sp>
      <p:sp>
        <p:nvSpPr>
          <p:cNvPr id="487432" name="Rectangle 8">
            <a:extLst>
              <a:ext uri="{FF2B5EF4-FFF2-40B4-BE49-F238E27FC236}">
                <a16:creationId xmlns:a16="http://schemas.microsoft.com/office/drawing/2014/main" id="{A3675C7F-99E1-9E41-6867-F6593942C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algorithm.  </a:t>
            </a:r>
            <a:r>
              <a:rPr lang="en-US" altLang="en-US">
                <a:solidFill>
                  <a:schemeClr val="tx1"/>
                </a:solidFill>
              </a:rPr>
              <a:t>Consider jobs in increasing order of finish time. Take each job provided it's compatible with the ones already taken.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Implementation.  </a:t>
            </a:r>
            <a:r>
              <a:rPr lang="en-US" altLang="en-US">
                <a:solidFill>
                  <a:schemeClr val="tx1"/>
                </a:solidFill>
              </a:rPr>
              <a:t>O(n log n).</a:t>
            </a:r>
          </a:p>
          <a:p>
            <a:pPr lvl="1"/>
            <a:r>
              <a:rPr lang="en-US" altLang="en-US"/>
              <a:t>Remember job j* that was added last to A.</a:t>
            </a:r>
          </a:p>
          <a:p>
            <a:pPr lvl="1"/>
            <a:r>
              <a:rPr lang="en-US" altLang="en-US"/>
              <a:t>Job j is compatible with A if s</a:t>
            </a:r>
            <a:r>
              <a:rPr lang="en-US" altLang="en-US" baseline="-25000"/>
              <a:t>j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</a:t>
            </a:r>
            <a:r>
              <a:rPr lang="en-US" altLang="en-US"/>
              <a:t> f</a:t>
            </a:r>
            <a:r>
              <a:rPr lang="en-US" altLang="en-US" baseline="-25000"/>
              <a:t>j*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  <p:sp>
        <p:nvSpPr>
          <p:cNvPr id="487428" name="Text Box 4">
            <a:extLst>
              <a:ext uri="{FF2B5EF4-FFF2-40B4-BE49-F238E27FC236}">
                <a16:creationId xmlns:a16="http://schemas.microsoft.com/office/drawing/2014/main" id="{22FA1D34-3D56-CCFF-BF87-81B1BC8F1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7010400" cy="23844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b="1">
                <a:latin typeface="Courier New" panose="02070309020205020404" pitchFamily="49" charset="0"/>
              </a:rPr>
              <a:t> jobs by finish times so that f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f</a:t>
            </a:r>
            <a:r>
              <a:rPr lang="en-US" altLang="en-US" b="1" baseline="-25000">
                <a:latin typeface="Courier New" panose="02070309020205020404" pitchFamily="49" charset="0"/>
              </a:rPr>
              <a:t>2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...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f</a:t>
            </a:r>
            <a:r>
              <a:rPr lang="en-US" altLang="en-US" b="1" baseline="-25000">
                <a:latin typeface="Courier New" panose="02070309020205020404" pitchFamily="49" charset="0"/>
              </a:rPr>
              <a:t>n</a:t>
            </a:r>
            <a:r>
              <a:rPr lang="en-US" altLang="en-US" b="1">
                <a:latin typeface="Courier New" panose="02070309020205020404" pitchFamily="49" charset="0"/>
              </a:rPr>
              <a:t>.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</a:rPr>
              <a:t>A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</a:t>
            </a:r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b="1">
                <a:latin typeface="Courier New" panose="02070309020205020404" pitchFamily="49" charset="0"/>
              </a:rPr>
              <a:t> j = 1 to n {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b="1">
                <a:latin typeface="Courier New" panose="02070309020205020404" pitchFamily="49" charset="0"/>
              </a:rPr>
              <a:t> (job j compatible with A)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A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 A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</a:t>
            </a:r>
            <a:r>
              <a:rPr lang="en-US" altLang="en-US" b="1">
                <a:latin typeface="Courier New" panose="02070309020205020404" pitchFamily="49" charset="0"/>
              </a:rPr>
              <a:t> {j}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A  </a:t>
            </a:r>
          </a:p>
        </p:txBody>
      </p:sp>
      <p:sp>
        <p:nvSpPr>
          <p:cNvPr id="487429" name="Text Box 5">
            <a:extLst>
              <a:ext uri="{FF2B5EF4-FFF2-40B4-BE49-F238E27FC236}">
                <a16:creationId xmlns:a16="http://schemas.microsoft.com/office/drawing/2014/main" id="{011098D4-0F52-ECE9-61C9-986253C7F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2762250"/>
            <a:ext cx="9779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jobs selected </a:t>
            </a:r>
            <a:endParaRPr lang="en-US" altLang="en-US" sz="1200">
              <a:sym typeface="Symbol" panose="05050102010706020507" pitchFamily="18" charset="2"/>
            </a:endParaRPr>
          </a:p>
        </p:txBody>
      </p:sp>
      <p:sp>
        <p:nvSpPr>
          <p:cNvPr id="487430" name="Line 6">
            <a:extLst>
              <a:ext uri="{FF2B5EF4-FFF2-40B4-BE49-F238E27FC236}">
                <a16:creationId xmlns:a16="http://schemas.microsoft.com/office/drawing/2014/main" id="{14AA8CD8-03DA-431D-7404-8F3B6C3436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9225" y="2914650"/>
            <a:ext cx="112713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87431" name="Rectangle 7">
            <a:extLst>
              <a:ext uri="{FF2B5EF4-FFF2-40B4-BE49-F238E27FC236}">
                <a16:creationId xmlns:a16="http://schemas.microsoft.com/office/drawing/2014/main" id="{037F75FE-9FD3-65A8-A46E-CD2FF1029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Scheduling:  Greedy Algorithm</a:t>
            </a:r>
          </a:p>
        </p:txBody>
      </p:sp>
      <p:sp>
        <p:nvSpPr>
          <p:cNvPr id="487427" name="AutoShape 3">
            <a:hlinkClick r:id="rId3" action="ppaction://hlinkpres?slideindex=1&amp;slidetitle=Interval%20Scheduling" highlightClick="1"/>
            <a:extLst>
              <a:ext uri="{FF2B5EF4-FFF2-40B4-BE49-F238E27FC236}">
                <a16:creationId xmlns:a16="http://schemas.microsoft.com/office/drawing/2014/main" id="{24A80653-0210-C4A0-0DBA-D3986BEC2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505200"/>
            <a:ext cx="533400" cy="387350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E10B45-564A-12A9-A25F-11B3DC55442B}"/>
              </a:ext>
            </a:extLst>
          </p:cNvPr>
          <p:cNvSpPr/>
          <p:nvPr/>
        </p:nvSpPr>
        <p:spPr bwMode="auto">
          <a:xfrm>
            <a:off x="539552" y="2060848"/>
            <a:ext cx="7918648" cy="45685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F28B591-EC82-D6A1-3AAE-BC37564C2E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362E3-4A9D-43E9-9CCE-4546A276B5B3}" type="slidenum">
              <a:rPr lang="en-US" altLang="en-US"/>
              <a:pPr/>
              <a:t>14</a:t>
            </a:fld>
            <a:endParaRPr lang="en-US" altLang="en-US" sz="1400"/>
          </a:p>
        </p:txBody>
      </p:sp>
      <p:sp>
        <p:nvSpPr>
          <p:cNvPr id="487432" name="Rectangle 8">
            <a:extLst>
              <a:ext uri="{FF2B5EF4-FFF2-40B4-BE49-F238E27FC236}">
                <a16:creationId xmlns:a16="http://schemas.microsoft.com/office/drawing/2014/main" id="{A3675C7F-99E1-9E41-6867-F6593942C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algorithm.  </a:t>
            </a:r>
            <a:r>
              <a:rPr lang="en-US" altLang="en-US">
                <a:solidFill>
                  <a:schemeClr val="tx1"/>
                </a:solidFill>
              </a:rPr>
              <a:t>Consider jobs in increasing order of finish time. Take each job provided it's compatible with the ones already taken.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Implementation.  </a:t>
            </a:r>
            <a:r>
              <a:rPr lang="en-US" altLang="en-US">
                <a:solidFill>
                  <a:schemeClr val="tx1"/>
                </a:solidFill>
              </a:rPr>
              <a:t>O(n log n).</a:t>
            </a:r>
          </a:p>
          <a:p>
            <a:pPr lvl="1"/>
            <a:r>
              <a:rPr lang="en-US" altLang="en-US"/>
              <a:t>Remember job j* that was added last to A.</a:t>
            </a:r>
          </a:p>
          <a:p>
            <a:pPr lvl="1"/>
            <a:r>
              <a:rPr lang="en-US" altLang="en-US"/>
              <a:t>Job j is compatible with A if s</a:t>
            </a:r>
            <a:r>
              <a:rPr lang="en-US" altLang="en-US" baseline="-25000"/>
              <a:t>j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</a:t>
            </a:r>
            <a:r>
              <a:rPr lang="en-US" altLang="en-US"/>
              <a:t> f</a:t>
            </a:r>
            <a:r>
              <a:rPr lang="en-US" altLang="en-US" baseline="-25000"/>
              <a:t>j*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  <p:sp>
        <p:nvSpPr>
          <p:cNvPr id="487428" name="Text Box 4">
            <a:extLst>
              <a:ext uri="{FF2B5EF4-FFF2-40B4-BE49-F238E27FC236}">
                <a16:creationId xmlns:a16="http://schemas.microsoft.com/office/drawing/2014/main" id="{22FA1D34-3D56-CCFF-BF87-81B1BC8F1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7010400" cy="23844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b="1">
                <a:latin typeface="Courier New" panose="02070309020205020404" pitchFamily="49" charset="0"/>
              </a:rPr>
              <a:t> jobs by finish times so that f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f</a:t>
            </a:r>
            <a:r>
              <a:rPr lang="en-US" altLang="en-US" b="1" baseline="-25000">
                <a:latin typeface="Courier New" panose="02070309020205020404" pitchFamily="49" charset="0"/>
              </a:rPr>
              <a:t>2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...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f</a:t>
            </a:r>
            <a:r>
              <a:rPr lang="en-US" altLang="en-US" b="1" baseline="-25000">
                <a:latin typeface="Courier New" panose="02070309020205020404" pitchFamily="49" charset="0"/>
              </a:rPr>
              <a:t>n</a:t>
            </a:r>
            <a:r>
              <a:rPr lang="en-US" altLang="en-US" b="1">
                <a:latin typeface="Courier New" panose="02070309020205020404" pitchFamily="49" charset="0"/>
              </a:rPr>
              <a:t>.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</a:rPr>
              <a:t>A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</a:t>
            </a:r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b="1">
                <a:latin typeface="Courier New" panose="02070309020205020404" pitchFamily="49" charset="0"/>
              </a:rPr>
              <a:t> j = 1 to n {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b="1">
                <a:latin typeface="Courier New" panose="02070309020205020404" pitchFamily="49" charset="0"/>
              </a:rPr>
              <a:t> (job j compatible with A)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A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 A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</a:t>
            </a:r>
            <a:r>
              <a:rPr lang="en-US" altLang="en-US" b="1">
                <a:latin typeface="Courier New" panose="02070309020205020404" pitchFamily="49" charset="0"/>
              </a:rPr>
              <a:t> {j}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A  </a:t>
            </a:r>
          </a:p>
        </p:txBody>
      </p:sp>
      <p:sp>
        <p:nvSpPr>
          <p:cNvPr id="487429" name="Text Box 5">
            <a:extLst>
              <a:ext uri="{FF2B5EF4-FFF2-40B4-BE49-F238E27FC236}">
                <a16:creationId xmlns:a16="http://schemas.microsoft.com/office/drawing/2014/main" id="{011098D4-0F52-ECE9-61C9-986253C7F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2762250"/>
            <a:ext cx="9779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jobs selected </a:t>
            </a:r>
            <a:endParaRPr lang="en-US" altLang="en-US" sz="1200">
              <a:sym typeface="Symbol" panose="05050102010706020507" pitchFamily="18" charset="2"/>
            </a:endParaRPr>
          </a:p>
        </p:txBody>
      </p:sp>
      <p:sp>
        <p:nvSpPr>
          <p:cNvPr id="487430" name="Line 6">
            <a:extLst>
              <a:ext uri="{FF2B5EF4-FFF2-40B4-BE49-F238E27FC236}">
                <a16:creationId xmlns:a16="http://schemas.microsoft.com/office/drawing/2014/main" id="{14AA8CD8-03DA-431D-7404-8F3B6C3436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9225" y="2914650"/>
            <a:ext cx="112713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87431" name="Rectangle 7">
            <a:extLst>
              <a:ext uri="{FF2B5EF4-FFF2-40B4-BE49-F238E27FC236}">
                <a16:creationId xmlns:a16="http://schemas.microsoft.com/office/drawing/2014/main" id="{037F75FE-9FD3-65A8-A46E-CD2FF1029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Scheduling:  Greedy Algorithm</a:t>
            </a:r>
          </a:p>
        </p:txBody>
      </p:sp>
      <p:sp>
        <p:nvSpPr>
          <p:cNvPr id="487427" name="AutoShape 3">
            <a:hlinkClick r:id="rId3" action="ppaction://hlinkpres?slideindex=1&amp;slidetitle=Interval%20Scheduling" highlightClick="1"/>
            <a:extLst>
              <a:ext uri="{FF2B5EF4-FFF2-40B4-BE49-F238E27FC236}">
                <a16:creationId xmlns:a16="http://schemas.microsoft.com/office/drawing/2014/main" id="{24A80653-0210-C4A0-0DBA-D3986BEC2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505200"/>
            <a:ext cx="533400" cy="387350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E10B45-564A-12A9-A25F-11B3DC55442B}"/>
              </a:ext>
            </a:extLst>
          </p:cNvPr>
          <p:cNvSpPr/>
          <p:nvPr/>
        </p:nvSpPr>
        <p:spPr bwMode="auto">
          <a:xfrm>
            <a:off x="539552" y="5013176"/>
            <a:ext cx="7918648" cy="16162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2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F28B591-EC82-D6A1-3AAE-BC37564C2E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362E3-4A9D-43E9-9CCE-4546A276B5B3}" type="slidenum">
              <a:rPr lang="en-US" altLang="en-US"/>
              <a:pPr/>
              <a:t>15</a:t>
            </a:fld>
            <a:endParaRPr lang="en-US" altLang="en-US" sz="1400"/>
          </a:p>
        </p:txBody>
      </p:sp>
      <p:sp>
        <p:nvSpPr>
          <p:cNvPr id="487432" name="Rectangle 8">
            <a:extLst>
              <a:ext uri="{FF2B5EF4-FFF2-40B4-BE49-F238E27FC236}">
                <a16:creationId xmlns:a16="http://schemas.microsoft.com/office/drawing/2014/main" id="{A3675C7F-99E1-9E41-6867-F6593942C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algorithm.  </a:t>
            </a:r>
            <a:r>
              <a:rPr lang="en-US" altLang="en-US">
                <a:solidFill>
                  <a:schemeClr val="tx1"/>
                </a:solidFill>
              </a:rPr>
              <a:t>Consider jobs in increasing order of finish time. Take each job provided it's compatible with the ones already taken.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Implementation.  </a:t>
            </a:r>
            <a:r>
              <a:rPr lang="en-US" altLang="en-US">
                <a:solidFill>
                  <a:schemeClr val="tx1"/>
                </a:solidFill>
              </a:rPr>
              <a:t>O(n log n).</a:t>
            </a:r>
          </a:p>
          <a:p>
            <a:pPr lvl="1"/>
            <a:r>
              <a:rPr lang="en-US" altLang="en-US"/>
              <a:t>Remember job j* that was added last to A.</a:t>
            </a:r>
          </a:p>
          <a:p>
            <a:pPr lvl="1"/>
            <a:r>
              <a:rPr lang="en-US" altLang="en-US"/>
              <a:t>Job j is compatible with A if s</a:t>
            </a:r>
            <a:r>
              <a:rPr lang="en-US" altLang="en-US" baseline="-25000"/>
              <a:t>j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</a:t>
            </a:r>
            <a:r>
              <a:rPr lang="en-US" altLang="en-US"/>
              <a:t> f</a:t>
            </a:r>
            <a:r>
              <a:rPr lang="en-US" altLang="en-US" baseline="-25000"/>
              <a:t>j*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  <p:sp>
        <p:nvSpPr>
          <p:cNvPr id="487428" name="Text Box 4">
            <a:extLst>
              <a:ext uri="{FF2B5EF4-FFF2-40B4-BE49-F238E27FC236}">
                <a16:creationId xmlns:a16="http://schemas.microsoft.com/office/drawing/2014/main" id="{22FA1D34-3D56-CCFF-BF87-81B1BC8F1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7010400" cy="23844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b="1">
                <a:latin typeface="Courier New" panose="02070309020205020404" pitchFamily="49" charset="0"/>
              </a:rPr>
              <a:t> jobs by finish times so that f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f</a:t>
            </a:r>
            <a:r>
              <a:rPr lang="en-US" altLang="en-US" b="1" baseline="-25000">
                <a:latin typeface="Courier New" panose="02070309020205020404" pitchFamily="49" charset="0"/>
              </a:rPr>
              <a:t>2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...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f</a:t>
            </a:r>
            <a:r>
              <a:rPr lang="en-US" altLang="en-US" b="1" baseline="-25000">
                <a:latin typeface="Courier New" panose="02070309020205020404" pitchFamily="49" charset="0"/>
              </a:rPr>
              <a:t>n</a:t>
            </a:r>
            <a:r>
              <a:rPr lang="en-US" altLang="en-US" b="1">
                <a:latin typeface="Courier New" panose="02070309020205020404" pitchFamily="49" charset="0"/>
              </a:rPr>
              <a:t>.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</a:rPr>
              <a:t>A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</a:t>
            </a:r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b="1">
                <a:latin typeface="Courier New" panose="02070309020205020404" pitchFamily="49" charset="0"/>
              </a:rPr>
              <a:t> j = 1 to n {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b="1">
                <a:latin typeface="Courier New" panose="02070309020205020404" pitchFamily="49" charset="0"/>
              </a:rPr>
              <a:t> (job j compatible with A)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A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 A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</a:t>
            </a:r>
            <a:r>
              <a:rPr lang="en-US" altLang="en-US" b="1">
                <a:latin typeface="Courier New" panose="02070309020205020404" pitchFamily="49" charset="0"/>
              </a:rPr>
              <a:t> {j}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A  </a:t>
            </a:r>
          </a:p>
        </p:txBody>
      </p:sp>
      <p:sp>
        <p:nvSpPr>
          <p:cNvPr id="487429" name="Text Box 5">
            <a:extLst>
              <a:ext uri="{FF2B5EF4-FFF2-40B4-BE49-F238E27FC236}">
                <a16:creationId xmlns:a16="http://schemas.microsoft.com/office/drawing/2014/main" id="{011098D4-0F52-ECE9-61C9-986253C7F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2762250"/>
            <a:ext cx="9779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jobs selected </a:t>
            </a:r>
            <a:endParaRPr lang="en-US" altLang="en-US" sz="1200">
              <a:sym typeface="Symbol" panose="05050102010706020507" pitchFamily="18" charset="2"/>
            </a:endParaRPr>
          </a:p>
        </p:txBody>
      </p:sp>
      <p:sp>
        <p:nvSpPr>
          <p:cNvPr id="487430" name="Line 6">
            <a:extLst>
              <a:ext uri="{FF2B5EF4-FFF2-40B4-BE49-F238E27FC236}">
                <a16:creationId xmlns:a16="http://schemas.microsoft.com/office/drawing/2014/main" id="{14AA8CD8-03DA-431D-7404-8F3B6C3436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9225" y="2914650"/>
            <a:ext cx="112713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87431" name="Rectangle 7">
            <a:extLst>
              <a:ext uri="{FF2B5EF4-FFF2-40B4-BE49-F238E27FC236}">
                <a16:creationId xmlns:a16="http://schemas.microsoft.com/office/drawing/2014/main" id="{037F75FE-9FD3-65A8-A46E-CD2FF1029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Scheduling:  Greedy Algorithm</a:t>
            </a:r>
          </a:p>
        </p:txBody>
      </p:sp>
      <p:sp>
        <p:nvSpPr>
          <p:cNvPr id="487427" name="AutoShape 3">
            <a:hlinkClick r:id="rId3" action="ppaction://hlinkpres?slideindex=1&amp;slidetitle=Interval%20Scheduling" highlightClick="1"/>
            <a:extLst>
              <a:ext uri="{FF2B5EF4-FFF2-40B4-BE49-F238E27FC236}">
                <a16:creationId xmlns:a16="http://schemas.microsoft.com/office/drawing/2014/main" id="{24A80653-0210-C4A0-0DBA-D3986BEC2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505200"/>
            <a:ext cx="533400" cy="387350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9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E60A1DF-5E5E-6E1C-064D-C473559CEC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5A234-35F6-46BE-8080-9D5FF3D40B92}" type="slidenum">
              <a:rPr lang="en-US" altLang="en-US"/>
              <a:pPr/>
              <a:t>16</a:t>
            </a:fld>
            <a:endParaRPr lang="en-US" altLang="en-US" sz="1400"/>
          </a:p>
        </p:txBody>
      </p:sp>
      <p:sp>
        <p:nvSpPr>
          <p:cNvPr id="390146" name="Rectangle 2">
            <a:extLst>
              <a:ext uri="{FF2B5EF4-FFF2-40B4-BE49-F238E27FC236}">
                <a16:creationId xmlns:a16="http://schemas.microsoft.com/office/drawing/2014/main" id="{ABA8B3C3-1777-D31F-38B4-A0982B3FF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Scheduling:  Analysis</a:t>
            </a:r>
          </a:p>
        </p:txBody>
      </p: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1E04F1AF-2B01-9E13-1183-413714060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Greedy algorithm is optimal.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hlink"/>
                </a:solidFill>
              </a:rPr>
              <a:t>(by contradiction)</a:t>
            </a:r>
          </a:p>
          <a:p>
            <a:pPr lvl="1"/>
            <a:r>
              <a:rPr lang="en-US" altLang="en-US"/>
              <a:t>Assume greedy is not optimal, and let's see what happens.</a:t>
            </a:r>
          </a:p>
          <a:p>
            <a:pPr lvl="1"/>
            <a:r>
              <a:rPr lang="en-US" altLang="en-US"/>
              <a:t>Let i</a:t>
            </a:r>
            <a:r>
              <a:rPr lang="en-US" altLang="en-US" baseline="-25000"/>
              <a:t>1</a:t>
            </a:r>
            <a:r>
              <a:rPr lang="en-US" altLang="en-US"/>
              <a:t>, i</a:t>
            </a:r>
            <a:r>
              <a:rPr lang="en-US" altLang="en-US" baseline="-25000"/>
              <a:t>2</a:t>
            </a:r>
            <a:r>
              <a:rPr lang="en-US" altLang="en-US"/>
              <a:t>, ... i</a:t>
            </a:r>
            <a:r>
              <a:rPr lang="en-US" altLang="en-US" baseline="-25000"/>
              <a:t>k </a:t>
            </a:r>
            <a:r>
              <a:rPr lang="en-US" altLang="en-US"/>
              <a:t>denote set of jobs selected by greedy.</a:t>
            </a:r>
          </a:p>
          <a:p>
            <a:pPr lvl="1"/>
            <a:r>
              <a:rPr lang="en-US" altLang="en-US"/>
              <a:t>Let j</a:t>
            </a:r>
            <a:r>
              <a:rPr lang="en-US" altLang="en-US" baseline="-25000"/>
              <a:t>1</a:t>
            </a:r>
            <a:r>
              <a:rPr lang="en-US" altLang="en-US"/>
              <a:t>, j</a:t>
            </a:r>
            <a:r>
              <a:rPr lang="en-US" altLang="en-US" baseline="-25000"/>
              <a:t>2</a:t>
            </a:r>
            <a:r>
              <a:rPr lang="en-US" altLang="en-US"/>
              <a:t>, ... j</a:t>
            </a:r>
            <a:r>
              <a:rPr lang="en-US" altLang="en-US" baseline="-25000"/>
              <a:t>m  </a:t>
            </a:r>
            <a:r>
              <a:rPr lang="en-US" altLang="en-US"/>
              <a:t>denote set of jobs in the optimal solution with</a:t>
            </a:r>
            <a:br>
              <a:rPr lang="en-US" altLang="en-US"/>
            </a:br>
            <a:r>
              <a:rPr lang="en-US" altLang="en-US"/>
              <a:t>i</a:t>
            </a:r>
            <a:r>
              <a:rPr lang="en-US" altLang="en-US" baseline="-25000"/>
              <a:t>1</a:t>
            </a:r>
            <a:r>
              <a:rPr lang="en-US" altLang="en-US"/>
              <a:t> = j</a:t>
            </a:r>
            <a:r>
              <a:rPr lang="en-US" altLang="en-US" baseline="-25000"/>
              <a:t>1</a:t>
            </a:r>
            <a:r>
              <a:rPr lang="en-US" altLang="en-US"/>
              <a:t>, i</a:t>
            </a:r>
            <a:r>
              <a:rPr lang="en-US" altLang="en-US" baseline="-25000"/>
              <a:t>2 </a:t>
            </a:r>
            <a:r>
              <a:rPr lang="en-US" altLang="en-US"/>
              <a:t>= j</a:t>
            </a:r>
            <a:r>
              <a:rPr lang="en-US" altLang="en-US" baseline="-25000"/>
              <a:t>2</a:t>
            </a:r>
            <a:r>
              <a:rPr lang="en-US" altLang="en-US"/>
              <a:t>, ..., i</a:t>
            </a:r>
            <a:r>
              <a:rPr lang="en-US" altLang="en-US" baseline="-25000"/>
              <a:t>r</a:t>
            </a:r>
            <a:r>
              <a:rPr lang="en-US" altLang="en-US"/>
              <a:t> = j</a:t>
            </a:r>
            <a:r>
              <a:rPr lang="en-US" altLang="en-US" baseline="-25000"/>
              <a:t>r </a:t>
            </a:r>
            <a:r>
              <a:rPr lang="en-US" altLang="en-US"/>
              <a:t>for the largest possible value of r. </a:t>
            </a:r>
          </a:p>
        </p:txBody>
      </p:sp>
      <p:sp>
        <p:nvSpPr>
          <p:cNvPr id="390148" name="Rectangle 4">
            <a:extLst>
              <a:ext uri="{FF2B5EF4-FFF2-40B4-BE49-F238E27FC236}">
                <a16:creationId xmlns:a16="http://schemas.microsoft.com/office/drawing/2014/main" id="{D2B728F8-34AC-12A8-92C3-179DC20C3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816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  <a:r>
              <a:rPr lang="en-US" altLang="en-US" sz="1400" baseline="-25000"/>
              <a:t>1</a:t>
            </a:r>
          </a:p>
        </p:txBody>
      </p:sp>
      <p:sp>
        <p:nvSpPr>
          <p:cNvPr id="390149" name="Rectangle 5">
            <a:extLst>
              <a:ext uri="{FF2B5EF4-FFF2-40B4-BE49-F238E27FC236}">
                <a16:creationId xmlns:a16="http://schemas.microsoft.com/office/drawing/2014/main" id="{33A952A3-8D7A-B83F-4F50-25417A1EB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181600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  <a:r>
              <a:rPr lang="en-US" altLang="en-US" sz="1400" baseline="-25000"/>
              <a:t>2</a:t>
            </a:r>
          </a:p>
        </p:txBody>
      </p:sp>
      <p:sp>
        <p:nvSpPr>
          <p:cNvPr id="390151" name="Rectangle 7">
            <a:extLst>
              <a:ext uri="{FF2B5EF4-FFF2-40B4-BE49-F238E27FC236}">
                <a16:creationId xmlns:a16="http://schemas.microsoft.com/office/drawing/2014/main" id="{B39F514B-185A-48FC-D77E-7CF1439D2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  <a:r>
              <a:rPr lang="en-US" altLang="en-US" sz="1400" baseline="-25000"/>
              <a:t>r</a:t>
            </a:r>
          </a:p>
        </p:txBody>
      </p:sp>
      <p:sp>
        <p:nvSpPr>
          <p:cNvPr id="390155" name="Rectangle 11">
            <a:extLst>
              <a:ext uri="{FF2B5EF4-FFF2-40B4-BE49-F238E27FC236}">
                <a16:creationId xmlns:a16="http://schemas.microsoft.com/office/drawing/2014/main" id="{FEBDF585-CDAA-D266-F169-0DB6E276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434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i</a:t>
            </a:r>
            <a:r>
              <a:rPr lang="en-US" altLang="en-US" sz="1400" baseline="-25000"/>
              <a:t>1</a:t>
            </a:r>
            <a:endParaRPr lang="en-US" altLang="en-US"/>
          </a:p>
        </p:txBody>
      </p:sp>
      <p:sp>
        <p:nvSpPr>
          <p:cNvPr id="390156" name="Rectangle 12">
            <a:extLst>
              <a:ext uri="{FF2B5EF4-FFF2-40B4-BE49-F238E27FC236}">
                <a16:creationId xmlns:a16="http://schemas.microsoft.com/office/drawing/2014/main" id="{222911BA-B68B-590F-39FB-5C005E43B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  <a:r>
              <a:rPr lang="en-US" altLang="en-US" sz="1400" baseline="-25000"/>
              <a:t>1</a:t>
            </a:r>
          </a:p>
        </p:txBody>
      </p:sp>
      <p:sp>
        <p:nvSpPr>
          <p:cNvPr id="390158" name="Rectangle 14">
            <a:extLst>
              <a:ext uri="{FF2B5EF4-FFF2-40B4-BE49-F238E27FC236}">
                <a16:creationId xmlns:a16="http://schemas.microsoft.com/office/drawing/2014/main" id="{1670AA78-3353-4280-6A9A-572A410C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  <a:r>
              <a:rPr lang="en-US" altLang="en-US" sz="1400" baseline="-25000"/>
              <a:t>r</a:t>
            </a:r>
          </a:p>
        </p:txBody>
      </p:sp>
      <p:sp>
        <p:nvSpPr>
          <p:cNvPr id="390159" name="Rectangle 15">
            <a:extLst>
              <a:ext uri="{FF2B5EF4-FFF2-40B4-BE49-F238E27FC236}">
                <a16:creationId xmlns:a16="http://schemas.microsoft.com/office/drawing/2014/main" id="{CCF34470-325B-3F6E-BB86-9C20FECBF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343400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  <a:r>
              <a:rPr lang="en-US" altLang="en-US" sz="1400" baseline="-25000"/>
              <a:t>r+1</a:t>
            </a:r>
          </a:p>
        </p:txBody>
      </p:sp>
      <p:sp>
        <p:nvSpPr>
          <p:cNvPr id="390161" name="Rectangle 17">
            <a:extLst>
              <a:ext uri="{FF2B5EF4-FFF2-40B4-BE49-F238E27FC236}">
                <a16:creationId xmlns:a16="http://schemas.microsoft.com/office/drawing/2014/main" id="{A1C404FE-DAF4-B201-11A7-9A5D09211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81600"/>
            <a:ext cx="1447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390167" name="Text Box 23">
            <a:extLst>
              <a:ext uri="{FF2B5EF4-FFF2-40B4-BE49-F238E27FC236}">
                <a16:creationId xmlns:a16="http://schemas.microsoft.com/office/drawing/2014/main" id="{AA0EB6FC-1596-0529-EE93-D118DA1A4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4276725"/>
            <a:ext cx="928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Greedy:</a:t>
            </a:r>
          </a:p>
        </p:txBody>
      </p:sp>
      <p:sp>
        <p:nvSpPr>
          <p:cNvPr id="390168" name="Text Box 24">
            <a:extLst>
              <a:ext uri="{FF2B5EF4-FFF2-40B4-BE49-F238E27FC236}">
                <a16:creationId xmlns:a16="http://schemas.microsoft.com/office/drawing/2014/main" id="{7E22D01C-9E71-DF35-A396-65BDC6663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5176838"/>
            <a:ext cx="6508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OPT:</a:t>
            </a:r>
          </a:p>
        </p:txBody>
      </p:sp>
      <p:sp>
        <p:nvSpPr>
          <p:cNvPr id="390179" name="Rectangle 35">
            <a:extLst>
              <a:ext uri="{FF2B5EF4-FFF2-40B4-BE49-F238E27FC236}">
                <a16:creationId xmlns:a16="http://schemas.microsoft.com/office/drawing/2014/main" id="{7B4E5A41-1BEF-5D71-50CB-67BA92DC6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181600"/>
            <a:ext cx="685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j</a:t>
            </a:r>
            <a:r>
              <a:rPr lang="en-US" altLang="en-US" baseline="-25000">
                <a:solidFill>
                  <a:schemeClr val="bg1"/>
                </a:solidFill>
              </a:rPr>
              <a:t>r+1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90186" name="Text Box 42">
            <a:extLst>
              <a:ext uri="{FF2B5EF4-FFF2-40B4-BE49-F238E27FC236}">
                <a16:creationId xmlns:a16="http://schemas.microsoft.com/office/drawing/2014/main" id="{6B0A292D-EEF7-F43C-A6BC-52D774DC0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75" y="5959475"/>
            <a:ext cx="2143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why not replace job j</a:t>
            </a:r>
            <a:r>
              <a:rPr lang="en-US" altLang="en-US" sz="1400" baseline="-25000"/>
              <a:t>r+1</a:t>
            </a:r>
            <a:br>
              <a:rPr lang="en-US" altLang="en-US" sz="1200"/>
            </a:br>
            <a:r>
              <a:rPr lang="en-US" altLang="en-US" sz="1200"/>
              <a:t>with job </a:t>
            </a:r>
            <a:r>
              <a:rPr lang="en-US" altLang="en-US" sz="1400"/>
              <a:t>i</a:t>
            </a:r>
            <a:r>
              <a:rPr lang="en-US" altLang="en-US" sz="1400" baseline="-25000"/>
              <a:t>r+1</a:t>
            </a:r>
            <a:r>
              <a:rPr lang="en-US" altLang="en-US" sz="1200"/>
              <a:t>?</a:t>
            </a:r>
          </a:p>
        </p:txBody>
      </p:sp>
      <p:sp>
        <p:nvSpPr>
          <p:cNvPr id="390187" name="Line 43">
            <a:extLst>
              <a:ext uri="{FF2B5EF4-FFF2-40B4-BE49-F238E27FC236}">
                <a16:creationId xmlns:a16="http://schemas.microsoft.com/office/drawing/2014/main" id="{696C648A-A086-B389-89E9-C4E3898C5A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96025" y="5608638"/>
            <a:ext cx="0" cy="258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88" name="Line 44">
            <a:extLst>
              <a:ext uri="{FF2B5EF4-FFF2-40B4-BE49-F238E27FC236}">
                <a16:creationId xmlns:a16="http://schemas.microsoft.com/office/drawing/2014/main" id="{6C9C4A65-9E78-7F25-9BB7-3877386E1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652963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90" name="Line 46">
            <a:extLst>
              <a:ext uri="{FF2B5EF4-FFF2-40B4-BE49-F238E27FC236}">
                <a16:creationId xmlns:a16="http://schemas.microsoft.com/office/drawing/2014/main" id="{F5A1F0F8-0B6A-2AEF-A5F0-26FA68793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486400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93" name="Text Box 49">
            <a:extLst>
              <a:ext uri="{FF2B5EF4-FFF2-40B4-BE49-F238E27FC236}">
                <a16:creationId xmlns:a16="http://schemas.microsoft.com/office/drawing/2014/main" id="{4F725A6D-1249-28F9-F123-A185A5BC3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5" y="3749675"/>
            <a:ext cx="21431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job i</a:t>
            </a:r>
            <a:r>
              <a:rPr lang="en-US" altLang="en-US" sz="1200" baseline="-25000"/>
              <a:t>r+1</a:t>
            </a:r>
            <a:r>
              <a:rPr lang="en-US" altLang="en-US" sz="1200"/>
              <a:t> finishes before j</a:t>
            </a:r>
            <a:r>
              <a:rPr lang="en-US" altLang="en-US" sz="1200" baseline="-25000"/>
              <a:t>r+1</a:t>
            </a:r>
          </a:p>
        </p:txBody>
      </p:sp>
      <p:sp>
        <p:nvSpPr>
          <p:cNvPr id="390194" name="Line 50">
            <a:extLst>
              <a:ext uri="{FF2B5EF4-FFF2-40B4-BE49-F238E27FC236}">
                <a16:creationId xmlns:a16="http://schemas.microsoft.com/office/drawing/2014/main" id="{8C1F0C3A-86C2-60C8-E25D-5E8FEB21E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401955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96" name="Line 52">
            <a:extLst>
              <a:ext uri="{FF2B5EF4-FFF2-40B4-BE49-F238E27FC236}">
                <a16:creationId xmlns:a16="http://schemas.microsoft.com/office/drawing/2014/main" id="{3B74D08B-1C54-C7D6-3AAE-F1FEDC8BD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038600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90197" name="Line 53">
            <a:extLst>
              <a:ext uri="{FF2B5EF4-FFF2-40B4-BE49-F238E27FC236}">
                <a16:creationId xmlns:a16="http://schemas.microsoft.com/office/drawing/2014/main" id="{10837A59-1198-1FF0-870C-4A5C1069C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038600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500627-44E9-3EA6-5B12-018E34117596}"/>
              </a:ext>
            </a:extLst>
          </p:cNvPr>
          <p:cNvSpPr/>
          <p:nvPr/>
        </p:nvSpPr>
        <p:spPr bwMode="auto">
          <a:xfrm>
            <a:off x="173038" y="1700809"/>
            <a:ext cx="8797924" cy="48317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E60A1DF-5E5E-6E1C-064D-C473559CEC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5A234-35F6-46BE-8080-9D5FF3D40B92}" type="slidenum">
              <a:rPr lang="en-US" altLang="en-US"/>
              <a:pPr/>
              <a:t>17</a:t>
            </a:fld>
            <a:endParaRPr lang="en-US" altLang="en-US" sz="1400"/>
          </a:p>
        </p:txBody>
      </p:sp>
      <p:sp>
        <p:nvSpPr>
          <p:cNvPr id="390146" name="Rectangle 2">
            <a:extLst>
              <a:ext uri="{FF2B5EF4-FFF2-40B4-BE49-F238E27FC236}">
                <a16:creationId xmlns:a16="http://schemas.microsoft.com/office/drawing/2014/main" id="{ABA8B3C3-1777-D31F-38B4-A0982B3FF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Scheduling:  Analysis</a:t>
            </a:r>
          </a:p>
        </p:txBody>
      </p: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1E04F1AF-2B01-9E13-1183-413714060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Greedy algorithm is optimal.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hlink"/>
                </a:solidFill>
              </a:rPr>
              <a:t>(by contradiction)</a:t>
            </a:r>
          </a:p>
          <a:p>
            <a:pPr lvl="1"/>
            <a:r>
              <a:rPr lang="en-US" altLang="en-US"/>
              <a:t>Assume greedy is not optimal, and let's see what happens.</a:t>
            </a:r>
          </a:p>
          <a:p>
            <a:pPr lvl="1"/>
            <a:r>
              <a:rPr lang="en-US" altLang="en-US"/>
              <a:t>Let i</a:t>
            </a:r>
            <a:r>
              <a:rPr lang="en-US" altLang="en-US" baseline="-25000"/>
              <a:t>1</a:t>
            </a:r>
            <a:r>
              <a:rPr lang="en-US" altLang="en-US"/>
              <a:t>, i</a:t>
            </a:r>
            <a:r>
              <a:rPr lang="en-US" altLang="en-US" baseline="-25000"/>
              <a:t>2</a:t>
            </a:r>
            <a:r>
              <a:rPr lang="en-US" altLang="en-US"/>
              <a:t>, ... i</a:t>
            </a:r>
            <a:r>
              <a:rPr lang="en-US" altLang="en-US" baseline="-25000"/>
              <a:t>k </a:t>
            </a:r>
            <a:r>
              <a:rPr lang="en-US" altLang="en-US"/>
              <a:t>denote set of jobs selected by greedy.</a:t>
            </a:r>
          </a:p>
          <a:p>
            <a:pPr lvl="1"/>
            <a:r>
              <a:rPr lang="en-US" altLang="en-US"/>
              <a:t>Let j</a:t>
            </a:r>
            <a:r>
              <a:rPr lang="en-US" altLang="en-US" baseline="-25000"/>
              <a:t>1</a:t>
            </a:r>
            <a:r>
              <a:rPr lang="en-US" altLang="en-US"/>
              <a:t>, j</a:t>
            </a:r>
            <a:r>
              <a:rPr lang="en-US" altLang="en-US" baseline="-25000"/>
              <a:t>2</a:t>
            </a:r>
            <a:r>
              <a:rPr lang="en-US" altLang="en-US"/>
              <a:t>, ... j</a:t>
            </a:r>
            <a:r>
              <a:rPr lang="en-US" altLang="en-US" baseline="-25000"/>
              <a:t>m  </a:t>
            </a:r>
            <a:r>
              <a:rPr lang="en-US" altLang="en-US"/>
              <a:t>denote set of jobs in the optimal solution with</a:t>
            </a:r>
            <a:br>
              <a:rPr lang="en-US" altLang="en-US"/>
            </a:br>
            <a:r>
              <a:rPr lang="en-US" altLang="en-US"/>
              <a:t>i</a:t>
            </a:r>
            <a:r>
              <a:rPr lang="en-US" altLang="en-US" baseline="-25000"/>
              <a:t>1</a:t>
            </a:r>
            <a:r>
              <a:rPr lang="en-US" altLang="en-US"/>
              <a:t> = j</a:t>
            </a:r>
            <a:r>
              <a:rPr lang="en-US" altLang="en-US" baseline="-25000"/>
              <a:t>1</a:t>
            </a:r>
            <a:r>
              <a:rPr lang="en-US" altLang="en-US"/>
              <a:t>, i</a:t>
            </a:r>
            <a:r>
              <a:rPr lang="en-US" altLang="en-US" baseline="-25000"/>
              <a:t>2 </a:t>
            </a:r>
            <a:r>
              <a:rPr lang="en-US" altLang="en-US"/>
              <a:t>= j</a:t>
            </a:r>
            <a:r>
              <a:rPr lang="en-US" altLang="en-US" baseline="-25000"/>
              <a:t>2</a:t>
            </a:r>
            <a:r>
              <a:rPr lang="en-US" altLang="en-US"/>
              <a:t>, ..., i</a:t>
            </a:r>
            <a:r>
              <a:rPr lang="en-US" altLang="en-US" baseline="-25000"/>
              <a:t>r</a:t>
            </a:r>
            <a:r>
              <a:rPr lang="en-US" altLang="en-US"/>
              <a:t> = j</a:t>
            </a:r>
            <a:r>
              <a:rPr lang="en-US" altLang="en-US" baseline="-25000"/>
              <a:t>r </a:t>
            </a:r>
            <a:r>
              <a:rPr lang="en-US" altLang="en-US"/>
              <a:t>for the largest possible value of r. </a:t>
            </a:r>
          </a:p>
        </p:txBody>
      </p:sp>
      <p:sp>
        <p:nvSpPr>
          <p:cNvPr id="390148" name="Rectangle 4">
            <a:extLst>
              <a:ext uri="{FF2B5EF4-FFF2-40B4-BE49-F238E27FC236}">
                <a16:creationId xmlns:a16="http://schemas.microsoft.com/office/drawing/2014/main" id="{D2B728F8-34AC-12A8-92C3-179DC20C3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816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  <a:r>
              <a:rPr lang="en-US" altLang="en-US" sz="1400" baseline="-25000"/>
              <a:t>1</a:t>
            </a:r>
          </a:p>
        </p:txBody>
      </p:sp>
      <p:sp>
        <p:nvSpPr>
          <p:cNvPr id="390149" name="Rectangle 5">
            <a:extLst>
              <a:ext uri="{FF2B5EF4-FFF2-40B4-BE49-F238E27FC236}">
                <a16:creationId xmlns:a16="http://schemas.microsoft.com/office/drawing/2014/main" id="{33A952A3-8D7A-B83F-4F50-25417A1EB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181600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  <a:r>
              <a:rPr lang="en-US" altLang="en-US" sz="1400" baseline="-25000"/>
              <a:t>2</a:t>
            </a:r>
          </a:p>
        </p:txBody>
      </p:sp>
      <p:sp>
        <p:nvSpPr>
          <p:cNvPr id="390151" name="Rectangle 7">
            <a:extLst>
              <a:ext uri="{FF2B5EF4-FFF2-40B4-BE49-F238E27FC236}">
                <a16:creationId xmlns:a16="http://schemas.microsoft.com/office/drawing/2014/main" id="{B39F514B-185A-48FC-D77E-7CF1439D2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  <a:r>
              <a:rPr lang="en-US" altLang="en-US" sz="1400" baseline="-25000"/>
              <a:t>r</a:t>
            </a:r>
          </a:p>
        </p:txBody>
      </p:sp>
      <p:sp>
        <p:nvSpPr>
          <p:cNvPr id="390155" name="Rectangle 11">
            <a:extLst>
              <a:ext uri="{FF2B5EF4-FFF2-40B4-BE49-F238E27FC236}">
                <a16:creationId xmlns:a16="http://schemas.microsoft.com/office/drawing/2014/main" id="{FEBDF585-CDAA-D266-F169-0DB6E276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434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i</a:t>
            </a:r>
            <a:r>
              <a:rPr lang="en-US" altLang="en-US" sz="1400" baseline="-25000"/>
              <a:t>1</a:t>
            </a:r>
            <a:endParaRPr lang="en-US" altLang="en-US"/>
          </a:p>
        </p:txBody>
      </p:sp>
      <p:sp>
        <p:nvSpPr>
          <p:cNvPr id="390156" name="Rectangle 12">
            <a:extLst>
              <a:ext uri="{FF2B5EF4-FFF2-40B4-BE49-F238E27FC236}">
                <a16:creationId xmlns:a16="http://schemas.microsoft.com/office/drawing/2014/main" id="{222911BA-B68B-590F-39FB-5C005E43B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  <a:r>
              <a:rPr lang="en-US" altLang="en-US" sz="1400" baseline="-25000"/>
              <a:t>1</a:t>
            </a:r>
          </a:p>
        </p:txBody>
      </p:sp>
      <p:sp>
        <p:nvSpPr>
          <p:cNvPr id="390158" name="Rectangle 14">
            <a:extLst>
              <a:ext uri="{FF2B5EF4-FFF2-40B4-BE49-F238E27FC236}">
                <a16:creationId xmlns:a16="http://schemas.microsoft.com/office/drawing/2014/main" id="{1670AA78-3353-4280-6A9A-572A410C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  <a:r>
              <a:rPr lang="en-US" altLang="en-US" sz="1400" baseline="-25000"/>
              <a:t>r</a:t>
            </a:r>
          </a:p>
        </p:txBody>
      </p:sp>
      <p:sp>
        <p:nvSpPr>
          <p:cNvPr id="390159" name="Rectangle 15">
            <a:extLst>
              <a:ext uri="{FF2B5EF4-FFF2-40B4-BE49-F238E27FC236}">
                <a16:creationId xmlns:a16="http://schemas.microsoft.com/office/drawing/2014/main" id="{CCF34470-325B-3F6E-BB86-9C20FECBF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343400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  <a:r>
              <a:rPr lang="en-US" altLang="en-US" sz="1400" baseline="-25000"/>
              <a:t>r+1</a:t>
            </a:r>
          </a:p>
        </p:txBody>
      </p:sp>
      <p:sp>
        <p:nvSpPr>
          <p:cNvPr id="390161" name="Rectangle 17">
            <a:extLst>
              <a:ext uri="{FF2B5EF4-FFF2-40B4-BE49-F238E27FC236}">
                <a16:creationId xmlns:a16="http://schemas.microsoft.com/office/drawing/2014/main" id="{A1C404FE-DAF4-B201-11A7-9A5D09211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81600"/>
            <a:ext cx="1447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390167" name="Text Box 23">
            <a:extLst>
              <a:ext uri="{FF2B5EF4-FFF2-40B4-BE49-F238E27FC236}">
                <a16:creationId xmlns:a16="http://schemas.microsoft.com/office/drawing/2014/main" id="{AA0EB6FC-1596-0529-EE93-D118DA1A4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4276725"/>
            <a:ext cx="928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Greedy:</a:t>
            </a:r>
          </a:p>
        </p:txBody>
      </p:sp>
      <p:sp>
        <p:nvSpPr>
          <p:cNvPr id="390168" name="Text Box 24">
            <a:extLst>
              <a:ext uri="{FF2B5EF4-FFF2-40B4-BE49-F238E27FC236}">
                <a16:creationId xmlns:a16="http://schemas.microsoft.com/office/drawing/2014/main" id="{7E22D01C-9E71-DF35-A396-65BDC6663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5176838"/>
            <a:ext cx="6508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OPT:</a:t>
            </a:r>
          </a:p>
        </p:txBody>
      </p:sp>
      <p:sp>
        <p:nvSpPr>
          <p:cNvPr id="390179" name="Rectangle 35">
            <a:extLst>
              <a:ext uri="{FF2B5EF4-FFF2-40B4-BE49-F238E27FC236}">
                <a16:creationId xmlns:a16="http://schemas.microsoft.com/office/drawing/2014/main" id="{7B4E5A41-1BEF-5D71-50CB-67BA92DC6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181600"/>
            <a:ext cx="685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j</a:t>
            </a:r>
            <a:r>
              <a:rPr lang="en-US" altLang="en-US" baseline="-25000">
                <a:solidFill>
                  <a:schemeClr val="bg1"/>
                </a:solidFill>
              </a:rPr>
              <a:t>r+1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90186" name="Text Box 42">
            <a:extLst>
              <a:ext uri="{FF2B5EF4-FFF2-40B4-BE49-F238E27FC236}">
                <a16:creationId xmlns:a16="http://schemas.microsoft.com/office/drawing/2014/main" id="{6B0A292D-EEF7-F43C-A6BC-52D774DC0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75" y="5959475"/>
            <a:ext cx="2143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why not replace job j</a:t>
            </a:r>
            <a:r>
              <a:rPr lang="en-US" altLang="en-US" sz="1400" baseline="-25000"/>
              <a:t>r+1</a:t>
            </a:r>
            <a:br>
              <a:rPr lang="en-US" altLang="en-US" sz="1200"/>
            </a:br>
            <a:r>
              <a:rPr lang="en-US" altLang="en-US" sz="1200"/>
              <a:t>with job </a:t>
            </a:r>
            <a:r>
              <a:rPr lang="en-US" altLang="en-US" sz="1400"/>
              <a:t>i</a:t>
            </a:r>
            <a:r>
              <a:rPr lang="en-US" altLang="en-US" sz="1400" baseline="-25000"/>
              <a:t>r+1</a:t>
            </a:r>
            <a:r>
              <a:rPr lang="en-US" altLang="en-US" sz="1200"/>
              <a:t>?</a:t>
            </a:r>
          </a:p>
        </p:txBody>
      </p:sp>
      <p:sp>
        <p:nvSpPr>
          <p:cNvPr id="390187" name="Line 43">
            <a:extLst>
              <a:ext uri="{FF2B5EF4-FFF2-40B4-BE49-F238E27FC236}">
                <a16:creationId xmlns:a16="http://schemas.microsoft.com/office/drawing/2014/main" id="{696C648A-A086-B389-89E9-C4E3898C5A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96025" y="5608638"/>
            <a:ext cx="0" cy="258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88" name="Line 44">
            <a:extLst>
              <a:ext uri="{FF2B5EF4-FFF2-40B4-BE49-F238E27FC236}">
                <a16:creationId xmlns:a16="http://schemas.microsoft.com/office/drawing/2014/main" id="{6C9C4A65-9E78-7F25-9BB7-3877386E1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652963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90" name="Line 46">
            <a:extLst>
              <a:ext uri="{FF2B5EF4-FFF2-40B4-BE49-F238E27FC236}">
                <a16:creationId xmlns:a16="http://schemas.microsoft.com/office/drawing/2014/main" id="{F5A1F0F8-0B6A-2AEF-A5F0-26FA68793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486400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93" name="Text Box 49">
            <a:extLst>
              <a:ext uri="{FF2B5EF4-FFF2-40B4-BE49-F238E27FC236}">
                <a16:creationId xmlns:a16="http://schemas.microsoft.com/office/drawing/2014/main" id="{4F725A6D-1249-28F9-F123-A185A5BC3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5" y="3749675"/>
            <a:ext cx="21431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job i</a:t>
            </a:r>
            <a:r>
              <a:rPr lang="en-US" altLang="en-US" sz="1200" baseline="-25000"/>
              <a:t>r+1</a:t>
            </a:r>
            <a:r>
              <a:rPr lang="en-US" altLang="en-US" sz="1200"/>
              <a:t> finishes before j</a:t>
            </a:r>
            <a:r>
              <a:rPr lang="en-US" altLang="en-US" sz="1200" baseline="-25000"/>
              <a:t>r+1</a:t>
            </a:r>
          </a:p>
        </p:txBody>
      </p:sp>
      <p:sp>
        <p:nvSpPr>
          <p:cNvPr id="390194" name="Line 50">
            <a:extLst>
              <a:ext uri="{FF2B5EF4-FFF2-40B4-BE49-F238E27FC236}">
                <a16:creationId xmlns:a16="http://schemas.microsoft.com/office/drawing/2014/main" id="{8C1F0C3A-86C2-60C8-E25D-5E8FEB21E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401955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96" name="Line 52">
            <a:extLst>
              <a:ext uri="{FF2B5EF4-FFF2-40B4-BE49-F238E27FC236}">
                <a16:creationId xmlns:a16="http://schemas.microsoft.com/office/drawing/2014/main" id="{3B74D08B-1C54-C7D6-3AAE-F1FEDC8BD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038600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90197" name="Line 53">
            <a:extLst>
              <a:ext uri="{FF2B5EF4-FFF2-40B4-BE49-F238E27FC236}">
                <a16:creationId xmlns:a16="http://schemas.microsoft.com/office/drawing/2014/main" id="{10837A59-1198-1FF0-870C-4A5C1069C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038600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500627-44E9-3EA6-5B12-018E34117596}"/>
              </a:ext>
            </a:extLst>
          </p:cNvPr>
          <p:cNvSpPr/>
          <p:nvPr/>
        </p:nvSpPr>
        <p:spPr bwMode="auto">
          <a:xfrm>
            <a:off x="173038" y="5581650"/>
            <a:ext cx="8797924" cy="9509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09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E60A1DF-5E5E-6E1C-064D-C473559CEC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5A234-35F6-46BE-8080-9D5FF3D40B92}" type="slidenum">
              <a:rPr lang="en-US" altLang="en-US"/>
              <a:pPr/>
              <a:t>18</a:t>
            </a:fld>
            <a:endParaRPr lang="en-US" altLang="en-US" sz="1400"/>
          </a:p>
        </p:txBody>
      </p:sp>
      <p:sp>
        <p:nvSpPr>
          <p:cNvPr id="390146" name="Rectangle 2">
            <a:extLst>
              <a:ext uri="{FF2B5EF4-FFF2-40B4-BE49-F238E27FC236}">
                <a16:creationId xmlns:a16="http://schemas.microsoft.com/office/drawing/2014/main" id="{ABA8B3C3-1777-D31F-38B4-A0982B3FF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Scheduling:  Analysis</a:t>
            </a:r>
          </a:p>
        </p:txBody>
      </p: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1E04F1AF-2B01-9E13-1183-413714060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Greedy algorithm is optimal.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hlink"/>
                </a:solidFill>
              </a:rPr>
              <a:t>(by contradiction)</a:t>
            </a:r>
          </a:p>
          <a:p>
            <a:pPr lvl="1"/>
            <a:r>
              <a:rPr lang="en-US" altLang="en-US"/>
              <a:t>Assume greedy is not optimal, and let's see what happens.</a:t>
            </a:r>
          </a:p>
          <a:p>
            <a:pPr lvl="1"/>
            <a:r>
              <a:rPr lang="en-US" altLang="en-US"/>
              <a:t>Let i</a:t>
            </a:r>
            <a:r>
              <a:rPr lang="en-US" altLang="en-US" baseline="-25000"/>
              <a:t>1</a:t>
            </a:r>
            <a:r>
              <a:rPr lang="en-US" altLang="en-US"/>
              <a:t>, i</a:t>
            </a:r>
            <a:r>
              <a:rPr lang="en-US" altLang="en-US" baseline="-25000"/>
              <a:t>2</a:t>
            </a:r>
            <a:r>
              <a:rPr lang="en-US" altLang="en-US"/>
              <a:t>, ... i</a:t>
            </a:r>
            <a:r>
              <a:rPr lang="en-US" altLang="en-US" baseline="-25000"/>
              <a:t>k </a:t>
            </a:r>
            <a:r>
              <a:rPr lang="en-US" altLang="en-US"/>
              <a:t>denote set of jobs selected by greedy.</a:t>
            </a:r>
          </a:p>
          <a:p>
            <a:pPr lvl="1"/>
            <a:r>
              <a:rPr lang="en-US" altLang="en-US"/>
              <a:t>Let j</a:t>
            </a:r>
            <a:r>
              <a:rPr lang="en-US" altLang="en-US" baseline="-25000"/>
              <a:t>1</a:t>
            </a:r>
            <a:r>
              <a:rPr lang="en-US" altLang="en-US"/>
              <a:t>, j</a:t>
            </a:r>
            <a:r>
              <a:rPr lang="en-US" altLang="en-US" baseline="-25000"/>
              <a:t>2</a:t>
            </a:r>
            <a:r>
              <a:rPr lang="en-US" altLang="en-US"/>
              <a:t>, ... j</a:t>
            </a:r>
            <a:r>
              <a:rPr lang="en-US" altLang="en-US" baseline="-25000"/>
              <a:t>m  </a:t>
            </a:r>
            <a:r>
              <a:rPr lang="en-US" altLang="en-US"/>
              <a:t>denote set of jobs in the optimal solution with</a:t>
            </a:r>
            <a:br>
              <a:rPr lang="en-US" altLang="en-US"/>
            </a:br>
            <a:r>
              <a:rPr lang="en-US" altLang="en-US"/>
              <a:t>i</a:t>
            </a:r>
            <a:r>
              <a:rPr lang="en-US" altLang="en-US" baseline="-25000"/>
              <a:t>1</a:t>
            </a:r>
            <a:r>
              <a:rPr lang="en-US" altLang="en-US"/>
              <a:t> = j</a:t>
            </a:r>
            <a:r>
              <a:rPr lang="en-US" altLang="en-US" baseline="-25000"/>
              <a:t>1</a:t>
            </a:r>
            <a:r>
              <a:rPr lang="en-US" altLang="en-US"/>
              <a:t>, i</a:t>
            </a:r>
            <a:r>
              <a:rPr lang="en-US" altLang="en-US" baseline="-25000"/>
              <a:t>2 </a:t>
            </a:r>
            <a:r>
              <a:rPr lang="en-US" altLang="en-US"/>
              <a:t>= j</a:t>
            </a:r>
            <a:r>
              <a:rPr lang="en-US" altLang="en-US" baseline="-25000"/>
              <a:t>2</a:t>
            </a:r>
            <a:r>
              <a:rPr lang="en-US" altLang="en-US"/>
              <a:t>, ..., i</a:t>
            </a:r>
            <a:r>
              <a:rPr lang="en-US" altLang="en-US" baseline="-25000"/>
              <a:t>r</a:t>
            </a:r>
            <a:r>
              <a:rPr lang="en-US" altLang="en-US"/>
              <a:t> = j</a:t>
            </a:r>
            <a:r>
              <a:rPr lang="en-US" altLang="en-US" baseline="-25000"/>
              <a:t>r </a:t>
            </a:r>
            <a:r>
              <a:rPr lang="en-US" altLang="en-US"/>
              <a:t>for the largest possible value of r. </a:t>
            </a:r>
          </a:p>
        </p:txBody>
      </p:sp>
      <p:sp>
        <p:nvSpPr>
          <p:cNvPr id="390148" name="Rectangle 4">
            <a:extLst>
              <a:ext uri="{FF2B5EF4-FFF2-40B4-BE49-F238E27FC236}">
                <a16:creationId xmlns:a16="http://schemas.microsoft.com/office/drawing/2014/main" id="{D2B728F8-34AC-12A8-92C3-179DC20C3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816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  <a:r>
              <a:rPr lang="en-US" altLang="en-US" sz="1400" baseline="-25000"/>
              <a:t>1</a:t>
            </a:r>
          </a:p>
        </p:txBody>
      </p:sp>
      <p:sp>
        <p:nvSpPr>
          <p:cNvPr id="390149" name="Rectangle 5">
            <a:extLst>
              <a:ext uri="{FF2B5EF4-FFF2-40B4-BE49-F238E27FC236}">
                <a16:creationId xmlns:a16="http://schemas.microsoft.com/office/drawing/2014/main" id="{33A952A3-8D7A-B83F-4F50-25417A1EB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181600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  <a:r>
              <a:rPr lang="en-US" altLang="en-US" sz="1400" baseline="-25000"/>
              <a:t>2</a:t>
            </a:r>
          </a:p>
        </p:txBody>
      </p:sp>
      <p:sp>
        <p:nvSpPr>
          <p:cNvPr id="390151" name="Rectangle 7">
            <a:extLst>
              <a:ext uri="{FF2B5EF4-FFF2-40B4-BE49-F238E27FC236}">
                <a16:creationId xmlns:a16="http://schemas.microsoft.com/office/drawing/2014/main" id="{B39F514B-185A-48FC-D77E-7CF1439D2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  <a:r>
              <a:rPr lang="en-US" altLang="en-US" sz="1400" baseline="-25000"/>
              <a:t>r</a:t>
            </a:r>
          </a:p>
        </p:txBody>
      </p:sp>
      <p:sp>
        <p:nvSpPr>
          <p:cNvPr id="390155" name="Rectangle 11">
            <a:extLst>
              <a:ext uri="{FF2B5EF4-FFF2-40B4-BE49-F238E27FC236}">
                <a16:creationId xmlns:a16="http://schemas.microsoft.com/office/drawing/2014/main" id="{FEBDF585-CDAA-D266-F169-0DB6E276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434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i</a:t>
            </a:r>
            <a:r>
              <a:rPr lang="en-US" altLang="en-US" sz="1400" baseline="-25000"/>
              <a:t>1</a:t>
            </a:r>
            <a:endParaRPr lang="en-US" altLang="en-US"/>
          </a:p>
        </p:txBody>
      </p:sp>
      <p:sp>
        <p:nvSpPr>
          <p:cNvPr id="390156" name="Rectangle 12">
            <a:extLst>
              <a:ext uri="{FF2B5EF4-FFF2-40B4-BE49-F238E27FC236}">
                <a16:creationId xmlns:a16="http://schemas.microsoft.com/office/drawing/2014/main" id="{222911BA-B68B-590F-39FB-5C005E43B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  <a:r>
              <a:rPr lang="en-US" altLang="en-US" sz="1400" baseline="-25000"/>
              <a:t>1</a:t>
            </a:r>
          </a:p>
        </p:txBody>
      </p:sp>
      <p:sp>
        <p:nvSpPr>
          <p:cNvPr id="390158" name="Rectangle 14">
            <a:extLst>
              <a:ext uri="{FF2B5EF4-FFF2-40B4-BE49-F238E27FC236}">
                <a16:creationId xmlns:a16="http://schemas.microsoft.com/office/drawing/2014/main" id="{1670AA78-3353-4280-6A9A-572A410C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  <a:r>
              <a:rPr lang="en-US" altLang="en-US" sz="1400" baseline="-25000"/>
              <a:t>r</a:t>
            </a:r>
          </a:p>
        </p:txBody>
      </p:sp>
      <p:sp>
        <p:nvSpPr>
          <p:cNvPr id="390159" name="Rectangle 15">
            <a:extLst>
              <a:ext uri="{FF2B5EF4-FFF2-40B4-BE49-F238E27FC236}">
                <a16:creationId xmlns:a16="http://schemas.microsoft.com/office/drawing/2014/main" id="{CCF34470-325B-3F6E-BB86-9C20FECBF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343400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  <a:r>
              <a:rPr lang="en-US" altLang="en-US" sz="1400" baseline="-25000"/>
              <a:t>r+1</a:t>
            </a:r>
          </a:p>
        </p:txBody>
      </p:sp>
      <p:sp>
        <p:nvSpPr>
          <p:cNvPr id="390161" name="Rectangle 17">
            <a:extLst>
              <a:ext uri="{FF2B5EF4-FFF2-40B4-BE49-F238E27FC236}">
                <a16:creationId xmlns:a16="http://schemas.microsoft.com/office/drawing/2014/main" id="{A1C404FE-DAF4-B201-11A7-9A5D09211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81600"/>
            <a:ext cx="1447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390167" name="Text Box 23">
            <a:extLst>
              <a:ext uri="{FF2B5EF4-FFF2-40B4-BE49-F238E27FC236}">
                <a16:creationId xmlns:a16="http://schemas.microsoft.com/office/drawing/2014/main" id="{AA0EB6FC-1596-0529-EE93-D118DA1A4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4276725"/>
            <a:ext cx="928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Greedy:</a:t>
            </a:r>
          </a:p>
        </p:txBody>
      </p:sp>
      <p:sp>
        <p:nvSpPr>
          <p:cNvPr id="390168" name="Text Box 24">
            <a:extLst>
              <a:ext uri="{FF2B5EF4-FFF2-40B4-BE49-F238E27FC236}">
                <a16:creationId xmlns:a16="http://schemas.microsoft.com/office/drawing/2014/main" id="{7E22D01C-9E71-DF35-A396-65BDC6663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5176838"/>
            <a:ext cx="6508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OPT:</a:t>
            </a:r>
          </a:p>
        </p:txBody>
      </p:sp>
      <p:sp>
        <p:nvSpPr>
          <p:cNvPr id="390179" name="Rectangle 35">
            <a:extLst>
              <a:ext uri="{FF2B5EF4-FFF2-40B4-BE49-F238E27FC236}">
                <a16:creationId xmlns:a16="http://schemas.microsoft.com/office/drawing/2014/main" id="{7B4E5A41-1BEF-5D71-50CB-67BA92DC6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181600"/>
            <a:ext cx="685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j</a:t>
            </a:r>
            <a:r>
              <a:rPr lang="en-US" altLang="en-US" baseline="-25000">
                <a:solidFill>
                  <a:schemeClr val="bg1"/>
                </a:solidFill>
              </a:rPr>
              <a:t>r+1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90186" name="Text Box 42">
            <a:extLst>
              <a:ext uri="{FF2B5EF4-FFF2-40B4-BE49-F238E27FC236}">
                <a16:creationId xmlns:a16="http://schemas.microsoft.com/office/drawing/2014/main" id="{6B0A292D-EEF7-F43C-A6BC-52D774DC0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75" y="5959475"/>
            <a:ext cx="2143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why not replace job j</a:t>
            </a:r>
            <a:r>
              <a:rPr lang="en-US" altLang="en-US" sz="1400" baseline="-25000"/>
              <a:t>r+1</a:t>
            </a:r>
            <a:br>
              <a:rPr lang="en-US" altLang="en-US" sz="1200"/>
            </a:br>
            <a:r>
              <a:rPr lang="en-US" altLang="en-US" sz="1200"/>
              <a:t>with job </a:t>
            </a:r>
            <a:r>
              <a:rPr lang="en-US" altLang="en-US" sz="1400"/>
              <a:t>i</a:t>
            </a:r>
            <a:r>
              <a:rPr lang="en-US" altLang="en-US" sz="1400" baseline="-25000"/>
              <a:t>r+1</a:t>
            </a:r>
            <a:r>
              <a:rPr lang="en-US" altLang="en-US" sz="1200"/>
              <a:t>?</a:t>
            </a:r>
          </a:p>
        </p:txBody>
      </p:sp>
      <p:sp>
        <p:nvSpPr>
          <p:cNvPr id="390187" name="Line 43">
            <a:extLst>
              <a:ext uri="{FF2B5EF4-FFF2-40B4-BE49-F238E27FC236}">
                <a16:creationId xmlns:a16="http://schemas.microsoft.com/office/drawing/2014/main" id="{696C648A-A086-B389-89E9-C4E3898C5A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96025" y="5608638"/>
            <a:ext cx="0" cy="258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88" name="Line 44">
            <a:extLst>
              <a:ext uri="{FF2B5EF4-FFF2-40B4-BE49-F238E27FC236}">
                <a16:creationId xmlns:a16="http://schemas.microsoft.com/office/drawing/2014/main" id="{6C9C4A65-9E78-7F25-9BB7-3877386E1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652963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90" name="Line 46">
            <a:extLst>
              <a:ext uri="{FF2B5EF4-FFF2-40B4-BE49-F238E27FC236}">
                <a16:creationId xmlns:a16="http://schemas.microsoft.com/office/drawing/2014/main" id="{F5A1F0F8-0B6A-2AEF-A5F0-26FA68793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486400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93" name="Text Box 49">
            <a:extLst>
              <a:ext uri="{FF2B5EF4-FFF2-40B4-BE49-F238E27FC236}">
                <a16:creationId xmlns:a16="http://schemas.microsoft.com/office/drawing/2014/main" id="{4F725A6D-1249-28F9-F123-A185A5BC3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5" y="3749675"/>
            <a:ext cx="21431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job i</a:t>
            </a:r>
            <a:r>
              <a:rPr lang="en-US" altLang="en-US" sz="1200" baseline="-25000"/>
              <a:t>r+1</a:t>
            </a:r>
            <a:r>
              <a:rPr lang="en-US" altLang="en-US" sz="1200"/>
              <a:t> finishes before j</a:t>
            </a:r>
            <a:r>
              <a:rPr lang="en-US" altLang="en-US" sz="1200" baseline="-25000"/>
              <a:t>r+1</a:t>
            </a:r>
          </a:p>
        </p:txBody>
      </p:sp>
      <p:sp>
        <p:nvSpPr>
          <p:cNvPr id="390194" name="Line 50">
            <a:extLst>
              <a:ext uri="{FF2B5EF4-FFF2-40B4-BE49-F238E27FC236}">
                <a16:creationId xmlns:a16="http://schemas.microsoft.com/office/drawing/2014/main" id="{8C1F0C3A-86C2-60C8-E25D-5E8FEB21E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401955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196" name="Line 52">
            <a:extLst>
              <a:ext uri="{FF2B5EF4-FFF2-40B4-BE49-F238E27FC236}">
                <a16:creationId xmlns:a16="http://schemas.microsoft.com/office/drawing/2014/main" id="{3B74D08B-1C54-C7D6-3AAE-F1FEDC8BD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038600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90197" name="Line 53">
            <a:extLst>
              <a:ext uri="{FF2B5EF4-FFF2-40B4-BE49-F238E27FC236}">
                <a16:creationId xmlns:a16="http://schemas.microsoft.com/office/drawing/2014/main" id="{10837A59-1198-1FF0-870C-4A5C1069C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038600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23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DD50A3F-F2AA-0088-FFB0-076925671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6C6B6-CB62-477D-A7C8-4DD484C564DA}" type="slidenum">
              <a:rPr lang="en-US" altLang="en-US"/>
              <a:pPr/>
              <a:t>19</a:t>
            </a:fld>
            <a:endParaRPr lang="en-US" altLang="en-US" sz="1400"/>
          </a:p>
        </p:txBody>
      </p:sp>
      <p:sp>
        <p:nvSpPr>
          <p:cNvPr id="542763" name="Rectangle 43">
            <a:extLst>
              <a:ext uri="{FF2B5EF4-FFF2-40B4-BE49-F238E27FC236}">
                <a16:creationId xmlns:a16="http://schemas.microsoft.com/office/drawing/2014/main" id="{75917C88-4D4A-DBA0-4468-35080334D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816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  <a:r>
              <a:rPr lang="en-US" altLang="en-US" sz="1400" baseline="-25000"/>
              <a:t>1</a:t>
            </a:r>
          </a:p>
        </p:txBody>
      </p:sp>
      <p:sp>
        <p:nvSpPr>
          <p:cNvPr id="542764" name="Rectangle 44">
            <a:extLst>
              <a:ext uri="{FF2B5EF4-FFF2-40B4-BE49-F238E27FC236}">
                <a16:creationId xmlns:a16="http://schemas.microsoft.com/office/drawing/2014/main" id="{FCDBC416-1FDE-499F-20F2-7B8930B18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181600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  <a:r>
              <a:rPr lang="en-US" altLang="en-US" sz="1400" baseline="-25000"/>
              <a:t>2</a:t>
            </a:r>
          </a:p>
        </p:txBody>
      </p:sp>
      <p:sp>
        <p:nvSpPr>
          <p:cNvPr id="542765" name="Rectangle 45">
            <a:extLst>
              <a:ext uri="{FF2B5EF4-FFF2-40B4-BE49-F238E27FC236}">
                <a16:creationId xmlns:a16="http://schemas.microsoft.com/office/drawing/2014/main" id="{C042F4CC-A282-D1E8-7BA5-A96D11C63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  <a:r>
              <a:rPr lang="en-US" altLang="en-US" sz="1400" baseline="-25000"/>
              <a:t>r</a:t>
            </a:r>
          </a:p>
        </p:txBody>
      </p:sp>
      <p:sp>
        <p:nvSpPr>
          <p:cNvPr id="542766" name="Rectangle 46">
            <a:extLst>
              <a:ext uri="{FF2B5EF4-FFF2-40B4-BE49-F238E27FC236}">
                <a16:creationId xmlns:a16="http://schemas.microsoft.com/office/drawing/2014/main" id="{85C0FFFF-9DC3-BE20-4663-793B4D5FD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434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i</a:t>
            </a:r>
            <a:r>
              <a:rPr lang="en-US" altLang="en-US" sz="1400" baseline="-25000"/>
              <a:t>1</a:t>
            </a:r>
            <a:endParaRPr lang="en-US" altLang="en-US"/>
          </a:p>
        </p:txBody>
      </p:sp>
      <p:sp>
        <p:nvSpPr>
          <p:cNvPr id="542767" name="Rectangle 47">
            <a:extLst>
              <a:ext uri="{FF2B5EF4-FFF2-40B4-BE49-F238E27FC236}">
                <a16:creationId xmlns:a16="http://schemas.microsoft.com/office/drawing/2014/main" id="{FD818501-55EB-8F09-3715-55EF7AE4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  <a:r>
              <a:rPr lang="en-US" altLang="en-US" sz="1400" baseline="-25000"/>
              <a:t>1</a:t>
            </a:r>
          </a:p>
        </p:txBody>
      </p:sp>
      <p:sp>
        <p:nvSpPr>
          <p:cNvPr id="542768" name="Rectangle 48">
            <a:extLst>
              <a:ext uri="{FF2B5EF4-FFF2-40B4-BE49-F238E27FC236}">
                <a16:creationId xmlns:a16="http://schemas.microsoft.com/office/drawing/2014/main" id="{14F5ACE8-E8E4-CC33-534E-79B5762CC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  <a:r>
              <a:rPr lang="en-US" altLang="en-US" sz="1400" baseline="-25000"/>
              <a:t>r</a:t>
            </a:r>
          </a:p>
        </p:txBody>
      </p:sp>
      <p:sp>
        <p:nvSpPr>
          <p:cNvPr id="542769" name="Rectangle 49">
            <a:extLst>
              <a:ext uri="{FF2B5EF4-FFF2-40B4-BE49-F238E27FC236}">
                <a16:creationId xmlns:a16="http://schemas.microsoft.com/office/drawing/2014/main" id="{1FFF2741-4108-117E-F867-7DC32BB6B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343400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  <a:r>
              <a:rPr lang="en-US" altLang="en-US" sz="1400" baseline="-25000"/>
              <a:t>r+1</a:t>
            </a:r>
          </a:p>
        </p:txBody>
      </p:sp>
      <p:sp>
        <p:nvSpPr>
          <p:cNvPr id="542722" name="Rectangle 2">
            <a:extLst>
              <a:ext uri="{FF2B5EF4-FFF2-40B4-BE49-F238E27FC236}">
                <a16:creationId xmlns:a16="http://schemas.microsoft.com/office/drawing/2014/main" id="{7F7BBE76-B8CE-B1BD-DA2F-A19D146AF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Scheduling:  Analysis</a:t>
            </a:r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0A45C769-9868-1D76-3FE1-73808700D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Greedy algorithm is optimal.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hlink"/>
                </a:solidFill>
              </a:rPr>
              <a:t>(by contradiction)</a:t>
            </a:r>
            <a:endParaRPr lang="en-US" altLang="en-US"/>
          </a:p>
          <a:p>
            <a:pPr lvl="1"/>
            <a:r>
              <a:rPr lang="en-US" altLang="en-US"/>
              <a:t>Assume greedy is not optimal, and let's see what happens.</a:t>
            </a:r>
          </a:p>
          <a:p>
            <a:pPr lvl="1"/>
            <a:r>
              <a:rPr lang="en-US" altLang="en-US"/>
              <a:t>Let i</a:t>
            </a:r>
            <a:r>
              <a:rPr lang="en-US" altLang="en-US" baseline="-25000"/>
              <a:t>1</a:t>
            </a:r>
            <a:r>
              <a:rPr lang="en-US" altLang="en-US"/>
              <a:t>, i</a:t>
            </a:r>
            <a:r>
              <a:rPr lang="en-US" altLang="en-US" baseline="-25000"/>
              <a:t>2</a:t>
            </a:r>
            <a:r>
              <a:rPr lang="en-US" altLang="en-US"/>
              <a:t>, ... i</a:t>
            </a:r>
            <a:r>
              <a:rPr lang="en-US" altLang="en-US" baseline="-25000"/>
              <a:t>k </a:t>
            </a:r>
            <a:r>
              <a:rPr lang="en-US" altLang="en-US"/>
              <a:t>denote set of jobs selected by greedy.</a:t>
            </a:r>
          </a:p>
          <a:p>
            <a:pPr lvl="1"/>
            <a:r>
              <a:rPr lang="en-US" altLang="en-US"/>
              <a:t>Let j</a:t>
            </a:r>
            <a:r>
              <a:rPr lang="en-US" altLang="en-US" baseline="-25000"/>
              <a:t>1</a:t>
            </a:r>
            <a:r>
              <a:rPr lang="en-US" altLang="en-US"/>
              <a:t>, j</a:t>
            </a:r>
            <a:r>
              <a:rPr lang="en-US" altLang="en-US" baseline="-25000"/>
              <a:t>2</a:t>
            </a:r>
            <a:r>
              <a:rPr lang="en-US" altLang="en-US"/>
              <a:t>, ... j</a:t>
            </a:r>
            <a:r>
              <a:rPr lang="en-US" altLang="en-US" baseline="-25000"/>
              <a:t>m  </a:t>
            </a:r>
            <a:r>
              <a:rPr lang="en-US" altLang="en-US"/>
              <a:t>denote set of jobs in the optimal solution with</a:t>
            </a:r>
            <a:br>
              <a:rPr lang="en-US" altLang="en-US"/>
            </a:br>
            <a:r>
              <a:rPr lang="en-US" altLang="en-US"/>
              <a:t>i</a:t>
            </a:r>
            <a:r>
              <a:rPr lang="en-US" altLang="en-US" baseline="-25000"/>
              <a:t>1</a:t>
            </a:r>
            <a:r>
              <a:rPr lang="en-US" altLang="en-US"/>
              <a:t> = j</a:t>
            </a:r>
            <a:r>
              <a:rPr lang="en-US" altLang="en-US" baseline="-25000"/>
              <a:t>1</a:t>
            </a:r>
            <a:r>
              <a:rPr lang="en-US" altLang="en-US"/>
              <a:t>, i</a:t>
            </a:r>
            <a:r>
              <a:rPr lang="en-US" altLang="en-US" baseline="-25000"/>
              <a:t>2 </a:t>
            </a:r>
            <a:r>
              <a:rPr lang="en-US" altLang="en-US"/>
              <a:t>= j</a:t>
            </a:r>
            <a:r>
              <a:rPr lang="en-US" altLang="en-US" baseline="-25000"/>
              <a:t>2</a:t>
            </a:r>
            <a:r>
              <a:rPr lang="en-US" altLang="en-US"/>
              <a:t>, ..., i</a:t>
            </a:r>
            <a:r>
              <a:rPr lang="en-US" altLang="en-US" baseline="-25000"/>
              <a:t>r</a:t>
            </a:r>
            <a:r>
              <a:rPr lang="en-US" altLang="en-US"/>
              <a:t> = j</a:t>
            </a:r>
            <a:r>
              <a:rPr lang="en-US" altLang="en-US" baseline="-25000"/>
              <a:t>r </a:t>
            </a:r>
            <a:r>
              <a:rPr lang="en-US" altLang="en-US"/>
              <a:t>for the largest possible value of r.</a:t>
            </a:r>
            <a:endParaRPr lang="en-US" altLang="en-US">
              <a:solidFill>
                <a:schemeClr val="hlink"/>
              </a:solidFill>
            </a:endParaRPr>
          </a:p>
          <a:p>
            <a:pPr lvl="1"/>
            <a:endParaRPr lang="en-US" altLang="en-US"/>
          </a:p>
        </p:txBody>
      </p:sp>
      <p:sp>
        <p:nvSpPr>
          <p:cNvPr id="542731" name="Rectangle 11">
            <a:extLst>
              <a:ext uri="{FF2B5EF4-FFF2-40B4-BE49-F238E27FC236}">
                <a16:creationId xmlns:a16="http://schemas.microsoft.com/office/drawing/2014/main" id="{D0BF9BCC-22DB-6099-D9F9-6CFB29E2C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81600"/>
            <a:ext cx="1447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542732" name="Text Box 12">
            <a:extLst>
              <a:ext uri="{FF2B5EF4-FFF2-40B4-BE49-F238E27FC236}">
                <a16:creationId xmlns:a16="http://schemas.microsoft.com/office/drawing/2014/main" id="{811A7372-0BC8-391A-D0CD-56E91925C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4276725"/>
            <a:ext cx="928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Greedy:</a:t>
            </a:r>
          </a:p>
        </p:txBody>
      </p:sp>
      <p:sp>
        <p:nvSpPr>
          <p:cNvPr id="542733" name="Text Box 13">
            <a:extLst>
              <a:ext uri="{FF2B5EF4-FFF2-40B4-BE49-F238E27FC236}">
                <a16:creationId xmlns:a16="http://schemas.microsoft.com/office/drawing/2014/main" id="{FE74EC5D-3C3B-B155-5D84-395ADFDEF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5176838"/>
            <a:ext cx="6508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OPT:</a:t>
            </a:r>
          </a:p>
        </p:txBody>
      </p:sp>
      <p:sp>
        <p:nvSpPr>
          <p:cNvPr id="542743" name="Line 23">
            <a:extLst>
              <a:ext uri="{FF2B5EF4-FFF2-40B4-BE49-F238E27FC236}">
                <a16:creationId xmlns:a16="http://schemas.microsoft.com/office/drawing/2014/main" id="{3AA26C32-2F48-9923-9985-297B39470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652963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47" name="Line 27">
            <a:extLst>
              <a:ext uri="{FF2B5EF4-FFF2-40B4-BE49-F238E27FC236}">
                <a16:creationId xmlns:a16="http://schemas.microsoft.com/office/drawing/2014/main" id="{32265A5D-9F51-ADB3-8EB7-42A45068F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038600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42748" name="Text Box 28">
            <a:extLst>
              <a:ext uri="{FF2B5EF4-FFF2-40B4-BE49-F238E27FC236}">
                <a16:creationId xmlns:a16="http://schemas.microsoft.com/office/drawing/2014/main" id="{22072F42-8FCC-E9DD-758C-363D057B3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959475"/>
            <a:ext cx="26003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solution still feasible and optimal, but contradicts maximality of r.</a:t>
            </a:r>
            <a:endParaRPr lang="en-US" altLang="en-US" sz="1200">
              <a:sym typeface="Symbol" panose="05050102010706020507" pitchFamily="18" charset="2"/>
            </a:endParaRPr>
          </a:p>
        </p:txBody>
      </p:sp>
      <p:sp>
        <p:nvSpPr>
          <p:cNvPr id="542749" name="Line 29">
            <a:extLst>
              <a:ext uri="{FF2B5EF4-FFF2-40B4-BE49-F238E27FC236}">
                <a16:creationId xmlns:a16="http://schemas.microsoft.com/office/drawing/2014/main" id="{AB7741CF-9E2E-F231-D53D-A553773C2E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6925" y="5562600"/>
            <a:ext cx="0" cy="2746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50" name="Rectangle 30">
            <a:extLst>
              <a:ext uri="{FF2B5EF4-FFF2-40B4-BE49-F238E27FC236}">
                <a16:creationId xmlns:a16="http://schemas.microsoft.com/office/drawing/2014/main" id="{7311DBE6-A4A6-5637-BF0E-2B90CF63F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81600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  <a:r>
              <a:rPr lang="en-US" altLang="en-US" sz="1400" baseline="-25000"/>
              <a:t>r+1</a:t>
            </a:r>
            <a:endParaRPr lang="en-US" altLang="en-US"/>
          </a:p>
        </p:txBody>
      </p:sp>
      <p:sp>
        <p:nvSpPr>
          <p:cNvPr id="542744" name="Line 24">
            <a:extLst>
              <a:ext uri="{FF2B5EF4-FFF2-40B4-BE49-F238E27FC236}">
                <a16:creationId xmlns:a16="http://schemas.microsoft.com/office/drawing/2014/main" id="{22F8AFA6-FC8D-7715-F5B5-554467DC9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486400"/>
            <a:ext cx="740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71" name="Text Box 51">
            <a:extLst>
              <a:ext uri="{FF2B5EF4-FFF2-40B4-BE49-F238E27FC236}">
                <a16:creationId xmlns:a16="http://schemas.microsoft.com/office/drawing/2014/main" id="{50E27016-156A-E727-80ED-0D89030E3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5" y="3749675"/>
            <a:ext cx="21431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job i</a:t>
            </a:r>
            <a:r>
              <a:rPr lang="en-US" altLang="en-US" sz="1200" baseline="-25000"/>
              <a:t>r+1</a:t>
            </a:r>
            <a:r>
              <a:rPr lang="en-US" altLang="en-US" sz="1200"/>
              <a:t> finishes before j</a:t>
            </a:r>
            <a:r>
              <a:rPr lang="en-US" altLang="en-US" sz="1200" baseline="-25000"/>
              <a:t>r+1</a:t>
            </a:r>
          </a:p>
        </p:txBody>
      </p:sp>
      <p:sp>
        <p:nvSpPr>
          <p:cNvPr id="542772" name="Line 52">
            <a:extLst>
              <a:ext uri="{FF2B5EF4-FFF2-40B4-BE49-F238E27FC236}">
                <a16:creationId xmlns:a16="http://schemas.microsoft.com/office/drawing/2014/main" id="{B9BA9FFB-E803-29A4-4AAE-C23FE8DBF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401955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73" name="Line 53">
            <a:extLst>
              <a:ext uri="{FF2B5EF4-FFF2-40B4-BE49-F238E27FC236}">
                <a16:creationId xmlns:a16="http://schemas.microsoft.com/office/drawing/2014/main" id="{D1378E61-980D-9BF6-B79E-895BADE70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038600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4F1A5E-8B10-7209-F658-FD4F65F5D1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28FE7-A48C-4C08-929C-20140E1989EA}" type="slidenum">
              <a:rPr lang="en-US" altLang="en-US"/>
              <a:pPr/>
              <a:t>2</a:t>
            </a:fld>
            <a:endParaRPr lang="en-US" altLang="en-US" sz="1400"/>
          </a:p>
        </p:txBody>
      </p:sp>
      <p:pic>
        <p:nvPicPr>
          <p:cNvPr id="669698" name="Picture 2">
            <a:extLst>
              <a:ext uri="{FF2B5EF4-FFF2-40B4-BE49-F238E27FC236}">
                <a16:creationId xmlns:a16="http://schemas.microsoft.com/office/drawing/2014/main" id="{806145CC-1772-D721-CB3F-0D59FB6C1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5238750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9699" name="Rectangle 3">
            <a:extLst>
              <a:ext uri="{FF2B5EF4-FFF2-40B4-BE49-F238E27FC236}">
                <a16:creationId xmlns:a16="http://schemas.microsoft.com/office/drawing/2014/main" id="{F46996CF-3CA5-60A8-721B-0934D6E4FA8B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895850" y="1270000"/>
            <a:ext cx="2068513" cy="2216150"/>
          </a:xfrm>
          <a:noFill/>
        </p:spPr>
        <p:txBody>
          <a:bodyPr wrap="none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3200" dirty="0">
                <a:solidFill>
                  <a:schemeClr val="bg1"/>
                </a:solidFill>
              </a:rPr>
              <a:t>Chapter 4</a:t>
            </a:r>
            <a:br>
              <a:rPr lang="en-US" altLang="en-US" sz="3200" dirty="0">
                <a:solidFill>
                  <a:schemeClr val="bg1"/>
                </a:solidFill>
              </a:rPr>
            </a:br>
            <a:br>
              <a:rPr lang="en-US" altLang="en-US" sz="3200" dirty="0"/>
            </a:br>
            <a:r>
              <a:rPr lang="en-US" altLang="en-US" sz="2800" dirty="0">
                <a:solidFill>
                  <a:schemeClr val="tx2"/>
                </a:solidFill>
              </a:rPr>
              <a:t>Greedy</a:t>
            </a:r>
            <a:br>
              <a:rPr lang="en-US" altLang="en-US" sz="2800" dirty="0">
                <a:solidFill>
                  <a:schemeClr val="tx2"/>
                </a:solidFill>
              </a:rPr>
            </a:br>
            <a:r>
              <a:rPr lang="en-US" altLang="en-US" sz="2800" dirty="0">
                <a:solidFill>
                  <a:schemeClr val="tx2"/>
                </a:solidFill>
              </a:rPr>
              <a:t>Algorithms</a:t>
            </a:r>
            <a:endParaRPr lang="en-US" altLang="en-US" sz="3200" dirty="0"/>
          </a:p>
        </p:txBody>
      </p:sp>
      <p:sp>
        <p:nvSpPr>
          <p:cNvPr id="669700" name="Rectangle 4">
            <a:extLst>
              <a:ext uri="{FF2B5EF4-FFF2-40B4-BE49-F238E27FC236}">
                <a16:creationId xmlns:a16="http://schemas.microsoft.com/office/drawing/2014/main" id="{42391076-DEB2-AF5E-2887-5C6A90D52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5187950"/>
            <a:ext cx="2571750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900">
                <a:solidFill>
                  <a:schemeClr val="tx2"/>
                </a:solidFill>
              </a:rPr>
              <a:t>Slides by Kevin Wayne.</a:t>
            </a:r>
            <a:br>
              <a:rPr lang="en-US" altLang="en-US" sz="900">
                <a:solidFill>
                  <a:schemeClr val="tx2"/>
                </a:solidFill>
              </a:rPr>
            </a:br>
            <a:r>
              <a:rPr lang="en-US" altLang="en-US" sz="900">
                <a:solidFill>
                  <a:schemeClr val="tx2"/>
                </a:solidFill>
              </a:rPr>
              <a:t>Copyright © 2005 Pearson-Addison Wesley.</a:t>
            </a:r>
            <a:br>
              <a:rPr lang="en-US" altLang="en-US" sz="900">
                <a:solidFill>
                  <a:schemeClr val="tx2"/>
                </a:solidFill>
              </a:rPr>
            </a:br>
            <a:r>
              <a:rPr lang="en-US" altLang="en-US" sz="900">
                <a:solidFill>
                  <a:schemeClr val="tx2"/>
                </a:solidFill>
              </a:rPr>
              <a:t>All rights reserved.</a:t>
            </a:r>
          </a:p>
        </p:txBody>
      </p:sp>
      <p:pic>
        <p:nvPicPr>
          <p:cNvPr id="669701" name="Picture 5">
            <a:extLst>
              <a:ext uri="{FF2B5EF4-FFF2-40B4-BE49-F238E27FC236}">
                <a16:creationId xmlns:a16="http://schemas.microsoft.com/office/drawing/2014/main" id="{488ED8F9-FD80-158A-ABE1-F54A7689F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241425"/>
            <a:ext cx="391795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>
            <a:extLst>
              <a:ext uri="{FF2B5EF4-FFF2-40B4-BE49-F238E27FC236}">
                <a16:creationId xmlns:a16="http://schemas.microsoft.com/office/drawing/2014/main" id="{80BC87E7-0462-A847-EACA-E1C7A5D5D651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4.1  Interval Partitioning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74D06DC-39BA-7E5E-413E-699FCC8B6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B4B7-B8DB-4C20-B9BE-BE7E4903E3CF}" type="slidenum">
              <a:rPr lang="en-US" altLang="en-US"/>
              <a:pPr/>
              <a:t>21</a:t>
            </a:fld>
            <a:endParaRPr lang="en-US" altLang="en-US" sz="1400"/>
          </a:p>
        </p:txBody>
      </p:sp>
      <p:grpSp>
        <p:nvGrpSpPr>
          <p:cNvPr id="495661" name="Group 45">
            <a:extLst>
              <a:ext uri="{FF2B5EF4-FFF2-40B4-BE49-F238E27FC236}">
                <a16:creationId xmlns:a16="http://schemas.microsoft.com/office/drawing/2014/main" id="{B66420D7-9780-E62A-B48C-E64BC5BCE630}"/>
              </a:ext>
            </a:extLst>
          </p:cNvPr>
          <p:cNvGrpSpPr>
            <a:grpSpLocks/>
          </p:cNvGrpSpPr>
          <p:nvPr/>
        </p:nvGrpSpPr>
        <p:grpSpPr bwMode="auto">
          <a:xfrm>
            <a:off x="1292225" y="3875088"/>
            <a:ext cx="4584700" cy="2259012"/>
            <a:chOff x="814" y="1926"/>
            <a:chExt cx="2888" cy="1938"/>
          </a:xfrm>
        </p:grpSpPr>
        <p:sp>
          <p:nvSpPr>
            <p:cNvPr id="495625" name="Line 9">
              <a:extLst>
                <a:ext uri="{FF2B5EF4-FFF2-40B4-BE49-F238E27FC236}">
                  <a16:creationId xmlns:a16="http://schemas.microsoft.com/office/drawing/2014/main" id="{0C1ABC8B-5905-B1B9-B4B2-629F6B0D38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6" name="Line 10">
              <a:extLst>
                <a:ext uri="{FF2B5EF4-FFF2-40B4-BE49-F238E27FC236}">
                  <a16:creationId xmlns:a16="http://schemas.microsoft.com/office/drawing/2014/main" id="{D1A2142D-6069-6620-8867-36B5389EEA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-15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7" name="Line 11">
              <a:extLst>
                <a:ext uri="{FF2B5EF4-FFF2-40B4-BE49-F238E27FC236}">
                  <a16:creationId xmlns:a16="http://schemas.microsoft.com/office/drawing/2014/main" id="{5F26CF5F-5DF9-DC45-A8D8-122F6F1976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8" name="Line 12">
              <a:extLst>
                <a:ext uri="{FF2B5EF4-FFF2-40B4-BE49-F238E27FC236}">
                  <a16:creationId xmlns:a16="http://schemas.microsoft.com/office/drawing/2014/main" id="{52086455-8008-86C9-E4A0-916745DAD3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9" name="Line 13">
              <a:extLst>
                <a:ext uri="{FF2B5EF4-FFF2-40B4-BE49-F238E27FC236}">
                  <a16:creationId xmlns:a16="http://schemas.microsoft.com/office/drawing/2014/main" id="{C3F7C8DB-0419-7995-3A4B-A3B18093A0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9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0" name="Line 14">
              <a:extLst>
                <a:ext uri="{FF2B5EF4-FFF2-40B4-BE49-F238E27FC236}">
                  <a16:creationId xmlns:a16="http://schemas.microsoft.com/office/drawing/2014/main" id="{A050B5B8-0713-F438-CCB1-0F66E3A2A0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682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1" name="Line 15">
              <a:extLst>
                <a:ext uri="{FF2B5EF4-FFF2-40B4-BE49-F238E27FC236}">
                  <a16:creationId xmlns:a16="http://schemas.microsoft.com/office/drawing/2014/main" id="{E52956BE-D8DA-8C73-CE3D-530E537FF8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42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2" name="Line 16">
              <a:extLst>
                <a:ext uri="{FF2B5EF4-FFF2-40B4-BE49-F238E27FC236}">
                  <a16:creationId xmlns:a16="http://schemas.microsoft.com/office/drawing/2014/main" id="{AD0CA834-EA61-4760-7FF6-D967552215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2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3" name="Line 17">
              <a:extLst>
                <a:ext uri="{FF2B5EF4-FFF2-40B4-BE49-F238E27FC236}">
                  <a16:creationId xmlns:a16="http://schemas.microsoft.com/office/drawing/2014/main" id="{04695F6F-AAA7-8F2F-6D69-69D403CCAC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4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4" name="Line 18">
              <a:extLst>
                <a:ext uri="{FF2B5EF4-FFF2-40B4-BE49-F238E27FC236}">
                  <a16:creationId xmlns:a16="http://schemas.microsoft.com/office/drawing/2014/main" id="{E69716C2-B906-7719-742A-8B98B1282D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7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5" name="Line 19">
              <a:extLst>
                <a:ext uri="{FF2B5EF4-FFF2-40B4-BE49-F238E27FC236}">
                  <a16:creationId xmlns:a16="http://schemas.microsoft.com/office/drawing/2014/main" id="{5E26AA44-E16E-C264-1059-11E9081BE5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4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49" name="Line 33">
              <a:extLst>
                <a:ext uri="{FF2B5EF4-FFF2-40B4-BE49-F238E27FC236}">
                  <a16:creationId xmlns:a16="http://schemas.microsoft.com/office/drawing/2014/main" id="{1588F73A-41DD-636F-7F2A-F425CB7F0C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58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5663" name="Line 47">
            <a:extLst>
              <a:ext uri="{FF2B5EF4-FFF2-40B4-BE49-F238E27FC236}">
                <a16:creationId xmlns:a16="http://schemas.microsoft.com/office/drawing/2014/main" id="{987823B8-4817-5723-2EC4-04C251395AD3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168106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5" name="Line 49">
            <a:extLst>
              <a:ext uri="{FF2B5EF4-FFF2-40B4-BE49-F238E27FC236}">
                <a16:creationId xmlns:a16="http://schemas.microsoft.com/office/drawing/2014/main" id="{B5C215F8-BFE4-20BE-7E19-C5BA1BE6075C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003131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6" name="Line 50">
            <a:extLst>
              <a:ext uri="{FF2B5EF4-FFF2-40B4-BE49-F238E27FC236}">
                <a16:creationId xmlns:a16="http://schemas.microsoft.com/office/drawing/2014/main" id="{9DBA67BD-A95D-D743-D7DD-73B4EDA602E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585618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7" name="Line 51">
            <a:extLst>
              <a:ext uri="{FF2B5EF4-FFF2-40B4-BE49-F238E27FC236}">
                <a16:creationId xmlns:a16="http://schemas.microsoft.com/office/drawing/2014/main" id="{7E44661E-2F6D-1D88-CA68-13F8EAE4191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419056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18" name="Rectangle 2">
            <a:extLst>
              <a:ext uri="{FF2B5EF4-FFF2-40B4-BE49-F238E27FC236}">
                <a16:creationId xmlns:a16="http://schemas.microsoft.com/office/drawing/2014/main" id="{3263A67C-696C-21A5-314F-A1383733D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Partitioning</a:t>
            </a:r>
          </a:p>
        </p:txBody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id="{1D580F1F-8B52-A4F0-DDFB-37CADC5A3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914400"/>
            <a:ext cx="7848600" cy="5410200"/>
          </a:xfrm>
        </p:spPr>
        <p:txBody>
          <a:bodyPr/>
          <a:lstStyle/>
          <a:p>
            <a:r>
              <a:rPr lang="en-US" altLang="en-US"/>
              <a:t>Interval partitioning.</a:t>
            </a:r>
          </a:p>
          <a:p>
            <a:pPr lvl="1"/>
            <a:r>
              <a:rPr lang="en-US" altLang="en-US"/>
              <a:t>Lecture j starts at s</a:t>
            </a:r>
            <a:r>
              <a:rPr lang="en-US" altLang="en-US" sz="2000" baseline="-25000"/>
              <a:t>j</a:t>
            </a:r>
            <a:r>
              <a:rPr lang="en-US" altLang="en-US"/>
              <a:t> and finishes at f</a:t>
            </a:r>
            <a:r>
              <a:rPr lang="en-US" altLang="en-US" sz="2000" baseline="-25000"/>
              <a:t>j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Goal:  find minimum number of classrooms to schedule all lectures so that no two occur at the same time in the same room.</a:t>
            </a:r>
          </a:p>
          <a:p>
            <a:pPr lvl="1"/>
            <a:endParaRPr lang="en-US" altLang="en-US"/>
          </a:p>
          <a:p>
            <a:r>
              <a:rPr lang="en-US" altLang="en-US"/>
              <a:t>Ex:  </a:t>
            </a:r>
            <a:r>
              <a:rPr lang="en-US" altLang="en-US">
                <a:solidFill>
                  <a:schemeClr val="tx1"/>
                </a:solidFill>
              </a:rPr>
              <a:t>This schedule uses 4 classrooms to schedule 10 lectures.</a:t>
            </a:r>
          </a:p>
        </p:txBody>
      </p:sp>
      <p:sp>
        <p:nvSpPr>
          <p:cNvPr id="495620" name="Line 4">
            <a:extLst>
              <a:ext uri="{FF2B5EF4-FFF2-40B4-BE49-F238E27FC236}">
                <a16:creationId xmlns:a16="http://schemas.microsoft.com/office/drawing/2014/main" id="{E624FC2E-EAE1-6F9F-AB47-0D52FF135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2225" y="6134100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21" name="Text Box 5">
            <a:extLst>
              <a:ext uri="{FF2B5EF4-FFF2-40B4-BE49-F238E27FC236}">
                <a16:creationId xmlns:a16="http://schemas.microsoft.com/office/drawing/2014/main" id="{FD878528-7E2E-7134-F379-C621A5531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6211888"/>
            <a:ext cx="13684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000"/>
          </a:p>
        </p:txBody>
      </p:sp>
      <p:sp>
        <p:nvSpPr>
          <p:cNvPr id="495622" name="Text Box 6">
            <a:extLst>
              <a:ext uri="{FF2B5EF4-FFF2-40B4-BE49-F238E27FC236}">
                <a16:creationId xmlns:a16="http://schemas.microsoft.com/office/drawing/2014/main" id="{649ACCF1-86D4-6E82-A909-1BA422355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38" y="6227763"/>
            <a:ext cx="6556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Time</a:t>
            </a:r>
          </a:p>
        </p:txBody>
      </p:sp>
      <p:sp>
        <p:nvSpPr>
          <p:cNvPr id="495623" name="Line 7">
            <a:extLst>
              <a:ext uri="{FF2B5EF4-FFF2-40B4-BE49-F238E27FC236}">
                <a16:creationId xmlns:a16="http://schemas.microsoft.com/office/drawing/2014/main" id="{32EBFE3C-3666-FA30-3FA8-D04537663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7538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24" name="Text Box 8">
            <a:extLst>
              <a:ext uri="{FF2B5EF4-FFF2-40B4-BE49-F238E27FC236}">
                <a16:creationId xmlns:a16="http://schemas.microsoft.com/office/drawing/2014/main" id="{32593CF1-6232-969D-7B96-6D39DA174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6134100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</a:t>
            </a:r>
          </a:p>
        </p:txBody>
      </p:sp>
      <p:sp>
        <p:nvSpPr>
          <p:cNvPr id="495636" name="Text Box 20">
            <a:extLst>
              <a:ext uri="{FF2B5EF4-FFF2-40B4-BE49-F238E27FC236}">
                <a16:creationId xmlns:a16="http://schemas.microsoft.com/office/drawing/2014/main" id="{563A6F73-6E68-4C4F-5DA8-1F3A1CF5C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6134100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9:30</a:t>
            </a:r>
          </a:p>
        </p:txBody>
      </p:sp>
      <p:sp>
        <p:nvSpPr>
          <p:cNvPr id="495637" name="Text Box 21">
            <a:extLst>
              <a:ext uri="{FF2B5EF4-FFF2-40B4-BE49-F238E27FC236}">
                <a16:creationId xmlns:a16="http://schemas.microsoft.com/office/drawing/2014/main" id="{0E72E495-27A5-ACE9-B6CD-4B29DE19A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6134100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</a:t>
            </a:r>
          </a:p>
        </p:txBody>
      </p:sp>
      <p:sp>
        <p:nvSpPr>
          <p:cNvPr id="495638" name="Text Box 22">
            <a:extLst>
              <a:ext uri="{FF2B5EF4-FFF2-40B4-BE49-F238E27FC236}">
                <a16:creationId xmlns:a16="http://schemas.microsoft.com/office/drawing/2014/main" id="{B0A12346-3533-2773-5E69-215EA7541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3" y="6134100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10:30</a:t>
            </a:r>
          </a:p>
        </p:txBody>
      </p:sp>
      <p:sp>
        <p:nvSpPr>
          <p:cNvPr id="495639" name="Text Box 23">
            <a:extLst>
              <a:ext uri="{FF2B5EF4-FFF2-40B4-BE49-F238E27FC236}">
                <a16:creationId xmlns:a16="http://schemas.microsoft.com/office/drawing/2014/main" id="{1AE2553A-4B4F-8C3E-5AA9-29D86A8C0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5" y="6134100"/>
            <a:ext cx="311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</a:t>
            </a:r>
          </a:p>
        </p:txBody>
      </p:sp>
      <p:sp>
        <p:nvSpPr>
          <p:cNvPr id="495640" name="Text Box 24">
            <a:extLst>
              <a:ext uri="{FF2B5EF4-FFF2-40B4-BE49-F238E27FC236}">
                <a16:creationId xmlns:a16="http://schemas.microsoft.com/office/drawing/2014/main" id="{F4AB52A5-A988-E5D9-AD31-DD7840A68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6134100"/>
            <a:ext cx="501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11:30</a:t>
            </a:r>
          </a:p>
        </p:txBody>
      </p:sp>
      <p:sp>
        <p:nvSpPr>
          <p:cNvPr id="495641" name="Text Box 25">
            <a:extLst>
              <a:ext uri="{FF2B5EF4-FFF2-40B4-BE49-F238E27FC236}">
                <a16:creationId xmlns:a16="http://schemas.microsoft.com/office/drawing/2014/main" id="{6346E22B-C669-E0FD-86F4-3C5C50D88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6134100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</a:t>
            </a:r>
          </a:p>
        </p:txBody>
      </p:sp>
      <p:sp>
        <p:nvSpPr>
          <p:cNvPr id="495642" name="Text Box 26">
            <a:extLst>
              <a:ext uri="{FF2B5EF4-FFF2-40B4-BE49-F238E27FC236}">
                <a16:creationId xmlns:a16="http://schemas.microsoft.com/office/drawing/2014/main" id="{B90691DB-DABD-90D3-C0DA-167C7C569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6134100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12:30</a:t>
            </a:r>
          </a:p>
        </p:txBody>
      </p:sp>
      <p:sp>
        <p:nvSpPr>
          <p:cNvPr id="495643" name="Text Box 27">
            <a:extLst>
              <a:ext uri="{FF2B5EF4-FFF2-40B4-BE49-F238E27FC236}">
                <a16:creationId xmlns:a16="http://schemas.microsoft.com/office/drawing/2014/main" id="{DAA03382-A2D0-9313-AEBE-77D3C8DB4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913" y="6134100"/>
            <a:ext cx="247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</a:t>
            </a:r>
          </a:p>
        </p:txBody>
      </p:sp>
      <p:sp>
        <p:nvSpPr>
          <p:cNvPr id="495644" name="Text Box 28">
            <a:extLst>
              <a:ext uri="{FF2B5EF4-FFF2-40B4-BE49-F238E27FC236}">
                <a16:creationId xmlns:a16="http://schemas.microsoft.com/office/drawing/2014/main" id="{1CCCA0F7-157A-1D73-EBD3-615C74EB7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6134100"/>
            <a:ext cx="438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1:30</a:t>
            </a:r>
          </a:p>
        </p:txBody>
      </p:sp>
      <p:sp>
        <p:nvSpPr>
          <p:cNvPr id="495645" name="Text Box 29">
            <a:extLst>
              <a:ext uri="{FF2B5EF4-FFF2-40B4-BE49-F238E27FC236}">
                <a16:creationId xmlns:a16="http://schemas.microsoft.com/office/drawing/2014/main" id="{22E9FEC8-5B4B-B957-3506-8F0FB9215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6134100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</a:t>
            </a:r>
          </a:p>
        </p:txBody>
      </p:sp>
      <p:sp>
        <p:nvSpPr>
          <p:cNvPr id="495646" name="Text Box 30">
            <a:extLst>
              <a:ext uri="{FF2B5EF4-FFF2-40B4-BE49-F238E27FC236}">
                <a16:creationId xmlns:a16="http://schemas.microsoft.com/office/drawing/2014/main" id="{90928E66-6861-45F6-A281-6A59D2B82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888" y="6134100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2:30</a:t>
            </a:r>
          </a:p>
        </p:txBody>
      </p:sp>
      <p:sp>
        <p:nvSpPr>
          <p:cNvPr id="495650" name="Rectangle 34">
            <a:extLst>
              <a:ext uri="{FF2B5EF4-FFF2-40B4-BE49-F238E27FC236}">
                <a16:creationId xmlns:a16="http://schemas.microsoft.com/office/drawing/2014/main" id="{33A71608-C4C6-BDA6-E332-10003F319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5156200"/>
            <a:ext cx="2085975" cy="2682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h</a:t>
            </a:r>
          </a:p>
        </p:txBody>
      </p:sp>
      <p:sp>
        <p:nvSpPr>
          <p:cNvPr id="495652" name="Rectangle 36">
            <a:extLst>
              <a:ext uri="{FF2B5EF4-FFF2-40B4-BE49-F238E27FC236}">
                <a16:creationId xmlns:a16="http://schemas.microsoft.com/office/drawing/2014/main" id="{764308E6-8918-E9CF-3D2B-7B6C53635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752975"/>
            <a:ext cx="12588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c</a:t>
            </a:r>
          </a:p>
        </p:txBody>
      </p:sp>
      <p:sp>
        <p:nvSpPr>
          <p:cNvPr id="495653" name="Rectangle 37">
            <a:extLst>
              <a:ext uri="{FF2B5EF4-FFF2-40B4-BE49-F238E27FC236}">
                <a16:creationId xmlns:a16="http://schemas.microsoft.com/office/drawing/2014/main" id="{3B8FAB83-9EA3-B906-9B1B-4A650B799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154613"/>
            <a:ext cx="2908300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b</a:t>
            </a:r>
          </a:p>
        </p:txBody>
      </p:sp>
      <p:sp>
        <p:nvSpPr>
          <p:cNvPr id="495654" name="Rectangle 38">
            <a:extLst>
              <a:ext uri="{FF2B5EF4-FFF2-40B4-BE49-F238E27FC236}">
                <a16:creationId xmlns:a16="http://schemas.microsoft.com/office/drawing/2014/main" id="{0816F69D-CA97-0E24-F76F-FD343309F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5554663"/>
            <a:ext cx="1244600" cy="2682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a</a:t>
            </a:r>
          </a:p>
        </p:txBody>
      </p:sp>
      <p:sp>
        <p:nvSpPr>
          <p:cNvPr id="495655" name="Rectangle 39">
            <a:extLst>
              <a:ext uri="{FF2B5EF4-FFF2-40B4-BE49-F238E27FC236}">
                <a16:creationId xmlns:a16="http://schemas.microsoft.com/office/drawing/2014/main" id="{5C30B72F-7F86-5B20-B333-96274F8A6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4244975"/>
            <a:ext cx="250507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e</a:t>
            </a:r>
          </a:p>
        </p:txBody>
      </p:sp>
      <p:sp>
        <p:nvSpPr>
          <p:cNvPr id="495656" name="Rectangle 40">
            <a:extLst>
              <a:ext uri="{FF2B5EF4-FFF2-40B4-BE49-F238E27FC236}">
                <a16:creationId xmlns:a16="http://schemas.microsoft.com/office/drawing/2014/main" id="{EDE736C6-B41F-A4EB-EBC7-050DA4BA4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4752975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</a:t>
            </a:r>
          </a:p>
        </p:txBody>
      </p:sp>
      <p:sp>
        <p:nvSpPr>
          <p:cNvPr id="495657" name="Rectangle 41">
            <a:extLst>
              <a:ext uri="{FF2B5EF4-FFF2-40B4-BE49-F238E27FC236}">
                <a16:creationId xmlns:a16="http://schemas.microsoft.com/office/drawing/2014/main" id="{78255DB9-6D8A-F935-0C3E-AE132024D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4748213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g</a:t>
            </a:r>
          </a:p>
        </p:txBody>
      </p:sp>
      <p:sp>
        <p:nvSpPr>
          <p:cNvPr id="495658" name="Rectangle 42">
            <a:extLst>
              <a:ext uri="{FF2B5EF4-FFF2-40B4-BE49-F238E27FC236}">
                <a16:creationId xmlns:a16="http://schemas.microsoft.com/office/drawing/2014/main" id="{A76A044A-7328-9036-4BB8-90829745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5567363"/>
            <a:ext cx="1255713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f</a:t>
            </a:r>
          </a:p>
        </p:txBody>
      </p:sp>
      <p:sp>
        <p:nvSpPr>
          <p:cNvPr id="495674" name="Line 58">
            <a:extLst>
              <a:ext uri="{FF2B5EF4-FFF2-40B4-BE49-F238E27FC236}">
                <a16:creationId xmlns:a16="http://schemas.microsoft.com/office/drawing/2014/main" id="{88E9F7DA-7230-DF83-D38B-E439A22A0B85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836568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75" name="Rectangle 59">
            <a:extLst>
              <a:ext uri="{FF2B5EF4-FFF2-40B4-BE49-F238E27FC236}">
                <a16:creationId xmlns:a16="http://schemas.microsoft.com/office/drawing/2014/main" id="{ACE1C19B-540E-B9F4-2FF4-1CCD3EFEC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38" y="5572125"/>
            <a:ext cx="125412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</a:p>
        </p:txBody>
      </p:sp>
      <p:sp>
        <p:nvSpPr>
          <p:cNvPr id="495677" name="Rectangle 61">
            <a:extLst>
              <a:ext uri="{FF2B5EF4-FFF2-40B4-BE49-F238E27FC236}">
                <a16:creationId xmlns:a16="http://schemas.microsoft.com/office/drawing/2014/main" id="{03F539A7-4E47-3915-972C-F3F4E6C70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4252913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</a:p>
        </p:txBody>
      </p:sp>
      <p:sp>
        <p:nvSpPr>
          <p:cNvPr id="495679" name="Line 63">
            <a:extLst>
              <a:ext uri="{FF2B5EF4-FFF2-40B4-BE49-F238E27FC236}">
                <a16:creationId xmlns:a16="http://schemas.microsoft.com/office/drawing/2014/main" id="{68801574-864E-BEC7-D53F-A7C793775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4413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80" name="Text Box 64">
            <a:extLst>
              <a:ext uri="{FF2B5EF4-FFF2-40B4-BE49-F238E27FC236}">
                <a16:creationId xmlns:a16="http://schemas.microsoft.com/office/drawing/2014/main" id="{08DB94FD-8420-88F0-13BE-0162EA558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788" y="6129338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</a:t>
            </a:r>
          </a:p>
        </p:txBody>
      </p:sp>
      <p:sp>
        <p:nvSpPr>
          <p:cNvPr id="495681" name="Text Box 65">
            <a:extLst>
              <a:ext uri="{FF2B5EF4-FFF2-40B4-BE49-F238E27FC236}">
                <a16:creationId xmlns:a16="http://schemas.microsoft.com/office/drawing/2014/main" id="{168676F1-9D69-2B72-AF1F-AD9FD6FA9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275" y="6129338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3:30</a:t>
            </a:r>
          </a:p>
        </p:txBody>
      </p:sp>
      <p:sp>
        <p:nvSpPr>
          <p:cNvPr id="495682" name="Text Box 66">
            <a:extLst>
              <a:ext uri="{FF2B5EF4-FFF2-40B4-BE49-F238E27FC236}">
                <a16:creationId xmlns:a16="http://schemas.microsoft.com/office/drawing/2014/main" id="{1CC9E0E7-23AA-FC28-AC7D-02AF9D46F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6129338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</a:t>
            </a:r>
          </a:p>
        </p:txBody>
      </p:sp>
      <p:sp>
        <p:nvSpPr>
          <p:cNvPr id="495683" name="Text Box 67">
            <a:extLst>
              <a:ext uri="{FF2B5EF4-FFF2-40B4-BE49-F238E27FC236}">
                <a16:creationId xmlns:a16="http://schemas.microsoft.com/office/drawing/2014/main" id="{6B1BBDC7-CCA2-9305-BB2B-41BD05C16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763" y="6129338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4:30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0DDE33-B787-2FDD-F806-7143A18D278D}"/>
              </a:ext>
            </a:extLst>
          </p:cNvPr>
          <p:cNvSpPr/>
          <p:nvPr/>
        </p:nvSpPr>
        <p:spPr bwMode="auto">
          <a:xfrm>
            <a:off x="539552" y="2420889"/>
            <a:ext cx="7918648" cy="406087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74D06DC-39BA-7E5E-413E-699FCC8B6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B4B7-B8DB-4C20-B9BE-BE7E4903E3CF}" type="slidenum">
              <a:rPr lang="en-US" altLang="en-US"/>
              <a:pPr/>
              <a:t>22</a:t>
            </a:fld>
            <a:endParaRPr lang="en-US" altLang="en-US" sz="1400"/>
          </a:p>
        </p:txBody>
      </p:sp>
      <p:grpSp>
        <p:nvGrpSpPr>
          <p:cNvPr id="495661" name="Group 45">
            <a:extLst>
              <a:ext uri="{FF2B5EF4-FFF2-40B4-BE49-F238E27FC236}">
                <a16:creationId xmlns:a16="http://schemas.microsoft.com/office/drawing/2014/main" id="{B66420D7-9780-E62A-B48C-E64BC5BCE630}"/>
              </a:ext>
            </a:extLst>
          </p:cNvPr>
          <p:cNvGrpSpPr>
            <a:grpSpLocks/>
          </p:cNvGrpSpPr>
          <p:nvPr/>
        </p:nvGrpSpPr>
        <p:grpSpPr bwMode="auto">
          <a:xfrm>
            <a:off x="1292225" y="3875088"/>
            <a:ext cx="4584700" cy="2259012"/>
            <a:chOff x="814" y="1926"/>
            <a:chExt cx="2888" cy="1938"/>
          </a:xfrm>
        </p:grpSpPr>
        <p:sp>
          <p:nvSpPr>
            <p:cNvPr id="495625" name="Line 9">
              <a:extLst>
                <a:ext uri="{FF2B5EF4-FFF2-40B4-BE49-F238E27FC236}">
                  <a16:creationId xmlns:a16="http://schemas.microsoft.com/office/drawing/2014/main" id="{0C1ABC8B-5905-B1B9-B4B2-629F6B0D38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6" name="Line 10">
              <a:extLst>
                <a:ext uri="{FF2B5EF4-FFF2-40B4-BE49-F238E27FC236}">
                  <a16:creationId xmlns:a16="http://schemas.microsoft.com/office/drawing/2014/main" id="{D1A2142D-6069-6620-8867-36B5389EEA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-15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7" name="Line 11">
              <a:extLst>
                <a:ext uri="{FF2B5EF4-FFF2-40B4-BE49-F238E27FC236}">
                  <a16:creationId xmlns:a16="http://schemas.microsoft.com/office/drawing/2014/main" id="{5F26CF5F-5DF9-DC45-A8D8-122F6F1976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8" name="Line 12">
              <a:extLst>
                <a:ext uri="{FF2B5EF4-FFF2-40B4-BE49-F238E27FC236}">
                  <a16:creationId xmlns:a16="http://schemas.microsoft.com/office/drawing/2014/main" id="{52086455-8008-86C9-E4A0-916745DAD3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29" name="Line 13">
              <a:extLst>
                <a:ext uri="{FF2B5EF4-FFF2-40B4-BE49-F238E27FC236}">
                  <a16:creationId xmlns:a16="http://schemas.microsoft.com/office/drawing/2014/main" id="{C3F7C8DB-0419-7995-3A4B-A3B18093A0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9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0" name="Line 14">
              <a:extLst>
                <a:ext uri="{FF2B5EF4-FFF2-40B4-BE49-F238E27FC236}">
                  <a16:creationId xmlns:a16="http://schemas.microsoft.com/office/drawing/2014/main" id="{A050B5B8-0713-F438-CCB1-0F66E3A2A0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682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1" name="Line 15">
              <a:extLst>
                <a:ext uri="{FF2B5EF4-FFF2-40B4-BE49-F238E27FC236}">
                  <a16:creationId xmlns:a16="http://schemas.microsoft.com/office/drawing/2014/main" id="{E52956BE-D8DA-8C73-CE3D-530E537FF8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42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2" name="Line 16">
              <a:extLst>
                <a:ext uri="{FF2B5EF4-FFF2-40B4-BE49-F238E27FC236}">
                  <a16:creationId xmlns:a16="http://schemas.microsoft.com/office/drawing/2014/main" id="{AD0CA834-EA61-4760-7FF6-D967552215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207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3" name="Line 17">
              <a:extLst>
                <a:ext uri="{FF2B5EF4-FFF2-40B4-BE49-F238E27FC236}">
                  <a16:creationId xmlns:a16="http://schemas.microsoft.com/office/drawing/2014/main" id="{04695F6F-AAA7-8F2F-6D69-69D403CCAC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45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4" name="Line 18">
              <a:extLst>
                <a:ext uri="{FF2B5EF4-FFF2-40B4-BE49-F238E27FC236}">
                  <a16:creationId xmlns:a16="http://schemas.microsoft.com/office/drawing/2014/main" id="{E69716C2-B906-7719-742A-8B98B1282D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733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35" name="Line 19">
              <a:extLst>
                <a:ext uri="{FF2B5EF4-FFF2-40B4-BE49-F238E27FC236}">
                  <a16:creationId xmlns:a16="http://schemas.microsoft.com/office/drawing/2014/main" id="{5E26AA44-E16E-C264-1059-11E9081BE5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470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5649" name="Line 33">
              <a:extLst>
                <a:ext uri="{FF2B5EF4-FFF2-40B4-BE49-F238E27FC236}">
                  <a16:creationId xmlns:a16="http://schemas.microsoft.com/office/drawing/2014/main" id="{1588F73A-41DD-636F-7F2A-F425CB7F0C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58" y="2895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5663" name="Line 47">
            <a:extLst>
              <a:ext uri="{FF2B5EF4-FFF2-40B4-BE49-F238E27FC236}">
                <a16:creationId xmlns:a16="http://schemas.microsoft.com/office/drawing/2014/main" id="{987823B8-4817-5723-2EC4-04C251395AD3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168106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5" name="Line 49">
            <a:extLst>
              <a:ext uri="{FF2B5EF4-FFF2-40B4-BE49-F238E27FC236}">
                <a16:creationId xmlns:a16="http://schemas.microsoft.com/office/drawing/2014/main" id="{B5C215F8-BFE4-20BE-7E19-C5BA1BE6075C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003131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6" name="Line 50">
            <a:extLst>
              <a:ext uri="{FF2B5EF4-FFF2-40B4-BE49-F238E27FC236}">
                <a16:creationId xmlns:a16="http://schemas.microsoft.com/office/drawing/2014/main" id="{9DBA67BD-A95D-D743-D7DD-73B4EDA602E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585618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67" name="Line 51">
            <a:extLst>
              <a:ext uri="{FF2B5EF4-FFF2-40B4-BE49-F238E27FC236}">
                <a16:creationId xmlns:a16="http://schemas.microsoft.com/office/drawing/2014/main" id="{7E44661E-2F6D-1D88-CA68-13F8EAE4191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419056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18" name="Rectangle 2">
            <a:extLst>
              <a:ext uri="{FF2B5EF4-FFF2-40B4-BE49-F238E27FC236}">
                <a16:creationId xmlns:a16="http://schemas.microsoft.com/office/drawing/2014/main" id="{3263A67C-696C-21A5-314F-A1383733D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Partitioning</a:t>
            </a:r>
          </a:p>
        </p:txBody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id="{1D580F1F-8B52-A4F0-DDFB-37CADC5A3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914400"/>
            <a:ext cx="7848600" cy="5410200"/>
          </a:xfrm>
        </p:spPr>
        <p:txBody>
          <a:bodyPr/>
          <a:lstStyle/>
          <a:p>
            <a:r>
              <a:rPr lang="en-US" altLang="en-US"/>
              <a:t>Interval partitioning.</a:t>
            </a:r>
          </a:p>
          <a:p>
            <a:pPr lvl="1"/>
            <a:r>
              <a:rPr lang="en-US" altLang="en-US"/>
              <a:t>Lecture j starts at s</a:t>
            </a:r>
            <a:r>
              <a:rPr lang="en-US" altLang="en-US" sz="2000" baseline="-25000"/>
              <a:t>j</a:t>
            </a:r>
            <a:r>
              <a:rPr lang="en-US" altLang="en-US"/>
              <a:t> and finishes at f</a:t>
            </a:r>
            <a:r>
              <a:rPr lang="en-US" altLang="en-US" sz="2000" baseline="-25000"/>
              <a:t>j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Goal:  find minimum number of classrooms to schedule all lectures so that no two occur at the same time in the same room.</a:t>
            </a:r>
          </a:p>
          <a:p>
            <a:pPr lvl="1"/>
            <a:endParaRPr lang="en-US" altLang="en-US"/>
          </a:p>
          <a:p>
            <a:r>
              <a:rPr lang="en-US" altLang="en-US"/>
              <a:t>Ex:  </a:t>
            </a:r>
            <a:r>
              <a:rPr lang="en-US" altLang="en-US">
                <a:solidFill>
                  <a:schemeClr val="tx1"/>
                </a:solidFill>
              </a:rPr>
              <a:t>This schedule uses 4 classrooms to schedule 10 lectures.</a:t>
            </a:r>
          </a:p>
        </p:txBody>
      </p:sp>
      <p:sp>
        <p:nvSpPr>
          <p:cNvPr id="495620" name="Line 4">
            <a:extLst>
              <a:ext uri="{FF2B5EF4-FFF2-40B4-BE49-F238E27FC236}">
                <a16:creationId xmlns:a16="http://schemas.microsoft.com/office/drawing/2014/main" id="{E624FC2E-EAE1-6F9F-AB47-0D52FF135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2225" y="6134100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21" name="Text Box 5">
            <a:extLst>
              <a:ext uri="{FF2B5EF4-FFF2-40B4-BE49-F238E27FC236}">
                <a16:creationId xmlns:a16="http://schemas.microsoft.com/office/drawing/2014/main" id="{FD878528-7E2E-7134-F379-C621A5531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6211888"/>
            <a:ext cx="13684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000"/>
          </a:p>
        </p:txBody>
      </p:sp>
      <p:sp>
        <p:nvSpPr>
          <p:cNvPr id="495622" name="Text Box 6">
            <a:extLst>
              <a:ext uri="{FF2B5EF4-FFF2-40B4-BE49-F238E27FC236}">
                <a16:creationId xmlns:a16="http://schemas.microsoft.com/office/drawing/2014/main" id="{649ACCF1-86D4-6E82-A909-1BA422355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38" y="6227763"/>
            <a:ext cx="6556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Time</a:t>
            </a:r>
          </a:p>
        </p:txBody>
      </p:sp>
      <p:sp>
        <p:nvSpPr>
          <p:cNvPr id="495623" name="Line 7">
            <a:extLst>
              <a:ext uri="{FF2B5EF4-FFF2-40B4-BE49-F238E27FC236}">
                <a16:creationId xmlns:a16="http://schemas.microsoft.com/office/drawing/2014/main" id="{32EBFE3C-3666-FA30-3FA8-D04537663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7538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24" name="Text Box 8">
            <a:extLst>
              <a:ext uri="{FF2B5EF4-FFF2-40B4-BE49-F238E27FC236}">
                <a16:creationId xmlns:a16="http://schemas.microsoft.com/office/drawing/2014/main" id="{32593CF1-6232-969D-7B96-6D39DA174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6134100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</a:t>
            </a:r>
          </a:p>
        </p:txBody>
      </p:sp>
      <p:sp>
        <p:nvSpPr>
          <p:cNvPr id="495636" name="Text Box 20">
            <a:extLst>
              <a:ext uri="{FF2B5EF4-FFF2-40B4-BE49-F238E27FC236}">
                <a16:creationId xmlns:a16="http://schemas.microsoft.com/office/drawing/2014/main" id="{563A6F73-6E68-4C4F-5DA8-1F3A1CF5C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6134100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9:30</a:t>
            </a:r>
          </a:p>
        </p:txBody>
      </p:sp>
      <p:sp>
        <p:nvSpPr>
          <p:cNvPr id="495637" name="Text Box 21">
            <a:extLst>
              <a:ext uri="{FF2B5EF4-FFF2-40B4-BE49-F238E27FC236}">
                <a16:creationId xmlns:a16="http://schemas.microsoft.com/office/drawing/2014/main" id="{0E72E495-27A5-ACE9-B6CD-4B29DE19A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6134100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</a:t>
            </a:r>
          </a:p>
        </p:txBody>
      </p:sp>
      <p:sp>
        <p:nvSpPr>
          <p:cNvPr id="495638" name="Text Box 22">
            <a:extLst>
              <a:ext uri="{FF2B5EF4-FFF2-40B4-BE49-F238E27FC236}">
                <a16:creationId xmlns:a16="http://schemas.microsoft.com/office/drawing/2014/main" id="{B0A12346-3533-2773-5E69-215EA7541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3" y="6134100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10:30</a:t>
            </a:r>
          </a:p>
        </p:txBody>
      </p:sp>
      <p:sp>
        <p:nvSpPr>
          <p:cNvPr id="495639" name="Text Box 23">
            <a:extLst>
              <a:ext uri="{FF2B5EF4-FFF2-40B4-BE49-F238E27FC236}">
                <a16:creationId xmlns:a16="http://schemas.microsoft.com/office/drawing/2014/main" id="{1AE2553A-4B4F-8C3E-5AA9-29D86A8C0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5" y="6134100"/>
            <a:ext cx="311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</a:t>
            </a:r>
          </a:p>
        </p:txBody>
      </p:sp>
      <p:sp>
        <p:nvSpPr>
          <p:cNvPr id="495640" name="Text Box 24">
            <a:extLst>
              <a:ext uri="{FF2B5EF4-FFF2-40B4-BE49-F238E27FC236}">
                <a16:creationId xmlns:a16="http://schemas.microsoft.com/office/drawing/2014/main" id="{F4AB52A5-A988-E5D9-AD31-DD7840A68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6134100"/>
            <a:ext cx="501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11:30</a:t>
            </a:r>
          </a:p>
        </p:txBody>
      </p:sp>
      <p:sp>
        <p:nvSpPr>
          <p:cNvPr id="495641" name="Text Box 25">
            <a:extLst>
              <a:ext uri="{FF2B5EF4-FFF2-40B4-BE49-F238E27FC236}">
                <a16:creationId xmlns:a16="http://schemas.microsoft.com/office/drawing/2014/main" id="{6346E22B-C669-E0FD-86F4-3C5C50D88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6134100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</a:t>
            </a:r>
          </a:p>
        </p:txBody>
      </p:sp>
      <p:sp>
        <p:nvSpPr>
          <p:cNvPr id="495642" name="Text Box 26">
            <a:extLst>
              <a:ext uri="{FF2B5EF4-FFF2-40B4-BE49-F238E27FC236}">
                <a16:creationId xmlns:a16="http://schemas.microsoft.com/office/drawing/2014/main" id="{B90691DB-DABD-90D3-C0DA-167C7C569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6134100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12:30</a:t>
            </a:r>
          </a:p>
        </p:txBody>
      </p:sp>
      <p:sp>
        <p:nvSpPr>
          <p:cNvPr id="495643" name="Text Box 27">
            <a:extLst>
              <a:ext uri="{FF2B5EF4-FFF2-40B4-BE49-F238E27FC236}">
                <a16:creationId xmlns:a16="http://schemas.microsoft.com/office/drawing/2014/main" id="{DAA03382-A2D0-9313-AEBE-77D3C8DB4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913" y="6134100"/>
            <a:ext cx="247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</a:t>
            </a:r>
          </a:p>
        </p:txBody>
      </p:sp>
      <p:sp>
        <p:nvSpPr>
          <p:cNvPr id="495644" name="Text Box 28">
            <a:extLst>
              <a:ext uri="{FF2B5EF4-FFF2-40B4-BE49-F238E27FC236}">
                <a16:creationId xmlns:a16="http://schemas.microsoft.com/office/drawing/2014/main" id="{1CCCA0F7-157A-1D73-EBD3-615C74EB7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6134100"/>
            <a:ext cx="438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1:30</a:t>
            </a:r>
          </a:p>
        </p:txBody>
      </p:sp>
      <p:sp>
        <p:nvSpPr>
          <p:cNvPr id="495645" name="Text Box 29">
            <a:extLst>
              <a:ext uri="{FF2B5EF4-FFF2-40B4-BE49-F238E27FC236}">
                <a16:creationId xmlns:a16="http://schemas.microsoft.com/office/drawing/2014/main" id="{22E9FEC8-5B4B-B957-3506-8F0FB9215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6134100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</a:t>
            </a:r>
          </a:p>
        </p:txBody>
      </p:sp>
      <p:sp>
        <p:nvSpPr>
          <p:cNvPr id="495646" name="Text Box 30">
            <a:extLst>
              <a:ext uri="{FF2B5EF4-FFF2-40B4-BE49-F238E27FC236}">
                <a16:creationId xmlns:a16="http://schemas.microsoft.com/office/drawing/2014/main" id="{90928E66-6861-45F6-A281-6A59D2B82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888" y="6134100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2:30</a:t>
            </a:r>
          </a:p>
        </p:txBody>
      </p:sp>
      <p:sp>
        <p:nvSpPr>
          <p:cNvPr id="495650" name="Rectangle 34">
            <a:extLst>
              <a:ext uri="{FF2B5EF4-FFF2-40B4-BE49-F238E27FC236}">
                <a16:creationId xmlns:a16="http://schemas.microsoft.com/office/drawing/2014/main" id="{33A71608-C4C6-BDA6-E332-10003F319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5156200"/>
            <a:ext cx="2085975" cy="2682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h</a:t>
            </a:r>
          </a:p>
        </p:txBody>
      </p:sp>
      <p:sp>
        <p:nvSpPr>
          <p:cNvPr id="495652" name="Rectangle 36">
            <a:extLst>
              <a:ext uri="{FF2B5EF4-FFF2-40B4-BE49-F238E27FC236}">
                <a16:creationId xmlns:a16="http://schemas.microsoft.com/office/drawing/2014/main" id="{764308E6-8918-E9CF-3D2B-7B6C53635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752975"/>
            <a:ext cx="12588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c</a:t>
            </a:r>
          </a:p>
        </p:txBody>
      </p:sp>
      <p:sp>
        <p:nvSpPr>
          <p:cNvPr id="495653" name="Rectangle 37">
            <a:extLst>
              <a:ext uri="{FF2B5EF4-FFF2-40B4-BE49-F238E27FC236}">
                <a16:creationId xmlns:a16="http://schemas.microsoft.com/office/drawing/2014/main" id="{3B8FAB83-9EA3-B906-9B1B-4A650B799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154613"/>
            <a:ext cx="2908300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b</a:t>
            </a:r>
          </a:p>
        </p:txBody>
      </p:sp>
      <p:sp>
        <p:nvSpPr>
          <p:cNvPr id="495654" name="Rectangle 38">
            <a:extLst>
              <a:ext uri="{FF2B5EF4-FFF2-40B4-BE49-F238E27FC236}">
                <a16:creationId xmlns:a16="http://schemas.microsoft.com/office/drawing/2014/main" id="{0816F69D-CA97-0E24-F76F-FD343309F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5554663"/>
            <a:ext cx="1244600" cy="2682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a</a:t>
            </a:r>
          </a:p>
        </p:txBody>
      </p:sp>
      <p:sp>
        <p:nvSpPr>
          <p:cNvPr id="495655" name="Rectangle 39">
            <a:extLst>
              <a:ext uri="{FF2B5EF4-FFF2-40B4-BE49-F238E27FC236}">
                <a16:creationId xmlns:a16="http://schemas.microsoft.com/office/drawing/2014/main" id="{5C30B72F-7F86-5B20-B333-96274F8A6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4244975"/>
            <a:ext cx="250507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e</a:t>
            </a:r>
          </a:p>
        </p:txBody>
      </p:sp>
      <p:sp>
        <p:nvSpPr>
          <p:cNvPr id="495656" name="Rectangle 40">
            <a:extLst>
              <a:ext uri="{FF2B5EF4-FFF2-40B4-BE49-F238E27FC236}">
                <a16:creationId xmlns:a16="http://schemas.microsoft.com/office/drawing/2014/main" id="{EDE736C6-B41F-A4EB-EBC7-050DA4BA4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4752975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</a:t>
            </a:r>
          </a:p>
        </p:txBody>
      </p:sp>
      <p:sp>
        <p:nvSpPr>
          <p:cNvPr id="495657" name="Rectangle 41">
            <a:extLst>
              <a:ext uri="{FF2B5EF4-FFF2-40B4-BE49-F238E27FC236}">
                <a16:creationId xmlns:a16="http://schemas.microsoft.com/office/drawing/2014/main" id="{78255DB9-6D8A-F935-0C3E-AE132024D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4748213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g</a:t>
            </a:r>
          </a:p>
        </p:txBody>
      </p:sp>
      <p:sp>
        <p:nvSpPr>
          <p:cNvPr id="495658" name="Rectangle 42">
            <a:extLst>
              <a:ext uri="{FF2B5EF4-FFF2-40B4-BE49-F238E27FC236}">
                <a16:creationId xmlns:a16="http://schemas.microsoft.com/office/drawing/2014/main" id="{A76A044A-7328-9036-4BB8-90829745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5567363"/>
            <a:ext cx="1255713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f</a:t>
            </a:r>
          </a:p>
        </p:txBody>
      </p:sp>
      <p:sp>
        <p:nvSpPr>
          <p:cNvPr id="495674" name="Line 58">
            <a:extLst>
              <a:ext uri="{FF2B5EF4-FFF2-40B4-BE49-F238E27FC236}">
                <a16:creationId xmlns:a16="http://schemas.microsoft.com/office/drawing/2014/main" id="{88E9F7DA-7230-DF83-D38B-E439A22A0B85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836568" y="4993482"/>
            <a:ext cx="22590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5675" name="Rectangle 59">
            <a:extLst>
              <a:ext uri="{FF2B5EF4-FFF2-40B4-BE49-F238E27FC236}">
                <a16:creationId xmlns:a16="http://schemas.microsoft.com/office/drawing/2014/main" id="{ACE1C19B-540E-B9F4-2FF4-1CCD3EFEC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38" y="5572125"/>
            <a:ext cx="125412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</a:p>
        </p:txBody>
      </p:sp>
      <p:sp>
        <p:nvSpPr>
          <p:cNvPr id="495677" name="Rectangle 61">
            <a:extLst>
              <a:ext uri="{FF2B5EF4-FFF2-40B4-BE49-F238E27FC236}">
                <a16:creationId xmlns:a16="http://schemas.microsoft.com/office/drawing/2014/main" id="{03F539A7-4E47-3915-972C-F3F4E6C70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4252913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</a:p>
        </p:txBody>
      </p:sp>
      <p:sp>
        <p:nvSpPr>
          <p:cNvPr id="495679" name="Line 63">
            <a:extLst>
              <a:ext uri="{FF2B5EF4-FFF2-40B4-BE49-F238E27FC236}">
                <a16:creationId xmlns:a16="http://schemas.microsoft.com/office/drawing/2014/main" id="{68801574-864E-BEC7-D53F-A7C793775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4413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5680" name="Text Box 64">
            <a:extLst>
              <a:ext uri="{FF2B5EF4-FFF2-40B4-BE49-F238E27FC236}">
                <a16:creationId xmlns:a16="http://schemas.microsoft.com/office/drawing/2014/main" id="{08DB94FD-8420-88F0-13BE-0162EA558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788" y="6129338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</a:t>
            </a:r>
          </a:p>
        </p:txBody>
      </p:sp>
      <p:sp>
        <p:nvSpPr>
          <p:cNvPr id="495681" name="Text Box 65">
            <a:extLst>
              <a:ext uri="{FF2B5EF4-FFF2-40B4-BE49-F238E27FC236}">
                <a16:creationId xmlns:a16="http://schemas.microsoft.com/office/drawing/2014/main" id="{168676F1-9D69-2B72-AF1F-AD9FD6FA9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275" y="6129338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3:30</a:t>
            </a:r>
          </a:p>
        </p:txBody>
      </p:sp>
      <p:sp>
        <p:nvSpPr>
          <p:cNvPr id="495682" name="Text Box 66">
            <a:extLst>
              <a:ext uri="{FF2B5EF4-FFF2-40B4-BE49-F238E27FC236}">
                <a16:creationId xmlns:a16="http://schemas.microsoft.com/office/drawing/2014/main" id="{1CC9E0E7-23AA-FC28-AC7D-02AF9D46F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6129338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</a:t>
            </a:r>
          </a:p>
        </p:txBody>
      </p:sp>
      <p:sp>
        <p:nvSpPr>
          <p:cNvPr id="495683" name="Text Box 67">
            <a:extLst>
              <a:ext uri="{FF2B5EF4-FFF2-40B4-BE49-F238E27FC236}">
                <a16:creationId xmlns:a16="http://schemas.microsoft.com/office/drawing/2014/main" id="{6B1BBDC7-CCA2-9305-BB2B-41BD05C16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763" y="6129338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4:30</a:t>
            </a:r>
          </a:p>
        </p:txBody>
      </p:sp>
    </p:spTree>
    <p:extLst>
      <p:ext uri="{BB962C8B-B14F-4D97-AF65-F5344CB8AC3E}">
        <p14:creationId xmlns:p14="http://schemas.microsoft.com/office/powerpoint/2010/main" val="2864432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5DCE619-90B6-6B92-8AE8-C58C4C672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D914-39AA-40BD-B73A-6048985282A0}" type="slidenum">
              <a:rPr lang="en-US" altLang="en-US"/>
              <a:pPr/>
              <a:t>23</a:t>
            </a:fld>
            <a:endParaRPr lang="en-US" altLang="en-US" sz="1400"/>
          </a:p>
        </p:txBody>
      </p:sp>
      <p:sp>
        <p:nvSpPr>
          <p:cNvPr id="497666" name="Rectangle 2">
            <a:extLst>
              <a:ext uri="{FF2B5EF4-FFF2-40B4-BE49-F238E27FC236}">
                <a16:creationId xmlns:a16="http://schemas.microsoft.com/office/drawing/2014/main" id="{F0C0E1A5-753F-F37A-FAA4-732001C9E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Partitioning</a:t>
            </a:r>
          </a:p>
        </p:txBody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DC9FDDCE-EFB9-8432-6897-AD5C94E0B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914400"/>
            <a:ext cx="7848600" cy="5410200"/>
          </a:xfrm>
        </p:spPr>
        <p:txBody>
          <a:bodyPr/>
          <a:lstStyle/>
          <a:p>
            <a:r>
              <a:rPr lang="en-US" altLang="en-US"/>
              <a:t>Interval partitioning.</a:t>
            </a:r>
          </a:p>
          <a:p>
            <a:pPr lvl="1"/>
            <a:r>
              <a:rPr lang="en-US" altLang="en-US"/>
              <a:t>Lecture j starts at s</a:t>
            </a:r>
            <a:r>
              <a:rPr lang="en-US" altLang="en-US" sz="2000" baseline="-25000"/>
              <a:t>j</a:t>
            </a:r>
            <a:r>
              <a:rPr lang="en-US" altLang="en-US"/>
              <a:t> and finishes at f</a:t>
            </a:r>
            <a:r>
              <a:rPr lang="en-US" altLang="en-US" sz="2000" baseline="-25000"/>
              <a:t>j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Goal:  find minimum number of classrooms to schedule all lectures so that no two occur at the same time in the same room.</a:t>
            </a:r>
          </a:p>
          <a:p>
            <a:pPr lvl="1"/>
            <a:endParaRPr lang="en-US" altLang="en-US"/>
          </a:p>
          <a:p>
            <a:r>
              <a:rPr lang="en-US" altLang="en-US"/>
              <a:t>Ex:  </a:t>
            </a:r>
            <a:r>
              <a:rPr lang="en-US" altLang="en-US">
                <a:solidFill>
                  <a:schemeClr val="tx1"/>
                </a:solidFill>
              </a:rPr>
              <a:t>This schedule uses only 3.</a:t>
            </a:r>
          </a:p>
        </p:txBody>
      </p:sp>
      <p:grpSp>
        <p:nvGrpSpPr>
          <p:cNvPr id="497721" name="Group 57">
            <a:extLst>
              <a:ext uri="{FF2B5EF4-FFF2-40B4-BE49-F238E27FC236}">
                <a16:creationId xmlns:a16="http://schemas.microsoft.com/office/drawing/2014/main" id="{447CCB19-7A3D-71AD-036F-070D7CDAC321}"/>
              </a:ext>
            </a:extLst>
          </p:cNvPr>
          <p:cNvGrpSpPr>
            <a:grpSpLocks/>
          </p:cNvGrpSpPr>
          <p:nvPr/>
        </p:nvGrpSpPr>
        <p:grpSpPr bwMode="auto">
          <a:xfrm>
            <a:off x="1292225" y="4448175"/>
            <a:ext cx="6673850" cy="1685925"/>
            <a:chOff x="814" y="2434"/>
            <a:chExt cx="4204" cy="1430"/>
          </a:xfrm>
        </p:grpSpPr>
        <p:sp>
          <p:nvSpPr>
            <p:cNvPr id="497722" name="Line 58">
              <a:extLst>
                <a:ext uri="{FF2B5EF4-FFF2-40B4-BE49-F238E27FC236}">
                  <a16:creationId xmlns:a16="http://schemas.microsoft.com/office/drawing/2014/main" id="{1CE817CA-C51D-2F3B-97F3-7E20AD0447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3" name="Line 59">
              <a:extLst>
                <a:ext uri="{FF2B5EF4-FFF2-40B4-BE49-F238E27FC236}">
                  <a16:creationId xmlns:a16="http://schemas.microsoft.com/office/drawing/2014/main" id="{4F58E661-B4B6-7476-5AB3-2FB2A6C443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4" name="Line 60">
              <a:extLst>
                <a:ext uri="{FF2B5EF4-FFF2-40B4-BE49-F238E27FC236}">
                  <a16:creationId xmlns:a16="http://schemas.microsoft.com/office/drawing/2014/main" id="{53F327A1-FB67-6924-824A-FED1C6ADF8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5" name="Line 61">
              <a:extLst>
                <a:ext uri="{FF2B5EF4-FFF2-40B4-BE49-F238E27FC236}">
                  <a16:creationId xmlns:a16="http://schemas.microsoft.com/office/drawing/2014/main" id="{07AAFB3B-665D-5637-BD88-85F68178FC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6" name="Line 62">
              <a:extLst>
                <a:ext uri="{FF2B5EF4-FFF2-40B4-BE49-F238E27FC236}">
                  <a16:creationId xmlns:a16="http://schemas.microsoft.com/office/drawing/2014/main" id="{CB5680FA-A447-BC17-F6D3-34F034E6A2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5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7" name="Line 63">
              <a:extLst>
                <a:ext uri="{FF2B5EF4-FFF2-40B4-BE49-F238E27FC236}">
                  <a16:creationId xmlns:a16="http://schemas.microsoft.com/office/drawing/2014/main" id="{929E54C2-3564-5A66-87DA-8FD05667B0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39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8" name="Line 64">
              <a:extLst>
                <a:ext uri="{FF2B5EF4-FFF2-40B4-BE49-F238E27FC236}">
                  <a16:creationId xmlns:a16="http://schemas.microsoft.com/office/drawing/2014/main" id="{8494AC0E-9E85-7CC7-E148-5F80F48F48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67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29" name="Line 65">
              <a:extLst>
                <a:ext uri="{FF2B5EF4-FFF2-40B4-BE49-F238E27FC236}">
                  <a16:creationId xmlns:a16="http://schemas.microsoft.com/office/drawing/2014/main" id="{EA2B6746-2EB0-01C6-C6AF-870FDAF437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4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0" name="Line 66">
              <a:extLst>
                <a:ext uri="{FF2B5EF4-FFF2-40B4-BE49-F238E27FC236}">
                  <a16:creationId xmlns:a16="http://schemas.microsoft.com/office/drawing/2014/main" id="{DB2B599D-5201-413D-862D-0F61C19F14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2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1" name="Line 67">
              <a:extLst>
                <a:ext uri="{FF2B5EF4-FFF2-40B4-BE49-F238E27FC236}">
                  <a16:creationId xmlns:a16="http://schemas.microsoft.com/office/drawing/2014/main" id="{168D1BEF-20CC-CA14-FA02-39E894E381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9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2" name="Line 68">
              <a:extLst>
                <a:ext uri="{FF2B5EF4-FFF2-40B4-BE49-F238E27FC236}">
                  <a16:creationId xmlns:a16="http://schemas.microsoft.com/office/drawing/2014/main" id="{EA3E7500-387F-46C4-3DEC-C9A97F1F63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7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3" name="Line 69">
              <a:extLst>
                <a:ext uri="{FF2B5EF4-FFF2-40B4-BE49-F238E27FC236}">
                  <a16:creationId xmlns:a16="http://schemas.microsoft.com/office/drawing/2014/main" id="{9BA7760C-CD3C-110C-A0BA-8D45861A69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415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4" name="Line 70">
              <a:extLst>
                <a:ext uri="{FF2B5EF4-FFF2-40B4-BE49-F238E27FC236}">
                  <a16:creationId xmlns:a16="http://schemas.microsoft.com/office/drawing/2014/main" id="{0F799731-515D-334B-E0D1-DE6BCE38D2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255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5" name="Line 71">
              <a:extLst>
                <a:ext uri="{FF2B5EF4-FFF2-40B4-BE49-F238E27FC236}">
                  <a16:creationId xmlns:a16="http://schemas.microsoft.com/office/drawing/2014/main" id="{8F3B5285-97A2-B1A6-1B04-E1EA9526D0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81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6" name="Line 72">
              <a:extLst>
                <a:ext uri="{FF2B5EF4-FFF2-40B4-BE49-F238E27FC236}">
                  <a16:creationId xmlns:a16="http://schemas.microsoft.com/office/drawing/2014/main" id="{0A3C9D55-2F6D-F95C-806D-B4C3CBE42E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518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7" name="Line 73">
              <a:extLst>
                <a:ext uri="{FF2B5EF4-FFF2-40B4-BE49-F238E27FC236}">
                  <a16:creationId xmlns:a16="http://schemas.microsoft.com/office/drawing/2014/main" id="{808C991E-F28F-3C5B-AAA9-26B7D76E2D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043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7738" name="Line 74">
              <a:extLst>
                <a:ext uri="{FF2B5EF4-FFF2-40B4-BE49-F238E27FC236}">
                  <a16:creationId xmlns:a16="http://schemas.microsoft.com/office/drawing/2014/main" id="{C4EC0D3A-339B-6545-19C7-D17902A188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06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7739" name="Line 75">
            <a:extLst>
              <a:ext uri="{FF2B5EF4-FFF2-40B4-BE49-F238E27FC236}">
                <a16:creationId xmlns:a16="http://schemas.microsoft.com/office/drawing/2014/main" id="{A4B6AC9C-C553-F985-F0F7-37FE01C82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2225" y="6134100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7740" name="Text Box 76">
            <a:extLst>
              <a:ext uri="{FF2B5EF4-FFF2-40B4-BE49-F238E27FC236}">
                <a16:creationId xmlns:a16="http://schemas.microsoft.com/office/drawing/2014/main" id="{36F90679-9589-46EE-B224-C01DA16BA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6211888"/>
            <a:ext cx="13684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000"/>
          </a:p>
        </p:txBody>
      </p:sp>
      <p:sp>
        <p:nvSpPr>
          <p:cNvPr id="497741" name="Text Box 77">
            <a:extLst>
              <a:ext uri="{FF2B5EF4-FFF2-40B4-BE49-F238E27FC236}">
                <a16:creationId xmlns:a16="http://schemas.microsoft.com/office/drawing/2014/main" id="{62EB2FD7-7C58-A8F8-D701-81DB4C285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38" y="6227763"/>
            <a:ext cx="6556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Time</a:t>
            </a:r>
          </a:p>
        </p:txBody>
      </p:sp>
      <p:sp>
        <p:nvSpPr>
          <p:cNvPr id="497742" name="Line 78">
            <a:extLst>
              <a:ext uri="{FF2B5EF4-FFF2-40B4-BE49-F238E27FC236}">
                <a16:creationId xmlns:a16="http://schemas.microsoft.com/office/drawing/2014/main" id="{14186AB0-26C3-5D8F-043A-14D177D14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7538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7743" name="Text Box 79">
            <a:extLst>
              <a:ext uri="{FF2B5EF4-FFF2-40B4-BE49-F238E27FC236}">
                <a16:creationId xmlns:a16="http://schemas.microsoft.com/office/drawing/2014/main" id="{950C3CFA-C587-84D4-204A-34A67EF2C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6134100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</a:t>
            </a:r>
          </a:p>
        </p:txBody>
      </p:sp>
      <p:sp>
        <p:nvSpPr>
          <p:cNvPr id="497744" name="Text Box 80">
            <a:extLst>
              <a:ext uri="{FF2B5EF4-FFF2-40B4-BE49-F238E27FC236}">
                <a16:creationId xmlns:a16="http://schemas.microsoft.com/office/drawing/2014/main" id="{2EA18386-9A9A-B06F-FCC1-CBE2D9C92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6134100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9:30</a:t>
            </a:r>
          </a:p>
        </p:txBody>
      </p:sp>
      <p:sp>
        <p:nvSpPr>
          <p:cNvPr id="497745" name="Text Box 81">
            <a:extLst>
              <a:ext uri="{FF2B5EF4-FFF2-40B4-BE49-F238E27FC236}">
                <a16:creationId xmlns:a16="http://schemas.microsoft.com/office/drawing/2014/main" id="{CBD83658-A58E-BA28-A43A-E86C01FC5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6134100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</a:t>
            </a:r>
          </a:p>
        </p:txBody>
      </p:sp>
      <p:sp>
        <p:nvSpPr>
          <p:cNvPr id="497746" name="Text Box 82">
            <a:extLst>
              <a:ext uri="{FF2B5EF4-FFF2-40B4-BE49-F238E27FC236}">
                <a16:creationId xmlns:a16="http://schemas.microsoft.com/office/drawing/2014/main" id="{5C3E4A88-C27C-B977-8363-992959A4F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3" y="6134100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10:30</a:t>
            </a:r>
          </a:p>
        </p:txBody>
      </p:sp>
      <p:sp>
        <p:nvSpPr>
          <p:cNvPr id="497747" name="Text Box 83">
            <a:extLst>
              <a:ext uri="{FF2B5EF4-FFF2-40B4-BE49-F238E27FC236}">
                <a16:creationId xmlns:a16="http://schemas.microsoft.com/office/drawing/2014/main" id="{C3018D07-85E3-FC83-7266-E7B595652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5" y="6134100"/>
            <a:ext cx="311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</a:t>
            </a:r>
          </a:p>
        </p:txBody>
      </p:sp>
      <p:sp>
        <p:nvSpPr>
          <p:cNvPr id="497748" name="Text Box 84">
            <a:extLst>
              <a:ext uri="{FF2B5EF4-FFF2-40B4-BE49-F238E27FC236}">
                <a16:creationId xmlns:a16="http://schemas.microsoft.com/office/drawing/2014/main" id="{89AAF7F9-6AF5-1023-8500-2822C7485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6134100"/>
            <a:ext cx="501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11:30</a:t>
            </a:r>
          </a:p>
        </p:txBody>
      </p:sp>
      <p:sp>
        <p:nvSpPr>
          <p:cNvPr id="497749" name="Text Box 85">
            <a:extLst>
              <a:ext uri="{FF2B5EF4-FFF2-40B4-BE49-F238E27FC236}">
                <a16:creationId xmlns:a16="http://schemas.microsoft.com/office/drawing/2014/main" id="{4962713C-6A83-49F1-8EA4-44EB74061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6134100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</a:t>
            </a:r>
          </a:p>
        </p:txBody>
      </p:sp>
      <p:sp>
        <p:nvSpPr>
          <p:cNvPr id="497750" name="Text Box 86">
            <a:extLst>
              <a:ext uri="{FF2B5EF4-FFF2-40B4-BE49-F238E27FC236}">
                <a16:creationId xmlns:a16="http://schemas.microsoft.com/office/drawing/2014/main" id="{F6087859-7817-0A40-2CF2-1233DE962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6134100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12:30</a:t>
            </a:r>
          </a:p>
        </p:txBody>
      </p:sp>
      <p:sp>
        <p:nvSpPr>
          <p:cNvPr id="497751" name="Text Box 87">
            <a:extLst>
              <a:ext uri="{FF2B5EF4-FFF2-40B4-BE49-F238E27FC236}">
                <a16:creationId xmlns:a16="http://schemas.microsoft.com/office/drawing/2014/main" id="{CDC81417-3155-A404-2299-A2A8866BC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913" y="6134100"/>
            <a:ext cx="247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</a:t>
            </a:r>
          </a:p>
        </p:txBody>
      </p:sp>
      <p:sp>
        <p:nvSpPr>
          <p:cNvPr id="497752" name="Text Box 88">
            <a:extLst>
              <a:ext uri="{FF2B5EF4-FFF2-40B4-BE49-F238E27FC236}">
                <a16:creationId xmlns:a16="http://schemas.microsoft.com/office/drawing/2014/main" id="{40B8BF5E-158C-EF90-B045-10C541914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6134100"/>
            <a:ext cx="438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1:30</a:t>
            </a:r>
          </a:p>
        </p:txBody>
      </p:sp>
      <p:sp>
        <p:nvSpPr>
          <p:cNvPr id="497753" name="Text Box 89">
            <a:extLst>
              <a:ext uri="{FF2B5EF4-FFF2-40B4-BE49-F238E27FC236}">
                <a16:creationId xmlns:a16="http://schemas.microsoft.com/office/drawing/2014/main" id="{DC9D7A4E-3BFD-AAF9-4176-DE5B72AB3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6134100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</a:t>
            </a:r>
          </a:p>
        </p:txBody>
      </p:sp>
      <p:sp>
        <p:nvSpPr>
          <p:cNvPr id="497754" name="Text Box 90">
            <a:extLst>
              <a:ext uri="{FF2B5EF4-FFF2-40B4-BE49-F238E27FC236}">
                <a16:creationId xmlns:a16="http://schemas.microsoft.com/office/drawing/2014/main" id="{70DB0A1C-BC70-5B02-D619-89AF3803A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888" y="6134100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2:30</a:t>
            </a:r>
          </a:p>
        </p:txBody>
      </p:sp>
      <p:sp>
        <p:nvSpPr>
          <p:cNvPr id="497755" name="Rectangle 91">
            <a:extLst>
              <a:ext uri="{FF2B5EF4-FFF2-40B4-BE49-F238E27FC236}">
                <a16:creationId xmlns:a16="http://schemas.microsoft.com/office/drawing/2014/main" id="{FD5A4A3B-D647-41D7-B9AF-3145BA8FC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5565775"/>
            <a:ext cx="2085975" cy="2682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h</a:t>
            </a:r>
          </a:p>
        </p:txBody>
      </p:sp>
      <p:sp>
        <p:nvSpPr>
          <p:cNvPr id="497756" name="Rectangle 92">
            <a:extLst>
              <a:ext uri="{FF2B5EF4-FFF2-40B4-BE49-F238E27FC236}">
                <a16:creationId xmlns:a16="http://schemas.microsoft.com/office/drawing/2014/main" id="{BAC8B87D-3ACD-8333-57A5-FB653DF46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752975"/>
            <a:ext cx="12588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c</a:t>
            </a:r>
          </a:p>
        </p:txBody>
      </p:sp>
      <p:sp>
        <p:nvSpPr>
          <p:cNvPr id="497757" name="Rectangle 93">
            <a:extLst>
              <a:ext uri="{FF2B5EF4-FFF2-40B4-BE49-F238E27FC236}">
                <a16:creationId xmlns:a16="http://schemas.microsoft.com/office/drawing/2014/main" id="{E9247461-4D98-31A7-BEDD-C0FF51688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5554663"/>
            <a:ext cx="1244600" cy="2682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a</a:t>
            </a:r>
          </a:p>
        </p:txBody>
      </p:sp>
      <p:sp>
        <p:nvSpPr>
          <p:cNvPr id="497758" name="Rectangle 94">
            <a:extLst>
              <a:ext uri="{FF2B5EF4-FFF2-40B4-BE49-F238E27FC236}">
                <a16:creationId xmlns:a16="http://schemas.microsoft.com/office/drawing/2014/main" id="{C2C5A57A-EBE8-A21D-A777-A31A4EBDA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5567363"/>
            <a:ext cx="250507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e</a:t>
            </a:r>
          </a:p>
        </p:txBody>
      </p:sp>
      <p:sp>
        <p:nvSpPr>
          <p:cNvPr id="497759" name="Rectangle 95">
            <a:extLst>
              <a:ext uri="{FF2B5EF4-FFF2-40B4-BE49-F238E27FC236}">
                <a16:creationId xmlns:a16="http://schemas.microsoft.com/office/drawing/2014/main" id="{0CC1B109-EFBE-B10C-4DDB-9C478D3F5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4748213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f</a:t>
            </a:r>
          </a:p>
        </p:txBody>
      </p:sp>
      <p:sp>
        <p:nvSpPr>
          <p:cNvPr id="497760" name="Rectangle 96">
            <a:extLst>
              <a:ext uri="{FF2B5EF4-FFF2-40B4-BE49-F238E27FC236}">
                <a16:creationId xmlns:a16="http://schemas.microsoft.com/office/drawing/2014/main" id="{EA2E283C-DC18-0E34-BFA8-5ACDF07FC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5157788"/>
            <a:ext cx="1255713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g</a:t>
            </a:r>
          </a:p>
        </p:txBody>
      </p:sp>
      <p:sp>
        <p:nvSpPr>
          <p:cNvPr id="497761" name="Rectangle 97">
            <a:extLst>
              <a:ext uri="{FF2B5EF4-FFF2-40B4-BE49-F238E27FC236}">
                <a16:creationId xmlns:a16="http://schemas.microsoft.com/office/drawing/2014/main" id="{E630523A-6837-F9B2-3965-80DB61A64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5143500"/>
            <a:ext cx="125412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</a:p>
        </p:txBody>
      </p:sp>
      <p:sp>
        <p:nvSpPr>
          <p:cNvPr id="497762" name="Rectangle 98">
            <a:extLst>
              <a:ext uri="{FF2B5EF4-FFF2-40B4-BE49-F238E27FC236}">
                <a16:creationId xmlns:a16="http://schemas.microsoft.com/office/drawing/2014/main" id="{FB33D015-4BE5-9CB1-17C0-0CED5CE1D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138" y="4754563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</a:p>
        </p:txBody>
      </p:sp>
      <p:sp>
        <p:nvSpPr>
          <p:cNvPr id="497763" name="Line 99">
            <a:extLst>
              <a:ext uri="{FF2B5EF4-FFF2-40B4-BE49-F238E27FC236}">
                <a16:creationId xmlns:a16="http://schemas.microsoft.com/office/drawing/2014/main" id="{B2335489-7731-9295-CC16-DA80DFA6F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4413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7764" name="Text Box 100">
            <a:extLst>
              <a:ext uri="{FF2B5EF4-FFF2-40B4-BE49-F238E27FC236}">
                <a16:creationId xmlns:a16="http://schemas.microsoft.com/office/drawing/2014/main" id="{6360EA0B-6C78-CA4E-72E8-DD05B69E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788" y="6129338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</a:t>
            </a:r>
          </a:p>
        </p:txBody>
      </p:sp>
      <p:sp>
        <p:nvSpPr>
          <p:cNvPr id="497765" name="Text Box 101">
            <a:extLst>
              <a:ext uri="{FF2B5EF4-FFF2-40B4-BE49-F238E27FC236}">
                <a16:creationId xmlns:a16="http://schemas.microsoft.com/office/drawing/2014/main" id="{1543379B-0441-349F-8B2D-C1F7F14CB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275" y="6129338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3:30</a:t>
            </a:r>
          </a:p>
        </p:txBody>
      </p:sp>
      <p:sp>
        <p:nvSpPr>
          <p:cNvPr id="497766" name="Text Box 102">
            <a:extLst>
              <a:ext uri="{FF2B5EF4-FFF2-40B4-BE49-F238E27FC236}">
                <a16:creationId xmlns:a16="http://schemas.microsoft.com/office/drawing/2014/main" id="{3CD28B73-A862-3D6A-DBDD-349441DD6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6129338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</a:t>
            </a:r>
          </a:p>
        </p:txBody>
      </p:sp>
      <p:sp>
        <p:nvSpPr>
          <p:cNvPr id="497767" name="Text Box 103">
            <a:extLst>
              <a:ext uri="{FF2B5EF4-FFF2-40B4-BE49-F238E27FC236}">
                <a16:creationId xmlns:a16="http://schemas.microsoft.com/office/drawing/2014/main" id="{F5A706B6-50CF-06A8-1823-FDDFDE84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763" y="6129338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4:30</a:t>
            </a:r>
          </a:p>
        </p:txBody>
      </p:sp>
      <p:sp>
        <p:nvSpPr>
          <p:cNvPr id="497768" name="Rectangle 104">
            <a:extLst>
              <a:ext uri="{FF2B5EF4-FFF2-40B4-BE49-F238E27FC236}">
                <a16:creationId xmlns:a16="http://schemas.microsoft.com/office/drawing/2014/main" id="{DCFD4809-369E-CB5B-833F-42E43F696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4752975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</a:t>
            </a:r>
          </a:p>
        </p:txBody>
      </p:sp>
      <p:sp>
        <p:nvSpPr>
          <p:cNvPr id="497769" name="Rectangle 105">
            <a:extLst>
              <a:ext uri="{FF2B5EF4-FFF2-40B4-BE49-F238E27FC236}">
                <a16:creationId xmlns:a16="http://schemas.microsoft.com/office/drawing/2014/main" id="{7180CD98-379B-77F2-D691-8C15E98AF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154613"/>
            <a:ext cx="2908300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2133A9A-E711-EC27-F35B-C154139E21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71C50-4596-4036-BE50-9C3DA4AF9D34}" type="slidenum">
              <a:rPr lang="en-US" altLang="en-US"/>
              <a:pPr/>
              <a:t>24</a:t>
            </a:fld>
            <a:endParaRPr lang="en-US" altLang="en-US" sz="1400"/>
          </a:p>
        </p:txBody>
      </p:sp>
      <p:grpSp>
        <p:nvGrpSpPr>
          <p:cNvPr id="499767" name="Group 55">
            <a:extLst>
              <a:ext uri="{FF2B5EF4-FFF2-40B4-BE49-F238E27FC236}">
                <a16:creationId xmlns:a16="http://schemas.microsoft.com/office/drawing/2014/main" id="{D2B99509-DAD6-92D9-DCC4-804C753E0825}"/>
              </a:ext>
            </a:extLst>
          </p:cNvPr>
          <p:cNvGrpSpPr>
            <a:grpSpLocks/>
          </p:cNvGrpSpPr>
          <p:nvPr/>
        </p:nvGrpSpPr>
        <p:grpSpPr bwMode="auto">
          <a:xfrm>
            <a:off x="1292225" y="4448175"/>
            <a:ext cx="6673850" cy="1685925"/>
            <a:chOff x="814" y="2434"/>
            <a:chExt cx="4204" cy="1430"/>
          </a:xfrm>
        </p:grpSpPr>
        <p:sp>
          <p:nvSpPr>
            <p:cNvPr id="499733" name="Line 21">
              <a:extLst>
                <a:ext uri="{FF2B5EF4-FFF2-40B4-BE49-F238E27FC236}">
                  <a16:creationId xmlns:a16="http://schemas.microsoft.com/office/drawing/2014/main" id="{36C5BEF0-E712-DAF9-216E-0BD696C637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4" name="Line 22">
              <a:extLst>
                <a:ext uri="{FF2B5EF4-FFF2-40B4-BE49-F238E27FC236}">
                  <a16:creationId xmlns:a16="http://schemas.microsoft.com/office/drawing/2014/main" id="{70B63765-B294-3EFC-FE11-71DBBFC9C3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5" name="Line 23">
              <a:extLst>
                <a:ext uri="{FF2B5EF4-FFF2-40B4-BE49-F238E27FC236}">
                  <a16:creationId xmlns:a16="http://schemas.microsoft.com/office/drawing/2014/main" id="{59B53D2E-1E13-F818-4BC4-E25BB98B51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6" name="Line 24">
              <a:extLst>
                <a:ext uri="{FF2B5EF4-FFF2-40B4-BE49-F238E27FC236}">
                  <a16:creationId xmlns:a16="http://schemas.microsoft.com/office/drawing/2014/main" id="{786898F4-2F9D-460E-FC8B-54D20BDFEB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7" name="Line 25">
              <a:extLst>
                <a:ext uri="{FF2B5EF4-FFF2-40B4-BE49-F238E27FC236}">
                  <a16:creationId xmlns:a16="http://schemas.microsoft.com/office/drawing/2014/main" id="{36AD5F82-F845-E3AF-CF12-B3FBF56D82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5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8" name="Line 26">
              <a:extLst>
                <a:ext uri="{FF2B5EF4-FFF2-40B4-BE49-F238E27FC236}">
                  <a16:creationId xmlns:a16="http://schemas.microsoft.com/office/drawing/2014/main" id="{1091C238-C3A1-913E-7A4A-A89135C3FA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39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9" name="Line 27">
              <a:extLst>
                <a:ext uri="{FF2B5EF4-FFF2-40B4-BE49-F238E27FC236}">
                  <a16:creationId xmlns:a16="http://schemas.microsoft.com/office/drawing/2014/main" id="{6C251AB9-5F31-4570-D5FA-E9F5F9301B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67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0" name="Line 28">
              <a:extLst>
                <a:ext uri="{FF2B5EF4-FFF2-40B4-BE49-F238E27FC236}">
                  <a16:creationId xmlns:a16="http://schemas.microsoft.com/office/drawing/2014/main" id="{10757D0A-0338-AAB1-969C-182E30A061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4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1" name="Line 29">
              <a:extLst>
                <a:ext uri="{FF2B5EF4-FFF2-40B4-BE49-F238E27FC236}">
                  <a16:creationId xmlns:a16="http://schemas.microsoft.com/office/drawing/2014/main" id="{6A0DADD7-1D80-12EE-7B70-11C46ECE01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2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2" name="Line 30">
              <a:extLst>
                <a:ext uri="{FF2B5EF4-FFF2-40B4-BE49-F238E27FC236}">
                  <a16:creationId xmlns:a16="http://schemas.microsoft.com/office/drawing/2014/main" id="{EEB6670C-DA12-1FAB-EA10-5AFE55C09D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9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3" name="Line 31">
              <a:extLst>
                <a:ext uri="{FF2B5EF4-FFF2-40B4-BE49-F238E27FC236}">
                  <a16:creationId xmlns:a16="http://schemas.microsoft.com/office/drawing/2014/main" id="{621C1FC1-2DFB-65BC-9040-3B7D585BFD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7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4" name="Line 32">
              <a:extLst>
                <a:ext uri="{FF2B5EF4-FFF2-40B4-BE49-F238E27FC236}">
                  <a16:creationId xmlns:a16="http://schemas.microsoft.com/office/drawing/2014/main" id="{F18707D1-29FE-2E91-0722-A2EA03A9D0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415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1" name="Line 39">
              <a:extLst>
                <a:ext uri="{FF2B5EF4-FFF2-40B4-BE49-F238E27FC236}">
                  <a16:creationId xmlns:a16="http://schemas.microsoft.com/office/drawing/2014/main" id="{0928C04C-FA78-8615-FC95-F5B411C15C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255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2" name="Line 40">
              <a:extLst>
                <a:ext uri="{FF2B5EF4-FFF2-40B4-BE49-F238E27FC236}">
                  <a16:creationId xmlns:a16="http://schemas.microsoft.com/office/drawing/2014/main" id="{F0137115-12AC-43F4-5D47-49336DE1C5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81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3" name="Line 41">
              <a:extLst>
                <a:ext uri="{FF2B5EF4-FFF2-40B4-BE49-F238E27FC236}">
                  <a16:creationId xmlns:a16="http://schemas.microsoft.com/office/drawing/2014/main" id="{D8767078-CF48-4D64-0380-400D24D799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518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4" name="Line 42">
              <a:extLst>
                <a:ext uri="{FF2B5EF4-FFF2-40B4-BE49-F238E27FC236}">
                  <a16:creationId xmlns:a16="http://schemas.microsoft.com/office/drawing/2014/main" id="{A17A310A-C7F0-48B8-1807-39C51B3C9C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043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5" name="Line 43">
              <a:extLst>
                <a:ext uri="{FF2B5EF4-FFF2-40B4-BE49-F238E27FC236}">
                  <a16:creationId xmlns:a16="http://schemas.microsoft.com/office/drawing/2014/main" id="{7F732B4E-4CFD-D616-B7B0-FEE7899E0F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06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9714" name="Rectangle 2">
            <a:extLst>
              <a:ext uri="{FF2B5EF4-FFF2-40B4-BE49-F238E27FC236}">
                <a16:creationId xmlns:a16="http://schemas.microsoft.com/office/drawing/2014/main" id="{4AA733C2-8003-3426-C1C6-99E7497F2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Partitioning:  Lower Bound on Optimal Solution</a:t>
            </a:r>
          </a:p>
        </p:txBody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28699338-EA61-ABBB-DC31-5B8F0AC1A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914400"/>
            <a:ext cx="7848600" cy="5410200"/>
          </a:xfrm>
        </p:spPr>
        <p:txBody>
          <a:bodyPr/>
          <a:lstStyle/>
          <a:p>
            <a:r>
              <a:rPr lang="en-US" altLang="en-US"/>
              <a:t>Def.  </a:t>
            </a:r>
            <a:r>
              <a:rPr lang="en-US" altLang="en-US">
                <a:solidFill>
                  <a:schemeClr val="tx1"/>
                </a:solidFill>
              </a:rPr>
              <a:t>The </a:t>
            </a:r>
            <a:r>
              <a:rPr lang="en-US" altLang="en-US">
                <a:solidFill>
                  <a:schemeClr val="accent1"/>
                </a:solidFill>
              </a:rPr>
              <a:t>depth</a:t>
            </a:r>
            <a:r>
              <a:rPr lang="en-US" altLang="en-US">
                <a:solidFill>
                  <a:schemeClr val="tx1"/>
                </a:solidFill>
              </a:rPr>
              <a:t> of a set of open intervals is the maximum number that contain any given time.</a:t>
            </a:r>
          </a:p>
          <a:p>
            <a:endParaRPr lang="en-US" altLang="en-US"/>
          </a:p>
          <a:p>
            <a:r>
              <a:rPr lang="en-US" altLang="en-US"/>
              <a:t>Key observation.  </a:t>
            </a:r>
            <a:r>
              <a:rPr lang="en-US" altLang="en-US">
                <a:solidFill>
                  <a:schemeClr val="tx1"/>
                </a:solidFill>
              </a:rPr>
              <a:t>Number of classrooms needed 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  depth.</a:t>
            </a:r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Ex:  </a:t>
            </a:r>
            <a:r>
              <a:rPr lang="en-US" altLang="en-US">
                <a:solidFill>
                  <a:schemeClr val="tx1"/>
                </a:solidFill>
              </a:rPr>
              <a:t>Depth of schedule below = 3 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  schedule below is optimal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Q.  </a:t>
            </a:r>
            <a:r>
              <a:rPr lang="en-US" altLang="en-US">
                <a:solidFill>
                  <a:schemeClr val="tx1"/>
                </a:solidFill>
              </a:rPr>
              <a:t>Does there always exist a schedule equal to depth of intervals?</a:t>
            </a:r>
          </a:p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99716" name="Line 4">
            <a:extLst>
              <a:ext uri="{FF2B5EF4-FFF2-40B4-BE49-F238E27FC236}">
                <a16:creationId xmlns:a16="http://schemas.microsoft.com/office/drawing/2014/main" id="{464142C1-FEE8-F67A-FC29-2C70796C3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2225" y="6134100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9717" name="Text Box 5">
            <a:extLst>
              <a:ext uri="{FF2B5EF4-FFF2-40B4-BE49-F238E27FC236}">
                <a16:creationId xmlns:a16="http://schemas.microsoft.com/office/drawing/2014/main" id="{4053386E-E6BC-0082-F00C-B81E3A280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6211888"/>
            <a:ext cx="13684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000"/>
          </a:p>
        </p:txBody>
      </p:sp>
      <p:sp>
        <p:nvSpPr>
          <p:cNvPr id="499718" name="Text Box 6">
            <a:extLst>
              <a:ext uri="{FF2B5EF4-FFF2-40B4-BE49-F238E27FC236}">
                <a16:creationId xmlns:a16="http://schemas.microsoft.com/office/drawing/2014/main" id="{3B38559A-6626-75FB-05D7-5C409F223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38" y="6227763"/>
            <a:ext cx="6556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Time</a:t>
            </a:r>
          </a:p>
        </p:txBody>
      </p:sp>
      <p:sp>
        <p:nvSpPr>
          <p:cNvPr id="499719" name="Line 7">
            <a:extLst>
              <a:ext uri="{FF2B5EF4-FFF2-40B4-BE49-F238E27FC236}">
                <a16:creationId xmlns:a16="http://schemas.microsoft.com/office/drawing/2014/main" id="{3AF85970-FDAB-231A-E511-145BB00B6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7538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9720" name="Text Box 8">
            <a:extLst>
              <a:ext uri="{FF2B5EF4-FFF2-40B4-BE49-F238E27FC236}">
                <a16:creationId xmlns:a16="http://schemas.microsoft.com/office/drawing/2014/main" id="{E2E95BC0-8180-D78B-500E-73F995CBD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6134100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</a:t>
            </a:r>
          </a:p>
        </p:txBody>
      </p:sp>
      <p:sp>
        <p:nvSpPr>
          <p:cNvPr id="499721" name="Text Box 9">
            <a:extLst>
              <a:ext uri="{FF2B5EF4-FFF2-40B4-BE49-F238E27FC236}">
                <a16:creationId xmlns:a16="http://schemas.microsoft.com/office/drawing/2014/main" id="{A368884F-6650-B6D8-0FB6-FB6A4FBB4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6134100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9:30</a:t>
            </a:r>
          </a:p>
        </p:txBody>
      </p:sp>
      <p:sp>
        <p:nvSpPr>
          <p:cNvPr id="499722" name="Text Box 10">
            <a:extLst>
              <a:ext uri="{FF2B5EF4-FFF2-40B4-BE49-F238E27FC236}">
                <a16:creationId xmlns:a16="http://schemas.microsoft.com/office/drawing/2014/main" id="{607F03EA-6472-D90F-374C-0F832D051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6134100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</a:t>
            </a:r>
          </a:p>
        </p:txBody>
      </p:sp>
      <p:sp>
        <p:nvSpPr>
          <p:cNvPr id="499723" name="Text Box 11">
            <a:extLst>
              <a:ext uri="{FF2B5EF4-FFF2-40B4-BE49-F238E27FC236}">
                <a16:creationId xmlns:a16="http://schemas.microsoft.com/office/drawing/2014/main" id="{E869BCDF-9743-3A81-BCD4-47A51C8C1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3" y="6134100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10:30</a:t>
            </a:r>
          </a:p>
        </p:txBody>
      </p:sp>
      <p:sp>
        <p:nvSpPr>
          <p:cNvPr id="499724" name="Text Box 12">
            <a:extLst>
              <a:ext uri="{FF2B5EF4-FFF2-40B4-BE49-F238E27FC236}">
                <a16:creationId xmlns:a16="http://schemas.microsoft.com/office/drawing/2014/main" id="{4D590B89-6385-9826-E392-11BEC433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5" y="6134100"/>
            <a:ext cx="311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</a:t>
            </a:r>
          </a:p>
        </p:txBody>
      </p:sp>
      <p:sp>
        <p:nvSpPr>
          <p:cNvPr id="499725" name="Text Box 13">
            <a:extLst>
              <a:ext uri="{FF2B5EF4-FFF2-40B4-BE49-F238E27FC236}">
                <a16:creationId xmlns:a16="http://schemas.microsoft.com/office/drawing/2014/main" id="{D4CA6773-7CF0-C15B-9318-DB8D4CC84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6134100"/>
            <a:ext cx="501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11:30</a:t>
            </a:r>
          </a:p>
        </p:txBody>
      </p:sp>
      <p:sp>
        <p:nvSpPr>
          <p:cNvPr id="499726" name="Text Box 14">
            <a:extLst>
              <a:ext uri="{FF2B5EF4-FFF2-40B4-BE49-F238E27FC236}">
                <a16:creationId xmlns:a16="http://schemas.microsoft.com/office/drawing/2014/main" id="{ADEE5834-ED7A-6FAF-22D9-621F10C09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6134100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</a:t>
            </a:r>
          </a:p>
        </p:txBody>
      </p:sp>
      <p:sp>
        <p:nvSpPr>
          <p:cNvPr id="499727" name="Text Box 15">
            <a:extLst>
              <a:ext uri="{FF2B5EF4-FFF2-40B4-BE49-F238E27FC236}">
                <a16:creationId xmlns:a16="http://schemas.microsoft.com/office/drawing/2014/main" id="{25F3A8ED-D928-9A35-C9BA-41F69A0C2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6134100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12:30</a:t>
            </a:r>
          </a:p>
        </p:txBody>
      </p:sp>
      <p:sp>
        <p:nvSpPr>
          <p:cNvPr id="499728" name="Text Box 16">
            <a:extLst>
              <a:ext uri="{FF2B5EF4-FFF2-40B4-BE49-F238E27FC236}">
                <a16:creationId xmlns:a16="http://schemas.microsoft.com/office/drawing/2014/main" id="{7D616008-823D-F3B3-F6A0-CBC16BFE0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913" y="6134100"/>
            <a:ext cx="247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</a:t>
            </a:r>
          </a:p>
        </p:txBody>
      </p:sp>
      <p:sp>
        <p:nvSpPr>
          <p:cNvPr id="499729" name="Text Box 17">
            <a:extLst>
              <a:ext uri="{FF2B5EF4-FFF2-40B4-BE49-F238E27FC236}">
                <a16:creationId xmlns:a16="http://schemas.microsoft.com/office/drawing/2014/main" id="{A4864560-4077-534C-EFD5-67FA4A03A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6134100"/>
            <a:ext cx="438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1:30</a:t>
            </a:r>
          </a:p>
        </p:txBody>
      </p:sp>
      <p:sp>
        <p:nvSpPr>
          <p:cNvPr id="499730" name="Text Box 18">
            <a:extLst>
              <a:ext uri="{FF2B5EF4-FFF2-40B4-BE49-F238E27FC236}">
                <a16:creationId xmlns:a16="http://schemas.microsoft.com/office/drawing/2014/main" id="{48962696-0AE7-0548-20BD-A51E562E4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6134100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</a:t>
            </a:r>
          </a:p>
        </p:txBody>
      </p:sp>
      <p:sp>
        <p:nvSpPr>
          <p:cNvPr id="499731" name="Text Box 19">
            <a:extLst>
              <a:ext uri="{FF2B5EF4-FFF2-40B4-BE49-F238E27FC236}">
                <a16:creationId xmlns:a16="http://schemas.microsoft.com/office/drawing/2014/main" id="{1CA6629D-7DB3-9ADA-BE74-37B1AAC9C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888" y="6134100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2:30</a:t>
            </a:r>
          </a:p>
        </p:txBody>
      </p:sp>
      <p:sp>
        <p:nvSpPr>
          <p:cNvPr id="499745" name="Rectangle 33">
            <a:extLst>
              <a:ext uri="{FF2B5EF4-FFF2-40B4-BE49-F238E27FC236}">
                <a16:creationId xmlns:a16="http://schemas.microsoft.com/office/drawing/2014/main" id="{18F5F169-8D5F-6811-0B84-D14BC2BFF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5565775"/>
            <a:ext cx="2085975" cy="2682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h</a:t>
            </a:r>
          </a:p>
        </p:txBody>
      </p:sp>
      <p:sp>
        <p:nvSpPr>
          <p:cNvPr id="499746" name="Rectangle 34">
            <a:extLst>
              <a:ext uri="{FF2B5EF4-FFF2-40B4-BE49-F238E27FC236}">
                <a16:creationId xmlns:a16="http://schemas.microsoft.com/office/drawing/2014/main" id="{157B88CF-E6E0-9DC7-2831-E51638E22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752975"/>
            <a:ext cx="12588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c</a:t>
            </a:r>
          </a:p>
        </p:txBody>
      </p:sp>
      <p:sp>
        <p:nvSpPr>
          <p:cNvPr id="499747" name="Rectangle 35">
            <a:extLst>
              <a:ext uri="{FF2B5EF4-FFF2-40B4-BE49-F238E27FC236}">
                <a16:creationId xmlns:a16="http://schemas.microsoft.com/office/drawing/2014/main" id="{4D4C499B-CC68-3F6C-A4CE-EA47B5963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5554663"/>
            <a:ext cx="1244600" cy="2682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a</a:t>
            </a:r>
          </a:p>
        </p:txBody>
      </p:sp>
      <p:sp>
        <p:nvSpPr>
          <p:cNvPr id="499748" name="Rectangle 36">
            <a:extLst>
              <a:ext uri="{FF2B5EF4-FFF2-40B4-BE49-F238E27FC236}">
                <a16:creationId xmlns:a16="http://schemas.microsoft.com/office/drawing/2014/main" id="{7134C66B-3C62-4959-F8CA-026C5EFAA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5567363"/>
            <a:ext cx="250507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e</a:t>
            </a:r>
          </a:p>
        </p:txBody>
      </p:sp>
      <p:sp>
        <p:nvSpPr>
          <p:cNvPr id="499749" name="Rectangle 37">
            <a:extLst>
              <a:ext uri="{FF2B5EF4-FFF2-40B4-BE49-F238E27FC236}">
                <a16:creationId xmlns:a16="http://schemas.microsoft.com/office/drawing/2014/main" id="{671A90E4-94B9-963C-EA89-121D6DE8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4748213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f</a:t>
            </a:r>
          </a:p>
        </p:txBody>
      </p:sp>
      <p:sp>
        <p:nvSpPr>
          <p:cNvPr id="499750" name="Rectangle 38">
            <a:extLst>
              <a:ext uri="{FF2B5EF4-FFF2-40B4-BE49-F238E27FC236}">
                <a16:creationId xmlns:a16="http://schemas.microsoft.com/office/drawing/2014/main" id="{0224A4E9-29FC-93F4-8AFE-EFB4595D2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5157788"/>
            <a:ext cx="1255713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g</a:t>
            </a:r>
          </a:p>
        </p:txBody>
      </p:sp>
      <p:sp>
        <p:nvSpPr>
          <p:cNvPr id="499756" name="Rectangle 44">
            <a:extLst>
              <a:ext uri="{FF2B5EF4-FFF2-40B4-BE49-F238E27FC236}">
                <a16:creationId xmlns:a16="http://schemas.microsoft.com/office/drawing/2014/main" id="{8794C219-30AC-6A8F-0900-B13A071A3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5143500"/>
            <a:ext cx="125412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</a:p>
        </p:txBody>
      </p:sp>
      <p:sp>
        <p:nvSpPr>
          <p:cNvPr id="499757" name="Rectangle 45">
            <a:extLst>
              <a:ext uri="{FF2B5EF4-FFF2-40B4-BE49-F238E27FC236}">
                <a16:creationId xmlns:a16="http://schemas.microsoft.com/office/drawing/2014/main" id="{DB61A9DC-B2D1-5E0E-8055-364FEE5CB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138" y="4754563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</a:p>
        </p:txBody>
      </p:sp>
      <p:sp>
        <p:nvSpPr>
          <p:cNvPr id="499758" name="Line 46">
            <a:extLst>
              <a:ext uri="{FF2B5EF4-FFF2-40B4-BE49-F238E27FC236}">
                <a16:creationId xmlns:a16="http://schemas.microsoft.com/office/drawing/2014/main" id="{4BE8F5C2-C747-5D57-4449-A758453D6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4413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9759" name="Text Box 47">
            <a:extLst>
              <a:ext uri="{FF2B5EF4-FFF2-40B4-BE49-F238E27FC236}">
                <a16:creationId xmlns:a16="http://schemas.microsoft.com/office/drawing/2014/main" id="{584CB648-0C92-4A64-0C6C-3B8DFD858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788" y="6129338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</a:t>
            </a:r>
          </a:p>
        </p:txBody>
      </p:sp>
      <p:sp>
        <p:nvSpPr>
          <p:cNvPr id="499760" name="Text Box 48">
            <a:extLst>
              <a:ext uri="{FF2B5EF4-FFF2-40B4-BE49-F238E27FC236}">
                <a16:creationId xmlns:a16="http://schemas.microsoft.com/office/drawing/2014/main" id="{C3C20E15-60F7-6AFE-7EC7-70CAF3632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275" y="6129338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3:30</a:t>
            </a:r>
          </a:p>
        </p:txBody>
      </p:sp>
      <p:sp>
        <p:nvSpPr>
          <p:cNvPr id="499761" name="Text Box 49">
            <a:extLst>
              <a:ext uri="{FF2B5EF4-FFF2-40B4-BE49-F238E27FC236}">
                <a16:creationId xmlns:a16="http://schemas.microsoft.com/office/drawing/2014/main" id="{2D2C7FB0-22F6-2AB4-6582-9511B94C3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6129338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</a:t>
            </a:r>
          </a:p>
        </p:txBody>
      </p:sp>
      <p:sp>
        <p:nvSpPr>
          <p:cNvPr id="499762" name="Text Box 50">
            <a:extLst>
              <a:ext uri="{FF2B5EF4-FFF2-40B4-BE49-F238E27FC236}">
                <a16:creationId xmlns:a16="http://schemas.microsoft.com/office/drawing/2014/main" id="{D0283598-D5E7-2185-2E60-0A85F6C12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763" y="6129338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4:30</a:t>
            </a:r>
          </a:p>
        </p:txBody>
      </p:sp>
      <p:sp>
        <p:nvSpPr>
          <p:cNvPr id="499763" name="Rectangle 51">
            <a:extLst>
              <a:ext uri="{FF2B5EF4-FFF2-40B4-BE49-F238E27FC236}">
                <a16:creationId xmlns:a16="http://schemas.microsoft.com/office/drawing/2014/main" id="{77828717-9FD8-42AD-E0E1-9BC2BE4D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4752975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</a:t>
            </a:r>
          </a:p>
        </p:txBody>
      </p:sp>
      <p:sp>
        <p:nvSpPr>
          <p:cNvPr id="499764" name="Rectangle 52">
            <a:extLst>
              <a:ext uri="{FF2B5EF4-FFF2-40B4-BE49-F238E27FC236}">
                <a16:creationId xmlns:a16="http://schemas.microsoft.com/office/drawing/2014/main" id="{2F287ADD-C419-7D49-4D40-32494F6FE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154613"/>
            <a:ext cx="2908300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b</a:t>
            </a:r>
          </a:p>
        </p:txBody>
      </p:sp>
      <p:sp>
        <p:nvSpPr>
          <p:cNvPr id="499765" name="Text Box 53">
            <a:extLst>
              <a:ext uri="{FF2B5EF4-FFF2-40B4-BE49-F238E27FC236}">
                <a16:creationId xmlns:a16="http://schemas.microsoft.com/office/drawing/2014/main" id="{58C9338D-372E-E84B-9EDA-A14B3C65D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3175000"/>
            <a:ext cx="18081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a, b, c all contain 9:30</a:t>
            </a:r>
            <a:endParaRPr lang="en-US" altLang="en-US" sz="1200">
              <a:sym typeface="Symbol" panose="05050102010706020507" pitchFamily="18" charset="2"/>
            </a:endParaRPr>
          </a:p>
        </p:txBody>
      </p:sp>
      <p:sp>
        <p:nvSpPr>
          <p:cNvPr id="499766" name="Line 54">
            <a:extLst>
              <a:ext uri="{FF2B5EF4-FFF2-40B4-BE49-F238E27FC236}">
                <a16:creationId xmlns:a16="http://schemas.microsoft.com/office/drawing/2014/main" id="{2CC8A138-5BE7-349C-5E05-B31691C667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6075" y="2952750"/>
            <a:ext cx="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218F7B-786F-746B-612E-D025859D943D}"/>
              </a:ext>
            </a:extLst>
          </p:cNvPr>
          <p:cNvSpPr/>
          <p:nvPr/>
        </p:nvSpPr>
        <p:spPr bwMode="auto">
          <a:xfrm>
            <a:off x="539552" y="1916834"/>
            <a:ext cx="7918648" cy="46173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2133A9A-E711-EC27-F35B-C154139E21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71C50-4596-4036-BE50-9C3DA4AF9D34}" type="slidenum">
              <a:rPr lang="en-US" altLang="en-US"/>
              <a:pPr/>
              <a:t>25</a:t>
            </a:fld>
            <a:endParaRPr lang="en-US" altLang="en-US" sz="1400"/>
          </a:p>
        </p:txBody>
      </p:sp>
      <p:grpSp>
        <p:nvGrpSpPr>
          <p:cNvPr id="499767" name="Group 55">
            <a:extLst>
              <a:ext uri="{FF2B5EF4-FFF2-40B4-BE49-F238E27FC236}">
                <a16:creationId xmlns:a16="http://schemas.microsoft.com/office/drawing/2014/main" id="{D2B99509-DAD6-92D9-DCC4-804C753E0825}"/>
              </a:ext>
            </a:extLst>
          </p:cNvPr>
          <p:cNvGrpSpPr>
            <a:grpSpLocks/>
          </p:cNvGrpSpPr>
          <p:nvPr/>
        </p:nvGrpSpPr>
        <p:grpSpPr bwMode="auto">
          <a:xfrm>
            <a:off x="1292225" y="4448175"/>
            <a:ext cx="6673850" cy="1685925"/>
            <a:chOff x="814" y="2434"/>
            <a:chExt cx="4204" cy="1430"/>
          </a:xfrm>
        </p:grpSpPr>
        <p:sp>
          <p:nvSpPr>
            <p:cNvPr id="499733" name="Line 21">
              <a:extLst>
                <a:ext uri="{FF2B5EF4-FFF2-40B4-BE49-F238E27FC236}">
                  <a16:creationId xmlns:a16="http://schemas.microsoft.com/office/drawing/2014/main" id="{36C5BEF0-E712-DAF9-216E-0BD696C637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4" name="Line 22">
              <a:extLst>
                <a:ext uri="{FF2B5EF4-FFF2-40B4-BE49-F238E27FC236}">
                  <a16:creationId xmlns:a16="http://schemas.microsoft.com/office/drawing/2014/main" id="{70B63765-B294-3EFC-FE11-71DBBFC9C3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5" name="Line 23">
              <a:extLst>
                <a:ext uri="{FF2B5EF4-FFF2-40B4-BE49-F238E27FC236}">
                  <a16:creationId xmlns:a16="http://schemas.microsoft.com/office/drawing/2014/main" id="{59B53D2E-1E13-F818-4BC4-E25BB98B51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6" name="Line 24">
              <a:extLst>
                <a:ext uri="{FF2B5EF4-FFF2-40B4-BE49-F238E27FC236}">
                  <a16:creationId xmlns:a16="http://schemas.microsoft.com/office/drawing/2014/main" id="{786898F4-2F9D-460E-FC8B-54D20BDFEB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7" name="Line 25">
              <a:extLst>
                <a:ext uri="{FF2B5EF4-FFF2-40B4-BE49-F238E27FC236}">
                  <a16:creationId xmlns:a16="http://schemas.microsoft.com/office/drawing/2014/main" id="{36AD5F82-F845-E3AF-CF12-B3FBF56D82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5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8" name="Line 26">
              <a:extLst>
                <a:ext uri="{FF2B5EF4-FFF2-40B4-BE49-F238E27FC236}">
                  <a16:creationId xmlns:a16="http://schemas.microsoft.com/office/drawing/2014/main" id="{1091C238-C3A1-913E-7A4A-A89135C3FA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39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9" name="Line 27">
              <a:extLst>
                <a:ext uri="{FF2B5EF4-FFF2-40B4-BE49-F238E27FC236}">
                  <a16:creationId xmlns:a16="http://schemas.microsoft.com/office/drawing/2014/main" id="{6C251AB9-5F31-4570-D5FA-E9F5F9301B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67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0" name="Line 28">
              <a:extLst>
                <a:ext uri="{FF2B5EF4-FFF2-40B4-BE49-F238E27FC236}">
                  <a16:creationId xmlns:a16="http://schemas.microsoft.com/office/drawing/2014/main" id="{10757D0A-0338-AAB1-969C-182E30A061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4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1" name="Line 29">
              <a:extLst>
                <a:ext uri="{FF2B5EF4-FFF2-40B4-BE49-F238E27FC236}">
                  <a16:creationId xmlns:a16="http://schemas.microsoft.com/office/drawing/2014/main" id="{6A0DADD7-1D80-12EE-7B70-11C46ECE01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2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2" name="Line 30">
              <a:extLst>
                <a:ext uri="{FF2B5EF4-FFF2-40B4-BE49-F238E27FC236}">
                  <a16:creationId xmlns:a16="http://schemas.microsoft.com/office/drawing/2014/main" id="{EEB6670C-DA12-1FAB-EA10-5AFE55C09D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9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3" name="Line 31">
              <a:extLst>
                <a:ext uri="{FF2B5EF4-FFF2-40B4-BE49-F238E27FC236}">
                  <a16:creationId xmlns:a16="http://schemas.microsoft.com/office/drawing/2014/main" id="{621C1FC1-2DFB-65BC-9040-3B7D585BFD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7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4" name="Line 32">
              <a:extLst>
                <a:ext uri="{FF2B5EF4-FFF2-40B4-BE49-F238E27FC236}">
                  <a16:creationId xmlns:a16="http://schemas.microsoft.com/office/drawing/2014/main" id="{F18707D1-29FE-2E91-0722-A2EA03A9D0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415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1" name="Line 39">
              <a:extLst>
                <a:ext uri="{FF2B5EF4-FFF2-40B4-BE49-F238E27FC236}">
                  <a16:creationId xmlns:a16="http://schemas.microsoft.com/office/drawing/2014/main" id="{0928C04C-FA78-8615-FC95-F5B411C15C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255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2" name="Line 40">
              <a:extLst>
                <a:ext uri="{FF2B5EF4-FFF2-40B4-BE49-F238E27FC236}">
                  <a16:creationId xmlns:a16="http://schemas.microsoft.com/office/drawing/2014/main" id="{F0137115-12AC-43F4-5D47-49336DE1C5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81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3" name="Line 41">
              <a:extLst>
                <a:ext uri="{FF2B5EF4-FFF2-40B4-BE49-F238E27FC236}">
                  <a16:creationId xmlns:a16="http://schemas.microsoft.com/office/drawing/2014/main" id="{D8767078-CF48-4D64-0380-400D24D799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518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4" name="Line 42">
              <a:extLst>
                <a:ext uri="{FF2B5EF4-FFF2-40B4-BE49-F238E27FC236}">
                  <a16:creationId xmlns:a16="http://schemas.microsoft.com/office/drawing/2014/main" id="{A17A310A-C7F0-48B8-1807-39C51B3C9C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043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5" name="Line 43">
              <a:extLst>
                <a:ext uri="{FF2B5EF4-FFF2-40B4-BE49-F238E27FC236}">
                  <a16:creationId xmlns:a16="http://schemas.microsoft.com/office/drawing/2014/main" id="{7F732B4E-4CFD-D616-B7B0-FEE7899E0F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06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9714" name="Rectangle 2">
            <a:extLst>
              <a:ext uri="{FF2B5EF4-FFF2-40B4-BE49-F238E27FC236}">
                <a16:creationId xmlns:a16="http://schemas.microsoft.com/office/drawing/2014/main" id="{4AA733C2-8003-3426-C1C6-99E7497F2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Partitioning:  Lower Bound on Optimal Solution</a:t>
            </a:r>
          </a:p>
        </p:txBody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28699338-EA61-ABBB-DC31-5B8F0AC1A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914400"/>
            <a:ext cx="7848600" cy="5410200"/>
          </a:xfrm>
        </p:spPr>
        <p:txBody>
          <a:bodyPr/>
          <a:lstStyle/>
          <a:p>
            <a:r>
              <a:rPr lang="en-US" altLang="en-US"/>
              <a:t>Def.  </a:t>
            </a:r>
            <a:r>
              <a:rPr lang="en-US" altLang="en-US">
                <a:solidFill>
                  <a:schemeClr val="tx1"/>
                </a:solidFill>
              </a:rPr>
              <a:t>The </a:t>
            </a:r>
            <a:r>
              <a:rPr lang="en-US" altLang="en-US">
                <a:solidFill>
                  <a:schemeClr val="accent1"/>
                </a:solidFill>
              </a:rPr>
              <a:t>depth</a:t>
            </a:r>
            <a:r>
              <a:rPr lang="en-US" altLang="en-US">
                <a:solidFill>
                  <a:schemeClr val="tx1"/>
                </a:solidFill>
              </a:rPr>
              <a:t> of a set of open intervals is the maximum number that contain any given time.</a:t>
            </a:r>
          </a:p>
          <a:p>
            <a:endParaRPr lang="en-US" altLang="en-US"/>
          </a:p>
          <a:p>
            <a:r>
              <a:rPr lang="en-US" altLang="en-US"/>
              <a:t>Key observation.  </a:t>
            </a:r>
            <a:r>
              <a:rPr lang="en-US" altLang="en-US">
                <a:solidFill>
                  <a:schemeClr val="tx1"/>
                </a:solidFill>
              </a:rPr>
              <a:t>Number of classrooms needed 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  depth.</a:t>
            </a:r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Ex:  </a:t>
            </a:r>
            <a:r>
              <a:rPr lang="en-US" altLang="en-US">
                <a:solidFill>
                  <a:schemeClr val="tx1"/>
                </a:solidFill>
              </a:rPr>
              <a:t>Depth of schedule below = 3 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  schedule below is optimal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Q.  </a:t>
            </a:r>
            <a:r>
              <a:rPr lang="en-US" altLang="en-US">
                <a:solidFill>
                  <a:schemeClr val="tx1"/>
                </a:solidFill>
              </a:rPr>
              <a:t>Does there always exist a schedule equal to depth of intervals?</a:t>
            </a:r>
          </a:p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99716" name="Line 4">
            <a:extLst>
              <a:ext uri="{FF2B5EF4-FFF2-40B4-BE49-F238E27FC236}">
                <a16:creationId xmlns:a16="http://schemas.microsoft.com/office/drawing/2014/main" id="{464142C1-FEE8-F67A-FC29-2C70796C3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2225" y="6134100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9717" name="Text Box 5">
            <a:extLst>
              <a:ext uri="{FF2B5EF4-FFF2-40B4-BE49-F238E27FC236}">
                <a16:creationId xmlns:a16="http://schemas.microsoft.com/office/drawing/2014/main" id="{4053386E-E6BC-0082-F00C-B81E3A280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6211888"/>
            <a:ext cx="13684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000"/>
          </a:p>
        </p:txBody>
      </p:sp>
      <p:sp>
        <p:nvSpPr>
          <p:cNvPr id="499718" name="Text Box 6">
            <a:extLst>
              <a:ext uri="{FF2B5EF4-FFF2-40B4-BE49-F238E27FC236}">
                <a16:creationId xmlns:a16="http://schemas.microsoft.com/office/drawing/2014/main" id="{3B38559A-6626-75FB-05D7-5C409F223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38" y="6227763"/>
            <a:ext cx="6556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Time</a:t>
            </a:r>
          </a:p>
        </p:txBody>
      </p:sp>
      <p:sp>
        <p:nvSpPr>
          <p:cNvPr id="499719" name="Line 7">
            <a:extLst>
              <a:ext uri="{FF2B5EF4-FFF2-40B4-BE49-F238E27FC236}">
                <a16:creationId xmlns:a16="http://schemas.microsoft.com/office/drawing/2014/main" id="{3AF85970-FDAB-231A-E511-145BB00B6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7538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9720" name="Text Box 8">
            <a:extLst>
              <a:ext uri="{FF2B5EF4-FFF2-40B4-BE49-F238E27FC236}">
                <a16:creationId xmlns:a16="http://schemas.microsoft.com/office/drawing/2014/main" id="{E2E95BC0-8180-D78B-500E-73F995CBD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6134100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</a:t>
            </a:r>
          </a:p>
        </p:txBody>
      </p:sp>
      <p:sp>
        <p:nvSpPr>
          <p:cNvPr id="499721" name="Text Box 9">
            <a:extLst>
              <a:ext uri="{FF2B5EF4-FFF2-40B4-BE49-F238E27FC236}">
                <a16:creationId xmlns:a16="http://schemas.microsoft.com/office/drawing/2014/main" id="{A368884F-6650-B6D8-0FB6-FB6A4FBB4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6134100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9:30</a:t>
            </a:r>
          </a:p>
        </p:txBody>
      </p:sp>
      <p:sp>
        <p:nvSpPr>
          <p:cNvPr id="499722" name="Text Box 10">
            <a:extLst>
              <a:ext uri="{FF2B5EF4-FFF2-40B4-BE49-F238E27FC236}">
                <a16:creationId xmlns:a16="http://schemas.microsoft.com/office/drawing/2014/main" id="{607F03EA-6472-D90F-374C-0F832D051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6134100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</a:t>
            </a:r>
          </a:p>
        </p:txBody>
      </p:sp>
      <p:sp>
        <p:nvSpPr>
          <p:cNvPr id="499723" name="Text Box 11">
            <a:extLst>
              <a:ext uri="{FF2B5EF4-FFF2-40B4-BE49-F238E27FC236}">
                <a16:creationId xmlns:a16="http://schemas.microsoft.com/office/drawing/2014/main" id="{E869BCDF-9743-3A81-BCD4-47A51C8C1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3" y="6134100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10:30</a:t>
            </a:r>
          </a:p>
        </p:txBody>
      </p:sp>
      <p:sp>
        <p:nvSpPr>
          <p:cNvPr id="499724" name="Text Box 12">
            <a:extLst>
              <a:ext uri="{FF2B5EF4-FFF2-40B4-BE49-F238E27FC236}">
                <a16:creationId xmlns:a16="http://schemas.microsoft.com/office/drawing/2014/main" id="{4D590B89-6385-9826-E392-11BEC433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5" y="6134100"/>
            <a:ext cx="311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</a:t>
            </a:r>
          </a:p>
        </p:txBody>
      </p:sp>
      <p:sp>
        <p:nvSpPr>
          <p:cNvPr id="499725" name="Text Box 13">
            <a:extLst>
              <a:ext uri="{FF2B5EF4-FFF2-40B4-BE49-F238E27FC236}">
                <a16:creationId xmlns:a16="http://schemas.microsoft.com/office/drawing/2014/main" id="{D4CA6773-7CF0-C15B-9318-DB8D4CC84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6134100"/>
            <a:ext cx="501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11:30</a:t>
            </a:r>
          </a:p>
        </p:txBody>
      </p:sp>
      <p:sp>
        <p:nvSpPr>
          <p:cNvPr id="499726" name="Text Box 14">
            <a:extLst>
              <a:ext uri="{FF2B5EF4-FFF2-40B4-BE49-F238E27FC236}">
                <a16:creationId xmlns:a16="http://schemas.microsoft.com/office/drawing/2014/main" id="{ADEE5834-ED7A-6FAF-22D9-621F10C09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6134100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</a:t>
            </a:r>
          </a:p>
        </p:txBody>
      </p:sp>
      <p:sp>
        <p:nvSpPr>
          <p:cNvPr id="499727" name="Text Box 15">
            <a:extLst>
              <a:ext uri="{FF2B5EF4-FFF2-40B4-BE49-F238E27FC236}">
                <a16:creationId xmlns:a16="http://schemas.microsoft.com/office/drawing/2014/main" id="{25F3A8ED-D928-9A35-C9BA-41F69A0C2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6134100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12:30</a:t>
            </a:r>
          </a:p>
        </p:txBody>
      </p:sp>
      <p:sp>
        <p:nvSpPr>
          <p:cNvPr id="499728" name="Text Box 16">
            <a:extLst>
              <a:ext uri="{FF2B5EF4-FFF2-40B4-BE49-F238E27FC236}">
                <a16:creationId xmlns:a16="http://schemas.microsoft.com/office/drawing/2014/main" id="{7D616008-823D-F3B3-F6A0-CBC16BFE0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913" y="6134100"/>
            <a:ext cx="247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</a:t>
            </a:r>
          </a:p>
        </p:txBody>
      </p:sp>
      <p:sp>
        <p:nvSpPr>
          <p:cNvPr id="499729" name="Text Box 17">
            <a:extLst>
              <a:ext uri="{FF2B5EF4-FFF2-40B4-BE49-F238E27FC236}">
                <a16:creationId xmlns:a16="http://schemas.microsoft.com/office/drawing/2014/main" id="{A4864560-4077-534C-EFD5-67FA4A03A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6134100"/>
            <a:ext cx="438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1:30</a:t>
            </a:r>
          </a:p>
        </p:txBody>
      </p:sp>
      <p:sp>
        <p:nvSpPr>
          <p:cNvPr id="499730" name="Text Box 18">
            <a:extLst>
              <a:ext uri="{FF2B5EF4-FFF2-40B4-BE49-F238E27FC236}">
                <a16:creationId xmlns:a16="http://schemas.microsoft.com/office/drawing/2014/main" id="{48962696-0AE7-0548-20BD-A51E562E4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6134100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</a:t>
            </a:r>
          </a:p>
        </p:txBody>
      </p:sp>
      <p:sp>
        <p:nvSpPr>
          <p:cNvPr id="499731" name="Text Box 19">
            <a:extLst>
              <a:ext uri="{FF2B5EF4-FFF2-40B4-BE49-F238E27FC236}">
                <a16:creationId xmlns:a16="http://schemas.microsoft.com/office/drawing/2014/main" id="{1CA6629D-7DB3-9ADA-BE74-37B1AAC9C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888" y="6134100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2:30</a:t>
            </a:r>
          </a:p>
        </p:txBody>
      </p:sp>
      <p:sp>
        <p:nvSpPr>
          <p:cNvPr id="499745" name="Rectangle 33">
            <a:extLst>
              <a:ext uri="{FF2B5EF4-FFF2-40B4-BE49-F238E27FC236}">
                <a16:creationId xmlns:a16="http://schemas.microsoft.com/office/drawing/2014/main" id="{18F5F169-8D5F-6811-0B84-D14BC2BFF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5565775"/>
            <a:ext cx="2085975" cy="2682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h</a:t>
            </a:r>
          </a:p>
        </p:txBody>
      </p:sp>
      <p:sp>
        <p:nvSpPr>
          <p:cNvPr id="499746" name="Rectangle 34">
            <a:extLst>
              <a:ext uri="{FF2B5EF4-FFF2-40B4-BE49-F238E27FC236}">
                <a16:creationId xmlns:a16="http://schemas.microsoft.com/office/drawing/2014/main" id="{157B88CF-E6E0-9DC7-2831-E51638E22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752975"/>
            <a:ext cx="12588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c</a:t>
            </a:r>
          </a:p>
        </p:txBody>
      </p:sp>
      <p:sp>
        <p:nvSpPr>
          <p:cNvPr id="499747" name="Rectangle 35">
            <a:extLst>
              <a:ext uri="{FF2B5EF4-FFF2-40B4-BE49-F238E27FC236}">
                <a16:creationId xmlns:a16="http://schemas.microsoft.com/office/drawing/2014/main" id="{4D4C499B-CC68-3F6C-A4CE-EA47B5963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5554663"/>
            <a:ext cx="1244600" cy="2682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a</a:t>
            </a:r>
          </a:p>
        </p:txBody>
      </p:sp>
      <p:sp>
        <p:nvSpPr>
          <p:cNvPr id="499748" name="Rectangle 36">
            <a:extLst>
              <a:ext uri="{FF2B5EF4-FFF2-40B4-BE49-F238E27FC236}">
                <a16:creationId xmlns:a16="http://schemas.microsoft.com/office/drawing/2014/main" id="{7134C66B-3C62-4959-F8CA-026C5EFAA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5567363"/>
            <a:ext cx="250507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e</a:t>
            </a:r>
          </a:p>
        </p:txBody>
      </p:sp>
      <p:sp>
        <p:nvSpPr>
          <p:cNvPr id="499749" name="Rectangle 37">
            <a:extLst>
              <a:ext uri="{FF2B5EF4-FFF2-40B4-BE49-F238E27FC236}">
                <a16:creationId xmlns:a16="http://schemas.microsoft.com/office/drawing/2014/main" id="{671A90E4-94B9-963C-EA89-121D6DE8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4748213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f</a:t>
            </a:r>
          </a:p>
        </p:txBody>
      </p:sp>
      <p:sp>
        <p:nvSpPr>
          <p:cNvPr id="499750" name="Rectangle 38">
            <a:extLst>
              <a:ext uri="{FF2B5EF4-FFF2-40B4-BE49-F238E27FC236}">
                <a16:creationId xmlns:a16="http://schemas.microsoft.com/office/drawing/2014/main" id="{0224A4E9-29FC-93F4-8AFE-EFB4595D2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5157788"/>
            <a:ext cx="1255713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g</a:t>
            </a:r>
          </a:p>
        </p:txBody>
      </p:sp>
      <p:sp>
        <p:nvSpPr>
          <p:cNvPr id="499756" name="Rectangle 44">
            <a:extLst>
              <a:ext uri="{FF2B5EF4-FFF2-40B4-BE49-F238E27FC236}">
                <a16:creationId xmlns:a16="http://schemas.microsoft.com/office/drawing/2014/main" id="{8794C219-30AC-6A8F-0900-B13A071A3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5143500"/>
            <a:ext cx="125412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</a:p>
        </p:txBody>
      </p:sp>
      <p:sp>
        <p:nvSpPr>
          <p:cNvPr id="499757" name="Rectangle 45">
            <a:extLst>
              <a:ext uri="{FF2B5EF4-FFF2-40B4-BE49-F238E27FC236}">
                <a16:creationId xmlns:a16="http://schemas.microsoft.com/office/drawing/2014/main" id="{DB61A9DC-B2D1-5E0E-8055-364FEE5CB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138" y="4754563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</a:p>
        </p:txBody>
      </p:sp>
      <p:sp>
        <p:nvSpPr>
          <p:cNvPr id="499758" name="Line 46">
            <a:extLst>
              <a:ext uri="{FF2B5EF4-FFF2-40B4-BE49-F238E27FC236}">
                <a16:creationId xmlns:a16="http://schemas.microsoft.com/office/drawing/2014/main" id="{4BE8F5C2-C747-5D57-4449-A758453D6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4413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9759" name="Text Box 47">
            <a:extLst>
              <a:ext uri="{FF2B5EF4-FFF2-40B4-BE49-F238E27FC236}">
                <a16:creationId xmlns:a16="http://schemas.microsoft.com/office/drawing/2014/main" id="{584CB648-0C92-4A64-0C6C-3B8DFD858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788" y="6129338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</a:t>
            </a:r>
          </a:p>
        </p:txBody>
      </p:sp>
      <p:sp>
        <p:nvSpPr>
          <p:cNvPr id="499760" name="Text Box 48">
            <a:extLst>
              <a:ext uri="{FF2B5EF4-FFF2-40B4-BE49-F238E27FC236}">
                <a16:creationId xmlns:a16="http://schemas.microsoft.com/office/drawing/2014/main" id="{C3C20E15-60F7-6AFE-7EC7-70CAF3632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275" y="6129338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3:30</a:t>
            </a:r>
          </a:p>
        </p:txBody>
      </p:sp>
      <p:sp>
        <p:nvSpPr>
          <p:cNvPr id="499761" name="Text Box 49">
            <a:extLst>
              <a:ext uri="{FF2B5EF4-FFF2-40B4-BE49-F238E27FC236}">
                <a16:creationId xmlns:a16="http://schemas.microsoft.com/office/drawing/2014/main" id="{2D2C7FB0-22F6-2AB4-6582-9511B94C3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6129338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</a:t>
            </a:r>
          </a:p>
        </p:txBody>
      </p:sp>
      <p:sp>
        <p:nvSpPr>
          <p:cNvPr id="499762" name="Text Box 50">
            <a:extLst>
              <a:ext uri="{FF2B5EF4-FFF2-40B4-BE49-F238E27FC236}">
                <a16:creationId xmlns:a16="http://schemas.microsoft.com/office/drawing/2014/main" id="{D0283598-D5E7-2185-2E60-0A85F6C12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763" y="6129338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4:30</a:t>
            </a:r>
          </a:p>
        </p:txBody>
      </p:sp>
      <p:sp>
        <p:nvSpPr>
          <p:cNvPr id="499763" name="Rectangle 51">
            <a:extLst>
              <a:ext uri="{FF2B5EF4-FFF2-40B4-BE49-F238E27FC236}">
                <a16:creationId xmlns:a16="http://schemas.microsoft.com/office/drawing/2014/main" id="{77828717-9FD8-42AD-E0E1-9BC2BE4D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4752975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</a:t>
            </a:r>
          </a:p>
        </p:txBody>
      </p:sp>
      <p:sp>
        <p:nvSpPr>
          <p:cNvPr id="499764" name="Rectangle 52">
            <a:extLst>
              <a:ext uri="{FF2B5EF4-FFF2-40B4-BE49-F238E27FC236}">
                <a16:creationId xmlns:a16="http://schemas.microsoft.com/office/drawing/2014/main" id="{2F287ADD-C419-7D49-4D40-32494F6FE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154613"/>
            <a:ext cx="2908300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b</a:t>
            </a:r>
          </a:p>
        </p:txBody>
      </p:sp>
      <p:sp>
        <p:nvSpPr>
          <p:cNvPr id="499765" name="Text Box 53">
            <a:extLst>
              <a:ext uri="{FF2B5EF4-FFF2-40B4-BE49-F238E27FC236}">
                <a16:creationId xmlns:a16="http://schemas.microsoft.com/office/drawing/2014/main" id="{58C9338D-372E-E84B-9EDA-A14B3C65D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3175000"/>
            <a:ext cx="18081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a, b, c all contain 9:30</a:t>
            </a:r>
            <a:endParaRPr lang="en-US" altLang="en-US" sz="1200">
              <a:sym typeface="Symbol" panose="05050102010706020507" pitchFamily="18" charset="2"/>
            </a:endParaRPr>
          </a:p>
        </p:txBody>
      </p:sp>
      <p:sp>
        <p:nvSpPr>
          <p:cNvPr id="499766" name="Line 54">
            <a:extLst>
              <a:ext uri="{FF2B5EF4-FFF2-40B4-BE49-F238E27FC236}">
                <a16:creationId xmlns:a16="http://schemas.microsoft.com/office/drawing/2014/main" id="{2CC8A138-5BE7-349C-5E05-B31691C667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6075" y="2952750"/>
            <a:ext cx="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218F7B-786F-746B-612E-D025859D943D}"/>
              </a:ext>
            </a:extLst>
          </p:cNvPr>
          <p:cNvSpPr/>
          <p:nvPr/>
        </p:nvSpPr>
        <p:spPr bwMode="auto">
          <a:xfrm>
            <a:off x="539552" y="2420888"/>
            <a:ext cx="7918648" cy="41132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83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2133A9A-E711-EC27-F35B-C154139E21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71C50-4596-4036-BE50-9C3DA4AF9D34}" type="slidenum">
              <a:rPr lang="en-US" altLang="en-US"/>
              <a:pPr/>
              <a:t>26</a:t>
            </a:fld>
            <a:endParaRPr lang="en-US" altLang="en-US" sz="1400"/>
          </a:p>
        </p:txBody>
      </p:sp>
      <p:grpSp>
        <p:nvGrpSpPr>
          <p:cNvPr id="499767" name="Group 55">
            <a:extLst>
              <a:ext uri="{FF2B5EF4-FFF2-40B4-BE49-F238E27FC236}">
                <a16:creationId xmlns:a16="http://schemas.microsoft.com/office/drawing/2014/main" id="{D2B99509-DAD6-92D9-DCC4-804C753E0825}"/>
              </a:ext>
            </a:extLst>
          </p:cNvPr>
          <p:cNvGrpSpPr>
            <a:grpSpLocks/>
          </p:cNvGrpSpPr>
          <p:nvPr/>
        </p:nvGrpSpPr>
        <p:grpSpPr bwMode="auto">
          <a:xfrm>
            <a:off x="1292225" y="4448175"/>
            <a:ext cx="6673850" cy="1685925"/>
            <a:chOff x="814" y="2434"/>
            <a:chExt cx="4204" cy="1430"/>
          </a:xfrm>
        </p:grpSpPr>
        <p:sp>
          <p:nvSpPr>
            <p:cNvPr id="499733" name="Line 21">
              <a:extLst>
                <a:ext uri="{FF2B5EF4-FFF2-40B4-BE49-F238E27FC236}">
                  <a16:creationId xmlns:a16="http://schemas.microsoft.com/office/drawing/2014/main" id="{36C5BEF0-E712-DAF9-216E-0BD696C637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4" name="Line 22">
              <a:extLst>
                <a:ext uri="{FF2B5EF4-FFF2-40B4-BE49-F238E27FC236}">
                  <a16:creationId xmlns:a16="http://schemas.microsoft.com/office/drawing/2014/main" id="{70B63765-B294-3EFC-FE11-71DBBFC9C3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5" name="Line 23">
              <a:extLst>
                <a:ext uri="{FF2B5EF4-FFF2-40B4-BE49-F238E27FC236}">
                  <a16:creationId xmlns:a16="http://schemas.microsoft.com/office/drawing/2014/main" id="{59B53D2E-1E13-F818-4BC4-E25BB98B51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6" name="Line 24">
              <a:extLst>
                <a:ext uri="{FF2B5EF4-FFF2-40B4-BE49-F238E27FC236}">
                  <a16:creationId xmlns:a16="http://schemas.microsoft.com/office/drawing/2014/main" id="{786898F4-2F9D-460E-FC8B-54D20BDFEB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7" name="Line 25">
              <a:extLst>
                <a:ext uri="{FF2B5EF4-FFF2-40B4-BE49-F238E27FC236}">
                  <a16:creationId xmlns:a16="http://schemas.microsoft.com/office/drawing/2014/main" id="{36AD5F82-F845-E3AF-CF12-B3FBF56D82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5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8" name="Line 26">
              <a:extLst>
                <a:ext uri="{FF2B5EF4-FFF2-40B4-BE49-F238E27FC236}">
                  <a16:creationId xmlns:a16="http://schemas.microsoft.com/office/drawing/2014/main" id="{1091C238-C3A1-913E-7A4A-A89135C3FA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39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9" name="Line 27">
              <a:extLst>
                <a:ext uri="{FF2B5EF4-FFF2-40B4-BE49-F238E27FC236}">
                  <a16:creationId xmlns:a16="http://schemas.microsoft.com/office/drawing/2014/main" id="{6C251AB9-5F31-4570-D5FA-E9F5F9301B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67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0" name="Line 28">
              <a:extLst>
                <a:ext uri="{FF2B5EF4-FFF2-40B4-BE49-F238E27FC236}">
                  <a16:creationId xmlns:a16="http://schemas.microsoft.com/office/drawing/2014/main" id="{10757D0A-0338-AAB1-969C-182E30A061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4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1" name="Line 29">
              <a:extLst>
                <a:ext uri="{FF2B5EF4-FFF2-40B4-BE49-F238E27FC236}">
                  <a16:creationId xmlns:a16="http://schemas.microsoft.com/office/drawing/2014/main" id="{6A0DADD7-1D80-12EE-7B70-11C46ECE01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2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2" name="Line 30">
              <a:extLst>
                <a:ext uri="{FF2B5EF4-FFF2-40B4-BE49-F238E27FC236}">
                  <a16:creationId xmlns:a16="http://schemas.microsoft.com/office/drawing/2014/main" id="{EEB6670C-DA12-1FAB-EA10-5AFE55C09D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9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3" name="Line 31">
              <a:extLst>
                <a:ext uri="{FF2B5EF4-FFF2-40B4-BE49-F238E27FC236}">
                  <a16:creationId xmlns:a16="http://schemas.microsoft.com/office/drawing/2014/main" id="{621C1FC1-2DFB-65BC-9040-3B7D585BFD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7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4" name="Line 32">
              <a:extLst>
                <a:ext uri="{FF2B5EF4-FFF2-40B4-BE49-F238E27FC236}">
                  <a16:creationId xmlns:a16="http://schemas.microsoft.com/office/drawing/2014/main" id="{F18707D1-29FE-2E91-0722-A2EA03A9D0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415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1" name="Line 39">
              <a:extLst>
                <a:ext uri="{FF2B5EF4-FFF2-40B4-BE49-F238E27FC236}">
                  <a16:creationId xmlns:a16="http://schemas.microsoft.com/office/drawing/2014/main" id="{0928C04C-FA78-8615-FC95-F5B411C15C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255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2" name="Line 40">
              <a:extLst>
                <a:ext uri="{FF2B5EF4-FFF2-40B4-BE49-F238E27FC236}">
                  <a16:creationId xmlns:a16="http://schemas.microsoft.com/office/drawing/2014/main" id="{F0137115-12AC-43F4-5D47-49336DE1C5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81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3" name="Line 41">
              <a:extLst>
                <a:ext uri="{FF2B5EF4-FFF2-40B4-BE49-F238E27FC236}">
                  <a16:creationId xmlns:a16="http://schemas.microsoft.com/office/drawing/2014/main" id="{D8767078-CF48-4D64-0380-400D24D799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518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4" name="Line 42">
              <a:extLst>
                <a:ext uri="{FF2B5EF4-FFF2-40B4-BE49-F238E27FC236}">
                  <a16:creationId xmlns:a16="http://schemas.microsoft.com/office/drawing/2014/main" id="{A17A310A-C7F0-48B8-1807-39C51B3C9C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043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5" name="Line 43">
              <a:extLst>
                <a:ext uri="{FF2B5EF4-FFF2-40B4-BE49-F238E27FC236}">
                  <a16:creationId xmlns:a16="http://schemas.microsoft.com/office/drawing/2014/main" id="{7F732B4E-4CFD-D616-B7B0-FEE7899E0F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06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9714" name="Rectangle 2">
            <a:extLst>
              <a:ext uri="{FF2B5EF4-FFF2-40B4-BE49-F238E27FC236}">
                <a16:creationId xmlns:a16="http://schemas.microsoft.com/office/drawing/2014/main" id="{4AA733C2-8003-3426-C1C6-99E7497F2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Partitioning:  Lower Bound on Optimal Solution</a:t>
            </a:r>
          </a:p>
        </p:txBody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28699338-EA61-ABBB-DC31-5B8F0AC1A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914400"/>
            <a:ext cx="7848600" cy="5410200"/>
          </a:xfrm>
        </p:spPr>
        <p:txBody>
          <a:bodyPr/>
          <a:lstStyle/>
          <a:p>
            <a:r>
              <a:rPr lang="en-US" altLang="en-US"/>
              <a:t>Def.  </a:t>
            </a:r>
            <a:r>
              <a:rPr lang="en-US" altLang="en-US">
                <a:solidFill>
                  <a:schemeClr val="tx1"/>
                </a:solidFill>
              </a:rPr>
              <a:t>The </a:t>
            </a:r>
            <a:r>
              <a:rPr lang="en-US" altLang="en-US">
                <a:solidFill>
                  <a:schemeClr val="accent1"/>
                </a:solidFill>
              </a:rPr>
              <a:t>depth</a:t>
            </a:r>
            <a:r>
              <a:rPr lang="en-US" altLang="en-US">
                <a:solidFill>
                  <a:schemeClr val="tx1"/>
                </a:solidFill>
              </a:rPr>
              <a:t> of a set of open intervals is the maximum number that contain any given time.</a:t>
            </a:r>
          </a:p>
          <a:p>
            <a:endParaRPr lang="en-US" altLang="en-US"/>
          </a:p>
          <a:p>
            <a:r>
              <a:rPr lang="en-US" altLang="en-US"/>
              <a:t>Key observation.  </a:t>
            </a:r>
            <a:r>
              <a:rPr lang="en-US" altLang="en-US">
                <a:solidFill>
                  <a:schemeClr val="tx1"/>
                </a:solidFill>
              </a:rPr>
              <a:t>Number of classrooms needed 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  depth.</a:t>
            </a:r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Ex:  </a:t>
            </a:r>
            <a:r>
              <a:rPr lang="en-US" altLang="en-US">
                <a:solidFill>
                  <a:schemeClr val="tx1"/>
                </a:solidFill>
              </a:rPr>
              <a:t>Depth of schedule below = 3 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  schedule below is optimal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Q.  </a:t>
            </a:r>
            <a:r>
              <a:rPr lang="en-US" altLang="en-US">
                <a:solidFill>
                  <a:schemeClr val="tx1"/>
                </a:solidFill>
              </a:rPr>
              <a:t>Does there always exist a schedule equal to depth of intervals?</a:t>
            </a:r>
          </a:p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99716" name="Line 4">
            <a:extLst>
              <a:ext uri="{FF2B5EF4-FFF2-40B4-BE49-F238E27FC236}">
                <a16:creationId xmlns:a16="http://schemas.microsoft.com/office/drawing/2014/main" id="{464142C1-FEE8-F67A-FC29-2C70796C3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2225" y="6134100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9717" name="Text Box 5">
            <a:extLst>
              <a:ext uri="{FF2B5EF4-FFF2-40B4-BE49-F238E27FC236}">
                <a16:creationId xmlns:a16="http://schemas.microsoft.com/office/drawing/2014/main" id="{4053386E-E6BC-0082-F00C-B81E3A280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6211888"/>
            <a:ext cx="13684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000"/>
          </a:p>
        </p:txBody>
      </p:sp>
      <p:sp>
        <p:nvSpPr>
          <p:cNvPr id="499718" name="Text Box 6">
            <a:extLst>
              <a:ext uri="{FF2B5EF4-FFF2-40B4-BE49-F238E27FC236}">
                <a16:creationId xmlns:a16="http://schemas.microsoft.com/office/drawing/2014/main" id="{3B38559A-6626-75FB-05D7-5C409F223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38" y="6227763"/>
            <a:ext cx="6556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Time</a:t>
            </a:r>
          </a:p>
        </p:txBody>
      </p:sp>
      <p:sp>
        <p:nvSpPr>
          <p:cNvPr id="499719" name="Line 7">
            <a:extLst>
              <a:ext uri="{FF2B5EF4-FFF2-40B4-BE49-F238E27FC236}">
                <a16:creationId xmlns:a16="http://schemas.microsoft.com/office/drawing/2014/main" id="{3AF85970-FDAB-231A-E511-145BB00B6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7538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9720" name="Text Box 8">
            <a:extLst>
              <a:ext uri="{FF2B5EF4-FFF2-40B4-BE49-F238E27FC236}">
                <a16:creationId xmlns:a16="http://schemas.microsoft.com/office/drawing/2014/main" id="{E2E95BC0-8180-D78B-500E-73F995CBD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6134100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</a:t>
            </a:r>
          </a:p>
        </p:txBody>
      </p:sp>
      <p:sp>
        <p:nvSpPr>
          <p:cNvPr id="499721" name="Text Box 9">
            <a:extLst>
              <a:ext uri="{FF2B5EF4-FFF2-40B4-BE49-F238E27FC236}">
                <a16:creationId xmlns:a16="http://schemas.microsoft.com/office/drawing/2014/main" id="{A368884F-6650-B6D8-0FB6-FB6A4FBB4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6134100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9:30</a:t>
            </a:r>
          </a:p>
        </p:txBody>
      </p:sp>
      <p:sp>
        <p:nvSpPr>
          <p:cNvPr id="499722" name="Text Box 10">
            <a:extLst>
              <a:ext uri="{FF2B5EF4-FFF2-40B4-BE49-F238E27FC236}">
                <a16:creationId xmlns:a16="http://schemas.microsoft.com/office/drawing/2014/main" id="{607F03EA-6472-D90F-374C-0F832D051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6134100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</a:t>
            </a:r>
          </a:p>
        </p:txBody>
      </p:sp>
      <p:sp>
        <p:nvSpPr>
          <p:cNvPr id="499723" name="Text Box 11">
            <a:extLst>
              <a:ext uri="{FF2B5EF4-FFF2-40B4-BE49-F238E27FC236}">
                <a16:creationId xmlns:a16="http://schemas.microsoft.com/office/drawing/2014/main" id="{E869BCDF-9743-3A81-BCD4-47A51C8C1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3" y="6134100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10:30</a:t>
            </a:r>
          </a:p>
        </p:txBody>
      </p:sp>
      <p:sp>
        <p:nvSpPr>
          <p:cNvPr id="499724" name="Text Box 12">
            <a:extLst>
              <a:ext uri="{FF2B5EF4-FFF2-40B4-BE49-F238E27FC236}">
                <a16:creationId xmlns:a16="http://schemas.microsoft.com/office/drawing/2014/main" id="{4D590B89-6385-9826-E392-11BEC433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5" y="6134100"/>
            <a:ext cx="311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</a:t>
            </a:r>
          </a:p>
        </p:txBody>
      </p:sp>
      <p:sp>
        <p:nvSpPr>
          <p:cNvPr id="499725" name="Text Box 13">
            <a:extLst>
              <a:ext uri="{FF2B5EF4-FFF2-40B4-BE49-F238E27FC236}">
                <a16:creationId xmlns:a16="http://schemas.microsoft.com/office/drawing/2014/main" id="{D4CA6773-7CF0-C15B-9318-DB8D4CC84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6134100"/>
            <a:ext cx="501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11:30</a:t>
            </a:r>
          </a:p>
        </p:txBody>
      </p:sp>
      <p:sp>
        <p:nvSpPr>
          <p:cNvPr id="499726" name="Text Box 14">
            <a:extLst>
              <a:ext uri="{FF2B5EF4-FFF2-40B4-BE49-F238E27FC236}">
                <a16:creationId xmlns:a16="http://schemas.microsoft.com/office/drawing/2014/main" id="{ADEE5834-ED7A-6FAF-22D9-621F10C09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6134100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</a:t>
            </a:r>
          </a:p>
        </p:txBody>
      </p:sp>
      <p:sp>
        <p:nvSpPr>
          <p:cNvPr id="499727" name="Text Box 15">
            <a:extLst>
              <a:ext uri="{FF2B5EF4-FFF2-40B4-BE49-F238E27FC236}">
                <a16:creationId xmlns:a16="http://schemas.microsoft.com/office/drawing/2014/main" id="{25F3A8ED-D928-9A35-C9BA-41F69A0C2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6134100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12:30</a:t>
            </a:r>
          </a:p>
        </p:txBody>
      </p:sp>
      <p:sp>
        <p:nvSpPr>
          <p:cNvPr id="499728" name="Text Box 16">
            <a:extLst>
              <a:ext uri="{FF2B5EF4-FFF2-40B4-BE49-F238E27FC236}">
                <a16:creationId xmlns:a16="http://schemas.microsoft.com/office/drawing/2014/main" id="{7D616008-823D-F3B3-F6A0-CBC16BFE0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913" y="6134100"/>
            <a:ext cx="247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</a:t>
            </a:r>
          </a:p>
        </p:txBody>
      </p:sp>
      <p:sp>
        <p:nvSpPr>
          <p:cNvPr id="499729" name="Text Box 17">
            <a:extLst>
              <a:ext uri="{FF2B5EF4-FFF2-40B4-BE49-F238E27FC236}">
                <a16:creationId xmlns:a16="http://schemas.microsoft.com/office/drawing/2014/main" id="{A4864560-4077-534C-EFD5-67FA4A03A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6134100"/>
            <a:ext cx="438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1:30</a:t>
            </a:r>
          </a:p>
        </p:txBody>
      </p:sp>
      <p:sp>
        <p:nvSpPr>
          <p:cNvPr id="499730" name="Text Box 18">
            <a:extLst>
              <a:ext uri="{FF2B5EF4-FFF2-40B4-BE49-F238E27FC236}">
                <a16:creationId xmlns:a16="http://schemas.microsoft.com/office/drawing/2014/main" id="{48962696-0AE7-0548-20BD-A51E562E4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6134100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</a:t>
            </a:r>
          </a:p>
        </p:txBody>
      </p:sp>
      <p:sp>
        <p:nvSpPr>
          <p:cNvPr id="499731" name="Text Box 19">
            <a:extLst>
              <a:ext uri="{FF2B5EF4-FFF2-40B4-BE49-F238E27FC236}">
                <a16:creationId xmlns:a16="http://schemas.microsoft.com/office/drawing/2014/main" id="{1CA6629D-7DB3-9ADA-BE74-37B1AAC9C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888" y="6134100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2:30</a:t>
            </a:r>
          </a:p>
        </p:txBody>
      </p:sp>
      <p:sp>
        <p:nvSpPr>
          <p:cNvPr id="499745" name="Rectangle 33">
            <a:extLst>
              <a:ext uri="{FF2B5EF4-FFF2-40B4-BE49-F238E27FC236}">
                <a16:creationId xmlns:a16="http://schemas.microsoft.com/office/drawing/2014/main" id="{18F5F169-8D5F-6811-0B84-D14BC2BFF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5565775"/>
            <a:ext cx="2085975" cy="2682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h</a:t>
            </a:r>
          </a:p>
        </p:txBody>
      </p:sp>
      <p:sp>
        <p:nvSpPr>
          <p:cNvPr id="499746" name="Rectangle 34">
            <a:extLst>
              <a:ext uri="{FF2B5EF4-FFF2-40B4-BE49-F238E27FC236}">
                <a16:creationId xmlns:a16="http://schemas.microsoft.com/office/drawing/2014/main" id="{157B88CF-E6E0-9DC7-2831-E51638E22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752975"/>
            <a:ext cx="12588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c</a:t>
            </a:r>
          </a:p>
        </p:txBody>
      </p:sp>
      <p:sp>
        <p:nvSpPr>
          <p:cNvPr id="499747" name="Rectangle 35">
            <a:extLst>
              <a:ext uri="{FF2B5EF4-FFF2-40B4-BE49-F238E27FC236}">
                <a16:creationId xmlns:a16="http://schemas.microsoft.com/office/drawing/2014/main" id="{4D4C499B-CC68-3F6C-A4CE-EA47B5963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5554663"/>
            <a:ext cx="1244600" cy="2682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a</a:t>
            </a:r>
          </a:p>
        </p:txBody>
      </p:sp>
      <p:sp>
        <p:nvSpPr>
          <p:cNvPr id="499748" name="Rectangle 36">
            <a:extLst>
              <a:ext uri="{FF2B5EF4-FFF2-40B4-BE49-F238E27FC236}">
                <a16:creationId xmlns:a16="http://schemas.microsoft.com/office/drawing/2014/main" id="{7134C66B-3C62-4959-F8CA-026C5EFAA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5567363"/>
            <a:ext cx="250507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e</a:t>
            </a:r>
          </a:p>
        </p:txBody>
      </p:sp>
      <p:sp>
        <p:nvSpPr>
          <p:cNvPr id="499749" name="Rectangle 37">
            <a:extLst>
              <a:ext uri="{FF2B5EF4-FFF2-40B4-BE49-F238E27FC236}">
                <a16:creationId xmlns:a16="http://schemas.microsoft.com/office/drawing/2014/main" id="{671A90E4-94B9-963C-EA89-121D6DE8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4748213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f</a:t>
            </a:r>
          </a:p>
        </p:txBody>
      </p:sp>
      <p:sp>
        <p:nvSpPr>
          <p:cNvPr id="499750" name="Rectangle 38">
            <a:extLst>
              <a:ext uri="{FF2B5EF4-FFF2-40B4-BE49-F238E27FC236}">
                <a16:creationId xmlns:a16="http://schemas.microsoft.com/office/drawing/2014/main" id="{0224A4E9-29FC-93F4-8AFE-EFB4595D2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5157788"/>
            <a:ext cx="1255713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g</a:t>
            </a:r>
          </a:p>
        </p:txBody>
      </p:sp>
      <p:sp>
        <p:nvSpPr>
          <p:cNvPr id="499756" name="Rectangle 44">
            <a:extLst>
              <a:ext uri="{FF2B5EF4-FFF2-40B4-BE49-F238E27FC236}">
                <a16:creationId xmlns:a16="http://schemas.microsoft.com/office/drawing/2014/main" id="{8794C219-30AC-6A8F-0900-B13A071A3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5143500"/>
            <a:ext cx="125412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</a:p>
        </p:txBody>
      </p:sp>
      <p:sp>
        <p:nvSpPr>
          <p:cNvPr id="499757" name="Rectangle 45">
            <a:extLst>
              <a:ext uri="{FF2B5EF4-FFF2-40B4-BE49-F238E27FC236}">
                <a16:creationId xmlns:a16="http://schemas.microsoft.com/office/drawing/2014/main" id="{DB61A9DC-B2D1-5E0E-8055-364FEE5CB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138" y="4754563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</a:p>
        </p:txBody>
      </p:sp>
      <p:sp>
        <p:nvSpPr>
          <p:cNvPr id="499758" name="Line 46">
            <a:extLst>
              <a:ext uri="{FF2B5EF4-FFF2-40B4-BE49-F238E27FC236}">
                <a16:creationId xmlns:a16="http://schemas.microsoft.com/office/drawing/2014/main" id="{4BE8F5C2-C747-5D57-4449-A758453D6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4413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9759" name="Text Box 47">
            <a:extLst>
              <a:ext uri="{FF2B5EF4-FFF2-40B4-BE49-F238E27FC236}">
                <a16:creationId xmlns:a16="http://schemas.microsoft.com/office/drawing/2014/main" id="{584CB648-0C92-4A64-0C6C-3B8DFD858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788" y="6129338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</a:t>
            </a:r>
          </a:p>
        </p:txBody>
      </p:sp>
      <p:sp>
        <p:nvSpPr>
          <p:cNvPr id="499760" name="Text Box 48">
            <a:extLst>
              <a:ext uri="{FF2B5EF4-FFF2-40B4-BE49-F238E27FC236}">
                <a16:creationId xmlns:a16="http://schemas.microsoft.com/office/drawing/2014/main" id="{C3C20E15-60F7-6AFE-7EC7-70CAF3632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275" y="6129338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3:30</a:t>
            </a:r>
          </a:p>
        </p:txBody>
      </p:sp>
      <p:sp>
        <p:nvSpPr>
          <p:cNvPr id="499761" name="Text Box 49">
            <a:extLst>
              <a:ext uri="{FF2B5EF4-FFF2-40B4-BE49-F238E27FC236}">
                <a16:creationId xmlns:a16="http://schemas.microsoft.com/office/drawing/2014/main" id="{2D2C7FB0-22F6-2AB4-6582-9511B94C3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6129338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</a:t>
            </a:r>
          </a:p>
        </p:txBody>
      </p:sp>
      <p:sp>
        <p:nvSpPr>
          <p:cNvPr id="499762" name="Text Box 50">
            <a:extLst>
              <a:ext uri="{FF2B5EF4-FFF2-40B4-BE49-F238E27FC236}">
                <a16:creationId xmlns:a16="http://schemas.microsoft.com/office/drawing/2014/main" id="{D0283598-D5E7-2185-2E60-0A85F6C12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763" y="6129338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4:30</a:t>
            </a:r>
          </a:p>
        </p:txBody>
      </p:sp>
      <p:sp>
        <p:nvSpPr>
          <p:cNvPr id="499763" name="Rectangle 51">
            <a:extLst>
              <a:ext uri="{FF2B5EF4-FFF2-40B4-BE49-F238E27FC236}">
                <a16:creationId xmlns:a16="http://schemas.microsoft.com/office/drawing/2014/main" id="{77828717-9FD8-42AD-E0E1-9BC2BE4D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4752975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</a:t>
            </a:r>
          </a:p>
        </p:txBody>
      </p:sp>
      <p:sp>
        <p:nvSpPr>
          <p:cNvPr id="499764" name="Rectangle 52">
            <a:extLst>
              <a:ext uri="{FF2B5EF4-FFF2-40B4-BE49-F238E27FC236}">
                <a16:creationId xmlns:a16="http://schemas.microsoft.com/office/drawing/2014/main" id="{2F287ADD-C419-7D49-4D40-32494F6FE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154613"/>
            <a:ext cx="2908300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b</a:t>
            </a:r>
          </a:p>
        </p:txBody>
      </p:sp>
      <p:sp>
        <p:nvSpPr>
          <p:cNvPr id="499765" name="Text Box 53">
            <a:extLst>
              <a:ext uri="{FF2B5EF4-FFF2-40B4-BE49-F238E27FC236}">
                <a16:creationId xmlns:a16="http://schemas.microsoft.com/office/drawing/2014/main" id="{58C9338D-372E-E84B-9EDA-A14B3C65D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3175000"/>
            <a:ext cx="18081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a, b, c all contain 9:30</a:t>
            </a:r>
            <a:endParaRPr lang="en-US" altLang="en-US" sz="1200">
              <a:sym typeface="Symbol" panose="05050102010706020507" pitchFamily="18" charset="2"/>
            </a:endParaRPr>
          </a:p>
        </p:txBody>
      </p:sp>
      <p:sp>
        <p:nvSpPr>
          <p:cNvPr id="499766" name="Line 54">
            <a:extLst>
              <a:ext uri="{FF2B5EF4-FFF2-40B4-BE49-F238E27FC236}">
                <a16:creationId xmlns:a16="http://schemas.microsoft.com/office/drawing/2014/main" id="{2CC8A138-5BE7-349C-5E05-B31691C667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6075" y="2952750"/>
            <a:ext cx="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218F7B-786F-746B-612E-D025859D943D}"/>
              </a:ext>
            </a:extLst>
          </p:cNvPr>
          <p:cNvSpPr/>
          <p:nvPr/>
        </p:nvSpPr>
        <p:spPr bwMode="auto">
          <a:xfrm>
            <a:off x="539552" y="3573016"/>
            <a:ext cx="7918648" cy="5887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82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2133A9A-E711-EC27-F35B-C154139E21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71C50-4596-4036-BE50-9C3DA4AF9D34}" type="slidenum">
              <a:rPr lang="en-US" altLang="en-US"/>
              <a:pPr/>
              <a:t>27</a:t>
            </a:fld>
            <a:endParaRPr lang="en-US" altLang="en-US" sz="1400"/>
          </a:p>
        </p:txBody>
      </p:sp>
      <p:grpSp>
        <p:nvGrpSpPr>
          <p:cNvPr id="499767" name="Group 55">
            <a:extLst>
              <a:ext uri="{FF2B5EF4-FFF2-40B4-BE49-F238E27FC236}">
                <a16:creationId xmlns:a16="http://schemas.microsoft.com/office/drawing/2014/main" id="{D2B99509-DAD6-92D9-DCC4-804C753E0825}"/>
              </a:ext>
            </a:extLst>
          </p:cNvPr>
          <p:cNvGrpSpPr>
            <a:grpSpLocks/>
          </p:cNvGrpSpPr>
          <p:nvPr/>
        </p:nvGrpSpPr>
        <p:grpSpPr bwMode="auto">
          <a:xfrm>
            <a:off x="1292225" y="4448175"/>
            <a:ext cx="6673850" cy="1685925"/>
            <a:chOff x="814" y="2434"/>
            <a:chExt cx="4204" cy="1430"/>
          </a:xfrm>
        </p:grpSpPr>
        <p:sp>
          <p:nvSpPr>
            <p:cNvPr id="499733" name="Line 21">
              <a:extLst>
                <a:ext uri="{FF2B5EF4-FFF2-40B4-BE49-F238E27FC236}">
                  <a16:creationId xmlns:a16="http://schemas.microsoft.com/office/drawing/2014/main" id="{36C5BEF0-E712-DAF9-216E-0BD696C637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4" name="Line 22">
              <a:extLst>
                <a:ext uri="{FF2B5EF4-FFF2-40B4-BE49-F238E27FC236}">
                  <a16:creationId xmlns:a16="http://schemas.microsoft.com/office/drawing/2014/main" id="{70B63765-B294-3EFC-FE11-71DBBFC9C3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5" name="Line 23">
              <a:extLst>
                <a:ext uri="{FF2B5EF4-FFF2-40B4-BE49-F238E27FC236}">
                  <a16:creationId xmlns:a16="http://schemas.microsoft.com/office/drawing/2014/main" id="{59B53D2E-1E13-F818-4BC4-E25BB98B51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8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6" name="Line 24">
              <a:extLst>
                <a:ext uri="{FF2B5EF4-FFF2-40B4-BE49-F238E27FC236}">
                  <a16:creationId xmlns:a16="http://schemas.microsoft.com/office/drawing/2014/main" id="{786898F4-2F9D-460E-FC8B-54D20BDFEB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7" name="Line 25">
              <a:extLst>
                <a:ext uri="{FF2B5EF4-FFF2-40B4-BE49-F238E27FC236}">
                  <a16:creationId xmlns:a16="http://schemas.microsoft.com/office/drawing/2014/main" id="{36AD5F82-F845-E3AF-CF12-B3FBF56D82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5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8" name="Line 26">
              <a:extLst>
                <a:ext uri="{FF2B5EF4-FFF2-40B4-BE49-F238E27FC236}">
                  <a16:creationId xmlns:a16="http://schemas.microsoft.com/office/drawing/2014/main" id="{1091C238-C3A1-913E-7A4A-A89135C3FA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39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39" name="Line 27">
              <a:extLst>
                <a:ext uri="{FF2B5EF4-FFF2-40B4-BE49-F238E27FC236}">
                  <a16:creationId xmlns:a16="http://schemas.microsoft.com/office/drawing/2014/main" id="{6C251AB9-5F31-4570-D5FA-E9F5F9301B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67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0" name="Line 28">
              <a:extLst>
                <a:ext uri="{FF2B5EF4-FFF2-40B4-BE49-F238E27FC236}">
                  <a16:creationId xmlns:a16="http://schemas.microsoft.com/office/drawing/2014/main" id="{10757D0A-0338-AAB1-969C-182E30A061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464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1" name="Line 29">
              <a:extLst>
                <a:ext uri="{FF2B5EF4-FFF2-40B4-BE49-F238E27FC236}">
                  <a16:creationId xmlns:a16="http://schemas.microsoft.com/office/drawing/2014/main" id="{6A0DADD7-1D80-12EE-7B70-11C46ECE01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202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2" name="Line 30">
              <a:extLst>
                <a:ext uri="{FF2B5EF4-FFF2-40B4-BE49-F238E27FC236}">
                  <a16:creationId xmlns:a16="http://schemas.microsoft.com/office/drawing/2014/main" id="{EEB6670C-DA12-1FAB-EA10-5AFE55C09D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990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3" name="Line 31">
              <a:extLst>
                <a:ext uri="{FF2B5EF4-FFF2-40B4-BE49-F238E27FC236}">
                  <a16:creationId xmlns:a16="http://schemas.microsoft.com/office/drawing/2014/main" id="{621C1FC1-2DFB-65BC-9040-3B7D585BFD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727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44" name="Line 32">
              <a:extLst>
                <a:ext uri="{FF2B5EF4-FFF2-40B4-BE49-F238E27FC236}">
                  <a16:creationId xmlns:a16="http://schemas.microsoft.com/office/drawing/2014/main" id="{F18707D1-29FE-2E91-0722-A2EA03A9D0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415" y="3153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1" name="Line 39">
              <a:extLst>
                <a:ext uri="{FF2B5EF4-FFF2-40B4-BE49-F238E27FC236}">
                  <a16:creationId xmlns:a16="http://schemas.microsoft.com/office/drawing/2014/main" id="{0928C04C-FA78-8615-FC95-F5B411C15C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255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2" name="Line 40">
              <a:extLst>
                <a:ext uri="{FF2B5EF4-FFF2-40B4-BE49-F238E27FC236}">
                  <a16:creationId xmlns:a16="http://schemas.microsoft.com/office/drawing/2014/main" id="{F0137115-12AC-43F4-5D47-49336DE1C5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81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3" name="Line 41">
              <a:extLst>
                <a:ext uri="{FF2B5EF4-FFF2-40B4-BE49-F238E27FC236}">
                  <a16:creationId xmlns:a16="http://schemas.microsoft.com/office/drawing/2014/main" id="{D8767078-CF48-4D64-0380-400D24D799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518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4" name="Line 42">
              <a:extLst>
                <a:ext uri="{FF2B5EF4-FFF2-40B4-BE49-F238E27FC236}">
                  <a16:creationId xmlns:a16="http://schemas.microsoft.com/office/drawing/2014/main" id="{A17A310A-C7F0-48B8-1807-39C51B3C9C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043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499755" name="Line 43">
              <a:extLst>
                <a:ext uri="{FF2B5EF4-FFF2-40B4-BE49-F238E27FC236}">
                  <a16:creationId xmlns:a16="http://schemas.microsoft.com/office/drawing/2014/main" id="{7F732B4E-4CFD-D616-B7B0-FEE7899E0F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06" y="3146"/>
              <a:ext cx="1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499714" name="Rectangle 2">
            <a:extLst>
              <a:ext uri="{FF2B5EF4-FFF2-40B4-BE49-F238E27FC236}">
                <a16:creationId xmlns:a16="http://schemas.microsoft.com/office/drawing/2014/main" id="{4AA733C2-8003-3426-C1C6-99E7497F2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Partitioning:  Lower Bound on Optimal Solution</a:t>
            </a:r>
          </a:p>
        </p:txBody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28699338-EA61-ABBB-DC31-5B8F0AC1A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914400"/>
            <a:ext cx="7848600" cy="5410200"/>
          </a:xfrm>
        </p:spPr>
        <p:txBody>
          <a:bodyPr/>
          <a:lstStyle/>
          <a:p>
            <a:r>
              <a:rPr lang="en-US" altLang="en-US"/>
              <a:t>Def.  </a:t>
            </a:r>
            <a:r>
              <a:rPr lang="en-US" altLang="en-US">
                <a:solidFill>
                  <a:schemeClr val="tx1"/>
                </a:solidFill>
              </a:rPr>
              <a:t>The </a:t>
            </a:r>
            <a:r>
              <a:rPr lang="en-US" altLang="en-US">
                <a:solidFill>
                  <a:schemeClr val="accent1"/>
                </a:solidFill>
              </a:rPr>
              <a:t>depth</a:t>
            </a:r>
            <a:r>
              <a:rPr lang="en-US" altLang="en-US">
                <a:solidFill>
                  <a:schemeClr val="tx1"/>
                </a:solidFill>
              </a:rPr>
              <a:t> of a set of open intervals is the maximum number that contain any given time.</a:t>
            </a:r>
          </a:p>
          <a:p>
            <a:endParaRPr lang="en-US" altLang="en-US"/>
          </a:p>
          <a:p>
            <a:r>
              <a:rPr lang="en-US" altLang="en-US"/>
              <a:t>Key observation.  </a:t>
            </a:r>
            <a:r>
              <a:rPr lang="en-US" altLang="en-US">
                <a:solidFill>
                  <a:schemeClr val="tx1"/>
                </a:solidFill>
              </a:rPr>
              <a:t>Number of classrooms needed 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  depth.</a:t>
            </a:r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Ex:  </a:t>
            </a:r>
            <a:r>
              <a:rPr lang="en-US" altLang="en-US">
                <a:solidFill>
                  <a:schemeClr val="tx1"/>
                </a:solidFill>
              </a:rPr>
              <a:t>Depth of schedule below = 3 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  schedule below is optimal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Q.  </a:t>
            </a:r>
            <a:r>
              <a:rPr lang="en-US" altLang="en-US">
                <a:solidFill>
                  <a:schemeClr val="tx1"/>
                </a:solidFill>
              </a:rPr>
              <a:t>Does there always exist a schedule equal to depth of intervals?</a:t>
            </a:r>
          </a:p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99716" name="Line 4">
            <a:extLst>
              <a:ext uri="{FF2B5EF4-FFF2-40B4-BE49-F238E27FC236}">
                <a16:creationId xmlns:a16="http://schemas.microsoft.com/office/drawing/2014/main" id="{464142C1-FEE8-F67A-FC29-2C70796C3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2225" y="6134100"/>
            <a:ext cx="69643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9717" name="Text Box 5">
            <a:extLst>
              <a:ext uri="{FF2B5EF4-FFF2-40B4-BE49-F238E27FC236}">
                <a16:creationId xmlns:a16="http://schemas.microsoft.com/office/drawing/2014/main" id="{4053386E-E6BC-0082-F00C-B81E3A280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6211888"/>
            <a:ext cx="13684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000"/>
          </a:p>
        </p:txBody>
      </p:sp>
      <p:sp>
        <p:nvSpPr>
          <p:cNvPr id="499718" name="Text Box 6">
            <a:extLst>
              <a:ext uri="{FF2B5EF4-FFF2-40B4-BE49-F238E27FC236}">
                <a16:creationId xmlns:a16="http://schemas.microsoft.com/office/drawing/2014/main" id="{3B38559A-6626-75FB-05D7-5C409F223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38" y="6227763"/>
            <a:ext cx="6556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Time</a:t>
            </a:r>
          </a:p>
        </p:txBody>
      </p:sp>
      <p:sp>
        <p:nvSpPr>
          <p:cNvPr id="499719" name="Line 7">
            <a:extLst>
              <a:ext uri="{FF2B5EF4-FFF2-40B4-BE49-F238E27FC236}">
                <a16:creationId xmlns:a16="http://schemas.microsoft.com/office/drawing/2014/main" id="{3AF85970-FDAB-231A-E511-145BB00B6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7538" y="6134100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9720" name="Text Box 8">
            <a:extLst>
              <a:ext uri="{FF2B5EF4-FFF2-40B4-BE49-F238E27FC236}">
                <a16:creationId xmlns:a16="http://schemas.microsoft.com/office/drawing/2014/main" id="{E2E95BC0-8180-D78B-500E-73F995CBD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6134100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</a:t>
            </a:r>
          </a:p>
        </p:txBody>
      </p:sp>
      <p:sp>
        <p:nvSpPr>
          <p:cNvPr id="499721" name="Text Box 9">
            <a:extLst>
              <a:ext uri="{FF2B5EF4-FFF2-40B4-BE49-F238E27FC236}">
                <a16:creationId xmlns:a16="http://schemas.microsoft.com/office/drawing/2014/main" id="{A368884F-6650-B6D8-0FB6-FB6A4FBB4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6134100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9:30</a:t>
            </a:r>
          </a:p>
        </p:txBody>
      </p:sp>
      <p:sp>
        <p:nvSpPr>
          <p:cNvPr id="499722" name="Text Box 10">
            <a:extLst>
              <a:ext uri="{FF2B5EF4-FFF2-40B4-BE49-F238E27FC236}">
                <a16:creationId xmlns:a16="http://schemas.microsoft.com/office/drawing/2014/main" id="{607F03EA-6472-D90F-374C-0F832D051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6134100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</a:t>
            </a:r>
          </a:p>
        </p:txBody>
      </p:sp>
      <p:sp>
        <p:nvSpPr>
          <p:cNvPr id="499723" name="Text Box 11">
            <a:extLst>
              <a:ext uri="{FF2B5EF4-FFF2-40B4-BE49-F238E27FC236}">
                <a16:creationId xmlns:a16="http://schemas.microsoft.com/office/drawing/2014/main" id="{E869BCDF-9743-3A81-BCD4-47A51C8C1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3" y="6134100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10:30</a:t>
            </a:r>
          </a:p>
        </p:txBody>
      </p:sp>
      <p:sp>
        <p:nvSpPr>
          <p:cNvPr id="499724" name="Text Box 12">
            <a:extLst>
              <a:ext uri="{FF2B5EF4-FFF2-40B4-BE49-F238E27FC236}">
                <a16:creationId xmlns:a16="http://schemas.microsoft.com/office/drawing/2014/main" id="{4D590B89-6385-9826-E392-11BEC433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5" y="6134100"/>
            <a:ext cx="311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</a:t>
            </a:r>
          </a:p>
        </p:txBody>
      </p:sp>
      <p:sp>
        <p:nvSpPr>
          <p:cNvPr id="499725" name="Text Box 13">
            <a:extLst>
              <a:ext uri="{FF2B5EF4-FFF2-40B4-BE49-F238E27FC236}">
                <a16:creationId xmlns:a16="http://schemas.microsoft.com/office/drawing/2014/main" id="{D4CA6773-7CF0-C15B-9318-DB8D4CC84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6134100"/>
            <a:ext cx="501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11:30</a:t>
            </a:r>
          </a:p>
        </p:txBody>
      </p:sp>
      <p:sp>
        <p:nvSpPr>
          <p:cNvPr id="499726" name="Text Box 14">
            <a:extLst>
              <a:ext uri="{FF2B5EF4-FFF2-40B4-BE49-F238E27FC236}">
                <a16:creationId xmlns:a16="http://schemas.microsoft.com/office/drawing/2014/main" id="{ADEE5834-ED7A-6FAF-22D9-621F10C09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6134100"/>
            <a:ext cx="323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</a:t>
            </a:r>
          </a:p>
        </p:txBody>
      </p:sp>
      <p:sp>
        <p:nvSpPr>
          <p:cNvPr id="499727" name="Text Box 15">
            <a:extLst>
              <a:ext uri="{FF2B5EF4-FFF2-40B4-BE49-F238E27FC236}">
                <a16:creationId xmlns:a16="http://schemas.microsoft.com/office/drawing/2014/main" id="{25F3A8ED-D928-9A35-C9BA-41F69A0C2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6134100"/>
            <a:ext cx="514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12:30</a:t>
            </a:r>
          </a:p>
        </p:txBody>
      </p:sp>
      <p:sp>
        <p:nvSpPr>
          <p:cNvPr id="499728" name="Text Box 16">
            <a:extLst>
              <a:ext uri="{FF2B5EF4-FFF2-40B4-BE49-F238E27FC236}">
                <a16:creationId xmlns:a16="http://schemas.microsoft.com/office/drawing/2014/main" id="{7D616008-823D-F3B3-F6A0-CBC16BFE0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913" y="6134100"/>
            <a:ext cx="2476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</a:t>
            </a:r>
          </a:p>
        </p:txBody>
      </p:sp>
      <p:sp>
        <p:nvSpPr>
          <p:cNvPr id="499729" name="Text Box 17">
            <a:extLst>
              <a:ext uri="{FF2B5EF4-FFF2-40B4-BE49-F238E27FC236}">
                <a16:creationId xmlns:a16="http://schemas.microsoft.com/office/drawing/2014/main" id="{A4864560-4077-534C-EFD5-67FA4A03A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6134100"/>
            <a:ext cx="438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1:30</a:t>
            </a:r>
          </a:p>
        </p:txBody>
      </p:sp>
      <p:sp>
        <p:nvSpPr>
          <p:cNvPr id="499730" name="Text Box 18">
            <a:extLst>
              <a:ext uri="{FF2B5EF4-FFF2-40B4-BE49-F238E27FC236}">
                <a16:creationId xmlns:a16="http://schemas.microsoft.com/office/drawing/2014/main" id="{48962696-0AE7-0548-20BD-A51E562E4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6134100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</a:t>
            </a:r>
          </a:p>
        </p:txBody>
      </p:sp>
      <p:sp>
        <p:nvSpPr>
          <p:cNvPr id="499731" name="Text Box 19">
            <a:extLst>
              <a:ext uri="{FF2B5EF4-FFF2-40B4-BE49-F238E27FC236}">
                <a16:creationId xmlns:a16="http://schemas.microsoft.com/office/drawing/2014/main" id="{1CA6629D-7DB3-9ADA-BE74-37B1AAC9C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888" y="6134100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2:30</a:t>
            </a:r>
          </a:p>
        </p:txBody>
      </p:sp>
      <p:sp>
        <p:nvSpPr>
          <p:cNvPr id="499745" name="Rectangle 33">
            <a:extLst>
              <a:ext uri="{FF2B5EF4-FFF2-40B4-BE49-F238E27FC236}">
                <a16:creationId xmlns:a16="http://schemas.microsoft.com/office/drawing/2014/main" id="{18F5F169-8D5F-6811-0B84-D14BC2BFF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5565775"/>
            <a:ext cx="2085975" cy="2682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h</a:t>
            </a:r>
          </a:p>
        </p:txBody>
      </p:sp>
      <p:sp>
        <p:nvSpPr>
          <p:cNvPr id="499746" name="Rectangle 34">
            <a:extLst>
              <a:ext uri="{FF2B5EF4-FFF2-40B4-BE49-F238E27FC236}">
                <a16:creationId xmlns:a16="http://schemas.microsoft.com/office/drawing/2014/main" id="{157B88CF-E6E0-9DC7-2831-E51638E22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752975"/>
            <a:ext cx="12588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c</a:t>
            </a:r>
          </a:p>
        </p:txBody>
      </p:sp>
      <p:sp>
        <p:nvSpPr>
          <p:cNvPr id="499747" name="Rectangle 35">
            <a:extLst>
              <a:ext uri="{FF2B5EF4-FFF2-40B4-BE49-F238E27FC236}">
                <a16:creationId xmlns:a16="http://schemas.microsoft.com/office/drawing/2014/main" id="{4D4C499B-CC68-3F6C-A4CE-EA47B5963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5554663"/>
            <a:ext cx="1244600" cy="2682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a</a:t>
            </a:r>
          </a:p>
        </p:txBody>
      </p:sp>
      <p:sp>
        <p:nvSpPr>
          <p:cNvPr id="499748" name="Rectangle 36">
            <a:extLst>
              <a:ext uri="{FF2B5EF4-FFF2-40B4-BE49-F238E27FC236}">
                <a16:creationId xmlns:a16="http://schemas.microsoft.com/office/drawing/2014/main" id="{7134C66B-3C62-4959-F8CA-026C5EFAA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5567363"/>
            <a:ext cx="250507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e</a:t>
            </a:r>
          </a:p>
        </p:txBody>
      </p:sp>
      <p:sp>
        <p:nvSpPr>
          <p:cNvPr id="499749" name="Rectangle 37">
            <a:extLst>
              <a:ext uri="{FF2B5EF4-FFF2-40B4-BE49-F238E27FC236}">
                <a16:creationId xmlns:a16="http://schemas.microsoft.com/office/drawing/2014/main" id="{671A90E4-94B9-963C-EA89-121D6DE8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4748213"/>
            <a:ext cx="1246188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f</a:t>
            </a:r>
          </a:p>
        </p:txBody>
      </p:sp>
      <p:sp>
        <p:nvSpPr>
          <p:cNvPr id="499750" name="Rectangle 38">
            <a:extLst>
              <a:ext uri="{FF2B5EF4-FFF2-40B4-BE49-F238E27FC236}">
                <a16:creationId xmlns:a16="http://schemas.microsoft.com/office/drawing/2014/main" id="{0224A4E9-29FC-93F4-8AFE-EFB4595D2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5157788"/>
            <a:ext cx="1255713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g</a:t>
            </a:r>
          </a:p>
        </p:txBody>
      </p:sp>
      <p:sp>
        <p:nvSpPr>
          <p:cNvPr id="499756" name="Rectangle 44">
            <a:extLst>
              <a:ext uri="{FF2B5EF4-FFF2-40B4-BE49-F238E27FC236}">
                <a16:creationId xmlns:a16="http://schemas.microsoft.com/office/drawing/2014/main" id="{8794C219-30AC-6A8F-0900-B13A071A3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5143500"/>
            <a:ext cx="1254125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i</a:t>
            </a:r>
          </a:p>
        </p:txBody>
      </p:sp>
      <p:sp>
        <p:nvSpPr>
          <p:cNvPr id="499757" name="Rectangle 45">
            <a:extLst>
              <a:ext uri="{FF2B5EF4-FFF2-40B4-BE49-F238E27FC236}">
                <a16:creationId xmlns:a16="http://schemas.microsoft.com/office/drawing/2014/main" id="{DB61A9DC-B2D1-5E0E-8055-364FEE5CB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138" y="4754563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j</a:t>
            </a:r>
          </a:p>
        </p:txBody>
      </p:sp>
      <p:sp>
        <p:nvSpPr>
          <p:cNvPr id="499758" name="Line 46">
            <a:extLst>
              <a:ext uri="{FF2B5EF4-FFF2-40B4-BE49-F238E27FC236}">
                <a16:creationId xmlns:a16="http://schemas.microsoft.com/office/drawing/2014/main" id="{4BE8F5C2-C747-5D57-4449-A758453D6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4413" y="6129338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499759" name="Text Box 47">
            <a:extLst>
              <a:ext uri="{FF2B5EF4-FFF2-40B4-BE49-F238E27FC236}">
                <a16:creationId xmlns:a16="http://schemas.microsoft.com/office/drawing/2014/main" id="{584CB648-0C92-4A64-0C6C-3B8DFD858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788" y="6129338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</a:t>
            </a:r>
          </a:p>
        </p:txBody>
      </p:sp>
      <p:sp>
        <p:nvSpPr>
          <p:cNvPr id="499760" name="Text Box 48">
            <a:extLst>
              <a:ext uri="{FF2B5EF4-FFF2-40B4-BE49-F238E27FC236}">
                <a16:creationId xmlns:a16="http://schemas.microsoft.com/office/drawing/2014/main" id="{C3C20E15-60F7-6AFE-7EC7-70CAF3632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275" y="6129338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3:30</a:t>
            </a:r>
          </a:p>
        </p:txBody>
      </p:sp>
      <p:sp>
        <p:nvSpPr>
          <p:cNvPr id="499761" name="Text Box 49">
            <a:extLst>
              <a:ext uri="{FF2B5EF4-FFF2-40B4-BE49-F238E27FC236}">
                <a16:creationId xmlns:a16="http://schemas.microsoft.com/office/drawing/2014/main" id="{2D2C7FB0-22F6-2AB4-6582-9511B94C3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6129338"/>
            <a:ext cx="2603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</a:t>
            </a:r>
          </a:p>
        </p:txBody>
      </p:sp>
      <p:sp>
        <p:nvSpPr>
          <p:cNvPr id="499762" name="Text Box 50">
            <a:extLst>
              <a:ext uri="{FF2B5EF4-FFF2-40B4-BE49-F238E27FC236}">
                <a16:creationId xmlns:a16="http://schemas.microsoft.com/office/drawing/2014/main" id="{D0283598-D5E7-2185-2E60-0A85F6C12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763" y="6129338"/>
            <a:ext cx="4508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4:30</a:t>
            </a:r>
          </a:p>
        </p:txBody>
      </p:sp>
      <p:sp>
        <p:nvSpPr>
          <p:cNvPr id="499763" name="Rectangle 51">
            <a:extLst>
              <a:ext uri="{FF2B5EF4-FFF2-40B4-BE49-F238E27FC236}">
                <a16:creationId xmlns:a16="http://schemas.microsoft.com/office/drawing/2014/main" id="{77828717-9FD8-42AD-E0E1-9BC2BE4D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4752975"/>
            <a:ext cx="1246187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</a:t>
            </a:r>
          </a:p>
        </p:txBody>
      </p:sp>
      <p:sp>
        <p:nvSpPr>
          <p:cNvPr id="499764" name="Rectangle 52">
            <a:extLst>
              <a:ext uri="{FF2B5EF4-FFF2-40B4-BE49-F238E27FC236}">
                <a16:creationId xmlns:a16="http://schemas.microsoft.com/office/drawing/2014/main" id="{2F287ADD-C419-7D49-4D40-32494F6FE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154613"/>
            <a:ext cx="2908300" cy="2667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b</a:t>
            </a:r>
          </a:p>
        </p:txBody>
      </p:sp>
      <p:sp>
        <p:nvSpPr>
          <p:cNvPr id="499765" name="Text Box 53">
            <a:extLst>
              <a:ext uri="{FF2B5EF4-FFF2-40B4-BE49-F238E27FC236}">
                <a16:creationId xmlns:a16="http://schemas.microsoft.com/office/drawing/2014/main" id="{58C9338D-372E-E84B-9EDA-A14B3C65D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3175000"/>
            <a:ext cx="18081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a, b, c all contain 9:30</a:t>
            </a:r>
            <a:endParaRPr lang="en-US" altLang="en-US" sz="1200">
              <a:sym typeface="Symbol" panose="05050102010706020507" pitchFamily="18" charset="2"/>
            </a:endParaRPr>
          </a:p>
        </p:txBody>
      </p:sp>
      <p:sp>
        <p:nvSpPr>
          <p:cNvPr id="499766" name="Line 54">
            <a:extLst>
              <a:ext uri="{FF2B5EF4-FFF2-40B4-BE49-F238E27FC236}">
                <a16:creationId xmlns:a16="http://schemas.microsoft.com/office/drawing/2014/main" id="{2CC8A138-5BE7-349C-5E05-B31691C667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6075" y="2952750"/>
            <a:ext cx="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00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3CD54A8-8866-8277-56E0-630C9648DB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72DE9-1FA4-4D63-B998-96114A569A56}" type="slidenum">
              <a:rPr lang="en-US" altLang="en-US"/>
              <a:pPr/>
              <a:t>28</a:t>
            </a:fld>
            <a:endParaRPr lang="en-US" altLang="en-US" sz="1400"/>
          </a:p>
        </p:txBody>
      </p:sp>
      <p:sp>
        <p:nvSpPr>
          <p:cNvPr id="501762" name="Rectangle 2">
            <a:extLst>
              <a:ext uri="{FF2B5EF4-FFF2-40B4-BE49-F238E27FC236}">
                <a16:creationId xmlns:a16="http://schemas.microsoft.com/office/drawing/2014/main" id="{A496FCCF-D1A2-B7AC-8DF7-EB9039F7D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Partitioning:  Greedy Algorithm</a:t>
            </a:r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3D4A89AF-9686-3E68-2AA8-B8001EFBE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914400"/>
            <a:ext cx="7848600" cy="5410200"/>
          </a:xfrm>
        </p:spPr>
        <p:txBody>
          <a:bodyPr/>
          <a:lstStyle/>
          <a:p>
            <a:r>
              <a:rPr lang="en-US" altLang="en-US"/>
              <a:t>Greedy algorithm.  </a:t>
            </a:r>
            <a:r>
              <a:rPr lang="en-US" altLang="en-US">
                <a:solidFill>
                  <a:schemeClr val="tx1"/>
                </a:solidFill>
              </a:rPr>
              <a:t>Consider lectures in increasing order of start time:  assign lecture to any compatible classroom.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Implementation.  </a:t>
            </a:r>
            <a:r>
              <a:rPr lang="en-US" altLang="en-US">
                <a:solidFill>
                  <a:schemeClr val="tx1"/>
                </a:solidFill>
              </a:rPr>
              <a:t>O(n log n).</a:t>
            </a:r>
          </a:p>
          <a:p>
            <a:pPr lvl="1"/>
            <a:r>
              <a:rPr lang="en-US" altLang="en-US"/>
              <a:t>For each classroom k, maintain the finish time of the last job added.</a:t>
            </a:r>
          </a:p>
          <a:p>
            <a:pPr lvl="1"/>
            <a:r>
              <a:rPr lang="en-US" altLang="en-US"/>
              <a:t>Keep the classrooms in a priority queue.</a:t>
            </a:r>
          </a:p>
        </p:txBody>
      </p:sp>
      <p:sp>
        <p:nvSpPr>
          <p:cNvPr id="501815" name="Text Box 55">
            <a:extLst>
              <a:ext uri="{FF2B5EF4-FFF2-40B4-BE49-F238E27FC236}">
                <a16:creationId xmlns:a16="http://schemas.microsoft.com/office/drawing/2014/main" id="{D7C07DD4-A400-596C-39C4-8E7813A1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57400"/>
            <a:ext cx="7526338" cy="28733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b="1">
                <a:latin typeface="Courier New" panose="02070309020205020404" pitchFamily="49" charset="0"/>
              </a:rPr>
              <a:t> intervals by starting time so that s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s</a:t>
            </a:r>
            <a:r>
              <a:rPr lang="en-US" altLang="en-US" b="1" baseline="-25000">
                <a:latin typeface="Courier New" panose="02070309020205020404" pitchFamily="49" charset="0"/>
              </a:rPr>
              <a:t>2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...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s</a:t>
            </a:r>
            <a:r>
              <a:rPr lang="en-US" altLang="en-US" b="1" baseline="-25000">
                <a:latin typeface="Courier New" panose="02070309020205020404" pitchFamily="49" charset="0"/>
              </a:rPr>
              <a:t>n</a:t>
            </a:r>
            <a:r>
              <a:rPr lang="en-US" altLang="en-US" b="1">
                <a:latin typeface="Courier New" panose="02070309020205020404" pitchFamily="49" charset="0"/>
              </a:rPr>
              <a:t>.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d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en-US" b="1">
                <a:latin typeface="Courier New" panose="02070309020205020404" pitchFamily="49" charset="0"/>
              </a:rPr>
              <a:t> 0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b="1">
                <a:latin typeface="Courier New" panose="02070309020205020404" pitchFamily="49" charset="0"/>
              </a:rPr>
              <a:t> j = 1 to n {</a:t>
            </a: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   if</a:t>
            </a:r>
            <a:r>
              <a:rPr lang="en-US" altLang="en-US" b="1">
                <a:latin typeface="Courier New" panose="02070309020205020404" pitchFamily="49" charset="0"/>
              </a:rPr>
              <a:t> (lecture j is compatible with some classroom k)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schedule lecture j in classroom k</a:t>
            </a: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   else</a:t>
            </a:r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</a:rPr>
              <a:t>      allocate a new classroom d + 1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schedule lecture j in classroom d + 1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d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 d + 1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}    </a:t>
            </a:r>
          </a:p>
        </p:txBody>
      </p:sp>
      <p:sp>
        <p:nvSpPr>
          <p:cNvPr id="501818" name="Rectangle 58">
            <a:extLst>
              <a:ext uri="{FF2B5EF4-FFF2-40B4-BE49-F238E27FC236}">
                <a16:creationId xmlns:a16="http://schemas.microsoft.com/office/drawing/2014/main" id="{9097AF5F-5B6C-6064-7324-FC6D54994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2346325"/>
            <a:ext cx="23685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number of allocated classrooms</a:t>
            </a:r>
          </a:p>
        </p:txBody>
      </p:sp>
      <p:sp>
        <p:nvSpPr>
          <p:cNvPr id="501819" name="Line 59">
            <a:extLst>
              <a:ext uri="{FF2B5EF4-FFF2-40B4-BE49-F238E27FC236}">
                <a16:creationId xmlns:a16="http://schemas.microsoft.com/office/drawing/2014/main" id="{F4087B1F-EBE2-C866-B413-77B9607BB4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3925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B8D37F-D3F8-0DFE-AA1A-E124147FDCB2}"/>
              </a:ext>
            </a:extLst>
          </p:cNvPr>
          <p:cNvSpPr/>
          <p:nvPr/>
        </p:nvSpPr>
        <p:spPr bwMode="auto">
          <a:xfrm>
            <a:off x="539552" y="1844824"/>
            <a:ext cx="8424936" cy="46805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3CD54A8-8866-8277-56E0-630C9648DB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72DE9-1FA4-4D63-B998-96114A569A56}" type="slidenum">
              <a:rPr lang="en-US" altLang="en-US"/>
              <a:pPr/>
              <a:t>29</a:t>
            </a:fld>
            <a:endParaRPr lang="en-US" altLang="en-US" sz="1400"/>
          </a:p>
        </p:txBody>
      </p:sp>
      <p:sp>
        <p:nvSpPr>
          <p:cNvPr id="501762" name="Rectangle 2">
            <a:extLst>
              <a:ext uri="{FF2B5EF4-FFF2-40B4-BE49-F238E27FC236}">
                <a16:creationId xmlns:a16="http://schemas.microsoft.com/office/drawing/2014/main" id="{A496FCCF-D1A2-B7AC-8DF7-EB9039F7D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Partitioning:  Greedy Algorithm</a:t>
            </a:r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3D4A89AF-9686-3E68-2AA8-B8001EFBE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914400"/>
            <a:ext cx="7848600" cy="5410200"/>
          </a:xfrm>
        </p:spPr>
        <p:txBody>
          <a:bodyPr/>
          <a:lstStyle/>
          <a:p>
            <a:r>
              <a:rPr lang="en-US" altLang="en-US"/>
              <a:t>Greedy algorithm.  </a:t>
            </a:r>
            <a:r>
              <a:rPr lang="en-US" altLang="en-US">
                <a:solidFill>
                  <a:schemeClr val="tx1"/>
                </a:solidFill>
              </a:rPr>
              <a:t>Consider lectures in increasing order of start time:  assign lecture to any compatible classroom.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Implementation.  </a:t>
            </a:r>
            <a:r>
              <a:rPr lang="en-US" altLang="en-US">
                <a:solidFill>
                  <a:schemeClr val="tx1"/>
                </a:solidFill>
              </a:rPr>
              <a:t>O(n log n).</a:t>
            </a:r>
          </a:p>
          <a:p>
            <a:pPr lvl="1"/>
            <a:r>
              <a:rPr lang="en-US" altLang="en-US"/>
              <a:t>For each classroom k, maintain the finish time of the last job added.</a:t>
            </a:r>
          </a:p>
          <a:p>
            <a:pPr lvl="1"/>
            <a:r>
              <a:rPr lang="en-US" altLang="en-US"/>
              <a:t>Keep the classrooms in a priority queue.</a:t>
            </a:r>
          </a:p>
        </p:txBody>
      </p:sp>
      <p:sp>
        <p:nvSpPr>
          <p:cNvPr id="501815" name="Text Box 55">
            <a:extLst>
              <a:ext uri="{FF2B5EF4-FFF2-40B4-BE49-F238E27FC236}">
                <a16:creationId xmlns:a16="http://schemas.microsoft.com/office/drawing/2014/main" id="{D7C07DD4-A400-596C-39C4-8E7813A1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57400"/>
            <a:ext cx="7526338" cy="28733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b="1">
                <a:latin typeface="Courier New" panose="02070309020205020404" pitchFamily="49" charset="0"/>
              </a:rPr>
              <a:t> intervals by starting time so that s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s</a:t>
            </a:r>
            <a:r>
              <a:rPr lang="en-US" altLang="en-US" b="1" baseline="-25000">
                <a:latin typeface="Courier New" panose="02070309020205020404" pitchFamily="49" charset="0"/>
              </a:rPr>
              <a:t>2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...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s</a:t>
            </a:r>
            <a:r>
              <a:rPr lang="en-US" altLang="en-US" b="1" baseline="-25000">
                <a:latin typeface="Courier New" panose="02070309020205020404" pitchFamily="49" charset="0"/>
              </a:rPr>
              <a:t>n</a:t>
            </a:r>
            <a:r>
              <a:rPr lang="en-US" altLang="en-US" b="1">
                <a:latin typeface="Courier New" panose="02070309020205020404" pitchFamily="49" charset="0"/>
              </a:rPr>
              <a:t>.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d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en-US" b="1">
                <a:latin typeface="Courier New" panose="02070309020205020404" pitchFamily="49" charset="0"/>
              </a:rPr>
              <a:t> 0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b="1">
                <a:latin typeface="Courier New" panose="02070309020205020404" pitchFamily="49" charset="0"/>
              </a:rPr>
              <a:t> j = 1 to n {</a:t>
            </a: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   if</a:t>
            </a:r>
            <a:r>
              <a:rPr lang="en-US" altLang="en-US" b="1">
                <a:latin typeface="Courier New" panose="02070309020205020404" pitchFamily="49" charset="0"/>
              </a:rPr>
              <a:t> (lecture j is compatible with some classroom k)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schedule lecture j in classroom k</a:t>
            </a: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   else</a:t>
            </a:r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</a:rPr>
              <a:t>      allocate a new classroom d + 1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schedule lecture j in classroom d + 1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d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 d + 1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}    </a:t>
            </a:r>
          </a:p>
        </p:txBody>
      </p:sp>
      <p:sp>
        <p:nvSpPr>
          <p:cNvPr id="501818" name="Rectangle 58">
            <a:extLst>
              <a:ext uri="{FF2B5EF4-FFF2-40B4-BE49-F238E27FC236}">
                <a16:creationId xmlns:a16="http://schemas.microsoft.com/office/drawing/2014/main" id="{9097AF5F-5B6C-6064-7324-FC6D54994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2346325"/>
            <a:ext cx="23685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number of allocated classrooms</a:t>
            </a:r>
          </a:p>
        </p:txBody>
      </p:sp>
      <p:sp>
        <p:nvSpPr>
          <p:cNvPr id="501819" name="Line 59">
            <a:extLst>
              <a:ext uri="{FF2B5EF4-FFF2-40B4-BE49-F238E27FC236}">
                <a16:creationId xmlns:a16="http://schemas.microsoft.com/office/drawing/2014/main" id="{F4087B1F-EBE2-C866-B413-77B9607BB4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3925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B8D37F-D3F8-0DFE-AA1A-E124147FDCB2}"/>
              </a:ext>
            </a:extLst>
          </p:cNvPr>
          <p:cNvSpPr/>
          <p:nvPr/>
        </p:nvSpPr>
        <p:spPr bwMode="auto">
          <a:xfrm>
            <a:off x="539552" y="5301208"/>
            <a:ext cx="8424936" cy="12241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2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>
            <a:extLst>
              <a:ext uri="{FF2B5EF4-FFF2-40B4-BE49-F238E27FC236}">
                <a16:creationId xmlns:a16="http://schemas.microsoft.com/office/drawing/2014/main" id="{74491F3E-5EE6-D345-C732-4C7E4BEB4FD8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4.1  Interval Scheduling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3CD54A8-8866-8277-56E0-630C9648DB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72DE9-1FA4-4D63-B998-96114A569A56}" type="slidenum">
              <a:rPr lang="en-US" altLang="en-US"/>
              <a:pPr/>
              <a:t>30</a:t>
            </a:fld>
            <a:endParaRPr lang="en-US" altLang="en-US" sz="1400"/>
          </a:p>
        </p:txBody>
      </p:sp>
      <p:sp>
        <p:nvSpPr>
          <p:cNvPr id="501762" name="Rectangle 2">
            <a:extLst>
              <a:ext uri="{FF2B5EF4-FFF2-40B4-BE49-F238E27FC236}">
                <a16:creationId xmlns:a16="http://schemas.microsoft.com/office/drawing/2014/main" id="{A496FCCF-D1A2-B7AC-8DF7-EB9039F7D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Partitioning:  Greedy Algorithm</a:t>
            </a:r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3D4A89AF-9686-3E68-2AA8-B8001EFBE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914400"/>
            <a:ext cx="7848600" cy="5410200"/>
          </a:xfrm>
        </p:spPr>
        <p:txBody>
          <a:bodyPr/>
          <a:lstStyle/>
          <a:p>
            <a:r>
              <a:rPr lang="en-US" altLang="en-US"/>
              <a:t>Greedy algorithm.  </a:t>
            </a:r>
            <a:r>
              <a:rPr lang="en-US" altLang="en-US">
                <a:solidFill>
                  <a:schemeClr val="tx1"/>
                </a:solidFill>
              </a:rPr>
              <a:t>Consider lectures in increasing order of start time:  assign lecture to any compatible classroom.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Implementation.  </a:t>
            </a:r>
            <a:r>
              <a:rPr lang="en-US" altLang="en-US">
                <a:solidFill>
                  <a:schemeClr val="tx1"/>
                </a:solidFill>
              </a:rPr>
              <a:t>O(n log n).</a:t>
            </a:r>
          </a:p>
          <a:p>
            <a:pPr lvl="1"/>
            <a:r>
              <a:rPr lang="en-US" altLang="en-US"/>
              <a:t>For each classroom k, maintain the finish time of the last job added.</a:t>
            </a:r>
          </a:p>
          <a:p>
            <a:pPr lvl="1"/>
            <a:r>
              <a:rPr lang="en-US" altLang="en-US"/>
              <a:t>Keep the classrooms in a priority queue.</a:t>
            </a:r>
          </a:p>
        </p:txBody>
      </p:sp>
      <p:sp>
        <p:nvSpPr>
          <p:cNvPr id="501815" name="Text Box 55">
            <a:extLst>
              <a:ext uri="{FF2B5EF4-FFF2-40B4-BE49-F238E27FC236}">
                <a16:creationId xmlns:a16="http://schemas.microsoft.com/office/drawing/2014/main" id="{D7C07DD4-A400-596C-39C4-8E7813A1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57400"/>
            <a:ext cx="7526338" cy="28733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b="1">
                <a:latin typeface="Courier New" panose="02070309020205020404" pitchFamily="49" charset="0"/>
              </a:rPr>
              <a:t> intervals by starting time so that s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s</a:t>
            </a:r>
            <a:r>
              <a:rPr lang="en-US" altLang="en-US" b="1" baseline="-25000">
                <a:latin typeface="Courier New" panose="02070309020205020404" pitchFamily="49" charset="0"/>
              </a:rPr>
              <a:t>2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...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s</a:t>
            </a:r>
            <a:r>
              <a:rPr lang="en-US" altLang="en-US" b="1" baseline="-25000">
                <a:latin typeface="Courier New" panose="02070309020205020404" pitchFamily="49" charset="0"/>
              </a:rPr>
              <a:t>n</a:t>
            </a:r>
            <a:r>
              <a:rPr lang="en-US" altLang="en-US" b="1">
                <a:latin typeface="Courier New" panose="02070309020205020404" pitchFamily="49" charset="0"/>
              </a:rPr>
              <a:t>.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d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en-US" b="1">
                <a:latin typeface="Courier New" panose="02070309020205020404" pitchFamily="49" charset="0"/>
              </a:rPr>
              <a:t> 0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b="1">
                <a:latin typeface="Courier New" panose="02070309020205020404" pitchFamily="49" charset="0"/>
              </a:rPr>
              <a:t> j = 1 to n {</a:t>
            </a: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   if</a:t>
            </a:r>
            <a:r>
              <a:rPr lang="en-US" altLang="en-US" b="1">
                <a:latin typeface="Courier New" panose="02070309020205020404" pitchFamily="49" charset="0"/>
              </a:rPr>
              <a:t> (lecture j is compatible with some classroom k)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schedule lecture j in classroom k</a:t>
            </a: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   else</a:t>
            </a:r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</a:rPr>
              <a:t>      allocate a new classroom d + 1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schedule lecture j in classroom d + 1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d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 d + 1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}    </a:t>
            </a:r>
          </a:p>
        </p:txBody>
      </p:sp>
      <p:sp>
        <p:nvSpPr>
          <p:cNvPr id="501818" name="Rectangle 58">
            <a:extLst>
              <a:ext uri="{FF2B5EF4-FFF2-40B4-BE49-F238E27FC236}">
                <a16:creationId xmlns:a16="http://schemas.microsoft.com/office/drawing/2014/main" id="{9097AF5F-5B6C-6064-7324-FC6D54994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2346325"/>
            <a:ext cx="23685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number of allocated classrooms</a:t>
            </a:r>
          </a:p>
        </p:txBody>
      </p:sp>
      <p:sp>
        <p:nvSpPr>
          <p:cNvPr id="501819" name="Line 59">
            <a:extLst>
              <a:ext uri="{FF2B5EF4-FFF2-40B4-BE49-F238E27FC236}">
                <a16:creationId xmlns:a16="http://schemas.microsoft.com/office/drawing/2014/main" id="{F4087B1F-EBE2-C866-B413-77B9607BB4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3925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20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C14F48A-47AF-E14D-5FA7-4FAF61690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4FB47-55C5-4715-B89C-98CE040C485C}" type="slidenum">
              <a:rPr lang="en-US" altLang="en-US"/>
              <a:pPr/>
              <a:t>31</a:t>
            </a:fld>
            <a:endParaRPr lang="en-US" altLang="en-US" sz="1400"/>
          </a:p>
        </p:txBody>
      </p:sp>
      <p:sp>
        <p:nvSpPr>
          <p:cNvPr id="503810" name="Rectangle 2">
            <a:extLst>
              <a:ext uri="{FF2B5EF4-FFF2-40B4-BE49-F238E27FC236}">
                <a16:creationId xmlns:a16="http://schemas.microsoft.com/office/drawing/2014/main" id="{6758A646-B668-662E-8A5F-3764A7DCC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Partitioning:  Greedy Analysis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7067101B-4DA0-0411-0C85-644BB7C94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914400"/>
            <a:ext cx="7974012" cy="5410200"/>
          </a:xfrm>
        </p:spPr>
        <p:txBody>
          <a:bodyPr/>
          <a:lstStyle/>
          <a:p>
            <a:r>
              <a:rPr lang="en-US" altLang="en-US"/>
              <a:t>Observation.  </a:t>
            </a:r>
            <a:r>
              <a:rPr lang="en-US" altLang="en-US">
                <a:solidFill>
                  <a:schemeClr val="tx1"/>
                </a:solidFill>
              </a:rPr>
              <a:t>Greedy algorithm never schedules two incompatible lectures in the same classroom.</a:t>
            </a:r>
          </a:p>
          <a:p>
            <a:endParaRPr lang="en-US" altLang="en-US"/>
          </a:p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Greedy algorithm is optimal.</a:t>
            </a:r>
          </a:p>
          <a:p>
            <a:r>
              <a:rPr lang="en-US" altLang="en-US"/>
              <a:t>Pf.  </a:t>
            </a:r>
          </a:p>
          <a:p>
            <a:pPr lvl="1"/>
            <a:r>
              <a:rPr lang="en-US" altLang="en-US"/>
              <a:t>Let d = number of classrooms that the greedy algorithm allocates.</a:t>
            </a:r>
          </a:p>
          <a:p>
            <a:pPr lvl="1"/>
            <a:r>
              <a:rPr lang="en-US" altLang="en-US"/>
              <a:t>Classroom d is opened because we needed to schedule a job, say j, that is incompatible with all d-1 other classrooms.</a:t>
            </a:r>
          </a:p>
          <a:p>
            <a:pPr lvl="1"/>
            <a:r>
              <a:rPr lang="en-US" altLang="en-US"/>
              <a:t>Since we sorted by start time, all these incompatibilities are caused by lectures that start no later than s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Thus, we have d lectures overlapping at time s</a:t>
            </a:r>
            <a:r>
              <a:rPr lang="en-US" altLang="en-US" baseline="-25000"/>
              <a:t>j</a:t>
            </a:r>
            <a:r>
              <a:rPr lang="en-US" altLang="en-US"/>
              <a:t> + </a:t>
            </a:r>
            <a:r>
              <a:rPr lang="en-US" altLang="en-US">
                <a:sym typeface="Symbol" panose="05050102010706020507" pitchFamily="18" charset="2"/>
              </a:rPr>
              <a:t>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Key observation  </a:t>
            </a:r>
            <a:r>
              <a:rPr lang="en-US" altLang="en-US">
                <a:sym typeface="Symbol" panose="05050102010706020507" pitchFamily="18" charset="2"/>
              </a:rPr>
              <a:t>  </a:t>
            </a:r>
            <a:r>
              <a:rPr lang="en-US" altLang="en-US"/>
              <a:t>all schedules use </a:t>
            </a:r>
            <a:r>
              <a:rPr lang="en-US" altLang="en-US">
                <a:sym typeface="Symbol" panose="05050102010706020507" pitchFamily="18" charset="2"/>
              </a:rPr>
              <a:t></a:t>
            </a:r>
            <a:r>
              <a:rPr lang="en-US" altLang="en-US"/>
              <a:t> d classrooms.  </a:t>
            </a:r>
            <a:r>
              <a:rPr lang="en-US" altLang="en-US">
                <a:solidFill>
                  <a:schemeClr val="hlink"/>
                </a:solidFill>
                <a:cs typeface="Lucida Grande" pitchFamily="92" charset="0"/>
              </a:rPr>
              <a:t>▪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6A8864-9FE4-2A79-98E7-65E977AFBC66}"/>
              </a:ext>
            </a:extLst>
          </p:cNvPr>
          <p:cNvSpPr/>
          <p:nvPr/>
        </p:nvSpPr>
        <p:spPr bwMode="auto">
          <a:xfrm>
            <a:off x="539552" y="1772816"/>
            <a:ext cx="7918648" cy="41707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C14F48A-47AF-E14D-5FA7-4FAF61690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4FB47-55C5-4715-B89C-98CE040C485C}" type="slidenum">
              <a:rPr lang="en-US" altLang="en-US"/>
              <a:pPr/>
              <a:t>32</a:t>
            </a:fld>
            <a:endParaRPr lang="en-US" altLang="en-US" sz="1400"/>
          </a:p>
        </p:txBody>
      </p:sp>
      <p:sp>
        <p:nvSpPr>
          <p:cNvPr id="503810" name="Rectangle 2">
            <a:extLst>
              <a:ext uri="{FF2B5EF4-FFF2-40B4-BE49-F238E27FC236}">
                <a16:creationId xmlns:a16="http://schemas.microsoft.com/office/drawing/2014/main" id="{6758A646-B668-662E-8A5F-3764A7DCC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Partitioning:  Greedy Analysis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7067101B-4DA0-0411-0C85-644BB7C94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914400"/>
            <a:ext cx="7974012" cy="5410200"/>
          </a:xfrm>
        </p:spPr>
        <p:txBody>
          <a:bodyPr/>
          <a:lstStyle/>
          <a:p>
            <a:r>
              <a:rPr lang="en-US" altLang="en-US"/>
              <a:t>Observation.  </a:t>
            </a:r>
            <a:r>
              <a:rPr lang="en-US" altLang="en-US">
                <a:solidFill>
                  <a:schemeClr val="tx1"/>
                </a:solidFill>
              </a:rPr>
              <a:t>Greedy algorithm never schedules two incompatible lectures in the same classroom.</a:t>
            </a:r>
          </a:p>
          <a:p>
            <a:endParaRPr lang="en-US" altLang="en-US"/>
          </a:p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Greedy algorithm is optimal.</a:t>
            </a:r>
          </a:p>
          <a:p>
            <a:r>
              <a:rPr lang="en-US" altLang="en-US"/>
              <a:t>Pf.  </a:t>
            </a:r>
          </a:p>
          <a:p>
            <a:pPr lvl="1"/>
            <a:r>
              <a:rPr lang="en-US" altLang="en-US"/>
              <a:t>Let d = number of classrooms that the greedy algorithm allocates.</a:t>
            </a:r>
          </a:p>
          <a:p>
            <a:pPr lvl="1"/>
            <a:r>
              <a:rPr lang="en-US" altLang="en-US"/>
              <a:t>Classroom d is opened because we needed to schedule a job, say j, that is incompatible with all d-1 other classrooms.</a:t>
            </a:r>
          </a:p>
          <a:p>
            <a:pPr lvl="1"/>
            <a:r>
              <a:rPr lang="en-US" altLang="en-US"/>
              <a:t>Since we sorted by start time, all these incompatibilities are caused by lectures that start no later than s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Thus, we have d lectures overlapping at time s</a:t>
            </a:r>
            <a:r>
              <a:rPr lang="en-US" altLang="en-US" baseline="-25000"/>
              <a:t>j</a:t>
            </a:r>
            <a:r>
              <a:rPr lang="en-US" altLang="en-US"/>
              <a:t> + </a:t>
            </a:r>
            <a:r>
              <a:rPr lang="en-US" altLang="en-US">
                <a:sym typeface="Symbol" panose="05050102010706020507" pitchFamily="18" charset="2"/>
              </a:rPr>
              <a:t>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Key observation  </a:t>
            </a:r>
            <a:r>
              <a:rPr lang="en-US" altLang="en-US">
                <a:sym typeface="Symbol" panose="05050102010706020507" pitchFamily="18" charset="2"/>
              </a:rPr>
              <a:t>  </a:t>
            </a:r>
            <a:r>
              <a:rPr lang="en-US" altLang="en-US"/>
              <a:t>all schedules use </a:t>
            </a:r>
            <a:r>
              <a:rPr lang="en-US" altLang="en-US">
                <a:sym typeface="Symbol" panose="05050102010706020507" pitchFamily="18" charset="2"/>
              </a:rPr>
              <a:t></a:t>
            </a:r>
            <a:r>
              <a:rPr lang="en-US" altLang="en-US"/>
              <a:t> d classrooms.  </a:t>
            </a:r>
            <a:r>
              <a:rPr lang="en-US" altLang="en-US">
                <a:solidFill>
                  <a:schemeClr val="hlink"/>
                </a:solidFill>
                <a:cs typeface="Lucida Grande" pitchFamily="92" charset="0"/>
              </a:rPr>
              <a:t>▪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6A8864-9FE4-2A79-98E7-65E977AFBC66}"/>
              </a:ext>
            </a:extLst>
          </p:cNvPr>
          <p:cNvSpPr/>
          <p:nvPr/>
        </p:nvSpPr>
        <p:spPr bwMode="auto">
          <a:xfrm>
            <a:off x="539552" y="2348880"/>
            <a:ext cx="7918648" cy="35947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93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C14F48A-47AF-E14D-5FA7-4FAF61690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4FB47-55C5-4715-B89C-98CE040C485C}" type="slidenum">
              <a:rPr lang="en-US" altLang="en-US"/>
              <a:pPr/>
              <a:t>33</a:t>
            </a:fld>
            <a:endParaRPr lang="en-US" altLang="en-US" sz="1400"/>
          </a:p>
        </p:txBody>
      </p:sp>
      <p:sp>
        <p:nvSpPr>
          <p:cNvPr id="503810" name="Rectangle 2">
            <a:extLst>
              <a:ext uri="{FF2B5EF4-FFF2-40B4-BE49-F238E27FC236}">
                <a16:creationId xmlns:a16="http://schemas.microsoft.com/office/drawing/2014/main" id="{6758A646-B668-662E-8A5F-3764A7DCC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Partitioning:  Greedy Analysis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7067101B-4DA0-0411-0C85-644BB7C94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914400"/>
            <a:ext cx="7974012" cy="5410200"/>
          </a:xfrm>
        </p:spPr>
        <p:txBody>
          <a:bodyPr/>
          <a:lstStyle/>
          <a:p>
            <a:r>
              <a:rPr lang="en-US" altLang="en-US"/>
              <a:t>Observation.  </a:t>
            </a:r>
            <a:r>
              <a:rPr lang="en-US" altLang="en-US">
                <a:solidFill>
                  <a:schemeClr val="tx1"/>
                </a:solidFill>
              </a:rPr>
              <a:t>Greedy algorithm never schedules two incompatible lectures in the same classroom.</a:t>
            </a:r>
          </a:p>
          <a:p>
            <a:endParaRPr lang="en-US" altLang="en-US"/>
          </a:p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Greedy algorithm is optimal.</a:t>
            </a:r>
          </a:p>
          <a:p>
            <a:r>
              <a:rPr lang="en-US" altLang="en-US"/>
              <a:t>Pf.  </a:t>
            </a:r>
          </a:p>
          <a:p>
            <a:pPr lvl="1"/>
            <a:r>
              <a:rPr lang="en-US" altLang="en-US"/>
              <a:t>Let d = number of classrooms that the greedy algorithm allocates.</a:t>
            </a:r>
          </a:p>
          <a:p>
            <a:pPr lvl="1"/>
            <a:r>
              <a:rPr lang="en-US" altLang="en-US"/>
              <a:t>Classroom d is opened because we needed to schedule a job, say j, that is incompatible with all d-1 other classrooms.</a:t>
            </a:r>
          </a:p>
          <a:p>
            <a:pPr lvl="1"/>
            <a:r>
              <a:rPr lang="en-US" altLang="en-US"/>
              <a:t>Since we sorted by start time, all these incompatibilities are caused by lectures that start no later than s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Thus, we have d lectures overlapping at time s</a:t>
            </a:r>
            <a:r>
              <a:rPr lang="en-US" altLang="en-US" baseline="-25000"/>
              <a:t>j</a:t>
            </a:r>
            <a:r>
              <a:rPr lang="en-US" altLang="en-US"/>
              <a:t> + </a:t>
            </a:r>
            <a:r>
              <a:rPr lang="en-US" altLang="en-US">
                <a:sym typeface="Symbol" panose="05050102010706020507" pitchFamily="18" charset="2"/>
              </a:rPr>
              <a:t>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Key observation  </a:t>
            </a:r>
            <a:r>
              <a:rPr lang="en-US" altLang="en-US">
                <a:sym typeface="Symbol" panose="05050102010706020507" pitchFamily="18" charset="2"/>
              </a:rPr>
              <a:t>  </a:t>
            </a:r>
            <a:r>
              <a:rPr lang="en-US" altLang="en-US"/>
              <a:t>all schedules use </a:t>
            </a:r>
            <a:r>
              <a:rPr lang="en-US" altLang="en-US">
                <a:sym typeface="Symbol" panose="05050102010706020507" pitchFamily="18" charset="2"/>
              </a:rPr>
              <a:t></a:t>
            </a:r>
            <a:r>
              <a:rPr lang="en-US" altLang="en-US"/>
              <a:t> d classrooms.  </a:t>
            </a:r>
            <a:r>
              <a:rPr lang="en-US" altLang="en-US">
                <a:solidFill>
                  <a:schemeClr val="hlink"/>
                </a:solidFill>
                <a:cs typeface="Lucida Grande" pitchFamily="92" charset="0"/>
              </a:rPr>
              <a:t>▪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6A8864-9FE4-2A79-98E7-65E977AFBC66}"/>
              </a:ext>
            </a:extLst>
          </p:cNvPr>
          <p:cNvSpPr/>
          <p:nvPr/>
        </p:nvSpPr>
        <p:spPr bwMode="auto">
          <a:xfrm>
            <a:off x="539552" y="2924944"/>
            <a:ext cx="7918648" cy="30186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867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C14F48A-47AF-E14D-5FA7-4FAF61690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4FB47-55C5-4715-B89C-98CE040C485C}" type="slidenum">
              <a:rPr lang="en-US" altLang="en-US"/>
              <a:pPr/>
              <a:t>34</a:t>
            </a:fld>
            <a:endParaRPr lang="en-US" altLang="en-US" sz="1400"/>
          </a:p>
        </p:txBody>
      </p:sp>
      <p:sp>
        <p:nvSpPr>
          <p:cNvPr id="503810" name="Rectangle 2">
            <a:extLst>
              <a:ext uri="{FF2B5EF4-FFF2-40B4-BE49-F238E27FC236}">
                <a16:creationId xmlns:a16="http://schemas.microsoft.com/office/drawing/2014/main" id="{6758A646-B668-662E-8A5F-3764A7DCC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Partitioning:  Greedy Analysis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7067101B-4DA0-0411-0C85-644BB7C94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914400"/>
            <a:ext cx="7974012" cy="5410200"/>
          </a:xfrm>
        </p:spPr>
        <p:txBody>
          <a:bodyPr/>
          <a:lstStyle/>
          <a:p>
            <a:r>
              <a:rPr lang="en-US" altLang="en-US"/>
              <a:t>Observation.  </a:t>
            </a:r>
            <a:r>
              <a:rPr lang="en-US" altLang="en-US">
                <a:solidFill>
                  <a:schemeClr val="tx1"/>
                </a:solidFill>
              </a:rPr>
              <a:t>Greedy algorithm never schedules two incompatible lectures in the same classroom.</a:t>
            </a:r>
          </a:p>
          <a:p>
            <a:endParaRPr lang="en-US" altLang="en-US"/>
          </a:p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Greedy algorithm is optimal.</a:t>
            </a:r>
          </a:p>
          <a:p>
            <a:r>
              <a:rPr lang="en-US" altLang="en-US"/>
              <a:t>Pf.  </a:t>
            </a:r>
          </a:p>
          <a:p>
            <a:pPr lvl="1"/>
            <a:r>
              <a:rPr lang="en-US" altLang="en-US"/>
              <a:t>Let d = number of classrooms that the greedy algorithm allocates.</a:t>
            </a:r>
          </a:p>
          <a:p>
            <a:pPr lvl="1"/>
            <a:r>
              <a:rPr lang="en-US" altLang="en-US"/>
              <a:t>Classroom d is opened because we needed to schedule a job, say j, that is incompatible with all d-1 other classrooms.</a:t>
            </a:r>
          </a:p>
          <a:p>
            <a:pPr lvl="1"/>
            <a:r>
              <a:rPr lang="en-US" altLang="en-US"/>
              <a:t>Since we sorted by start time, all these incompatibilities are caused by lectures that start no later than s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Thus, we have d lectures overlapping at time s</a:t>
            </a:r>
            <a:r>
              <a:rPr lang="en-US" altLang="en-US" baseline="-25000"/>
              <a:t>j</a:t>
            </a:r>
            <a:r>
              <a:rPr lang="en-US" altLang="en-US"/>
              <a:t> + </a:t>
            </a:r>
            <a:r>
              <a:rPr lang="en-US" altLang="en-US">
                <a:sym typeface="Symbol" panose="05050102010706020507" pitchFamily="18" charset="2"/>
              </a:rPr>
              <a:t>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Key observation  </a:t>
            </a:r>
            <a:r>
              <a:rPr lang="en-US" altLang="en-US">
                <a:sym typeface="Symbol" panose="05050102010706020507" pitchFamily="18" charset="2"/>
              </a:rPr>
              <a:t>  </a:t>
            </a:r>
            <a:r>
              <a:rPr lang="en-US" altLang="en-US"/>
              <a:t>all schedules use </a:t>
            </a:r>
            <a:r>
              <a:rPr lang="en-US" altLang="en-US">
                <a:sym typeface="Symbol" panose="05050102010706020507" pitchFamily="18" charset="2"/>
              </a:rPr>
              <a:t></a:t>
            </a:r>
            <a:r>
              <a:rPr lang="en-US" altLang="en-US"/>
              <a:t> d classrooms.  </a:t>
            </a:r>
            <a:r>
              <a:rPr lang="en-US" altLang="en-US">
                <a:solidFill>
                  <a:schemeClr val="hlink"/>
                </a:solidFill>
                <a:cs typeface="Lucida Grande" pitchFamily="92" charset="0"/>
              </a:rPr>
              <a:t>▪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6A8864-9FE4-2A79-98E7-65E977AFBC66}"/>
              </a:ext>
            </a:extLst>
          </p:cNvPr>
          <p:cNvSpPr/>
          <p:nvPr/>
        </p:nvSpPr>
        <p:spPr bwMode="auto">
          <a:xfrm>
            <a:off x="539552" y="3573016"/>
            <a:ext cx="7918648" cy="23705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999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C14F48A-47AF-E14D-5FA7-4FAF61690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4FB47-55C5-4715-B89C-98CE040C485C}" type="slidenum">
              <a:rPr lang="en-US" altLang="en-US"/>
              <a:pPr/>
              <a:t>35</a:t>
            </a:fld>
            <a:endParaRPr lang="en-US" altLang="en-US" sz="1400"/>
          </a:p>
        </p:txBody>
      </p:sp>
      <p:sp>
        <p:nvSpPr>
          <p:cNvPr id="503810" name="Rectangle 2">
            <a:extLst>
              <a:ext uri="{FF2B5EF4-FFF2-40B4-BE49-F238E27FC236}">
                <a16:creationId xmlns:a16="http://schemas.microsoft.com/office/drawing/2014/main" id="{6758A646-B668-662E-8A5F-3764A7DCC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Partitioning:  Greedy Analysis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7067101B-4DA0-0411-0C85-644BB7C94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914400"/>
            <a:ext cx="7974012" cy="5410200"/>
          </a:xfrm>
        </p:spPr>
        <p:txBody>
          <a:bodyPr/>
          <a:lstStyle/>
          <a:p>
            <a:r>
              <a:rPr lang="en-US" altLang="en-US"/>
              <a:t>Observation.  </a:t>
            </a:r>
            <a:r>
              <a:rPr lang="en-US" altLang="en-US">
                <a:solidFill>
                  <a:schemeClr val="tx1"/>
                </a:solidFill>
              </a:rPr>
              <a:t>Greedy algorithm never schedules two incompatible lectures in the same classroom.</a:t>
            </a:r>
          </a:p>
          <a:p>
            <a:endParaRPr lang="en-US" altLang="en-US"/>
          </a:p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Greedy algorithm is optimal.</a:t>
            </a:r>
          </a:p>
          <a:p>
            <a:r>
              <a:rPr lang="en-US" altLang="en-US"/>
              <a:t>Pf.  </a:t>
            </a:r>
          </a:p>
          <a:p>
            <a:pPr lvl="1"/>
            <a:r>
              <a:rPr lang="en-US" altLang="en-US"/>
              <a:t>Let d = number of classrooms that the greedy algorithm allocates.</a:t>
            </a:r>
          </a:p>
          <a:p>
            <a:pPr lvl="1"/>
            <a:r>
              <a:rPr lang="en-US" altLang="en-US"/>
              <a:t>Classroom d is opened because we needed to schedule a job, say j, that is incompatible with all d-1 other classrooms.</a:t>
            </a:r>
          </a:p>
          <a:p>
            <a:pPr lvl="1"/>
            <a:r>
              <a:rPr lang="en-US" altLang="en-US"/>
              <a:t>Since we sorted by start time, all these incompatibilities are caused by lectures that start no later than s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Thus, we have d lectures overlapping at time s</a:t>
            </a:r>
            <a:r>
              <a:rPr lang="en-US" altLang="en-US" baseline="-25000"/>
              <a:t>j</a:t>
            </a:r>
            <a:r>
              <a:rPr lang="en-US" altLang="en-US"/>
              <a:t> + </a:t>
            </a:r>
            <a:r>
              <a:rPr lang="en-US" altLang="en-US">
                <a:sym typeface="Symbol" panose="05050102010706020507" pitchFamily="18" charset="2"/>
              </a:rPr>
              <a:t>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Key observation  </a:t>
            </a:r>
            <a:r>
              <a:rPr lang="en-US" altLang="en-US">
                <a:sym typeface="Symbol" panose="05050102010706020507" pitchFamily="18" charset="2"/>
              </a:rPr>
              <a:t>  </a:t>
            </a:r>
            <a:r>
              <a:rPr lang="en-US" altLang="en-US"/>
              <a:t>all schedules use </a:t>
            </a:r>
            <a:r>
              <a:rPr lang="en-US" altLang="en-US">
                <a:sym typeface="Symbol" panose="05050102010706020507" pitchFamily="18" charset="2"/>
              </a:rPr>
              <a:t></a:t>
            </a:r>
            <a:r>
              <a:rPr lang="en-US" altLang="en-US"/>
              <a:t> d classrooms.  </a:t>
            </a:r>
            <a:r>
              <a:rPr lang="en-US" altLang="en-US">
                <a:solidFill>
                  <a:schemeClr val="hlink"/>
                </a:solidFill>
                <a:cs typeface="Lucida Grande" pitchFamily="92" charset="0"/>
              </a:rPr>
              <a:t>▪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6A8864-9FE4-2A79-98E7-65E977AFBC66}"/>
              </a:ext>
            </a:extLst>
          </p:cNvPr>
          <p:cNvSpPr/>
          <p:nvPr/>
        </p:nvSpPr>
        <p:spPr bwMode="auto">
          <a:xfrm>
            <a:off x="539552" y="4293096"/>
            <a:ext cx="7918648" cy="16505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234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C14F48A-47AF-E14D-5FA7-4FAF61690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4FB47-55C5-4715-B89C-98CE040C485C}" type="slidenum">
              <a:rPr lang="en-US" altLang="en-US"/>
              <a:pPr/>
              <a:t>36</a:t>
            </a:fld>
            <a:endParaRPr lang="en-US" altLang="en-US" sz="1400"/>
          </a:p>
        </p:txBody>
      </p:sp>
      <p:sp>
        <p:nvSpPr>
          <p:cNvPr id="503810" name="Rectangle 2">
            <a:extLst>
              <a:ext uri="{FF2B5EF4-FFF2-40B4-BE49-F238E27FC236}">
                <a16:creationId xmlns:a16="http://schemas.microsoft.com/office/drawing/2014/main" id="{6758A646-B668-662E-8A5F-3764A7DCC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Partitioning:  Greedy Analysis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7067101B-4DA0-0411-0C85-644BB7C94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914400"/>
            <a:ext cx="7974012" cy="5410200"/>
          </a:xfrm>
        </p:spPr>
        <p:txBody>
          <a:bodyPr/>
          <a:lstStyle/>
          <a:p>
            <a:r>
              <a:rPr lang="en-US" altLang="en-US"/>
              <a:t>Observation.  </a:t>
            </a:r>
            <a:r>
              <a:rPr lang="en-US" altLang="en-US">
                <a:solidFill>
                  <a:schemeClr val="tx1"/>
                </a:solidFill>
              </a:rPr>
              <a:t>Greedy algorithm never schedules two incompatible lectures in the same classroom.</a:t>
            </a:r>
          </a:p>
          <a:p>
            <a:endParaRPr lang="en-US" altLang="en-US"/>
          </a:p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Greedy algorithm is optimal.</a:t>
            </a:r>
          </a:p>
          <a:p>
            <a:r>
              <a:rPr lang="en-US" altLang="en-US"/>
              <a:t>Pf.  </a:t>
            </a:r>
          </a:p>
          <a:p>
            <a:pPr lvl="1"/>
            <a:r>
              <a:rPr lang="en-US" altLang="en-US"/>
              <a:t>Let d = number of classrooms that the greedy algorithm allocates.</a:t>
            </a:r>
          </a:p>
          <a:p>
            <a:pPr lvl="1"/>
            <a:r>
              <a:rPr lang="en-US" altLang="en-US"/>
              <a:t>Classroom d is opened because we needed to schedule a job, say j, that is incompatible with all d-1 other classrooms.</a:t>
            </a:r>
          </a:p>
          <a:p>
            <a:pPr lvl="1"/>
            <a:r>
              <a:rPr lang="en-US" altLang="en-US"/>
              <a:t>Since we sorted by start time, all these incompatibilities are caused by lectures that start no later than s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Thus, we have d lectures overlapping at time s</a:t>
            </a:r>
            <a:r>
              <a:rPr lang="en-US" altLang="en-US" baseline="-25000"/>
              <a:t>j</a:t>
            </a:r>
            <a:r>
              <a:rPr lang="en-US" altLang="en-US"/>
              <a:t> + </a:t>
            </a:r>
            <a:r>
              <a:rPr lang="en-US" altLang="en-US">
                <a:sym typeface="Symbol" panose="05050102010706020507" pitchFamily="18" charset="2"/>
              </a:rPr>
              <a:t>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Key observation  </a:t>
            </a:r>
            <a:r>
              <a:rPr lang="en-US" altLang="en-US">
                <a:sym typeface="Symbol" panose="05050102010706020507" pitchFamily="18" charset="2"/>
              </a:rPr>
              <a:t>  </a:t>
            </a:r>
            <a:r>
              <a:rPr lang="en-US" altLang="en-US"/>
              <a:t>all schedules use </a:t>
            </a:r>
            <a:r>
              <a:rPr lang="en-US" altLang="en-US">
                <a:sym typeface="Symbol" panose="05050102010706020507" pitchFamily="18" charset="2"/>
              </a:rPr>
              <a:t></a:t>
            </a:r>
            <a:r>
              <a:rPr lang="en-US" altLang="en-US"/>
              <a:t> d classrooms.  </a:t>
            </a:r>
            <a:r>
              <a:rPr lang="en-US" altLang="en-US">
                <a:solidFill>
                  <a:schemeClr val="hlink"/>
                </a:solidFill>
                <a:cs typeface="Lucida Grande" pitchFamily="92" charset="0"/>
              </a:rPr>
              <a:t>▪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6A8864-9FE4-2A79-98E7-65E977AFBC66}"/>
              </a:ext>
            </a:extLst>
          </p:cNvPr>
          <p:cNvSpPr/>
          <p:nvPr/>
        </p:nvSpPr>
        <p:spPr bwMode="auto">
          <a:xfrm>
            <a:off x="539552" y="4653136"/>
            <a:ext cx="7918648" cy="12904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06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C14F48A-47AF-E14D-5FA7-4FAF61690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4FB47-55C5-4715-B89C-98CE040C485C}" type="slidenum">
              <a:rPr lang="en-US" altLang="en-US"/>
              <a:pPr/>
              <a:t>37</a:t>
            </a:fld>
            <a:endParaRPr lang="en-US" altLang="en-US" sz="1400"/>
          </a:p>
        </p:txBody>
      </p:sp>
      <p:sp>
        <p:nvSpPr>
          <p:cNvPr id="503810" name="Rectangle 2">
            <a:extLst>
              <a:ext uri="{FF2B5EF4-FFF2-40B4-BE49-F238E27FC236}">
                <a16:creationId xmlns:a16="http://schemas.microsoft.com/office/drawing/2014/main" id="{6758A646-B668-662E-8A5F-3764A7DCC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Partitioning:  Greedy Analysis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7067101B-4DA0-0411-0C85-644BB7C94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914400"/>
            <a:ext cx="7974012" cy="5410200"/>
          </a:xfrm>
        </p:spPr>
        <p:txBody>
          <a:bodyPr/>
          <a:lstStyle/>
          <a:p>
            <a:r>
              <a:rPr lang="en-US" altLang="en-US"/>
              <a:t>Observation.  </a:t>
            </a:r>
            <a:r>
              <a:rPr lang="en-US" altLang="en-US">
                <a:solidFill>
                  <a:schemeClr val="tx1"/>
                </a:solidFill>
              </a:rPr>
              <a:t>Greedy algorithm never schedules two incompatible lectures in the same classroom.</a:t>
            </a:r>
          </a:p>
          <a:p>
            <a:endParaRPr lang="en-US" altLang="en-US"/>
          </a:p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Greedy algorithm is optimal.</a:t>
            </a:r>
          </a:p>
          <a:p>
            <a:r>
              <a:rPr lang="en-US" altLang="en-US"/>
              <a:t>Pf.  </a:t>
            </a:r>
          </a:p>
          <a:p>
            <a:pPr lvl="1"/>
            <a:r>
              <a:rPr lang="en-US" altLang="en-US"/>
              <a:t>Let d = number of classrooms that the greedy algorithm allocates.</a:t>
            </a:r>
          </a:p>
          <a:p>
            <a:pPr lvl="1"/>
            <a:r>
              <a:rPr lang="en-US" altLang="en-US"/>
              <a:t>Classroom d is opened because we needed to schedule a job, say j, that is incompatible with all d-1 other classrooms.</a:t>
            </a:r>
          </a:p>
          <a:p>
            <a:pPr lvl="1"/>
            <a:r>
              <a:rPr lang="en-US" altLang="en-US"/>
              <a:t>Since we sorted by start time, all these incompatibilities are caused by lectures that start no later than s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Thus, we have d lectures overlapping at time s</a:t>
            </a:r>
            <a:r>
              <a:rPr lang="en-US" altLang="en-US" baseline="-25000"/>
              <a:t>j</a:t>
            </a:r>
            <a:r>
              <a:rPr lang="en-US" altLang="en-US"/>
              <a:t> + </a:t>
            </a:r>
            <a:r>
              <a:rPr lang="en-US" altLang="en-US">
                <a:sym typeface="Symbol" panose="05050102010706020507" pitchFamily="18" charset="2"/>
              </a:rPr>
              <a:t>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Key observation  </a:t>
            </a:r>
            <a:r>
              <a:rPr lang="en-US" altLang="en-US">
                <a:sym typeface="Symbol" panose="05050102010706020507" pitchFamily="18" charset="2"/>
              </a:rPr>
              <a:t>  </a:t>
            </a:r>
            <a:r>
              <a:rPr lang="en-US" altLang="en-US"/>
              <a:t>all schedules use </a:t>
            </a:r>
            <a:r>
              <a:rPr lang="en-US" altLang="en-US">
                <a:sym typeface="Symbol" panose="05050102010706020507" pitchFamily="18" charset="2"/>
              </a:rPr>
              <a:t></a:t>
            </a:r>
            <a:r>
              <a:rPr lang="en-US" altLang="en-US"/>
              <a:t> d classrooms.  </a:t>
            </a:r>
            <a:r>
              <a:rPr lang="en-US" altLang="en-US">
                <a:solidFill>
                  <a:schemeClr val="hlink"/>
                </a:solidFill>
                <a:cs typeface="Lucida Grande" pitchFamily="92" charset="0"/>
              </a:rPr>
              <a:t>▪</a:t>
            </a:r>
          </a:p>
        </p:txBody>
      </p:sp>
    </p:spTree>
    <p:extLst>
      <p:ext uri="{BB962C8B-B14F-4D97-AF65-F5344CB8AC3E}">
        <p14:creationId xmlns:p14="http://schemas.microsoft.com/office/powerpoint/2010/main" val="3307288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>
            <a:extLst>
              <a:ext uri="{FF2B5EF4-FFF2-40B4-BE49-F238E27FC236}">
                <a16:creationId xmlns:a16="http://schemas.microsoft.com/office/drawing/2014/main" id="{C66E82EC-74BC-3168-DC61-ED7F16AFF39F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4.2  Scheduling to Minimize Lateness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3CB6D24-3158-2A6B-C844-F4F446BB4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20C3B-0C28-4451-80F6-0CC3CF86945B}" type="slidenum">
              <a:rPr lang="en-US" altLang="en-US"/>
              <a:pPr/>
              <a:t>39</a:t>
            </a:fld>
            <a:endParaRPr lang="en-US" altLang="en-US" sz="1400"/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93198090-3687-CDA2-7F49-2AC27A5FA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Scheduling to Minimizing Lateness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203A6718-DEDF-8FA9-4D5C-D930DBF92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Minimizing lateness problem.</a:t>
            </a:r>
          </a:p>
          <a:p>
            <a:pPr lvl="1"/>
            <a:r>
              <a:rPr lang="en-US" altLang="en-US"/>
              <a:t>Single resource processes one job at a time.</a:t>
            </a:r>
          </a:p>
          <a:p>
            <a:pPr lvl="1"/>
            <a:r>
              <a:rPr lang="en-US" altLang="en-US"/>
              <a:t>Job j requires t</a:t>
            </a:r>
            <a:r>
              <a:rPr lang="en-US" altLang="en-US" sz="2000" baseline="-25000"/>
              <a:t>j</a:t>
            </a:r>
            <a:r>
              <a:rPr lang="en-US" altLang="en-US"/>
              <a:t> units of processing time and is due at time d</a:t>
            </a:r>
            <a:r>
              <a:rPr lang="en-US" altLang="en-US" sz="2000" baseline="-25000"/>
              <a:t>j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If j starts at time s</a:t>
            </a:r>
            <a:r>
              <a:rPr lang="en-US" altLang="en-US" sz="2000" baseline="-25000"/>
              <a:t>j</a:t>
            </a:r>
            <a:r>
              <a:rPr lang="en-US" altLang="en-US"/>
              <a:t>, it finishes at time f</a:t>
            </a:r>
            <a:r>
              <a:rPr lang="en-US" altLang="en-US" sz="2000" baseline="-25000"/>
              <a:t>j</a:t>
            </a:r>
            <a:r>
              <a:rPr lang="en-US" altLang="en-US"/>
              <a:t> = s</a:t>
            </a:r>
            <a:r>
              <a:rPr lang="en-US" altLang="en-US" sz="2000" baseline="-25000"/>
              <a:t>j</a:t>
            </a:r>
            <a:r>
              <a:rPr lang="en-US" altLang="en-US"/>
              <a:t> + t</a:t>
            </a:r>
            <a:r>
              <a:rPr lang="en-US" altLang="en-US" sz="2000" baseline="-25000"/>
              <a:t>j</a:t>
            </a:r>
            <a:r>
              <a:rPr lang="en-US" altLang="en-US"/>
              <a:t>. </a:t>
            </a:r>
          </a:p>
          <a:p>
            <a:pPr lvl="1"/>
            <a:r>
              <a:rPr lang="en-US" altLang="en-US"/>
              <a:t>Lateness:  </a:t>
            </a:r>
            <a:r>
              <a:rPr lang="en-US" altLang="en-US">
                <a:sym typeface="MT Extra" panose="05050102010205020202" pitchFamily="18" charset="2"/>
              </a:rPr>
              <a:t></a:t>
            </a:r>
            <a:r>
              <a:rPr lang="en-US" altLang="en-US" sz="2000" baseline="-25000"/>
              <a:t>j</a:t>
            </a:r>
            <a:r>
              <a:rPr lang="en-US" altLang="en-US"/>
              <a:t> = max { 0,  f</a:t>
            </a:r>
            <a:r>
              <a:rPr lang="en-US" altLang="en-US" sz="2000" baseline="-25000"/>
              <a:t>j</a:t>
            </a:r>
            <a:r>
              <a:rPr lang="en-US" altLang="en-US"/>
              <a:t> - d</a:t>
            </a:r>
            <a:r>
              <a:rPr lang="en-US" altLang="en-US" sz="2000" baseline="-25000"/>
              <a:t>j</a:t>
            </a:r>
            <a:r>
              <a:rPr lang="en-US" altLang="en-US"/>
              <a:t> }.</a:t>
            </a:r>
          </a:p>
          <a:p>
            <a:pPr lvl="1"/>
            <a:r>
              <a:rPr lang="en-US" altLang="en-US"/>
              <a:t>Goal:  schedule all jobs to minimize </a:t>
            </a:r>
            <a:r>
              <a:rPr lang="en-US" altLang="en-US">
                <a:solidFill>
                  <a:schemeClr val="accent1"/>
                </a:solidFill>
              </a:rPr>
              <a:t>maximum</a:t>
            </a:r>
            <a:r>
              <a:rPr lang="en-US" altLang="en-US">
                <a:solidFill>
                  <a:srgbClr val="006600"/>
                </a:solidFill>
              </a:rPr>
              <a:t> </a:t>
            </a:r>
            <a:r>
              <a:rPr lang="en-US" altLang="en-US"/>
              <a:t>lateness L = max </a:t>
            </a:r>
            <a:r>
              <a:rPr lang="en-US" altLang="en-US">
                <a:sym typeface="MT Extra" panose="05050102010205020202" pitchFamily="18" charset="2"/>
              </a:rPr>
              <a:t></a:t>
            </a:r>
            <a:r>
              <a:rPr lang="en-US" altLang="en-US" sz="2000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Ex:</a:t>
            </a:r>
          </a:p>
        </p:txBody>
      </p:sp>
      <p:sp>
        <p:nvSpPr>
          <p:cNvPr id="352302" name="Line 46">
            <a:extLst>
              <a:ext uri="{FF2B5EF4-FFF2-40B4-BE49-F238E27FC236}">
                <a16:creationId xmlns:a16="http://schemas.microsoft.com/office/drawing/2014/main" id="{503BF78C-1585-D1D6-2A02-70A665859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943600"/>
            <a:ext cx="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2303" name="Text Box 47">
            <a:extLst>
              <a:ext uri="{FF2B5EF4-FFF2-40B4-BE49-F238E27FC236}">
                <a16:creationId xmlns:a16="http://schemas.microsoft.com/office/drawing/2014/main" id="{B037F560-38A7-0BC1-B642-0EF77AA5D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0</a:t>
            </a:r>
          </a:p>
        </p:txBody>
      </p:sp>
      <p:sp>
        <p:nvSpPr>
          <p:cNvPr id="352304" name="Line 48">
            <a:extLst>
              <a:ext uri="{FF2B5EF4-FFF2-40B4-BE49-F238E27FC236}">
                <a16:creationId xmlns:a16="http://schemas.microsoft.com/office/drawing/2014/main" id="{1E023C06-AB5C-87EC-F2C7-466B37E1031E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8382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2305" name="Line 49">
            <a:extLst>
              <a:ext uri="{FF2B5EF4-FFF2-40B4-BE49-F238E27FC236}">
                <a16:creationId xmlns:a16="http://schemas.microsoft.com/office/drawing/2014/main" id="{B9D9A1D9-BF99-B529-B53D-32ABEA05B32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048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2306" name="Line 50">
            <a:extLst>
              <a:ext uri="{FF2B5EF4-FFF2-40B4-BE49-F238E27FC236}">
                <a16:creationId xmlns:a16="http://schemas.microsoft.com/office/drawing/2014/main" id="{0B1A4F2E-1C7F-44A5-00FD-FCFF330D21D3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9050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2307" name="Line 51">
            <a:extLst>
              <a:ext uri="{FF2B5EF4-FFF2-40B4-BE49-F238E27FC236}">
                <a16:creationId xmlns:a16="http://schemas.microsoft.com/office/drawing/2014/main" id="{C8B607C5-6D3A-4D91-36C1-E32B523A9BAA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3716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2308" name="Line 52">
            <a:extLst>
              <a:ext uri="{FF2B5EF4-FFF2-40B4-BE49-F238E27FC236}">
                <a16:creationId xmlns:a16="http://schemas.microsoft.com/office/drawing/2014/main" id="{1755D44E-6069-0257-400D-83C4B1EB507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9718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2309" name="Line 53">
            <a:extLst>
              <a:ext uri="{FF2B5EF4-FFF2-40B4-BE49-F238E27FC236}">
                <a16:creationId xmlns:a16="http://schemas.microsoft.com/office/drawing/2014/main" id="{97428613-D956-103C-BBF0-0215124643B7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4384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2310" name="Line 54">
            <a:extLst>
              <a:ext uri="{FF2B5EF4-FFF2-40B4-BE49-F238E27FC236}">
                <a16:creationId xmlns:a16="http://schemas.microsoft.com/office/drawing/2014/main" id="{8F2E1FE7-94C8-DEC0-05FD-AA0CB351B1B9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0386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2311" name="Line 55">
            <a:extLst>
              <a:ext uri="{FF2B5EF4-FFF2-40B4-BE49-F238E27FC236}">
                <a16:creationId xmlns:a16="http://schemas.microsoft.com/office/drawing/2014/main" id="{6D6C9CAD-818D-8F41-CF24-4A912BD5E5F3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5052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2312" name="Line 56">
            <a:extLst>
              <a:ext uri="{FF2B5EF4-FFF2-40B4-BE49-F238E27FC236}">
                <a16:creationId xmlns:a16="http://schemas.microsoft.com/office/drawing/2014/main" id="{591E73D4-993C-83E5-BB4F-FC8CD6B2AFB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1054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2313" name="Line 57">
            <a:extLst>
              <a:ext uri="{FF2B5EF4-FFF2-40B4-BE49-F238E27FC236}">
                <a16:creationId xmlns:a16="http://schemas.microsoft.com/office/drawing/2014/main" id="{8DC296E9-6E88-FFE8-B081-FE5E36CBBFBD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5720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2314" name="Line 58">
            <a:extLst>
              <a:ext uri="{FF2B5EF4-FFF2-40B4-BE49-F238E27FC236}">
                <a16:creationId xmlns:a16="http://schemas.microsoft.com/office/drawing/2014/main" id="{E1E9DF35-F4F1-8E6B-E22B-61A685F1279C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1722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2315" name="Line 59">
            <a:extLst>
              <a:ext uri="{FF2B5EF4-FFF2-40B4-BE49-F238E27FC236}">
                <a16:creationId xmlns:a16="http://schemas.microsoft.com/office/drawing/2014/main" id="{595A6BF6-4B7A-FE64-07D3-5D7E4F49F31D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6388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2316" name="Text Box 60">
            <a:extLst>
              <a:ext uri="{FF2B5EF4-FFF2-40B4-BE49-F238E27FC236}">
                <a16:creationId xmlns:a16="http://schemas.microsoft.com/office/drawing/2014/main" id="{612E9786-1A84-CBB1-D833-3B097737C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</a:t>
            </a:r>
          </a:p>
        </p:txBody>
      </p:sp>
      <p:sp>
        <p:nvSpPr>
          <p:cNvPr id="352317" name="Text Box 61">
            <a:extLst>
              <a:ext uri="{FF2B5EF4-FFF2-40B4-BE49-F238E27FC236}">
                <a16:creationId xmlns:a16="http://schemas.microsoft.com/office/drawing/2014/main" id="{C52AE9D2-5B02-5AEF-EDC0-F6BA6540F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2</a:t>
            </a:r>
          </a:p>
        </p:txBody>
      </p:sp>
      <p:sp>
        <p:nvSpPr>
          <p:cNvPr id="352318" name="Text Box 62">
            <a:extLst>
              <a:ext uri="{FF2B5EF4-FFF2-40B4-BE49-F238E27FC236}">
                <a16:creationId xmlns:a16="http://schemas.microsoft.com/office/drawing/2014/main" id="{D93309CF-3367-9BFF-A482-68129F9A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3</a:t>
            </a:r>
          </a:p>
        </p:txBody>
      </p:sp>
      <p:sp>
        <p:nvSpPr>
          <p:cNvPr id="352319" name="Text Box 63">
            <a:extLst>
              <a:ext uri="{FF2B5EF4-FFF2-40B4-BE49-F238E27FC236}">
                <a16:creationId xmlns:a16="http://schemas.microsoft.com/office/drawing/2014/main" id="{B324CC58-1DD7-054A-EBCA-02ABFA786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4</a:t>
            </a:r>
          </a:p>
        </p:txBody>
      </p:sp>
      <p:sp>
        <p:nvSpPr>
          <p:cNvPr id="352320" name="Text Box 64">
            <a:extLst>
              <a:ext uri="{FF2B5EF4-FFF2-40B4-BE49-F238E27FC236}">
                <a16:creationId xmlns:a16="http://schemas.microsoft.com/office/drawing/2014/main" id="{D607CF8E-9C3B-AD2E-6E81-D58C5335D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5</a:t>
            </a:r>
          </a:p>
        </p:txBody>
      </p:sp>
      <p:sp>
        <p:nvSpPr>
          <p:cNvPr id="352321" name="Text Box 65">
            <a:extLst>
              <a:ext uri="{FF2B5EF4-FFF2-40B4-BE49-F238E27FC236}">
                <a16:creationId xmlns:a16="http://schemas.microsoft.com/office/drawing/2014/main" id="{48DFB8AC-E9B9-D920-CC01-B6469B46D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6</a:t>
            </a:r>
          </a:p>
        </p:txBody>
      </p:sp>
      <p:sp>
        <p:nvSpPr>
          <p:cNvPr id="352322" name="Text Box 66">
            <a:extLst>
              <a:ext uri="{FF2B5EF4-FFF2-40B4-BE49-F238E27FC236}">
                <a16:creationId xmlns:a16="http://schemas.microsoft.com/office/drawing/2014/main" id="{0C26504F-EC11-6E14-11E7-3BFFA3CBA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7</a:t>
            </a:r>
          </a:p>
        </p:txBody>
      </p:sp>
      <p:sp>
        <p:nvSpPr>
          <p:cNvPr id="352323" name="Text Box 67">
            <a:extLst>
              <a:ext uri="{FF2B5EF4-FFF2-40B4-BE49-F238E27FC236}">
                <a16:creationId xmlns:a16="http://schemas.microsoft.com/office/drawing/2014/main" id="{542B5520-D119-FB4F-2235-C512F75C1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8</a:t>
            </a:r>
          </a:p>
        </p:txBody>
      </p:sp>
      <p:sp>
        <p:nvSpPr>
          <p:cNvPr id="352324" name="Text Box 68">
            <a:extLst>
              <a:ext uri="{FF2B5EF4-FFF2-40B4-BE49-F238E27FC236}">
                <a16:creationId xmlns:a16="http://schemas.microsoft.com/office/drawing/2014/main" id="{CBEE7AF7-C2B2-FBC8-694C-FCCCC4AD1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9</a:t>
            </a:r>
          </a:p>
        </p:txBody>
      </p:sp>
      <p:sp>
        <p:nvSpPr>
          <p:cNvPr id="352325" name="Text Box 69">
            <a:extLst>
              <a:ext uri="{FF2B5EF4-FFF2-40B4-BE49-F238E27FC236}">
                <a16:creationId xmlns:a16="http://schemas.microsoft.com/office/drawing/2014/main" id="{68E11DE5-AC78-4C6D-201E-07EE11ECF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10</a:t>
            </a:r>
          </a:p>
        </p:txBody>
      </p:sp>
      <p:sp>
        <p:nvSpPr>
          <p:cNvPr id="352326" name="Text Box 70">
            <a:extLst>
              <a:ext uri="{FF2B5EF4-FFF2-40B4-BE49-F238E27FC236}">
                <a16:creationId xmlns:a16="http://schemas.microsoft.com/office/drawing/2014/main" id="{5E527078-B874-FC3C-6AFD-C37ACE4FD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11</a:t>
            </a:r>
          </a:p>
        </p:txBody>
      </p:sp>
      <p:sp>
        <p:nvSpPr>
          <p:cNvPr id="352327" name="Line 71">
            <a:extLst>
              <a:ext uri="{FF2B5EF4-FFF2-40B4-BE49-F238E27FC236}">
                <a16:creationId xmlns:a16="http://schemas.microsoft.com/office/drawing/2014/main" id="{5C222BEF-E631-DBCF-9808-DAFBC1218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592763"/>
            <a:ext cx="800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2328" name="Line 72">
            <a:extLst>
              <a:ext uri="{FF2B5EF4-FFF2-40B4-BE49-F238E27FC236}">
                <a16:creationId xmlns:a16="http://schemas.microsoft.com/office/drawing/2014/main" id="{BE45C35D-3AAA-154A-1134-1BE4F544C3F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239000" y="5776913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2329" name="Line 73">
            <a:extLst>
              <a:ext uri="{FF2B5EF4-FFF2-40B4-BE49-F238E27FC236}">
                <a16:creationId xmlns:a16="http://schemas.microsoft.com/office/drawing/2014/main" id="{59BFC466-CDBC-00BA-C490-883233FD066D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705600" y="5776913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2330" name="Line 74">
            <a:extLst>
              <a:ext uri="{FF2B5EF4-FFF2-40B4-BE49-F238E27FC236}">
                <a16:creationId xmlns:a16="http://schemas.microsoft.com/office/drawing/2014/main" id="{80C8F5F4-AF40-521A-0DC6-F7CA55F6A37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8305800" y="5776913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2331" name="Line 75">
            <a:extLst>
              <a:ext uri="{FF2B5EF4-FFF2-40B4-BE49-F238E27FC236}">
                <a16:creationId xmlns:a16="http://schemas.microsoft.com/office/drawing/2014/main" id="{DA803262-B938-22DB-F6FB-0CE9A8E21D55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772400" y="5776913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2332" name="Text Box 76">
            <a:extLst>
              <a:ext uri="{FF2B5EF4-FFF2-40B4-BE49-F238E27FC236}">
                <a16:creationId xmlns:a16="http://schemas.microsoft.com/office/drawing/2014/main" id="{62B62782-A406-3E40-51E7-5B1CB90EB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12</a:t>
            </a:r>
          </a:p>
        </p:txBody>
      </p:sp>
      <p:sp>
        <p:nvSpPr>
          <p:cNvPr id="352333" name="Text Box 77">
            <a:extLst>
              <a:ext uri="{FF2B5EF4-FFF2-40B4-BE49-F238E27FC236}">
                <a16:creationId xmlns:a16="http://schemas.microsoft.com/office/drawing/2014/main" id="{7E7DBBC2-61E2-AC2C-5852-AAF019A48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13</a:t>
            </a:r>
          </a:p>
        </p:txBody>
      </p:sp>
      <p:sp>
        <p:nvSpPr>
          <p:cNvPr id="352334" name="Text Box 78">
            <a:extLst>
              <a:ext uri="{FF2B5EF4-FFF2-40B4-BE49-F238E27FC236}">
                <a16:creationId xmlns:a16="http://schemas.microsoft.com/office/drawing/2014/main" id="{8A8D6C84-DD21-389A-AFE3-3296A153A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14</a:t>
            </a:r>
          </a:p>
        </p:txBody>
      </p:sp>
      <p:sp>
        <p:nvSpPr>
          <p:cNvPr id="352335" name="Text Box 79">
            <a:extLst>
              <a:ext uri="{FF2B5EF4-FFF2-40B4-BE49-F238E27FC236}">
                <a16:creationId xmlns:a16="http://schemas.microsoft.com/office/drawing/2014/main" id="{152EFA0D-52E1-DF14-98E9-F201B466D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15</a:t>
            </a:r>
          </a:p>
        </p:txBody>
      </p:sp>
      <p:sp>
        <p:nvSpPr>
          <p:cNvPr id="352336" name="Line 80">
            <a:extLst>
              <a:ext uri="{FF2B5EF4-FFF2-40B4-BE49-F238E27FC236}">
                <a16:creationId xmlns:a16="http://schemas.microsoft.com/office/drawing/2014/main" id="{2680726D-DEDD-88D4-0823-1EEC4DFA0D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943600"/>
            <a:ext cx="800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2296" name="Rectangle 40">
            <a:extLst>
              <a:ext uri="{FF2B5EF4-FFF2-40B4-BE49-F238E27FC236}">
                <a16:creationId xmlns:a16="http://schemas.microsoft.com/office/drawing/2014/main" id="{530B5EA9-FA54-9565-EF6F-C73D5368B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562600"/>
            <a:ext cx="1600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</a:t>
            </a:r>
            <a:r>
              <a:rPr lang="en-US" altLang="en-US" sz="1400" baseline="-25000"/>
              <a:t>5</a:t>
            </a:r>
            <a:r>
              <a:rPr lang="en-US" altLang="en-US" sz="1400"/>
              <a:t> = 14</a:t>
            </a:r>
          </a:p>
        </p:txBody>
      </p:sp>
      <p:sp>
        <p:nvSpPr>
          <p:cNvPr id="352297" name="Rectangle 41">
            <a:extLst>
              <a:ext uri="{FF2B5EF4-FFF2-40B4-BE49-F238E27FC236}">
                <a16:creationId xmlns:a16="http://schemas.microsoft.com/office/drawing/2014/main" id="{71B3AAE1-069C-2B15-93A7-F1BE43719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562600"/>
            <a:ext cx="1066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</a:t>
            </a:r>
            <a:r>
              <a:rPr lang="en-US" altLang="en-US" sz="1400" baseline="-25000"/>
              <a:t>2</a:t>
            </a:r>
            <a:r>
              <a:rPr lang="en-US" altLang="en-US" sz="1400"/>
              <a:t> = 8</a:t>
            </a:r>
          </a:p>
        </p:txBody>
      </p:sp>
      <p:sp>
        <p:nvSpPr>
          <p:cNvPr id="352298" name="Rectangle 42">
            <a:extLst>
              <a:ext uri="{FF2B5EF4-FFF2-40B4-BE49-F238E27FC236}">
                <a16:creationId xmlns:a16="http://schemas.microsoft.com/office/drawing/2014/main" id="{41750E8C-F0CD-F522-F022-9381F0631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562600"/>
            <a:ext cx="1066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</a:t>
            </a:r>
            <a:r>
              <a:rPr lang="en-US" altLang="en-US" sz="1400" baseline="-25000"/>
              <a:t>6</a:t>
            </a:r>
            <a:r>
              <a:rPr lang="en-US" altLang="en-US" sz="1400"/>
              <a:t> = 15</a:t>
            </a:r>
          </a:p>
        </p:txBody>
      </p:sp>
      <p:sp>
        <p:nvSpPr>
          <p:cNvPr id="352299" name="Rectangle 43">
            <a:extLst>
              <a:ext uri="{FF2B5EF4-FFF2-40B4-BE49-F238E27FC236}">
                <a16:creationId xmlns:a16="http://schemas.microsoft.com/office/drawing/2014/main" id="{16C3F700-B14E-8F56-B2EF-E06313B3F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562600"/>
            <a:ext cx="1600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</a:t>
            </a:r>
            <a:r>
              <a:rPr lang="en-US" altLang="en-US" sz="1400" baseline="-25000"/>
              <a:t>1</a:t>
            </a:r>
            <a:r>
              <a:rPr lang="en-US" altLang="en-US" sz="1400"/>
              <a:t> = 6</a:t>
            </a:r>
          </a:p>
        </p:txBody>
      </p:sp>
      <p:sp>
        <p:nvSpPr>
          <p:cNvPr id="352300" name="Rectangle 44">
            <a:extLst>
              <a:ext uri="{FF2B5EF4-FFF2-40B4-BE49-F238E27FC236}">
                <a16:creationId xmlns:a16="http://schemas.microsoft.com/office/drawing/2014/main" id="{B77F5003-E1A6-75DB-1877-58A673533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562600"/>
            <a:ext cx="21336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</a:t>
            </a:r>
            <a:r>
              <a:rPr lang="en-US" altLang="en-US" sz="1400" baseline="-25000"/>
              <a:t>4</a:t>
            </a:r>
            <a:r>
              <a:rPr lang="en-US" altLang="en-US" sz="1400"/>
              <a:t> = 9</a:t>
            </a:r>
          </a:p>
        </p:txBody>
      </p:sp>
      <p:sp>
        <p:nvSpPr>
          <p:cNvPr id="352301" name="Rectangle 45">
            <a:extLst>
              <a:ext uri="{FF2B5EF4-FFF2-40B4-BE49-F238E27FC236}">
                <a16:creationId xmlns:a16="http://schemas.microsoft.com/office/drawing/2014/main" id="{0E3C12AC-AF0F-430E-ED18-4675AE9B4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562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</a:t>
            </a:r>
            <a:r>
              <a:rPr lang="en-US" altLang="en-US" sz="1400" baseline="-25000"/>
              <a:t>3</a:t>
            </a:r>
            <a:r>
              <a:rPr lang="en-US" altLang="en-US" sz="1400"/>
              <a:t> = 9</a:t>
            </a:r>
          </a:p>
        </p:txBody>
      </p:sp>
      <p:sp>
        <p:nvSpPr>
          <p:cNvPr id="352347" name="Text Box 91">
            <a:extLst>
              <a:ext uri="{FF2B5EF4-FFF2-40B4-BE49-F238E27FC236}">
                <a16:creationId xmlns:a16="http://schemas.microsoft.com/office/drawing/2014/main" id="{48413065-FDB7-FC85-A6E8-9D5887CE7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5105400"/>
            <a:ext cx="8509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lateness = 0</a:t>
            </a:r>
            <a:endParaRPr lang="en-US" altLang="en-US" sz="1200">
              <a:sym typeface="Symbol" panose="05050102010706020507" pitchFamily="18" charset="2"/>
            </a:endParaRPr>
          </a:p>
        </p:txBody>
      </p:sp>
      <p:sp>
        <p:nvSpPr>
          <p:cNvPr id="352349" name="Line 93">
            <a:extLst>
              <a:ext uri="{FF2B5EF4-FFF2-40B4-BE49-F238E27FC236}">
                <a16:creationId xmlns:a16="http://schemas.microsoft.com/office/drawing/2014/main" id="{F4C5BAA4-C915-02AA-41AA-18C33E532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9436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2350" name="Text Box 94">
            <a:extLst>
              <a:ext uri="{FF2B5EF4-FFF2-40B4-BE49-F238E27FC236}">
                <a16:creationId xmlns:a16="http://schemas.microsoft.com/office/drawing/2014/main" id="{2A8FFF56-CA18-AE15-7CF9-456C38928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0" y="5105400"/>
            <a:ext cx="8509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lateness = 2</a:t>
            </a:r>
            <a:endParaRPr lang="en-US" altLang="en-US" sz="1200">
              <a:sym typeface="Symbol" panose="05050102010706020507" pitchFamily="18" charset="2"/>
            </a:endParaRPr>
          </a:p>
        </p:txBody>
      </p:sp>
      <p:sp>
        <p:nvSpPr>
          <p:cNvPr id="352351" name="Line 95">
            <a:extLst>
              <a:ext uri="{FF2B5EF4-FFF2-40B4-BE49-F238E27FC236}">
                <a16:creationId xmlns:a16="http://schemas.microsoft.com/office/drawing/2014/main" id="{F1A025D5-CC22-6AF5-7B7E-FA7F413A02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6625" y="5364163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2352" name="Line 96">
            <a:extLst>
              <a:ext uri="{FF2B5EF4-FFF2-40B4-BE49-F238E27FC236}">
                <a16:creationId xmlns:a16="http://schemas.microsoft.com/office/drawing/2014/main" id="{9F4B986D-C23F-F2B5-08A1-C7BEA3C96B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5364163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grpSp>
        <p:nvGrpSpPr>
          <p:cNvPr id="352379" name="Group 123">
            <a:extLst>
              <a:ext uri="{FF2B5EF4-FFF2-40B4-BE49-F238E27FC236}">
                <a16:creationId xmlns:a16="http://schemas.microsoft.com/office/drawing/2014/main" id="{11E7976D-C6B4-E2E4-826B-E8C96A7EDA29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505200"/>
            <a:ext cx="3048000" cy="1066800"/>
            <a:chOff x="1728" y="2304"/>
            <a:chExt cx="1824" cy="576"/>
          </a:xfrm>
        </p:grpSpPr>
        <p:sp>
          <p:nvSpPr>
            <p:cNvPr id="352356" name="Rectangle 100">
              <a:extLst>
                <a:ext uri="{FF2B5EF4-FFF2-40B4-BE49-F238E27FC236}">
                  <a16:creationId xmlns:a16="http://schemas.microsoft.com/office/drawing/2014/main" id="{DEF9B4DD-53B0-B601-1ED2-F841BE4EB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68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d</a:t>
              </a:r>
              <a:r>
                <a:rPr kumimoji="0" lang="en-US" altLang="en-US" sz="1400" baseline="-2500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352358" name="Rectangle 102">
              <a:extLst>
                <a:ext uri="{FF2B5EF4-FFF2-40B4-BE49-F238E27FC236}">
                  <a16:creationId xmlns:a16="http://schemas.microsoft.com/office/drawing/2014/main" id="{2DE70BFA-284D-802D-E29B-841F41A6D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6</a:t>
              </a:r>
              <a:endParaRPr kumimoji="0" lang="en-US" altLang="en-US" sz="1400" baseline="30000"/>
            </a:p>
          </p:txBody>
        </p:sp>
        <p:sp>
          <p:nvSpPr>
            <p:cNvPr id="352359" name="Rectangle 103">
              <a:extLst>
                <a:ext uri="{FF2B5EF4-FFF2-40B4-BE49-F238E27FC236}">
                  <a16:creationId xmlns:a16="http://schemas.microsoft.com/office/drawing/2014/main" id="{EB56A020-543B-9A8E-A304-C15EEAD32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49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t</a:t>
              </a:r>
              <a:r>
                <a:rPr kumimoji="0" lang="en-US" altLang="en-US" sz="1400" baseline="-2500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352360" name="Rectangle 104">
              <a:extLst>
                <a:ext uri="{FF2B5EF4-FFF2-40B4-BE49-F238E27FC236}">
                  <a16:creationId xmlns:a16="http://schemas.microsoft.com/office/drawing/2014/main" id="{0A16251E-3664-2811-5CCA-0FBBCAA4E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3</a:t>
              </a:r>
              <a:endParaRPr kumimoji="0" lang="en-US" altLang="en-US" sz="1400" baseline="30000"/>
            </a:p>
          </p:txBody>
        </p:sp>
        <p:sp>
          <p:nvSpPr>
            <p:cNvPr id="352361" name="Rectangle 105">
              <a:extLst>
                <a:ext uri="{FF2B5EF4-FFF2-40B4-BE49-F238E27FC236}">
                  <a16:creationId xmlns:a16="http://schemas.microsoft.com/office/drawing/2014/main" id="{79B0B5AC-CA05-7CA9-F3F5-1F3E1FF0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1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352362" name="Rectangle 106">
              <a:extLst>
                <a:ext uri="{FF2B5EF4-FFF2-40B4-BE49-F238E27FC236}">
                  <a16:creationId xmlns:a16="http://schemas.microsoft.com/office/drawing/2014/main" id="{5AD90D76-57A8-2C83-9DD5-04FA44F38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8</a:t>
              </a:r>
              <a:endParaRPr kumimoji="0" lang="en-US" altLang="en-US" sz="1400" baseline="30000"/>
            </a:p>
          </p:txBody>
        </p:sp>
        <p:sp>
          <p:nvSpPr>
            <p:cNvPr id="352363" name="Rectangle 107">
              <a:extLst>
                <a:ext uri="{FF2B5EF4-FFF2-40B4-BE49-F238E27FC236}">
                  <a16:creationId xmlns:a16="http://schemas.microsoft.com/office/drawing/2014/main" id="{16E5A35C-C2D0-F8F3-39BA-A740AF7B0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2</a:t>
              </a:r>
              <a:endParaRPr kumimoji="0" lang="en-US" altLang="en-US" sz="1400" baseline="30000"/>
            </a:p>
          </p:txBody>
        </p:sp>
        <p:sp>
          <p:nvSpPr>
            <p:cNvPr id="352364" name="Rectangle 108">
              <a:extLst>
                <a:ext uri="{FF2B5EF4-FFF2-40B4-BE49-F238E27FC236}">
                  <a16:creationId xmlns:a16="http://schemas.microsoft.com/office/drawing/2014/main" id="{73DE6E40-1D6C-83C7-EF62-5D925B0FA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2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352365" name="Rectangle 109">
              <a:extLst>
                <a:ext uri="{FF2B5EF4-FFF2-40B4-BE49-F238E27FC236}">
                  <a16:creationId xmlns:a16="http://schemas.microsoft.com/office/drawing/2014/main" id="{A5B892A4-885E-4C3E-0C87-815687C5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9</a:t>
              </a:r>
              <a:endParaRPr kumimoji="0" lang="en-US" altLang="en-US" sz="1400" baseline="30000"/>
            </a:p>
          </p:txBody>
        </p:sp>
        <p:sp>
          <p:nvSpPr>
            <p:cNvPr id="352366" name="Rectangle 110">
              <a:extLst>
                <a:ext uri="{FF2B5EF4-FFF2-40B4-BE49-F238E27FC236}">
                  <a16:creationId xmlns:a16="http://schemas.microsoft.com/office/drawing/2014/main" id="{73018BB1-C0E7-6CBB-515C-3837DF582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</a:t>
              </a:r>
              <a:endParaRPr kumimoji="0" lang="en-US" altLang="en-US" sz="1400" baseline="30000"/>
            </a:p>
          </p:txBody>
        </p:sp>
        <p:sp>
          <p:nvSpPr>
            <p:cNvPr id="352367" name="Rectangle 111">
              <a:extLst>
                <a:ext uri="{FF2B5EF4-FFF2-40B4-BE49-F238E27FC236}">
                  <a16:creationId xmlns:a16="http://schemas.microsoft.com/office/drawing/2014/main" id="{D4B95A81-42DA-86BF-77E2-1D1A061FE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3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352368" name="Rectangle 112">
              <a:extLst>
                <a:ext uri="{FF2B5EF4-FFF2-40B4-BE49-F238E27FC236}">
                  <a16:creationId xmlns:a16="http://schemas.microsoft.com/office/drawing/2014/main" id="{AA51639B-64D5-CEF3-97A7-05343B991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9</a:t>
              </a:r>
              <a:endParaRPr kumimoji="0" lang="en-US" altLang="en-US" sz="1400" baseline="30000"/>
            </a:p>
          </p:txBody>
        </p:sp>
        <p:sp>
          <p:nvSpPr>
            <p:cNvPr id="352369" name="Rectangle 113">
              <a:extLst>
                <a:ext uri="{FF2B5EF4-FFF2-40B4-BE49-F238E27FC236}">
                  <a16:creationId xmlns:a16="http://schemas.microsoft.com/office/drawing/2014/main" id="{5BB8FD8F-57BA-1DB2-C1CC-6BF33B6DD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4</a:t>
              </a:r>
              <a:endParaRPr kumimoji="0" lang="en-US" altLang="en-US" sz="1400" baseline="30000"/>
            </a:p>
          </p:txBody>
        </p:sp>
        <p:sp>
          <p:nvSpPr>
            <p:cNvPr id="352370" name="Rectangle 114">
              <a:extLst>
                <a:ext uri="{FF2B5EF4-FFF2-40B4-BE49-F238E27FC236}">
                  <a16:creationId xmlns:a16="http://schemas.microsoft.com/office/drawing/2014/main" id="{384898B0-5E23-CAF6-487E-1EBCA2075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4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352371" name="Rectangle 115">
              <a:extLst>
                <a:ext uri="{FF2B5EF4-FFF2-40B4-BE49-F238E27FC236}">
                  <a16:creationId xmlns:a16="http://schemas.microsoft.com/office/drawing/2014/main" id="{9A488F35-3110-94DF-EBA5-0EEC006EC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14</a:t>
              </a:r>
              <a:endParaRPr kumimoji="0" lang="en-US" altLang="en-US" sz="1400" baseline="30000"/>
            </a:p>
          </p:txBody>
        </p:sp>
        <p:sp>
          <p:nvSpPr>
            <p:cNvPr id="352372" name="Rectangle 116">
              <a:extLst>
                <a:ext uri="{FF2B5EF4-FFF2-40B4-BE49-F238E27FC236}">
                  <a16:creationId xmlns:a16="http://schemas.microsoft.com/office/drawing/2014/main" id="{D9AD222E-DA1F-B34F-5A3D-FBEEEB160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3</a:t>
              </a:r>
              <a:endParaRPr kumimoji="0" lang="en-US" altLang="en-US" sz="1400" baseline="30000"/>
            </a:p>
          </p:txBody>
        </p:sp>
        <p:sp>
          <p:nvSpPr>
            <p:cNvPr id="352373" name="Rectangle 117">
              <a:extLst>
                <a:ext uri="{FF2B5EF4-FFF2-40B4-BE49-F238E27FC236}">
                  <a16:creationId xmlns:a16="http://schemas.microsoft.com/office/drawing/2014/main" id="{370C2DB4-3195-E30A-403C-F2AC1FDB4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5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352374" name="Rectangle 118">
              <a:extLst>
                <a:ext uri="{FF2B5EF4-FFF2-40B4-BE49-F238E27FC236}">
                  <a16:creationId xmlns:a16="http://schemas.microsoft.com/office/drawing/2014/main" id="{3CF2041E-ADCC-18C8-B323-EF47846B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15</a:t>
              </a:r>
              <a:endParaRPr kumimoji="0" lang="en-US" altLang="en-US" sz="1400" baseline="30000"/>
            </a:p>
          </p:txBody>
        </p:sp>
        <p:sp>
          <p:nvSpPr>
            <p:cNvPr id="352375" name="Rectangle 119">
              <a:extLst>
                <a:ext uri="{FF2B5EF4-FFF2-40B4-BE49-F238E27FC236}">
                  <a16:creationId xmlns:a16="http://schemas.microsoft.com/office/drawing/2014/main" id="{5D4BA02E-9110-47B9-8C7D-5108D0953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2</a:t>
              </a:r>
              <a:endParaRPr kumimoji="0" lang="en-US" altLang="en-US" sz="1400" baseline="30000"/>
            </a:p>
          </p:txBody>
        </p:sp>
        <p:sp>
          <p:nvSpPr>
            <p:cNvPr id="352376" name="Rectangle 120">
              <a:extLst>
                <a:ext uri="{FF2B5EF4-FFF2-40B4-BE49-F238E27FC236}">
                  <a16:creationId xmlns:a16="http://schemas.microsoft.com/office/drawing/2014/main" id="{F409252E-2B25-20F3-3541-E33D7220A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6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352377" name="Text Box 121">
            <a:extLst>
              <a:ext uri="{FF2B5EF4-FFF2-40B4-BE49-F238E27FC236}">
                <a16:creationId xmlns:a16="http://schemas.microsoft.com/office/drawing/2014/main" id="{265FAF59-95C4-63E9-53C0-15A6EFB2B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105400"/>
            <a:ext cx="1168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max lateness = 6</a:t>
            </a:r>
            <a:endParaRPr lang="en-US" altLang="en-US" sz="1200">
              <a:sym typeface="Symbol" panose="05050102010706020507" pitchFamily="18" charset="2"/>
            </a:endParaRPr>
          </a:p>
        </p:txBody>
      </p:sp>
      <p:sp>
        <p:nvSpPr>
          <p:cNvPr id="352378" name="Line 122">
            <a:extLst>
              <a:ext uri="{FF2B5EF4-FFF2-40B4-BE49-F238E27FC236}">
                <a16:creationId xmlns:a16="http://schemas.microsoft.com/office/drawing/2014/main" id="{20429CF0-45E1-0C21-F5E8-1FDEE50720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29625" y="5364163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3518F32-0361-6CFE-A1C7-DF7BF511DE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B95DD-4EAC-45C3-B39E-C4345342CD57}" type="slidenum">
              <a:rPr lang="en-US" altLang="en-US"/>
              <a:pPr/>
              <a:t>4</a:t>
            </a:fld>
            <a:endParaRPr lang="en-US" altLang="en-US" sz="1400"/>
          </a:p>
        </p:txBody>
      </p:sp>
      <p:sp>
        <p:nvSpPr>
          <p:cNvPr id="493570" name="Rectangle 2">
            <a:extLst>
              <a:ext uri="{FF2B5EF4-FFF2-40B4-BE49-F238E27FC236}">
                <a16:creationId xmlns:a16="http://schemas.microsoft.com/office/drawing/2014/main" id="{90C76EA9-3A98-9617-EAC6-8B2D3DACA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Scheduling</a:t>
            </a:r>
          </a:p>
        </p:txBody>
      </p:sp>
      <p:sp>
        <p:nvSpPr>
          <p:cNvPr id="493571" name="Rectangle 3">
            <a:extLst>
              <a:ext uri="{FF2B5EF4-FFF2-40B4-BE49-F238E27FC236}">
                <a16:creationId xmlns:a16="http://schemas.microsoft.com/office/drawing/2014/main" id="{1A56D99C-BEE2-CE50-C7E8-D0715DAA3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Interval scheduling.</a:t>
            </a:r>
          </a:p>
          <a:p>
            <a:pPr lvl="1"/>
            <a:r>
              <a:rPr lang="en-US" altLang="en-US"/>
              <a:t>Job j starts at s</a:t>
            </a:r>
            <a:r>
              <a:rPr lang="en-US" altLang="en-US" sz="2000" baseline="-25000"/>
              <a:t>j</a:t>
            </a:r>
            <a:r>
              <a:rPr lang="en-US" altLang="en-US"/>
              <a:t> and finishes at f</a:t>
            </a:r>
            <a:r>
              <a:rPr lang="en-US" altLang="en-US" sz="2000" baseline="-25000"/>
              <a:t>j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Two jobs </a:t>
            </a:r>
            <a:r>
              <a:rPr lang="en-US" altLang="en-US">
                <a:solidFill>
                  <a:schemeClr val="accent1"/>
                </a:solidFill>
              </a:rPr>
              <a:t>compatible </a:t>
            </a:r>
            <a:r>
              <a:rPr lang="en-US" altLang="en-US"/>
              <a:t>if they don't overlap.</a:t>
            </a:r>
          </a:p>
          <a:p>
            <a:pPr lvl="1"/>
            <a:r>
              <a:rPr lang="en-US" altLang="en-US"/>
              <a:t>Goal: find maximum subset of mutually compatible jobs.</a:t>
            </a:r>
          </a:p>
        </p:txBody>
      </p:sp>
      <p:sp>
        <p:nvSpPr>
          <p:cNvPr id="493572" name="Line 4">
            <a:extLst>
              <a:ext uri="{FF2B5EF4-FFF2-40B4-BE49-F238E27FC236}">
                <a16:creationId xmlns:a16="http://schemas.microsoft.com/office/drawing/2014/main" id="{7FF751C1-ADE7-65B2-6852-FF4F62F8F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6232525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3" name="Text Box 5">
            <a:extLst>
              <a:ext uri="{FF2B5EF4-FFF2-40B4-BE49-F238E27FC236}">
                <a16:creationId xmlns:a16="http://schemas.microsoft.com/office/drawing/2014/main" id="{E161A213-C205-0F92-D75C-62A05D8E0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38" y="6313488"/>
            <a:ext cx="15922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400"/>
          </a:p>
        </p:txBody>
      </p:sp>
      <p:sp>
        <p:nvSpPr>
          <p:cNvPr id="493574" name="Text Box 6">
            <a:extLst>
              <a:ext uri="{FF2B5EF4-FFF2-40B4-BE49-F238E27FC236}">
                <a16:creationId xmlns:a16="http://schemas.microsoft.com/office/drawing/2014/main" id="{CBB63A69-3A28-6BFF-E223-FA93C6D51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024563"/>
            <a:ext cx="7620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Time</a:t>
            </a:r>
          </a:p>
        </p:txBody>
      </p:sp>
      <p:sp>
        <p:nvSpPr>
          <p:cNvPr id="493575" name="Line 7">
            <a:extLst>
              <a:ext uri="{FF2B5EF4-FFF2-40B4-BE49-F238E27FC236}">
                <a16:creationId xmlns:a16="http://schemas.microsoft.com/office/drawing/2014/main" id="{F23D5E78-4BC4-79D1-2F7A-397870EC4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4788" y="62325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6" name="Text Box 8">
            <a:extLst>
              <a:ext uri="{FF2B5EF4-FFF2-40B4-BE49-F238E27FC236}">
                <a16:creationId xmlns:a16="http://schemas.microsoft.com/office/drawing/2014/main" id="{26A79D7E-3C41-6573-8E98-163DCE3D9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232525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0</a:t>
            </a:r>
          </a:p>
        </p:txBody>
      </p:sp>
      <p:sp>
        <p:nvSpPr>
          <p:cNvPr id="493577" name="Line 9">
            <a:extLst>
              <a:ext uri="{FF2B5EF4-FFF2-40B4-BE49-F238E27FC236}">
                <a16:creationId xmlns:a16="http://schemas.microsoft.com/office/drawing/2014/main" id="{A6915E3C-88B8-3D3B-1F1E-A9DD3D3E0FEE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2543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8" name="Line 10">
            <a:extLst>
              <a:ext uri="{FF2B5EF4-FFF2-40B4-BE49-F238E27FC236}">
                <a16:creationId xmlns:a16="http://schemas.microsoft.com/office/drawing/2014/main" id="{047AD057-F533-643D-87D0-387CF224BC7A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-15875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79" name="Line 11">
            <a:extLst>
              <a:ext uri="{FF2B5EF4-FFF2-40B4-BE49-F238E27FC236}">
                <a16:creationId xmlns:a16="http://schemas.microsoft.com/office/drawing/2014/main" id="{2D6E606C-576B-1FCB-62EA-496D37C98CBE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29540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0" name="Line 12">
            <a:extLst>
              <a:ext uri="{FF2B5EF4-FFF2-40B4-BE49-F238E27FC236}">
                <a16:creationId xmlns:a16="http://schemas.microsoft.com/office/drawing/2014/main" id="{58C06488-9BA0-3680-151E-4849B81E981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809625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1" name="Line 13">
            <a:extLst>
              <a:ext uri="{FF2B5EF4-FFF2-40B4-BE49-F238E27FC236}">
                <a16:creationId xmlns:a16="http://schemas.microsoft.com/office/drawing/2014/main" id="{64F58CCF-EB06-7CA2-CB06-E84174EECD4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77958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2" name="Line 14">
            <a:extLst>
              <a:ext uri="{FF2B5EF4-FFF2-40B4-BE49-F238E27FC236}">
                <a16:creationId xmlns:a16="http://schemas.microsoft.com/office/drawing/2014/main" id="{82C7D1A9-E0EA-1695-535A-96EFA471CCEC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23215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3" name="Line 15">
            <a:extLst>
              <a:ext uri="{FF2B5EF4-FFF2-40B4-BE49-F238E27FC236}">
                <a16:creationId xmlns:a16="http://schemas.microsoft.com/office/drawing/2014/main" id="{4BB213D3-A18E-ED67-852E-D7870688904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747962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4" name="Line 16">
            <a:extLst>
              <a:ext uri="{FF2B5EF4-FFF2-40B4-BE49-F238E27FC236}">
                <a16:creationId xmlns:a16="http://schemas.microsoft.com/office/drawing/2014/main" id="{8E5B0D8F-34B7-15CD-522D-4EA65B6524F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00525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5" name="Line 17">
            <a:extLst>
              <a:ext uri="{FF2B5EF4-FFF2-40B4-BE49-F238E27FC236}">
                <a16:creationId xmlns:a16="http://schemas.microsoft.com/office/drawing/2014/main" id="{545DF34E-3D1B-54DE-CB07-444461E2FFE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71633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6" name="Line 18">
            <a:extLst>
              <a:ext uri="{FF2B5EF4-FFF2-40B4-BE49-F238E27FC236}">
                <a16:creationId xmlns:a16="http://schemas.microsoft.com/office/drawing/2014/main" id="{DD907D1A-555C-052D-086D-964004B7CCD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17048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7" name="Line 19">
            <a:extLst>
              <a:ext uri="{FF2B5EF4-FFF2-40B4-BE49-F238E27FC236}">
                <a16:creationId xmlns:a16="http://schemas.microsoft.com/office/drawing/2014/main" id="{C253F6D5-6080-8F5E-4881-295050FCB90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68630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588" name="Text Box 20">
            <a:extLst>
              <a:ext uri="{FF2B5EF4-FFF2-40B4-BE49-F238E27FC236}">
                <a16:creationId xmlns:a16="http://schemas.microsoft.com/office/drawing/2014/main" id="{099AE009-D4F2-FD19-6076-E56883EAB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6232525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</a:t>
            </a:r>
          </a:p>
        </p:txBody>
      </p:sp>
      <p:sp>
        <p:nvSpPr>
          <p:cNvPr id="493589" name="Text Box 21">
            <a:extLst>
              <a:ext uri="{FF2B5EF4-FFF2-40B4-BE49-F238E27FC236}">
                <a16:creationId xmlns:a16="http://schemas.microsoft.com/office/drawing/2014/main" id="{02DB996F-7847-DC67-CC13-EF3B38CBE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6232525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2</a:t>
            </a:r>
          </a:p>
        </p:txBody>
      </p:sp>
      <p:sp>
        <p:nvSpPr>
          <p:cNvPr id="493590" name="Text Box 22">
            <a:extLst>
              <a:ext uri="{FF2B5EF4-FFF2-40B4-BE49-F238E27FC236}">
                <a16:creationId xmlns:a16="http://schemas.microsoft.com/office/drawing/2014/main" id="{D50C2277-EAE9-8780-C1D9-539AF4052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6232525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3</a:t>
            </a:r>
          </a:p>
        </p:txBody>
      </p:sp>
      <p:sp>
        <p:nvSpPr>
          <p:cNvPr id="493591" name="Text Box 23">
            <a:extLst>
              <a:ext uri="{FF2B5EF4-FFF2-40B4-BE49-F238E27FC236}">
                <a16:creationId xmlns:a16="http://schemas.microsoft.com/office/drawing/2014/main" id="{6E216E44-476B-C8B3-8650-514DD13FC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6232525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4</a:t>
            </a:r>
          </a:p>
        </p:txBody>
      </p:sp>
      <p:sp>
        <p:nvSpPr>
          <p:cNvPr id="493592" name="Text Box 24">
            <a:extLst>
              <a:ext uri="{FF2B5EF4-FFF2-40B4-BE49-F238E27FC236}">
                <a16:creationId xmlns:a16="http://schemas.microsoft.com/office/drawing/2014/main" id="{CAFA61F3-EB21-B800-F10D-C57674029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6232525"/>
            <a:ext cx="4143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5</a:t>
            </a:r>
          </a:p>
        </p:txBody>
      </p:sp>
      <p:sp>
        <p:nvSpPr>
          <p:cNvPr id="493593" name="Text Box 25">
            <a:extLst>
              <a:ext uri="{FF2B5EF4-FFF2-40B4-BE49-F238E27FC236}">
                <a16:creationId xmlns:a16="http://schemas.microsoft.com/office/drawing/2014/main" id="{3CC0FC67-6CA6-2A0D-68F4-5E478A2A6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6232525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6</a:t>
            </a:r>
          </a:p>
        </p:txBody>
      </p:sp>
      <p:sp>
        <p:nvSpPr>
          <p:cNvPr id="493594" name="Text Box 26">
            <a:extLst>
              <a:ext uri="{FF2B5EF4-FFF2-40B4-BE49-F238E27FC236}">
                <a16:creationId xmlns:a16="http://schemas.microsoft.com/office/drawing/2014/main" id="{8D884FD7-E7BE-CD0D-C623-D7C89A299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6232525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7</a:t>
            </a:r>
          </a:p>
        </p:txBody>
      </p:sp>
      <p:sp>
        <p:nvSpPr>
          <p:cNvPr id="493595" name="Text Box 27">
            <a:extLst>
              <a:ext uri="{FF2B5EF4-FFF2-40B4-BE49-F238E27FC236}">
                <a16:creationId xmlns:a16="http://schemas.microsoft.com/office/drawing/2014/main" id="{A3728A71-3415-C2C4-1D15-28A793FC8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88" y="6232525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8</a:t>
            </a:r>
          </a:p>
        </p:txBody>
      </p:sp>
      <p:sp>
        <p:nvSpPr>
          <p:cNvPr id="493596" name="Text Box 28">
            <a:extLst>
              <a:ext uri="{FF2B5EF4-FFF2-40B4-BE49-F238E27FC236}">
                <a16:creationId xmlns:a16="http://schemas.microsoft.com/office/drawing/2014/main" id="{F7243D52-8CF4-23B9-0DF5-FC7A325A6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6232525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9</a:t>
            </a:r>
          </a:p>
        </p:txBody>
      </p:sp>
      <p:sp>
        <p:nvSpPr>
          <p:cNvPr id="493597" name="Text Box 29">
            <a:extLst>
              <a:ext uri="{FF2B5EF4-FFF2-40B4-BE49-F238E27FC236}">
                <a16:creationId xmlns:a16="http://schemas.microsoft.com/office/drawing/2014/main" id="{0DF77593-4499-F28E-7C02-99420E654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6232525"/>
            <a:ext cx="4143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10</a:t>
            </a:r>
          </a:p>
        </p:txBody>
      </p:sp>
      <p:sp>
        <p:nvSpPr>
          <p:cNvPr id="493598" name="Text Box 30">
            <a:extLst>
              <a:ext uri="{FF2B5EF4-FFF2-40B4-BE49-F238E27FC236}">
                <a16:creationId xmlns:a16="http://schemas.microsoft.com/office/drawing/2014/main" id="{E8BD75B4-89F9-160B-5DA5-334DC636F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6232525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11</a:t>
            </a:r>
          </a:p>
        </p:txBody>
      </p:sp>
      <p:sp>
        <p:nvSpPr>
          <p:cNvPr id="493599" name="Rectangle 31">
            <a:extLst>
              <a:ext uri="{FF2B5EF4-FFF2-40B4-BE49-F238E27FC236}">
                <a16:creationId xmlns:a16="http://schemas.microsoft.com/office/drawing/2014/main" id="{0A6ACD05-9F7F-8C0F-34E5-2C11E94D5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5124450"/>
            <a:ext cx="1936750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f</a:t>
            </a:r>
          </a:p>
        </p:txBody>
      </p:sp>
      <p:sp>
        <p:nvSpPr>
          <p:cNvPr id="493600" name="Rectangle 32">
            <a:extLst>
              <a:ext uri="{FF2B5EF4-FFF2-40B4-BE49-F238E27FC236}">
                <a16:creationId xmlns:a16="http://schemas.microsoft.com/office/drawing/2014/main" id="{6297EFCE-6F5B-2B9A-D84D-269FBEFCD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540375"/>
            <a:ext cx="1938338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</a:p>
        </p:txBody>
      </p:sp>
      <p:sp>
        <p:nvSpPr>
          <p:cNvPr id="493601" name="Line 33">
            <a:extLst>
              <a:ext uri="{FF2B5EF4-FFF2-40B4-BE49-F238E27FC236}">
                <a16:creationId xmlns:a16="http://schemas.microsoft.com/office/drawing/2014/main" id="{E42E9AB6-76C2-E960-AB61-F0EB73606DE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263775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93602" name="Rectangle 34">
            <a:extLst>
              <a:ext uri="{FF2B5EF4-FFF2-40B4-BE49-F238E27FC236}">
                <a16:creationId xmlns:a16="http://schemas.microsoft.com/office/drawing/2014/main" id="{389A4737-CE74-0574-EFBB-2D17E56F6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5943600"/>
            <a:ext cx="1454150" cy="277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h</a:t>
            </a:r>
          </a:p>
        </p:txBody>
      </p:sp>
      <p:sp>
        <p:nvSpPr>
          <p:cNvPr id="493603" name="Rectangle 35">
            <a:extLst>
              <a:ext uri="{FF2B5EF4-FFF2-40B4-BE49-F238E27FC236}">
                <a16:creationId xmlns:a16="http://schemas.microsoft.com/office/drawing/2014/main" id="{E76AFC86-905F-D52C-F7CA-3A56BACD6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4708525"/>
            <a:ext cx="1452563" cy="277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e</a:t>
            </a:r>
          </a:p>
        </p:txBody>
      </p:sp>
      <p:sp>
        <p:nvSpPr>
          <p:cNvPr id="493604" name="Rectangle 36">
            <a:extLst>
              <a:ext uri="{FF2B5EF4-FFF2-40B4-BE49-F238E27FC236}">
                <a16:creationId xmlns:a16="http://schemas.microsoft.com/office/drawing/2014/main" id="{34F75320-5E54-7083-C398-8FCB8E9C7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3048000"/>
            <a:ext cx="2906712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493605" name="Rectangle 37">
            <a:extLst>
              <a:ext uri="{FF2B5EF4-FFF2-40B4-BE49-F238E27FC236}">
                <a16:creationId xmlns:a16="http://schemas.microsoft.com/office/drawing/2014/main" id="{12539533-E11F-C6D1-90EC-D0DA7DC04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3463925"/>
            <a:ext cx="1454150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493606" name="Rectangle 38">
            <a:extLst>
              <a:ext uri="{FF2B5EF4-FFF2-40B4-BE49-F238E27FC236}">
                <a16:creationId xmlns:a16="http://schemas.microsoft.com/office/drawing/2014/main" id="{A44442EF-42BC-91C0-1C41-4AB95D085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3878263"/>
            <a:ext cx="968375" cy="2778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493607" name="Rectangle 39">
            <a:extLst>
              <a:ext uri="{FF2B5EF4-FFF2-40B4-BE49-F238E27FC236}">
                <a16:creationId xmlns:a16="http://schemas.microsoft.com/office/drawing/2014/main" id="{3FBD6A2D-439D-18FE-84BA-61A69154C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4294188"/>
            <a:ext cx="2420937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2F2F5BF-1927-F95E-2078-5F1DB217C9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D8254-2930-4CF2-80A0-DA644CDCC15C}" type="slidenum">
              <a:rPr lang="en-US" altLang="en-US"/>
              <a:pPr/>
              <a:t>40</a:t>
            </a:fld>
            <a:endParaRPr lang="en-US" altLang="en-US" sz="1400"/>
          </a:p>
        </p:txBody>
      </p:sp>
      <p:sp>
        <p:nvSpPr>
          <p:cNvPr id="638978" name="Rectangle 2">
            <a:extLst>
              <a:ext uri="{FF2B5EF4-FFF2-40B4-BE49-F238E27FC236}">
                <a16:creationId xmlns:a16="http://schemas.microsoft.com/office/drawing/2014/main" id="{09943C64-96C4-D73C-9A21-60F70924C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Lateness:  Greedy Algorithms</a:t>
            </a:r>
          </a:p>
        </p:txBody>
      </p:sp>
      <p:sp>
        <p:nvSpPr>
          <p:cNvPr id="638979" name="Rectangle 3">
            <a:extLst>
              <a:ext uri="{FF2B5EF4-FFF2-40B4-BE49-F238E27FC236}">
                <a16:creationId xmlns:a16="http://schemas.microsoft.com/office/drawing/2014/main" id="{91B7284D-81E0-575F-2A9E-E1BFFB5F0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template.  </a:t>
            </a:r>
            <a:r>
              <a:rPr lang="en-US" altLang="en-US">
                <a:solidFill>
                  <a:schemeClr val="tx1"/>
                </a:solidFill>
              </a:rPr>
              <a:t>Consider jobs in some order. 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[Shortest processing time first]</a:t>
            </a:r>
            <a:r>
              <a:rPr lang="en-US" altLang="en-US"/>
              <a:t>  Consider jobs in ascending order of processing time t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endParaRPr lang="en-US" altLang="en-US">
              <a:solidFill>
                <a:schemeClr val="hlink"/>
              </a:solidFill>
            </a:endParaRP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[Earliest deadline first]</a:t>
            </a:r>
            <a:r>
              <a:rPr lang="en-US" altLang="en-US"/>
              <a:t>  Consider jobs in ascending order of deadline d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[Smallest slack]</a:t>
            </a:r>
            <a:r>
              <a:rPr lang="en-US" altLang="en-US"/>
              <a:t>  Consider jobs in ascending order of slack d</a:t>
            </a:r>
            <a:r>
              <a:rPr lang="en-US" altLang="en-US" baseline="-25000"/>
              <a:t>j</a:t>
            </a:r>
            <a:r>
              <a:rPr lang="en-US" altLang="en-US"/>
              <a:t> - t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9A2-7123-25C2-A12B-26DC989304EA}"/>
              </a:ext>
            </a:extLst>
          </p:cNvPr>
          <p:cNvSpPr/>
          <p:nvPr/>
        </p:nvSpPr>
        <p:spPr bwMode="auto">
          <a:xfrm>
            <a:off x="539552" y="1340768"/>
            <a:ext cx="7918648" cy="46028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2F2F5BF-1927-F95E-2078-5F1DB217C9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D8254-2930-4CF2-80A0-DA644CDCC15C}" type="slidenum">
              <a:rPr lang="en-US" altLang="en-US"/>
              <a:pPr/>
              <a:t>41</a:t>
            </a:fld>
            <a:endParaRPr lang="en-US" altLang="en-US" sz="1400"/>
          </a:p>
        </p:txBody>
      </p:sp>
      <p:sp>
        <p:nvSpPr>
          <p:cNvPr id="638978" name="Rectangle 2">
            <a:extLst>
              <a:ext uri="{FF2B5EF4-FFF2-40B4-BE49-F238E27FC236}">
                <a16:creationId xmlns:a16="http://schemas.microsoft.com/office/drawing/2014/main" id="{09943C64-96C4-D73C-9A21-60F70924C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Lateness:  Greedy Algorithms</a:t>
            </a:r>
          </a:p>
        </p:txBody>
      </p:sp>
      <p:sp>
        <p:nvSpPr>
          <p:cNvPr id="638979" name="Rectangle 3">
            <a:extLst>
              <a:ext uri="{FF2B5EF4-FFF2-40B4-BE49-F238E27FC236}">
                <a16:creationId xmlns:a16="http://schemas.microsoft.com/office/drawing/2014/main" id="{91B7284D-81E0-575F-2A9E-E1BFFB5F0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template.  </a:t>
            </a:r>
            <a:r>
              <a:rPr lang="en-US" altLang="en-US">
                <a:solidFill>
                  <a:schemeClr val="tx1"/>
                </a:solidFill>
              </a:rPr>
              <a:t>Consider jobs in some order. 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[Shortest processing time first]</a:t>
            </a:r>
            <a:r>
              <a:rPr lang="en-US" altLang="en-US"/>
              <a:t>  Consider jobs in ascending order of processing time t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endParaRPr lang="en-US" altLang="en-US">
              <a:solidFill>
                <a:schemeClr val="hlink"/>
              </a:solidFill>
            </a:endParaRP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[Earliest deadline first]</a:t>
            </a:r>
            <a:r>
              <a:rPr lang="en-US" altLang="en-US"/>
              <a:t>  Consider jobs in ascending order of deadline d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[Smallest slack]</a:t>
            </a:r>
            <a:r>
              <a:rPr lang="en-US" altLang="en-US"/>
              <a:t>  Consider jobs in ascending order of slack d</a:t>
            </a:r>
            <a:r>
              <a:rPr lang="en-US" altLang="en-US" baseline="-25000"/>
              <a:t>j</a:t>
            </a:r>
            <a:r>
              <a:rPr lang="en-US" altLang="en-US"/>
              <a:t> - t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9A2-7123-25C2-A12B-26DC989304EA}"/>
              </a:ext>
            </a:extLst>
          </p:cNvPr>
          <p:cNvSpPr/>
          <p:nvPr/>
        </p:nvSpPr>
        <p:spPr bwMode="auto">
          <a:xfrm>
            <a:off x="539552" y="2420888"/>
            <a:ext cx="7918648" cy="35227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389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2F2F5BF-1927-F95E-2078-5F1DB217C9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D8254-2930-4CF2-80A0-DA644CDCC15C}" type="slidenum">
              <a:rPr lang="en-US" altLang="en-US"/>
              <a:pPr/>
              <a:t>42</a:t>
            </a:fld>
            <a:endParaRPr lang="en-US" altLang="en-US" sz="1400"/>
          </a:p>
        </p:txBody>
      </p:sp>
      <p:sp>
        <p:nvSpPr>
          <p:cNvPr id="638978" name="Rectangle 2">
            <a:extLst>
              <a:ext uri="{FF2B5EF4-FFF2-40B4-BE49-F238E27FC236}">
                <a16:creationId xmlns:a16="http://schemas.microsoft.com/office/drawing/2014/main" id="{09943C64-96C4-D73C-9A21-60F70924C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Lateness:  Greedy Algorithms</a:t>
            </a:r>
          </a:p>
        </p:txBody>
      </p:sp>
      <p:sp>
        <p:nvSpPr>
          <p:cNvPr id="638979" name="Rectangle 3">
            <a:extLst>
              <a:ext uri="{FF2B5EF4-FFF2-40B4-BE49-F238E27FC236}">
                <a16:creationId xmlns:a16="http://schemas.microsoft.com/office/drawing/2014/main" id="{91B7284D-81E0-575F-2A9E-E1BFFB5F0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template.  </a:t>
            </a:r>
            <a:r>
              <a:rPr lang="en-US" altLang="en-US">
                <a:solidFill>
                  <a:schemeClr val="tx1"/>
                </a:solidFill>
              </a:rPr>
              <a:t>Consider jobs in some order. 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[Shortest processing time first]</a:t>
            </a:r>
            <a:r>
              <a:rPr lang="en-US" altLang="en-US"/>
              <a:t>  Consider jobs in ascending order of processing time t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endParaRPr lang="en-US" altLang="en-US">
              <a:solidFill>
                <a:schemeClr val="hlink"/>
              </a:solidFill>
            </a:endParaRP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[Earliest deadline first]</a:t>
            </a:r>
            <a:r>
              <a:rPr lang="en-US" altLang="en-US"/>
              <a:t>  Consider jobs in ascending order of deadline d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[Smallest slack]</a:t>
            </a:r>
            <a:r>
              <a:rPr lang="en-US" altLang="en-US"/>
              <a:t>  Consider jobs in ascending order of slack d</a:t>
            </a:r>
            <a:r>
              <a:rPr lang="en-US" altLang="en-US" baseline="-25000"/>
              <a:t>j</a:t>
            </a:r>
            <a:r>
              <a:rPr lang="en-US" altLang="en-US"/>
              <a:t> - t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0139A2-7123-25C2-A12B-26DC989304EA}"/>
              </a:ext>
            </a:extLst>
          </p:cNvPr>
          <p:cNvSpPr/>
          <p:nvPr/>
        </p:nvSpPr>
        <p:spPr bwMode="auto">
          <a:xfrm>
            <a:off x="539552" y="3789040"/>
            <a:ext cx="7918648" cy="21545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390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2F2F5BF-1927-F95E-2078-5F1DB217C9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D8254-2930-4CF2-80A0-DA644CDCC15C}" type="slidenum">
              <a:rPr lang="en-US" altLang="en-US"/>
              <a:pPr/>
              <a:t>43</a:t>
            </a:fld>
            <a:endParaRPr lang="en-US" altLang="en-US" sz="1400"/>
          </a:p>
        </p:txBody>
      </p:sp>
      <p:sp>
        <p:nvSpPr>
          <p:cNvPr id="638978" name="Rectangle 2">
            <a:extLst>
              <a:ext uri="{FF2B5EF4-FFF2-40B4-BE49-F238E27FC236}">
                <a16:creationId xmlns:a16="http://schemas.microsoft.com/office/drawing/2014/main" id="{09943C64-96C4-D73C-9A21-60F70924C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Lateness:  Greedy Algorithms</a:t>
            </a:r>
          </a:p>
        </p:txBody>
      </p:sp>
      <p:sp>
        <p:nvSpPr>
          <p:cNvPr id="638979" name="Rectangle 3">
            <a:extLst>
              <a:ext uri="{FF2B5EF4-FFF2-40B4-BE49-F238E27FC236}">
                <a16:creationId xmlns:a16="http://schemas.microsoft.com/office/drawing/2014/main" id="{91B7284D-81E0-575F-2A9E-E1BFFB5F0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template.  </a:t>
            </a:r>
            <a:r>
              <a:rPr lang="en-US" altLang="en-US">
                <a:solidFill>
                  <a:schemeClr val="tx1"/>
                </a:solidFill>
              </a:rPr>
              <a:t>Consider jobs in some order. 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[Shortest processing time first]</a:t>
            </a:r>
            <a:r>
              <a:rPr lang="en-US" altLang="en-US"/>
              <a:t>  Consider jobs in ascending order of processing time t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endParaRPr lang="en-US" altLang="en-US">
              <a:solidFill>
                <a:schemeClr val="hlink"/>
              </a:solidFill>
            </a:endParaRP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[Earliest deadline first]</a:t>
            </a:r>
            <a:r>
              <a:rPr lang="en-US" altLang="en-US"/>
              <a:t>  Consider jobs in ascending order of deadline d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[Smallest slack]</a:t>
            </a:r>
            <a:r>
              <a:rPr lang="en-US" altLang="en-US"/>
              <a:t>  Consider jobs in ascending order of slack d</a:t>
            </a:r>
            <a:r>
              <a:rPr lang="en-US" altLang="en-US" baseline="-25000"/>
              <a:t>j</a:t>
            </a:r>
            <a:r>
              <a:rPr lang="en-US" altLang="en-US"/>
              <a:t> - t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907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6F36036-6B5D-724E-3EF0-A08BF8436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77C55-C144-4806-B138-9744643BA91F}" type="slidenum">
              <a:rPr lang="en-US" altLang="en-US"/>
              <a:pPr/>
              <a:t>44</a:t>
            </a:fld>
            <a:endParaRPr lang="en-US" altLang="en-US" sz="1400"/>
          </a:p>
        </p:txBody>
      </p:sp>
      <p:sp>
        <p:nvSpPr>
          <p:cNvPr id="640058" name="Rectangle 58">
            <a:extLst>
              <a:ext uri="{FF2B5EF4-FFF2-40B4-BE49-F238E27FC236}">
                <a16:creationId xmlns:a16="http://schemas.microsoft.com/office/drawing/2014/main" id="{1E0294B5-E6F3-70FB-7FC6-13CF2224F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template.  </a:t>
            </a:r>
            <a:r>
              <a:rPr lang="en-US" altLang="en-US">
                <a:solidFill>
                  <a:schemeClr val="tx1"/>
                </a:solidFill>
              </a:rPr>
              <a:t>Consider jobs in some order. 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[Shortest processing time first]</a:t>
            </a:r>
            <a:r>
              <a:rPr lang="en-US" altLang="en-US"/>
              <a:t>  Consider jobs in ascending order of processing time t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[Smallest slack]</a:t>
            </a:r>
            <a:r>
              <a:rPr lang="en-US" altLang="en-US"/>
              <a:t>  Consider jobs in ascending order of slack d</a:t>
            </a:r>
            <a:r>
              <a:rPr lang="en-US" altLang="en-US" baseline="-25000"/>
              <a:t>j</a:t>
            </a:r>
            <a:r>
              <a:rPr lang="en-US" altLang="en-US"/>
              <a:t> - t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</p:txBody>
      </p:sp>
      <p:sp>
        <p:nvSpPr>
          <p:cNvPr id="640009" name="Rectangle 9">
            <a:extLst>
              <a:ext uri="{FF2B5EF4-FFF2-40B4-BE49-F238E27FC236}">
                <a16:creationId xmlns:a16="http://schemas.microsoft.com/office/drawing/2014/main" id="{F10548B1-19E2-04E3-3916-E45580A72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71775"/>
            <a:ext cx="14938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counterexample</a:t>
            </a:r>
          </a:p>
        </p:txBody>
      </p:sp>
      <p:sp>
        <p:nvSpPr>
          <p:cNvPr id="640013" name="Rectangle 13">
            <a:extLst>
              <a:ext uri="{FF2B5EF4-FFF2-40B4-BE49-F238E27FC236}">
                <a16:creationId xmlns:a16="http://schemas.microsoft.com/office/drawing/2014/main" id="{3ABBEC92-A40E-407F-C18E-F7329990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8" y="5451475"/>
            <a:ext cx="14938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counterexample</a:t>
            </a:r>
          </a:p>
        </p:txBody>
      </p:sp>
      <p:sp>
        <p:nvSpPr>
          <p:cNvPr id="640027" name="Rectangle 27">
            <a:extLst>
              <a:ext uri="{FF2B5EF4-FFF2-40B4-BE49-F238E27FC236}">
                <a16:creationId xmlns:a16="http://schemas.microsoft.com/office/drawing/2014/main" id="{3377FDD8-83EF-82CE-23AA-1951B571F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3073400"/>
            <a:ext cx="641350" cy="355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d</a:t>
            </a:r>
            <a:r>
              <a:rPr kumimoji="0" lang="en-US" altLang="en-US" sz="1400" baseline="-2500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640029" name="Rectangle 29">
            <a:extLst>
              <a:ext uri="{FF2B5EF4-FFF2-40B4-BE49-F238E27FC236}">
                <a16:creationId xmlns:a16="http://schemas.microsoft.com/office/drawing/2014/main" id="{16598D23-1B3B-6E19-3AF4-FAF5B6DC6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717800"/>
            <a:ext cx="641350" cy="355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t</a:t>
            </a:r>
            <a:r>
              <a:rPr kumimoji="0" lang="en-US" altLang="en-US" sz="1400" baseline="-25000">
                <a:solidFill>
                  <a:schemeClr val="bg1"/>
                </a:solidFill>
              </a:rPr>
              <a:t>j</a:t>
            </a:r>
          </a:p>
        </p:txBody>
      </p:sp>
      <p:grpSp>
        <p:nvGrpSpPr>
          <p:cNvPr id="640047" name="Group 47">
            <a:extLst>
              <a:ext uri="{FF2B5EF4-FFF2-40B4-BE49-F238E27FC236}">
                <a16:creationId xmlns:a16="http://schemas.microsoft.com/office/drawing/2014/main" id="{217176AB-F04C-19C6-A473-54154DAD87B3}"/>
              </a:ext>
            </a:extLst>
          </p:cNvPr>
          <p:cNvGrpSpPr>
            <a:grpSpLocks/>
          </p:cNvGrpSpPr>
          <p:nvPr/>
        </p:nvGrpSpPr>
        <p:grpSpPr bwMode="auto">
          <a:xfrm>
            <a:off x="4002088" y="2362200"/>
            <a:ext cx="958850" cy="1066800"/>
            <a:chOff x="1988" y="1344"/>
            <a:chExt cx="505" cy="672"/>
          </a:xfrm>
        </p:grpSpPr>
        <p:sp>
          <p:nvSpPr>
            <p:cNvPr id="640028" name="Rectangle 28">
              <a:extLst>
                <a:ext uri="{FF2B5EF4-FFF2-40B4-BE49-F238E27FC236}">
                  <a16:creationId xmlns:a16="http://schemas.microsoft.com/office/drawing/2014/main" id="{140E0268-D60B-4D3C-AFED-819742E8E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1792"/>
              <a:ext cx="253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100</a:t>
              </a:r>
              <a:endParaRPr kumimoji="0" lang="en-US" altLang="en-US" sz="1400" baseline="30000"/>
            </a:p>
          </p:txBody>
        </p:sp>
        <p:sp>
          <p:nvSpPr>
            <p:cNvPr id="640030" name="Rectangle 30">
              <a:extLst>
                <a:ext uri="{FF2B5EF4-FFF2-40B4-BE49-F238E27FC236}">
                  <a16:creationId xmlns:a16="http://schemas.microsoft.com/office/drawing/2014/main" id="{77C4CCB3-0DC3-3D4B-305C-CAC9DD7AB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1568"/>
              <a:ext cx="253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</a:t>
              </a:r>
              <a:endParaRPr kumimoji="0" lang="en-US" altLang="en-US" sz="1400" baseline="30000"/>
            </a:p>
          </p:txBody>
        </p:sp>
        <p:sp>
          <p:nvSpPr>
            <p:cNvPr id="640031" name="Rectangle 31">
              <a:extLst>
                <a:ext uri="{FF2B5EF4-FFF2-40B4-BE49-F238E27FC236}">
                  <a16:creationId xmlns:a16="http://schemas.microsoft.com/office/drawing/2014/main" id="{90DC086A-0E56-57D8-0229-50E88D374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1344"/>
              <a:ext cx="253" cy="22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1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640032" name="Rectangle 32">
              <a:extLst>
                <a:ext uri="{FF2B5EF4-FFF2-40B4-BE49-F238E27FC236}">
                  <a16:creationId xmlns:a16="http://schemas.microsoft.com/office/drawing/2014/main" id="{BACF207F-4F19-AAAD-11CA-A4BC41DC3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1792"/>
              <a:ext cx="252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10</a:t>
              </a:r>
              <a:endParaRPr kumimoji="0" lang="en-US" altLang="en-US" sz="1400" baseline="30000"/>
            </a:p>
          </p:txBody>
        </p:sp>
        <p:sp>
          <p:nvSpPr>
            <p:cNvPr id="640033" name="Rectangle 33">
              <a:extLst>
                <a:ext uri="{FF2B5EF4-FFF2-40B4-BE49-F238E27FC236}">
                  <a16:creationId xmlns:a16="http://schemas.microsoft.com/office/drawing/2014/main" id="{48FAFE2B-536A-97C5-1771-2520757F0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1568"/>
              <a:ext cx="252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10</a:t>
              </a:r>
              <a:endParaRPr kumimoji="0" lang="en-US" altLang="en-US" sz="1400" baseline="30000"/>
            </a:p>
          </p:txBody>
        </p:sp>
        <p:sp>
          <p:nvSpPr>
            <p:cNvPr id="640034" name="Rectangle 34">
              <a:extLst>
                <a:ext uri="{FF2B5EF4-FFF2-40B4-BE49-F238E27FC236}">
                  <a16:creationId xmlns:a16="http://schemas.microsoft.com/office/drawing/2014/main" id="{A59A1831-F81B-4A6C-A8D6-4832ED627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1344"/>
              <a:ext cx="252" cy="22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2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640048" name="Rectangle 48">
            <a:extLst>
              <a:ext uri="{FF2B5EF4-FFF2-40B4-BE49-F238E27FC236}">
                <a16:creationId xmlns:a16="http://schemas.microsoft.com/office/drawing/2014/main" id="{2EABEC98-7EC4-3323-F494-F97D730B6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725" y="5664200"/>
            <a:ext cx="641350" cy="355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d</a:t>
            </a:r>
            <a:r>
              <a:rPr kumimoji="0" lang="en-US" altLang="en-US" sz="1400" baseline="-2500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640049" name="Rectangle 49">
            <a:extLst>
              <a:ext uri="{FF2B5EF4-FFF2-40B4-BE49-F238E27FC236}">
                <a16:creationId xmlns:a16="http://schemas.microsoft.com/office/drawing/2014/main" id="{FABFEA91-F8B6-8FFB-7662-891B690D0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725" y="5308600"/>
            <a:ext cx="641350" cy="355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t</a:t>
            </a:r>
            <a:r>
              <a:rPr kumimoji="0" lang="en-US" altLang="en-US" sz="1400" baseline="-25000">
                <a:solidFill>
                  <a:schemeClr val="bg1"/>
                </a:solidFill>
              </a:rPr>
              <a:t>j</a:t>
            </a:r>
          </a:p>
        </p:txBody>
      </p:sp>
      <p:grpSp>
        <p:nvGrpSpPr>
          <p:cNvPr id="640050" name="Group 50">
            <a:extLst>
              <a:ext uri="{FF2B5EF4-FFF2-40B4-BE49-F238E27FC236}">
                <a16:creationId xmlns:a16="http://schemas.microsoft.com/office/drawing/2014/main" id="{CA371EB3-093D-4565-93E6-E731074E35B2}"/>
              </a:ext>
            </a:extLst>
          </p:cNvPr>
          <p:cNvGrpSpPr>
            <a:grpSpLocks/>
          </p:cNvGrpSpPr>
          <p:nvPr/>
        </p:nvGrpSpPr>
        <p:grpSpPr bwMode="auto">
          <a:xfrm>
            <a:off x="4029075" y="4953000"/>
            <a:ext cx="958850" cy="1066800"/>
            <a:chOff x="1988" y="1344"/>
            <a:chExt cx="505" cy="672"/>
          </a:xfrm>
        </p:grpSpPr>
        <p:sp>
          <p:nvSpPr>
            <p:cNvPr id="640051" name="Rectangle 51">
              <a:extLst>
                <a:ext uri="{FF2B5EF4-FFF2-40B4-BE49-F238E27FC236}">
                  <a16:creationId xmlns:a16="http://schemas.microsoft.com/office/drawing/2014/main" id="{CAE0803A-95A5-8F36-4D06-7799CE7CB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1792"/>
              <a:ext cx="253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2</a:t>
              </a:r>
              <a:endParaRPr kumimoji="0" lang="en-US" altLang="en-US" sz="1400" baseline="30000"/>
            </a:p>
          </p:txBody>
        </p:sp>
        <p:sp>
          <p:nvSpPr>
            <p:cNvPr id="640052" name="Rectangle 52">
              <a:extLst>
                <a:ext uri="{FF2B5EF4-FFF2-40B4-BE49-F238E27FC236}">
                  <a16:creationId xmlns:a16="http://schemas.microsoft.com/office/drawing/2014/main" id="{FD2C114D-3C5F-DD68-A766-A1F884A14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1568"/>
              <a:ext cx="253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</a:t>
              </a:r>
              <a:endParaRPr kumimoji="0" lang="en-US" altLang="en-US" sz="1400" baseline="30000"/>
            </a:p>
          </p:txBody>
        </p:sp>
        <p:sp>
          <p:nvSpPr>
            <p:cNvPr id="640053" name="Rectangle 53">
              <a:extLst>
                <a:ext uri="{FF2B5EF4-FFF2-40B4-BE49-F238E27FC236}">
                  <a16:creationId xmlns:a16="http://schemas.microsoft.com/office/drawing/2014/main" id="{A66AD0BE-4419-6395-7CA7-BA371C226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1344"/>
              <a:ext cx="253" cy="22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1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640054" name="Rectangle 54">
              <a:extLst>
                <a:ext uri="{FF2B5EF4-FFF2-40B4-BE49-F238E27FC236}">
                  <a16:creationId xmlns:a16="http://schemas.microsoft.com/office/drawing/2014/main" id="{4282EEB6-E8EC-113F-2212-418EB1419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1792"/>
              <a:ext cx="252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10</a:t>
              </a:r>
              <a:endParaRPr kumimoji="0" lang="en-US" altLang="en-US" sz="1400" baseline="30000"/>
            </a:p>
          </p:txBody>
        </p:sp>
        <p:sp>
          <p:nvSpPr>
            <p:cNvPr id="640055" name="Rectangle 55">
              <a:extLst>
                <a:ext uri="{FF2B5EF4-FFF2-40B4-BE49-F238E27FC236}">
                  <a16:creationId xmlns:a16="http://schemas.microsoft.com/office/drawing/2014/main" id="{2AF6C8C9-76C9-DBCF-0D3D-66621172C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1568"/>
              <a:ext cx="252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10</a:t>
              </a:r>
              <a:endParaRPr kumimoji="0" lang="en-US" altLang="en-US" sz="1400" baseline="30000"/>
            </a:p>
          </p:txBody>
        </p:sp>
        <p:sp>
          <p:nvSpPr>
            <p:cNvPr id="640056" name="Rectangle 56">
              <a:extLst>
                <a:ext uri="{FF2B5EF4-FFF2-40B4-BE49-F238E27FC236}">
                  <a16:creationId xmlns:a16="http://schemas.microsoft.com/office/drawing/2014/main" id="{85086EDC-E20B-5A0F-B0F0-4EBFFC724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1344"/>
              <a:ext cx="252" cy="22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2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640057" name="Rectangle 57">
            <a:extLst>
              <a:ext uri="{FF2B5EF4-FFF2-40B4-BE49-F238E27FC236}">
                <a16:creationId xmlns:a16="http://schemas.microsoft.com/office/drawing/2014/main" id="{A5CB7B49-B06F-9EA6-D62D-43660BD07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Lateness:  Greedy Algorithms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A5E9D-5BE3-7392-21FF-75F29686B1AC}"/>
              </a:ext>
            </a:extLst>
          </p:cNvPr>
          <p:cNvSpPr/>
          <p:nvPr/>
        </p:nvSpPr>
        <p:spPr bwMode="auto">
          <a:xfrm>
            <a:off x="539552" y="3784600"/>
            <a:ext cx="7918648" cy="25967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6F36036-6B5D-724E-3EF0-A08BF8436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77C55-C144-4806-B138-9744643BA91F}" type="slidenum">
              <a:rPr lang="en-US" altLang="en-US"/>
              <a:pPr/>
              <a:t>45</a:t>
            </a:fld>
            <a:endParaRPr lang="en-US" altLang="en-US" sz="1400"/>
          </a:p>
        </p:txBody>
      </p:sp>
      <p:sp>
        <p:nvSpPr>
          <p:cNvPr id="640058" name="Rectangle 58">
            <a:extLst>
              <a:ext uri="{FF2B5EF4-FFF2-40B4-BE49-F238E27FC236}">
                <a16:creationId xmlns:a16="http://schemas.microsoft.com/office/drawing/2014/main" id="{1E0294B5-E6F3-70FB-7FC6-13CF2224F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template.  </a:t>
            </a:r>
            <a:r>
              <a:rPr lang="en-US" altLang="en-US">
                <a:solidFill>
                  <a:schemeClr val="tx1"/>
                </a:solidFill>
              </a:rPr>
              <a:t>Consider jobs in some order. 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[Shortest processing time first]</a:t>
            </a:r>
            <a:r>
              <a:rPr lang="en-US" altLang="en-US"/>
              <a:t>  Consider jobs in ascending order of processing time t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[Smallest slack]</a:t>
            </a:r>
            <a:r>
              <a:rPr lang="en-US" altLang="en-US"/>
              <a:t>  Consider jobs in ascending order of slack d</a:t>
            </a:r>
            <a:r>
              <a:rPr lang="en-US" altLang="en-US" baseline="-25000"/>
              <a:t>j</a:t>
            </a:r>
            <a:r>
              <a:rPr lang="en-US" altLang="en-US"/>
              <a:t> - t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</p:txBody>
      </p:sp>
      <p:sp>
        <p:nvSpPr>
          <p:cNvPr id="640009" name="Rectangle 9">
            <a:extLst>
              <a:ext uri="{FF2B5EF4-FFF2-40B4-BE49-F238E27FC236}">
                <a16:creationId xmlns:a16="http://schemas.microsoft.com/office/drawing/2014/main" id="{F10548B1-19E2-04E3-3916-E45580A72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71775"/>
            <a:ext cx="14938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counterexample</a:t>
            </a:r>
          </a:p>
        </p:txBody>
      </p:sp>
      <p:sp>
        <p:nvSpPr>
          <p:cNvPr id="640013" name="Rectangle 13">
            <a:extLst>
              <a:ext uri="{FF2B5EF4-FFF2-40B4-BE49-F238E27FC236}">
                <a16:creationId xmlns:a16="http://schemas.microsoft.com/office/drawing/2014/main" id="{3ABBEC92-A40E-407F-C18E-F7329990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8" y="5451475"/>
            <a:ext cx="14938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counterexample</a:t>
            </a:r>
          </a:p>
        </p:txBody>
      </p:sp>
      <p:sp>
        <p:nvSpPr>
          <p:cNvPr id="640027" name="Rectangle 27">
            <a:extLst>
              <a:ext uri="{FF2B5EF4-FFF2-40B4-BE49-F238E27FC236}">
                <a16:creationId xmlns:a16="http://schemas.microsoft.com/office/drawing/2014/main" id="{3377FDD8-83EF-82CE-23AA-1951B571F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3073400"/>
            <a:ext cx="641350" cy="355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d</a:t>
            </a:r>
            <a:r>
              <a:rPr kumimoji="0" lang="en-US" altLang="en-US" sz="1400" baseline="-2500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640029" name="Rectangle 29">
            <a:extLst>
              <a:ext uri="{FF2B5EF4-FFF2-40B4-BE49-F238E27FC236}">
                <a16:creationId xmlns:a16="http://schemas.microsoft.com/office/drawing/2014/main" id="{16598D23-1B3B-6E19-3AF4-FAF5B6DC6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717800"/>
            <a:ext cx="641350" cy="355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t</a:t>
            </a:r>
            <a:r>
              <a:rPr kumimoji="0" lang="en-US" altLang="en-US" sz="1400" baseline="-25000">
                <a:solidFill>
                  <a:schemeClr val="bg1"/>
                </a:solidFill>
              </a:rPr>
              <a:t>j</a:t>
            </a:r>
          </a:p>
        </p:txBody>
      </p:sp>
      <p:grpSp>
        <p:nvGrpSpPr>
          <p:cNvPr id="640047" name="Group 47">
            <a:extLst>
              <a:ext uri="{FF2B5EF4-FFF2-40B4-BE49-F238E27FC236}">
                <a16:creationId xmlns:a16="http://schemas.microsoft.com/office/drawing/2014/main" id="{217176AB-F04C-19C6-A473-54154DAD87B3}"/>
              </a:ext>
            </a:extLst>
          </p:cNvPr>
          <p:cNvGrpSpPr>
            <a:grpSpLocks/>
          </p:cNvGrpSpPr>
          <p:nvPr/>
        </p:nvGrpSpPr>
        <p:grpSpPr bwMode="auto">
          <a:xfrm>
            <a:off x="4002088" y="2362200"/>
            <a:ext cx="958850" cy="1066800"/>
            <a:chOff x="1988" y="1344"/>
            <a:chExt cx="505" cy="672"/>
          </a:xfrm>
        </p:grpSpPr>
        <p:sp>
          <p:nvSpPr>
            <p:cNvPr id="640028" name="Rectangle 28">
              <a:extLst>
                <a:ext uri="{FF2B5EF4-FFF2-40B4-BE49-F238E27FC236}">
                  <a16:creationId xmlns:a16="http://schemas.microsoft.com/office/drawing/2014/main" id="{140E0268-D60B-4D3C-AFED-819742E8E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1792"/>
              <a:ext cx="253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100</a:t>
              </a:r>
              <a:endParaRPr kumimoji="0" lang="en-US" altLang="en-US" sz="1400" baseline="30000"/>
            </a:p>
          </p:txBody>
        </p:sp>
        <p:sp>
          <p:nvSpPr>
            <p:cNvPr id="640030" name="Rectangle 30">
              <a:extLst>
                <a:ext uri="{FF2B5EF4-FFF2-40B4-BE49-F238E27FC236}">
                  <a16:creationId xmlns:a16="http://schemas.microsoft.com/office/drawing/2014/main" id="{77C4CCB3-0DC3-3D4B-305C-CAC9DD7AB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1568"/>
              <a:ext cx="253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</a:t>
              </a:r>
              <a:endParaRPr kumimoji="0" lang="en-US" altLang="en-US" sz="1400" baseline="30000"/>
            </a:p>
          </p:txBody>
        </p:sp>
        <p:sp>
          <p:nvSpPr>
            <p:cNvPr id="640031" name="Rectangle 31">
              <a:extLst>
                <a:ext uri="{FF2B5EF4-FFF2-40B4-BE49-F238E27FC236}">
                  <a16:creationId xmlns:a16="http://schemas.microsoft.com/office/drawing/2014/main" id="{90DC086A-0E56-57D8-0229-50E88D374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1344"/>
              <a:ext cx="253" cy="22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1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640032" name="Rectangle 32">
              <a:extLst>
                <a:ext uri="{FF2B5EF4-FFF2-40B4-BE49-F238E27FC236}">
                  <a16:creationId xmlns:a16="http://schemas.microsoft.com/office/drawing/2014/main" id="{BACF207F-4F19-AAAD-11CA-A4BC41DC3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1792"/>
              <a:ext cx="252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10</a:t>
              </a:r>
              <a:endParaRPr kumimoji="0" lang="en-US" altLang="en-US" sz="1400" baseline="30000"/>
            </a:p>
          </p:txBody>
        </p:sp>
        <p:sp>
          <p:nvSpPr>
            <p:cNvPr id="640033" name="Rectangle 33">
              <a:extLst>
                <a:ext uri="{FF2B5EF4-FFF2-40B4-BE49-F238E27FC236}">
                  <a16:creationId xmlns:a16="http://schemas.microsoft.com/office/drawing/2014/main" id="{48FAFE2B-536A-97C5-1771-2520757F0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1568"/>
              <a:ext cx="252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10</a:t>
              </a:r>
              <a:endParaRPr kumimoji="0" lang="en-US" altLang="en-US" sz="1400" baseline="30000"/>
            </a:p>
          </p:txBody>
        </p:sp>
        <p:sp>
          <p:nvSpPr>
            <p:cNvPr id="640034" name="Rectangle 34">
              <a:extLst>
                <a:ext uri="{FF2B5EF4-FFF2-40B4-BE49-F238E27FC236}">
                  <a16:creationId xmlns:a16="http://schemas.microsoft.com/office/drawing/2014/main" id="{A59A1831-F81B-4A6C-A8D6-4832ED627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1344"/>
              <a:ext cx="252" cy="22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2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640048" name="Rectangle 48">
            <a:extLst>
              <a:ext uri="{FF2B5EF4-FFF2-40B4-BE49-F238E27FC236}">
                <a16:creationId xmlns:a16="http://schemas.microsoft.com/office/drawing/2014/main" id="{2EABEC98-7EC4-3323-F494-F97D730B6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725" y="5664200"/>
            <a:ext cx="641350" cy="355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d</a:t>
            </a:r>
            <a:r>
              <a:rPr kumimoji="0" lang="en-US" altLang="en-US" sz="1400" baseline="-2500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640049" name="Rectangle 49">
            <a:extLst>
              <a:ext uri="{FF2B5EF4-FFF2-40B4-BE49-F238E27FC236}">
                <a16:creationId xmlns:a16="http://schemas.microsoft.com/office/drawing/2014/main" id="{FABFEA91-F8B6-8FFB-7662-891B690D0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725" y="5308600"/>
            <a:ext cx="641350" cy="355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t</a:t>
            </a:r>
            <a:r>
              <a:rPr kumimoji="0" lang="en-US" altLang="en-US" sz="1400" baseline="-25000">
                <a:solidFill>
                  <a:schemeClr val="bg1"/>
                </a:solidFill>
              </a:rPr>
              <a:t>j</a:t>
            </a:r>
          </a:p>
        </p:txBody>
      </p:sp>
      <p:grpSp>
        <p:nvGrpSpPr>
          <p:cNvPr id="640050" name="Group 50">
            <a:extLst>
              <a:ext uri="{FF2B5EF4-FFF2-40B4-BE49-F238E27FC236}">
                <a16:creationId xmlns:a16="http://schemas.microsoft.com/office/drawing/2014/main" id="{CA371EB3-093D-4565-93E6-E731074E35B2}"/>
              </a:ext>
            </a:extLst>
          </p:cNvPr>
          <p:cNvGrpSpPr>
            <a:grpSpLocks/>
          </p:cNvGrpSpPr>
          <p:nvPr/>
        </p:nvGrpSpPr>
        <p:grpSpPr bwMode="auto">
          <a:xfrm>
            <a:off x="4029075" y="4953000"/>
            <a:ext cx="958850" cy="1066800"/>
            <a:chOff x="1988" y="1344"/>
            <a:chExt cx="505" cy="672"/>
          </a:xfrm>
        </p:grpSpPr>
        <p:sp>
          <p:nvSpPr>
            <p:cNvPr id="640051" name="Rectangle 51">
              <a:extLst>
                <a:ext uri="{FF2B5EF4-FFF2-40B4-BE49-F238E27FC236}">
                  <a16:creationId xmlns:a16="http://schemas.microsoft.com/office/drawing/2014/main" id="{CAE0803A-95A5-8F36-4D06-7799CE7CB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1792"/>
              <a:ext cx="253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2</a:t>
              </a:r>
              <a:endParaRPr kumimoji="0" lang="en-US" altLang="en-US" sz="1400" baseline="30000"/>
            </a:p>
          </p:txBody>
        </p:sp>
        <p:sp>
          <p:nvSpPr>
            <p:cNvPr id="640052" name="Rectangle 52">
              <a:extLst>
                <a:ext uri="{FF2B5EF4-FFF2-40B4-BE49-F238E27FC236}">
                  <a16:creationId xmlns:a16="http://schemas.microsoft.com/office/drawing/2014/main" id="{FD2C114D-3C5F-DD68-A766-A1F884A14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1568"/>
              <a:ext cx="253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</a:t>
              </a:r>
              <a:endParaRPr kumimoji="0" lang="en-US" altLang="en-US" sz="1400" baseline="30000"/>
            </a:p>
          </p:txBody>
        </p:sp>
        <p:sp>
          <p:nvSpPr>
            <p:cNvPr id="640053" name="Rectangle 53">
              <a:extLst>
                <a:ext uri="{FF2B5EF4-FFF2-40B4-BE49-F238E27FC236}">
                  <a16:creationId xmlns:a16="http://schemas.microsoft.com/office/drawing/2014/main" id="{A66AD0BE-4419-6395-7CA7-BA371C226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1344"/>
              <a:ext cx="253" cy="22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1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  <p:sp>
          <p:nvSpPr>
            <p:cNvPr id="640054" name="Rectangle 54">
              <a:extLst>
                <a:ext uri="{FF2B5EF4-FFF2-40B4-BE49-F238E27FC236}">
                  <a16:creationId xmlns:a16="http://schemas.microsoft.com/office/drawing/2014/main" id="{4282EEB6-E8EC-113F-2212-418EB1419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1792"/>
              <a:ext cx="252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10</a:t>
              </a:r>
              <a:endParaRPr kumimoji="0" lang="en-US" altLang="en-US" sz="1400" baseline="30000"/>
            </a:p>
          </p:txBody>
        </p:sp>
        <p:sp>
          <p:nvSpPr>
            <p:cNvPr id="640055" name="Rectangle 55">
              <a:extLst>
                <a:ext uri="{FF2B5EF4-FFF2-40B4-BE49-F238E27FC236}">
                  <a16:creationId xmlns:a16="http://schemas.microsoft.com/office/drawing/2014/main" id="{2AF6C8C9-76C9-DBCF-0D3D-66621172C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1568"/>
              <a:ext cx="252" cy="2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/>
                <a:t>10</a:t>
              </a:r>
              <a:endParaRPr kumimoji="0" lang="en-US" altLang="en-US" sz="1400" baseline="30000"/>
            </a:p>
          </p:txBody>
        </p:sp>
        <p:sp>
          <p:nvSpPr>
            <p:cNvPr id="640056" name="Rectangle 56">
              <a:extLst>
                <a:ext uri="{FF2B5EF4-FFF2-40B4-BE49-F238E27FC236}">
                  <a16:creationId xmlns:a16="http://schemas.microsoft.com/office/drawing/2014/main" id="{85086EDC-E20B-5A0F-B0F0-4EBFFC724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1344"/>
              <a:ext cx="252" cy="22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altLang="en-US" sz="1400">
                  <a:solidFill>
                    <a:schemeClr val="bg1"/>
                  </a:solidFill>
                </a:rPr>
                <a:t>2</a:t>
              </a:r>
              <a:endParaRPr kumimoji="0" lang="en-US" altLang="en-US" sz="1400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640057" name="Rectangle 57">
            <a:extLst>
              <a:ext uri="{FF2B5EF4-FFF2-40B4-BE49-F238E27FC236}">
                <a16:creationId xmlns:a16="http://schemas.microsoft.com/office/drawing/2014/main" id="{A5CB7B49-B06F-9EA6-D62D-43660BD07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Lateness: 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1762588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BA6B4C5-6899-E19F-6647-ADD632704B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967B1-DAA7-446A-9DC6-412046C80103}" type="slidenum">
              <a:rPr lang="en-US" altLang="en-US"/>
              <a:pPr/>
              <a:t>46</a:t>
            </a:fld>
            <a:endParaRPr lang="en-US" altLang="en-US" sz="1400"/>
          </a:p>
        </p:txBody>
      </p:sp>
      <p:sp>
        <p:nvSpPr>
          <p:cNvPr id="354309" name="Text Box 5">
            <a:extLst>
              <a:ext uri="{FF2B5EF4-FFF2-40B4-BE49-F238E27FC236}">
                <a16:creationId xmlns:a16="http://schemas.microsoft.com/office/drawing/2014/main" id="{0D7F9084-99FE-96C2-4FFC-D459B1D2E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743575"/>
            <a:ext cx="1752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400"/>
          </a:p>
        </p:txBody>
      </p:sp>
      <p:sp>
        <p:nvSpPr>
          <p:cNvPr id="354409" name="Text Box 105">
            <a:extLst>
              <a:ext uri="{FF2B5EF4-FFF2-40B4-BE49-F238E27FC236}">
                <a16:creationId xmlns:a16="http://schemas.microsoft.com/office/drawing/2014/main" id="{B0F2C9D0-75CF-B9FA-AF9F-B5AC6AD22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0</a:t>
            </a:r>
          </a:p>
        </p:txBody>
      </p:sp>
      <p:sp>
        <p:nvSpPr>
          <p:cNvPr id="354422" name="Text Box 118">
            <a:extLst>
              <a:ext uri="{FF2B5EF4-FFF2-40B4-BE49-F238E27FC236}">
                <a16:creationId xmlns:a16="http://schemas.microsoft.com/office/drawing/2014/main" id="{C568E1DA-58CB-8271-BDA0-53CCAADC4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</a:t>
            </a:r>
          </a:p>
        </p:txBody>
      </p:sp>
      <p:sp>
        <p:nvSpPr>
          <p:cNvPr id="354423" name="Text Box 119">
            <a:extLst>
              <a:ext uri="{FF2B5EF4-FFF2-40B4-BE49-F238E27FC236}">
                <a16:creationId xmlns:a16="http://schemas.microsoft.com/office/drawing/2014/main" id="{8C99EE20-2659-3C80-DBF5-47F4CF1CA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2</a:t>
            </a:r>
          </a:p>
        </p:txBody>
      </p:sp>
      <p:sp>
        <p:nvSpPr>
          <p:cNvPr id="354424" name="Text Box 120">
            <a:extLst>
              <a:ext uri="{FF2B5EF4-FFF2-40B4-BE49-F238E27FC236}">
                <a16:creationId xmlns:a16="http://schemas.microsoft.com/office/drawing/2014/main" id="{D05305B1-637B-38AF-5100-4797C36B4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3</a:t>
            </a:r>
          </a:p>
        </p:txBody>
      </p:sp>
      <p:sp>
        <p:nvSpPr>
          <p:cNvPr id="354425" name="Text Box 121">
            <a:extLst>
              <a:ext uri="{FF2B5EF4-FFF2-40B4-BE49-F238E27FC236}">
                <a16:creationId xmlns:a16="http://schemas.microsoft.com/office/drawing/2014/main" id="{25D28EB3-B223-800A-A72C-4C2319373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4</a:t>
            </a:r>
          </a:p>
        </p:txBody>
      </p:sp>
      <p:sp>
        <p:nvSpPr>
          <p:cNvPr id="354426" name="Text Box 122">
            <a:extLst>
              <a:ext uri="{FF2B5EF4-FFF2-40B4-BE49-F238E27FC236}">
                <a16:creationId xmlns:a16="http://schemas.microsoft.com/office/drawing/2014/main" id="{EC9909B3-D28A-C698-44DC-4BD65369A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5</a:t>
            </a:r>
          </a:p>
        </p:txBody>
      </p:sp>
      <p:sp>
        <p:nvSpPr>
          <p:cNvPr id="354427" name="Text Box 123">
            <a:extLst>
              <a:ext uri="{FF2B5EF4-FFF2-40B4-BE49-F238E27FC236}">
                <a16:creationId xmlns:a16="http://schemas.microsoft.com/office/drawing/2014/main" id="{E665ACAF-4AA5-7AE8-1288-487DCE88E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6</a:t>
            </a:r>
          </a:p>
        </p:txBody>
      </p:sp>
      <p:sp>
        <p:nvSpPr>
          <p:cNvPr id="354428" name="Text Box 124">
            <a:extLst>
              <a:ext uri="{FF2B5EF4-FFF2-40B4-BE49-F238E27FC236}">
                <a16:creationId xmlns:a16="http://schemas.microsoft.com/office/drawing/2014/main" id="{3BEC3635-A055-C0AF-3CFA-AE6750F0F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7</a:t>
            </a:r>
          </a:p>
        </p:txBody>
      </p:sp>
      <p:sp>
        <p:nvSpPr>
          <p:cNvPr id="354429" name="Text Box 125">
            <a:extLst>
              <a:ext uri="{FF2B5EF4-FFF2-40B4-BE49-F238E27FC236}">
                <a16:creationId xmlns:a16="http://schemas.microsoft.com/office/drawing/2014/main" id="{6B25F4E4-9F03-C494-440F-12557CA7A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8</a:t>
            </a:r>
          </a:p>
        </p:txBody>
      </p:sp>
      <p:sp>
        <p:nvSpPr>
          <p:cNvPr id="354430" name="Text Box 126">
            <a:extLst>
              <a:ext uri="{FF2B5EF4-FFF2-40B4-BE49-F238E27FC236}">
                <a16:creationId xmlns:a16="http://schemas.microsoft.com/office/drawing/2014/main" id="{044645A5-6493-A73E-996B-C2895D696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9</a:t>
            </a:r>
          </a:p>
        </p:txBody>
      </p:sp>
      <p:sp>
        <p:nvSpPr>
          <p:cNvPr id="354431" name="Text Box 127">
            <a:extLst>
              <a:ext uri="{FF2B5EF4-FFF2-40B4-BE49-F238E27FC236}">
                <a16:creationId xmlns:a16="http://schemas.microsoft.com/office/drawing/2014/main" id="{B6FFCA36-3362-90A2-7768-DAADD5B6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10</a:t>
            </a:r>
          </a:p>
        </p:txBody>
      </p:sp>
      <p:sp>
        <p:nvSpPr>
          <p:cNvPr id="354432" name="Text Box 128">
            <a:extLst>
              <a:ext uri="{FF2B5EF4-FFF2-40B4-BE49-F238E27FC236}">
                <a16:creationId xmlns:a16="http://schemas.microsoft.com/office/drawing/2014/main" id="{C2278DE2-0C6B-175E-D01D-596E852A1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11</a:t>
            </a:r>
          </a:p>
        </p:txBody>
      </p:sp>
      <p:sp>
        <p:nvSpPr>
          <p:cNvPr id="354438" name="Text Box 134">
            <a:extLst>
              <a:ext uri="{FF2B5EF4-FFF2-40B4-BE49-F238E27FC236}">
                <a16:creationId xmlns:a16="http://schemas.microsoft.com/office/drawing/2014/main" id="{DC0B92A4-8F8D-B43A-90D6-FB4FF3B79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12</a:t>
            </a:r>
          </a:p>
        </p:txBody>
      </p:sp>
      <p:sp>
        <p:nvSpPr>
          <p:cNvPr id="354439" name="Text Box 135">
            <a:extLst>
              <a:ext uri="{FF2B5EF4-FFF2-40B4-BE49-F238E27FC236}">
                <a16:creationId xmlns:a16="http://schemas.microsoft.com/office/drawing/2014/main" id="{7B345568-44F1-2D27-5446-FA65D470D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13</a:t>
            </a:r>
          </a:p>
        </p:txBody>
      </p:sp>
      <p:sp>
        <p:nvSpPr>
          <p:cNvPr id="354440" name="Text Box 136">
            <a:extLst>
              <a:ext uri="{FF2B5EF4-FFF2-40B4-BE49-F238E27FC236}">
                <a16:creationId xmlns:a16="http://schemas.microsoft.com/office/drawing/2014/main" id="{3F7B87BC-B56E-0393-2478-0B35AA889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14</a:t>
            </a:r>
          </a:p>
        </p:txBody>
      </p:sp>
      <p:sp>
        <p:nvSpPr>
          <p:cNvPr id="354441" name="Text Box 137">
            <a:extLst>
              <a:ext uri="{FF2B5EF4-FFF2-40B4-BE49-F238E27FC236}">
                <a16:creationId xmlns:a16="http://schemas.microsoft.com/office/drawing/2014/main" id="{380AB4D7-3D14-5BEA-EFEC-C66D0240D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15</a:t>
            </a:r>
          </a:p>
        </p:txBody>
      </p:sp>
      <p:grpSp>
        <p:nvGrpSpPr>
          <p:cNvPr id="354371" name="Group 67">
            <a:extLst>
              <a:ext uri="{FF2B5EF4-FFF2-40B4-BE49-F238E27FC236}">
                <a16:creationId xmlns:a16="http://schemas.microsoft.com/office/drawing/2014/main" id="{D9FCA204-579C-300D-C3C9-5FF9C1B0AB4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562600"/>
            <a:ext cx="8001000" cy="381000"/>
            <a:chOff x="288" y="3408"/>
            <a:chExt cx="5040" cy="192"/>
          </a:xfrm>
        </p:grpSpPr>
        <p:sp>
          <p:nvSpPr>
            <p:cNvPr id="354313" name="Rectangle 9">
              <a:extLst>
                <a:ext uri="{FF2B5EF4-FFF2-40B4-BE49-F238E27FC236}">
                  <a16:creationId xmlns:a16="http://schemas.microsoft.com/office/drawing/2014/main" id="{736D518F-DEA9-5432-4D51-5A7982C2B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408"/>
              <a:ext cx="1008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d</a:t>
              </a:r>
              <a:r>
                <a:rPr lang="en-US" altLang="en-US" sz="1400" baseline="-25000"/>
                <a:t>5</a:t>
              </a:r>
              <a:r>
                <a:rPr lang="en-US" altLang="en-US" sz="1400"/>
                <a:t> = 14</a:t>
              </a:r>
            </a:p>
          </p:txBody>
        </p:sp>
        <p:sp>
          <p:nvSpPr>
            <p:cNvPr id="354314" name="Rectangle 10">
              <a:extLst>
                <a:ext uri="{FF2B5EF4-FFF2-40B4-BE49-F238E27FC236}">
                  <a16:creationId xmlns:a16="http://schemas.microsoft.com/office/drawing/2014/main" id="{92BC1DCB-F359-EDC8-E5EA-6CAB2B03B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408"/>
              <a:ext cx="672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d</a:t>
              </a:r>
              <a:r>
                <a:rPr lang="en-US" altLang="en-US" sz="1400" baseline="-25000"/>
                <a:t>2</a:t>
              </a:r>
              <a:r>
                <a:rPr lang="en-US" altLang="en-US" sz="1400"/>
                <a:t> = 8</a:t>
              </a:r>
            </a:p>
          </p:txBody>
        </p:sp>
        <p:sp>
          <p:nvSpPr>
            <p:cNvPr id="354315" name="Rectangle 11">
              <a:extLst>
                <a:ext uri="{FF2B5EF4-FFF2-40B4-BE49-F238E27FC236}">
                  <a16:creationId xmlns:a16="http://schemas.microsoft.com/office/drawing/2014/main" id="{7641C6ED-9E51-6377-0A21-DB75DBD68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408"/>
              <a:ext cx="672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d</a:t>
              </a:r>
              <a:r>
                <a:rPr lang="en-US" altLang="en-US" sz="1400" baseline="-25000"/>
                <a:t>6</a:t>
              </a:r>
              <a:r>
                <a:rPr lang="en-US" altLang="en-US" sz="1400"/>
                <a:t> = 15</a:t>
              </a:r>
            </a:p>
          </p:txBody>
        </p:sp>
        <p:sp>
          <p:nvSpPr>
            <p:cNvPr id="354316" name="Rectangle 12">
              <a:extLst>
                <a:ext uri="{FF2B5EF4-FFF2-40B4-BE49-F238E27FC236}">
                  <a16:creationId xmlns:a16="http://schemas.microsoft.com/office/drawing/2014/main" id="{2C8AAE32-C7B1-8CDB-07C4-9F4068806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408"/>
              <a:ext cx="1008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d</a:t>
              </a:r>
              <a:r>
                <a:rPr lang="en-US" altLang="en-US" sz="1400" baseline="-25000"/>
                <a:t>1</a:t>
              </a:r>
              <a:r>
                <a:rPr lang="en-US" altLang="en-US" sz="1400"/>
                <a:t> = 6</a:t>
              </a:r>
            </a:p>
          </p:txBody>
        </p:sp>
        <p:sp>
          <p:nvSpPr>
            <p:cNvPr id="354317" name="Rectangle 13">
              <a:extLst>
                <a:ext uri="{FF2B5EF4-FFF2-40B4-BE49-F238E27FC236}">
                  <a16:creationId xmlns:a16="http://schemas.microsoft.com/office/drawing/2014/main" id="{AE3F28BA-EAFB-B6D3-AEB3-FCC7C4C88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08"/>
              <a:ext cx="1344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d</a:t>
              </a:r>
              <a:r>
                <a:rPr lang="en-US" altLang="en-US" sz="1400" baseline="-25000"/>
                <a:t>4</a:t>
              </a:r>
              <a:r>
                <a:rPr lang="en-US" altLang="en-US" sz="1400"/>
                <a:t> = 9</a:t>
              </a:r>
            </a:p>
          </p:txBody>
        </p:sp>
        <p:sp>
          <p:nvSpPr>
            <p:cNvPr id="354319" name="Rectangle 15">
              <a:extLst>
                <a:ext uri="{FF2B5EF4-FFF2-40B4-BE49-F238E27FC236}">
                  <a16:creationId xmlns:a16="http://schemas.microsoft.com/office/drawing/2014/main" id="{C6FFB719-95A1-7856-C45E-35FF78D9B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408"/>
              <a:ext cx="336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/>
                <a:t>d</a:t>
              </a:r>
              <a:r>
                <a:rPr lang="en-US" altLang="en-US" sz="1400" baseline="-25000"/>
                <a:t>3</a:t>
              </a:r>
              <a:r>
                <a:rPr lang="en-US" altLang="en-US" sz="1400"/>
                <a:t> = 9</a:t>
              </a:r>
            </a:p>
          </p:txBody>
        </p:sp>
      </p:grpSp>
      <p:sp>
        <p:nvSpPr>
          <p:cNvPr id="354443" name="Line 139">
            <a:extLst>
              <a:ext uri="{FF2B5EF4-FFF2-40B4-BE49-F238E27FC236}">
                <a16:creationId xmlns:a16="http://schemas.microsoft.com/office/drawing/2014/main" id="{D036AE92-6CC0-C386-AC77-E3B8EDA34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9436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4444" name="Text Box 140">
            <a:extLst>
              <a:ext uri="{FF2B5EF4-FFF2-40B4-BE49-F238E27FC236}">
                <a16:creationId xmlns:a16="http://schemas.microsoft.com/office/drawing/2014/main" id="{B82AD4E4-24D7-D065-FC61-9719916C2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105400"/>
            <a:ext cx="11430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max lateness = 1</a:t>
            </a:r>
            <a:endParaRPr lang="en-US" altLang="en-US" sz="1200">
              <a:sym typeface="Symbol" panose="05050102010706020507" pitchFamily="18" charset="2"/>
            </a:endParaRPr>
          </a:p>
        </p:txBody>
      </p:sp>
      <p:sp>
        <p:nvSpPr>
          <p:cNvPr id="354445" name="Line 141">
            <a:extLst>
              <a:ext uri="{FF2B5EF4-FFF2-40B4-BE49-F238E27FC236}">
                <a16:creationId xmlns:a16="http://schemas.microsoft.com/office/drawing/2014/main" id="{80460D26-CA25-CD8B-9877-4D93AB81BE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3900" y="5364163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4446" name="Text Box 142">
            <a:extLst>
              <a:ext uri="{FF2B5EF4-FFF2-40B4-BE49-F238E27FC236}">
                <a16:creationId xmlns:a16="http://schemas.microsoft.com/office/drawing/2014/main" id="{E4E12034-D7CE-95FE-A9D5-072770E79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81200"/>
            <a:ext cx="6324600" cy="21399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b="1">
                <a:latin typeface="Courier New" panose="02070309020205020404" pitchFamily="49" charset="0"/>
              </a:rPr>
              <a:t> n jobs by deadline so that d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d</a:t>
            </a:r>
            <a:r>
              <a:rPr lang="en-US" altLang="en-US" b="1" baseline="-25000">
                <a:latin typeface="Courier New" panose="02070309020205020404" pitchFamily="49" charset="0"/>
              </a:rPr>
              <a:t>2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…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d</a:t>
            </a:r>
            <a:r>
              <a:rPr lang="en-US" altLang="en-US" b="1" baseline="-25000">
                <a:latin typeface="Courier New" panose="02070309020205020404" pitchFamily="49" charset="0"/>
              </a:rPr>
              <a:t>n</a:t>
            </a:r>
            <a:endParaRPr lang="en-US" altLang="en-US" b="1">
              <a:latin typeface="Courier New" panose="02070309020205020404" pitchFamily="49" charset="0"/>
            </a:endParaRP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</a:rPr>
              <a:t>t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en-US" b="1">
                <a:latin typeface="Courier New" panose="02070309020205020404" pitchFamily="49" charset="0"/>
              </a:rPr>
              <a:t> 0</a:t>
            </a: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b="1">
                <a:latin typeface="Courier New" panose="02070309020205020404" pitchFamily="49" charset="0"/>
              </a:rPr>
              <a:t> j = 1 to n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Assign job j to interval [t, t + t</a:t>
            </a:r>
            <a:r>
              <a:rPr lang="en-US" altLang="en-US" b="1" baseline="-25000">
                <a:latin typeface="Courier New" panose="02070309020205020404" pitchFamily="49" charset="0"/>
              </a:rPr>
              <a:t>j</a:t>
            </a:r>
            <a:r>
              <a:rPr lang="en-US" altLang="en-US" b="1">
                <a:latin typeface="Courier New" panose="02070309020205020404" pitchFamily="49" charset="0"/>
              </a:rPr>
              <a:t>]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s</a:t>
            </a:r>
            <a:r>
              <a:rPr lang="en-US" altLang="en-US" b="1" baseline="-25000">
                <a:latin typeface="Courier New" panose="02070309020205020404" pitchFamily="49" charset="0"/>
              </a:rPr>
              <a:t>j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 t, f</a:t>
            </a:r>
            <a:r>
              <a:rPr lang="en-US" altLang="en-US" b="1" baseline="-25000">
                <a:latin typeface="Courier New" panose="02070309020205020404" pitchFamily="49" charset="0"/>
              </a:rPr>
              <a:t>j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  t + t</a:t>
            </a:r>
            <a:r>
              <a:rPr lang="en-US" altLang="en-US" b="1" baseline="-25000">
                <a:latin typeface="Courier New" panose="02070309020205020404" pitchFamily="49" charset="0"/>
              </a:rPr>
              <a:t>j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t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 t + t</a:t>
            </a:r>
            <a:r>
              <a:rPr lang="en-US" altLang="en-US" b="1" baseline="-25000">
                <a:latin typeface="Courier New" panose="02070309020205020404" pitchFamily="49" charset="0"/>
              </a:rPr>
              <a:t>j</a:t>
            </a:r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output</a:t>
            </a:r>
            <a:r>
              <a:rPr lang="en-US" altLang="en-US" b="1">
                <a:latin typeface="Courier New" panose="02070309020205020404" pitchFamily="49" charset="0"/>
              </a:rPr>
              <a:t> intervals [s</a:t>
            </a:r>
            <a:r>
              <a:rPr lang="en-US" altLang="en-US" b="1" baseline="-25000">
                <a:latin typeface="Courier New" panose="02070309020205020404" pitchFamily="49" charset="0"/>
              </a:rPr>
              <a:t>j</a:t>
            </a:r>
            <a:r>
              <a:rPr lang="en-US" altLang="en-US" b="1">
                <a:latin typeface="Courier New" panose="02070309020205020404" pitchFamily="49" charset="0"/>
              </a:rPr>
              <a:t>,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f</a:t>
            </a:r>
            <a:r>
              <a:rPr lang="en-US" altLang="en-US" b="1" baseline="-25000">
                <a:latin typeface="Courier New" panose="02070309020205020404" pitchFamily="49" charset="0"/>
              </a:rPr>
              <a:t>j</a:t>
            </a:r>
            <a:r>
              <a:rPr lang="en-US" altLang="en-US" b="1"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354447" name="Rectangle 143">
            <a:extLst>
              <a:ext uri="{FF2B5EF4-FFF2-40B4-BE49-F238E27FC236}">
                <a16:creationId xmlns:a16="http://schemas.microsoft.com/office/drawing/2014/main" id="{6D82FD99-5AB8-D508-AD24-DF2D8E2F8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Lateness:  Greedy Algorithm</a:t>
            </a:r>
          </a:p>
        </p:txBody>
      </p:sp>
      <p:sp>
        <p:nvSpPr>
          <p:cNvPr id="354448" name="Rectangle 144">
            <a:extLst>
              <a:ext uri="{FF2B5EF4-FFF2-40B4-BE49-F238E27FC236}">
                <a16:creationId xmlns:a16="http://schemas.microsoft.com/office/drawing/2014/main" id="{DFB78AED-242C-6ACB-778A-FB1DEB3C9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algorithm.  </a:t>
            </a:r>
            <a:r>
              <a:rPr lang="en-US" altLang="en-US">
                <a:solidFill>
                  <a:schemeClr val="tx1"/>
                </a:solidFill>
              </a:rPr>
              <a:t>Earliest deadline first.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1FBC965-99F0-8E8D-0E3D-7A0AACFF6E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BDDFE-8C15-4DFD-9C52-6D147303A0E3}" type="slidenum">
              <a:rPr lang="en-US" altLang="en-US"/>
              <a:pPr/>
              <a:t>47</a:t>
            </a:fld>
            <a:endParaRPr lang="en-US" altLang="en-US" sz="1400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B2EB392F-066B-012F-59C6-4476F8921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Lateness: No Idle Time</a:t>
            </a: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3DDAA7E2-E5C2-F7E4-0B37-D7D329F47F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Observation.  </a:t>
            </a:r>
            <a:r>
              <a:rPr lang="en-US" altLang="en-US">
                <a:solidFill>
                  <a:schemeClr val="tx1"/>
                </a:solidFill>
              </a:rPr>
              <a:t>There exists an optimal schedule with no</a:t>
            </a:r>
            <a:r>
              <a:rPr lang="en-US" altLang="en-US"/>
              <a:t> </a:t>
            </a:r>
            <a:r>
              <a:rPr lang="en-US" altLang="en-US">
                <a:solidFill>
                  <a:schemeClr val="accent1"/>
                </a:solidFill>
              </a:rPr>
              <a:t>idle time.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Observation. </a:t>
            </a:r>
            <a:r>
              <a:rPr lang="en-US" altLang="en-US">
                <a:solidFill>
                  <a:schemeClr val="tx1"/>
                </a:solidFill>
              </a:rPr>
              <a:t>The greedy schedule has no idle time.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/>
          </a:p>
        </p:txBody>
      </p:sp>
      <p:sp>
        <p:nvSpPr>
          <p:cNvPr id="356356" name="Text Box 4">
            <a:extLst>
              <a:ext uri="{FF2B5EF4-FFF2-40B4-BE49-F238E27FC236}">
                <a16:creationId xmlns:a16="http://schemas.microsoft.com/office/drawing/2014/main" id="{1925D668-C692-C318-7F2E-EA3037790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0</a:t>
            </a:r>
          </a:p>
        </p:txBody>
      </p:sp>
      <p:sp>
        <p:nvSpPr>
          <p:cNvPr id="356357" name="Line 5">
            <a:extLst>
              <a:ext uri="{FF2B5EF4-FFF2-40B4-BE49-F238E27FC236}">
                <a16:creationId xmlns:a16="http://schemas.microsoft.com/office/drawing/2014/main" id="{0E1EBCA6-350C-171C-C91C-EF82E4F01B1A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9050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361" name="Line 9">
            <a:extLst>
              <a:ext uri="{FF2B5EF4-FFF2-40B4-BE49-F238E27FC236}">
                <a16:creationId xmlns:a16="http://schemas.microsoft.com/office/drawing/2014/main" id="{082220CB-5C2E-FA90-7320-39AD90A22E8C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0386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362" name="Line 10">
            <a:extLst>
              <a:ext uri="{FF2B5EF4-FFF2-40B4-BE49-F238E27FC236}">
                <a16:creationId xmlns:a16="http://schemas.microsoft.com/office/drawing/2014/main" id="{495A14BF-D55E-6EC9-825C-D00AA13B184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5052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363" name="Line 11">
            <a:extLst>
              <a:ext uri="{FF2B5EF4-FFF2-40B4-BE49-F238E27FC236}">
                <a16:creationId xmlns:a16="http://schemas.microsoft.com/office/drawing/2014/main" id="{DD9497CE-DDBE-D5E6-D639-2F2A55EEF8A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5814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364" name="Text Box 12">
            <a:extLst>
              <a:ext uri="{FF2B5EF4-FFF2-40B4-BE49-F238E27FC236}">
                <a16:creationId xmlns:a16="http://schemas.microsoft.com/office/drawing/2014/main" id="{926DF6E1-0D2F-B102-3D86-EE5BB6383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</a:t>
            </a:r>
          </a:p>
        </p:txBody>
      </p:sp>
      <p:sp>
        <p:nvSpPr>
          <p:cNvPr id="356365" name="Text Box 13">
            <a:extLst>
              <a:ext uri="{FF2B5EF4-FFF2-40B4-BE49-F238E27FC236}">
                <a16:creationId xmlns:a16="http://schemas.microsoft.com/office/drawing/2014/main" id="{B4E11DC6-C70B-486B-79D9-AF85C56EB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2</a:t>
            </a:r>
          </a:p>
        </p:txBody>
      </p:sp>
      <p:sp>
        <p:nvSpPr>
          <p:cNvPr id="356366" name="Text Box 14">
            <a:extLst>
              <a:ext uri="{FF2B5EF4-FFF2-40B4-BE49-F238E27FC236}">
                <a16:creationId xmlns:a16="http://schemas.microsoft.com/office/drawing/2014/main" id="{7B1D2C36-10B7-3009-AD02-57FEE147F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3</a:t>
            </a:r>
          </a:p>
        </p:txBody>
      </p:sp>
      <p:sp>
        <p:nvSpPr>
          <p:cNvPr id="356367" name="Text Box 15">
            <a:extLst>
              <a:ext uri="{FF2B5EF4-FFF2-40B4-BE49-F238E27FC236}">
                <a16:creationId xmlns:a16="http://schemas.microsoft.com/office/drawing/2014/main" id="{79C63B05-887A-D47A-08A6-10E23677D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4</a:t>
            </a:r>
          </a:p>
        </p:txBody>
      </p:sp>
      <p:sp>
        <p:nvSpPr>
          <p:cNvPr id="356368" name="Text Box 16">
            <a:extLst>
              <a:ext uri="{FF2B5EF4-FFF2-40B4-BE49-F238E27FC236}">
                <a16:creationId xmlns:a16="http://schemas.microsoft.com/office/drawing/2014/main" id="{CFCEB388-65E2-4DA2-E4E0-0618C25C9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5</a:t>
            </a:r>
          </a:p>
        </p:txBody>
      </p:sp>
      <p:sp>
        <p:nvSpPr>
          <p:cNvPr id="356369" name="Text Box 17">
            <a:extLst>
              <a:ext uri="{FF2B5EF4-FFF2-40B4-BE49-F238E27FC236}">
                <a16:creationId xmlns:a16="http://schemas.microsoft.com/office/drawing/2014/main" id="{FB986025-F44A-69E0-6C59-5E32ECE20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6</a:t>
            </a:r>
          </a:p>
        </p:txBody>
      </p:sp>
      <p:sp>
        <p:nvSpPr>
          <p:cNvPr id="356372" name="Rectangle 20">
            <a:extLst>
              <a:ext uri="{FF2B5EF4-FFF2-40B4-BE49-F238E27FC236}">
                <a16:creationId xmlns:a16="http://schemas.microsoft.com/office/drawing/2014/main" id="{0B20B023-50B8-9F6F-A7AC-81C642CBE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92275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 = 4</a:t>
            </a:r>
          </a:p>
        </p:txBody>
      </p:sp>
      <p:sp>
        <p:nvSpPr>
          <p:cNvPr id="356374" name="Rectangle 22">
            <a:extLst>
              <a:ext uri="{FF2B5EF4-FFF2-40B4-BE49-F238E27FC236}">
                <a16:creationId xmlns:a16="http://schemas.microsoft.com/office/drawing/2014/main" id="{75AE0D94-ACEB-2F8F-E805-1B0334C0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69227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 = 6</a:t>
            </a:r>
          </a:p>
        </p:txBody>
      </p:sp>
      <p:sp>
        <p:nvSpPr>
          <p:cNvPr id="356417" name="Line 65">
            <a:extLst>
              <a:ext uri="{FF2B5EF4-FFF2-40B4-BE49-F238E27FC236}">
                <a16:creationId xmlns:a16="http://schemas.microsoft.com/office/drawing/2014/main" id="{017DCF86-B04A-9651-EEDC-2CE1B96A93E5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7056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418" name="Line 66">
            <a:extLst>
              <a:ext uri="{FF2B5EF4-FFF2-40B4-BE49-F238E27FC236}">
                <a16:creationId xmlns:a16="http://schemas.microsoft.com/office/drawing/2014/main" id="{C33D44DF-016F-4404-529F-7014D3972CC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1722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421" name="Text Box 69">
            <a:extLst>
              <a:ext uri="{FF2B5EF4-FFF2-40B4-BE49-F238E27FC236}">
                <a16:creationId xmlns:a16="http://schemas.microsoft.com/office/drawing/2014/main" id="{BE279899-D26B-5C91-5310-E2FD9A9E8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7</a:t>
            </a:r>
          </a:p>
        </p:txBody>
      </p:sp>
      <p:sp>
        <p:nvSpPr>
          <p:cNvPr id="356422" name="Text Box 70">
            <a:extLst>
              <a:ext uri="{FF2B5EF4-FFF2-40B4-BE49-F238E27FC236}">
                <a16:creationId xmlns:a16="http://schemas.microsoft.com/office/drawing/2014/main" id="{9B12625D-5007-6E7E-6227-8643548DC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8</a:t>
            </a:r>
          </a:p>
        </p:txBody>
      </p:sp>
      <p:sp>
        <p:nvSpPr>
          <p:cNvPr id="356423" name="Text Box 71">
            <a:extLst>
              <a:ext uri="{FF2B5EF4-FFF2-40B4-BE49-F238E27FC236}">
                <a16:creationId xmlns:a16="http://schemas.microsoft.com/office/drawing/2014/main" id="{2AEDD864-F8ED-7074-52D2-6EB9C2C75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9</a:t>
            </a:r>
          </a:p>
        </p:txBody>
      </p:sp>
      <p:sp>
        <p:nvSpPr>
          <p:cNvPr id="356424" name="Text Box 72">
            <a:extLst>
              <a:ext uri="{FF2B5EF4-FFF2-40B4-BE49-F238E27FC236}">
                <a16:creationId xmlns:a16="http://schemas.microsoft.com/office/drawing/2014/main" id="{02BAF52F-67FA-FBCD-0645-B3CB28291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10</a:t>
            </a:r>
          </a:p>
        </p:txBody>
      </p:sp>
      <p:sp>
        <p:nvSpPr>
          <p:cNvPr id="356425" name="Text Box 73">
            <a:extLst>
              <a:ext uri="{FF2B5EF4-FFF2-40B4-BE49-F238E27FC236}">
                <a16:creationId xmlns:a16="http://schemas.microsoft.com/office/drawing/2014/main" id="{7547A266-DF03-3BB0-E8D3-F62437EC9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11</a:t>
            </a:r>
          </a:p>
        </p:txBody>
      </p:sp>
      <p:sp>
        <p:nvSpPr>
          <p:cNvPr id="356427" name="Rectangle 75">
            <a:extLst>
              <a:ext uri="{FF2B5EF4-FFF2-40B4-BE49-F238E27FC236}">
                <a16:creationId xmlns:a16="http://schemas.microsoft.com/office/drawing/2014/main" id="{90CA2AA7-06F9-8980-9A2E-200197E66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69227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 = 12</a:t>
            </a:r>
          </a:p>
        </p:txBody>
      </p:sp>
      <p:sp>
        <p:nvSpPr>
          <p:cNvPr id="356430" name="Text Box 78">
            <a:extLst>
              <a:ext uri="{FF2B5EF4-FFF2-40B4-BE49-F238E27FC236}">
                <a16:creationId xmlns:a16="http://schemas.microsoft.com/office/drawing/2014/main" id="{DB30520D-D108-FDCE-84BD-970D50310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0</a:t>
            </a:r>
          </a:p>
        </p:txBody>
      </p:sp>
      <p:sp>
        <p:nvSpPr>
          <p:cNvPr id="356431" name="Line 79">
            <a:extLst>
              <a:ext uri="{FF2B5EF4-FFF2-40B4-BE49-F238E27FC236}">
                <a16:creationId xmlns:a16="http://schemas.microsoft.com/office/drawing/2014/main" id="{D9C23F93-6555-A5CE-C711-DDB7432B39C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9050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433" name="Line 81">
            <a:extLst>
              <a:ext uri="{FF2B5EF4-FFF2-40B4-BE49-F238E27FC236}">
                <a16:creationId xmlns:a16="http://schemas.microsoft.com/office/drawing/2014/main" id="{2EC3AD30-C9CD-5191-D3C5-43F5468DD60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9718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434" name="Line 82">
            <a:extLst>
              <a:ext uri="{FF2B5EF4-FFF2-40B4-BE49-F238E27FC236}">
                <a16:creationId xmlns:a16="http://schemas.microsoft.com/office/drawing/2014/main" id="{DCE3C6DE-2FA3-0F87-DA0B-1DF8DEFC70F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4384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435" name="Line 83">
            <a:extLst>
              <a:ext uri="{FF2B5EF4-FFF2-40B4-BE49-F238E27FC236}">
                <a16:creationId xmlns:a16="http://schemas.microsoft.com/office/drawing/2014/main" id="{D0B97A07-F9C3-9732-CF3C-27DF8FA687DE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0386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436" name="Line 84">
            <a:extLst>
              <a:ext uri="{FF2B5EF4-FFF2-40B4-BE49-F238E27FC236}">
                <a16:creationId xmlns:a16="http://schemas.microsoft.com/office/drawing/2014/main" id="{237BCB91-4286-2B30-1771-13811D856799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5052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437" name="Line 85">
            <a:extLst>
              <a:ext uri="{FF2B5EF4-FFF2-40B4-BE49-F238E27FC236}">
                <a16:creationId xmlns:a16="http://schemas.microsoft.com/office/drawing/2014/main" id="{11207455-6513-EF7A-AA48-C53277B4B0C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5814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438" name="Text Box 86">
            <a:extLst>
              <a:ext uri="{FF2B5EF4-FFF2-40B4-BE49-F238E27FC236}">
                <a16:creationId xmlns:a16="http://schemas.microsoft.com/office/drawing/2014/main" id="{21789A99-6718-3726-81C4-E565779E0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</a:t>
            </a:r>
          </a:p>
        </p:txBody>
      </p:sp>
      <p:sp>
        <p:nvSpPr>
          <p:cNvPr id="356439" name="Text Box 87">
            <a:extLst>
              <a:ext uri="{FF2B5EF4-FFF2-40B4-BE49-F238E27FC236}">
                <a16:creationId xmlns:a16="http://schemas.microsoft.com/office/drawing/2014/main" id="{ACC218F4-BE4B-9253-0DD5-A0ED415B5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2</a:t>
            </a:r>
          </a:p>
        </p:txBody>
      </p:sp>
      <p:sp>
        <p:nvSpPr>
          <p:cNvPr id="356440" name="Text Box 88">
            <a:extLst>
              <a:ext uri="{FF2B5EF4-FFF2-40B4-BE49-F238E27FC236}">
                <a16:creationId xmlns:a16="http://schemas.microsoft.com/office/drawing/2014/main" id="{EDAB5B5C-0BF1-F5B5-CB8B-45B6FEA9F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3</a:t>
            </a:r>
          </a:p>
        </p:txBody>
      </p:sp>
      <p:sp>
        <p:nvSpPr>
          <p:cNvPr id="356441" name="Text Box 89">
            <a:extLst>
              <a:ext uri="{FF2B5EF4-FFF2-40B4-BE49-F238E27FC236}">
                <a16:creationId xmlns:a16="http://schemas.microsoft.com/office/drawing/2014/main" id="{959602BC-F4F1-34C7-5427-8635FAAA8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4</a:t>
            </a:r>
          </a:p>
        </p:txBody>
      </p:sp>
      <p:sp>
        <p:nvSpPr>
          <p:cNvPr id="356442" name="Text Box 90">
            <a:extLst>
              <a:ext uri="{FF2B5EF4-FFF2-40B4-BE49-F238E27FC236}">
                <a16:creationId xmlns:a16="http://schemas.microsoft.com/office/drawing/2014/main" id="{77EE64B5-10E2-05BF-699D-31DB5D8FF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5</a:t>
            </a:r>
          </a:p>
        </p:txBody>
      </p:sp>
      <p:sp>
        <p:nvSpPr>
          <p:cNvPr id="356443" name="Text Box 91">
            <a:extLst>
              <a:ext uri="{FF2B5EF4-FFF2-40B4-BE49-F238E27FC236}">
                <a16:creationId xmlns:a16="http://schemas.microsoft.com/office/drawing/2014/main" id="{1386A226-338C-9B78-8D9C-0F2D31A65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6</a:t>
            </a:r>
          </a:p>
        </p:txBody>
      </p:sp>
      <p:sp>
        <p:nvSpPr>
          <p:cNvPr id="356444" name="Rectangle 92">
            <a:extLst>
              <a:ext uri="{FF2B5EF4-FFF2-40B4-BE49-F238E27FC236}">
                <a16:creationId xmlns:a16="http://schemas.microsoft.com/office/drawing/2014/main" id="{340376AB-EEB3-2B51-173A-91E98D653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82875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 = 4</a:t>
            </a:r>
          </a:p>
        </p:txBody>
      </p:sp>
      <p:sp>
        <p:nvSpPr>
          <p:cNvPr id="356445" name="Rectangle 93">
            <a:extLst>
              <a:ext uri="{FF2B5EF4-FFF2-40B4-BE49-F238E27FC236}">
                <a16:creationId xmlns:a16="http://schemas.microsoft.com/office/drawing/2014/main" id="{8AA52EB2-0754-9094-61A7-6A6CFB7E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68287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 = 6</a:t>
            </a:r>
          </a:p>
        </p:txBody>
      </p:sp>
      <p:sp>
        <p:nvSpPr>
          <p:cNvPr id="356449" name="Line 97">
            <a:extLst>
              <a:ext uri="{FF2B5EF4-FFF2-40B4-BE49-F238E27FC236}">
                <a16:creationId xmlns:a16="http://schemas.microsoft.com/office/drawing/2014/main" id="{FD2013FF-AEB2-2A84-A732-8C18F56B16F3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705600" y="2835275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450" name="Line 98">
            <a:extLst>
              <a:ext uri="{FF2B5EF4-FFF2-40B4-BE49-F238E27FC236}">
                <a16:creationId xmlns:a16="http://schemas.microsoft.com/office/drawing/2014/main" id="{EE9CDA66-6443-954E-3D7D-41C0BD3197E7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172200" y="2835275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451" name="Line 99">
            <a:extLst>
              <a:ext uri="{FF2B5EF4-FFF2-40B4-BE49-F238E27FC236}">
                <a16:creationId xmlns:a16="http://schemas.microsoft.com/office/drawing/2014/main" id="{133DFDA7-D8C2-4336-D5A2-B78E72603D94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239000" y="2835275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452" name="Text Box 100">
            <a:extLst>
              <a:ext uri="{FF2B5EF4-FFF2-40B4-BE49-F238E27FC236}">
                <a16:creationId xmlns:a16="http://schemas.microsoft.com/office/drawing/2014/main" id="{22A495C5-CCED-8A67-A5F0-F610C5FF1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7</a:t>
            </a:r>
          </a:p>
        </p:txBody>
      </p:sp>
      <p:sp>
        <p:nvSpPr>
          <p:cNvPr id="356453" name="Text Box 101">
            <a:extLst>
              <a:ext uri="{FF2B5EF4-FFF2-40B4-BE49-F238E27FC236}">
                <a16:creationId xmlns:a16="http://schemas.microsoft.com/office/drawing/2014/main" id="{8479E163-ADFA-7AED-828F-04897E3F2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8</a:t>
            </a:r>
          </a:p>
        </p:txBody>
      </p:sp>
      <p:sp>
        <p:nvSpPr>
          <p:cNvPr id="356454" name="Text Box 102">
            <a:extLst>
              <a:ext uri="{FF2B5EF4-FFF2-40B4-BE49-F238E27FC236}">
                <a16:creationId xmlns:a16="http://schemas.microsoft.com/office/drawing/2014/main" id="{8016FD21-CAB8-7132-CE54-A0DF9F0C5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9</a:t>
            </a:r>
          </a:p>
        </p:txBody>
      </p:sp>
      <p:sp>
        <p:nvSpPr>
          <p:cNvPr id="356455" name="Text Box 103">
            <a:extLst>
              <a:ext uri="{FF2B5EF4-FFF2-40B4-BE49-F238E27FC236}">
                <a16:creationId xmlns:a16="http://schemas.microsoft.com/office/drawing/2014/main" id="{EF2B93BE-CA90-FBE4-0AB3-4D8AC00EC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10</a:t>
            </a:r>
          </a:p>
        </p:txBody>
      </p:sp>
      <p:sp>
        <p:nvSpPr>
          <p:cNvPr id="356456" name="Text Box 104">
            <a:extLst>
              <a:ext uri="{FF2B5EF4-FFF2-40B4-BE49-F238E27FC236}">
                <a16:creationId xmlns:a16="http://schemas.microsoft.com/office/drawing/2014/main" id="{18923D6F-09C7-559A-8D97-E35F4F146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11</a:t>
            </a:r>
          </a:p>
        </p:txBody>
      </p:sp>
      <p:sp>
        <p:nvSpPr>
          <p:cNvPr id="356457" name="Rectangle 105">
            <a:extLst>
              <a:ext uri="{FF2B5EF4-FFF2-40B4-BE49-F238E27FC236}">
                <a16:creationId xmlns:a16="http://schemas.microsoft.com/office/drawing/2014/main" id="{F318A26D-0E6C-FBD6-DD57-01A1C6579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8287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 = 12</a:t>
            </a:r>
          </a:p>
        </p:txBody>
      </p:sp>
      <p:sp>
        <p:nvSpPr>
          <p:cNvPr id="356460" name="Line 108">
            <a:extLst>
              <a:ext uri="{FF2B5EF4-FFF2-40B4-BE49-F238E27FC236}">
                <a16:creationId xmlns:a16="http://schemas.microsoft.com/office/drawing/2014/main" id="{77F0C869-FBCC-A3FA-9218-65F6C1020BF5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105400" y="1844675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E2B5BE-AE3F-3B2D-AF4B-655AE3B539E7}"/>
              </a:ext>
            </a:extLst>
          </p:cNvPr>
          <p:cNvSpPr/>
          <p:nvPr/>
        </p:nvSpPr>
        <p:spPr bwMode="auto">
          <a:xfrm>
            <a:off x="467544" y="3671888"/>
            <a:ext cx="7918648" cy="12184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1FBC965-99F0-8E8D-0E3D-7A0AACFF6E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8BDDFE-8C15-4DFD-9C52-6D147303A0E3}" type="slidenum">
              <a:rPr lang="en-US" altLang="en-US"/>
              <a:pPr/>
              <a:t>48</a:t>
            </a:fld>
            <a:endParaRPr lang="en-US" altLang="en-US" sz="1400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B2EB392F-066B-012F-59C6-4476F8921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Lateness: No Idle Time</a:t>
            </a: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3DDAA7E2-E5C2-F7E4-0B37-D7D329F47F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Observation.  </a:t>
            </a:r>
            <a:r>
              <a:rPr lang="en-US" altLang="en-US">
                <a:solidFill>
                  <a:schemeClr val="tx1"/>
                </a:solidFill>
              </a:rPr>
              <a:t>There exists an optimal schedule with no</a:t>
            </a:r>
            <a:r>
              <a:rPr lang="en-US" altLang="en-US"/>
              <a:t> </a:t>
            </a:r>
            <a:r>
              <a:rPr lang="en-US" altLang="en-US">
                <a:solidFill>
                  <a:schemeClr val="accent1"/>
                </a:solidFill>
              </a:rPr>
              <a:t>idle time.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Observation. </a:t>
            </a:r>
            <a:r>
              <a:rPr lang="en-US" altLang="en-US">
                <a:solidFill>
                  <a:schemeClr val="tx1"/>
                </a:solidFill>
              </a:rPr>
              <a:t>The greedy schedule has no idle time.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/>
          </a:p>
        </p:txBody>
      </p:sp>
      <p:sp>
        <p:nvSpPr>
          <p:cNvPr id="356356" name="Text Box 4">
            <a:extLst>
              <a:ext uri="{FF2B5EF4-FFF2-40B4-BE49-F238E27FC236}">
                <a16:creationId xmlns:a16="http://schemas.microsoft.com/office/drawing/2014/main" id="{1925D668-C692-C318-7F2E-EA3037790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0</a:t>
            </a:r>
          </a:p>
        </p:txBody>
      </p:sp>
      <p:sp>
        <p:nvSpPr>
          <p:cNvPr id="356357" name="Line 5">
            <a:extLst>
              <a:ext uri="{FF2B5EF4-FFF2-40B4-BE49-F238E27FC236}">
                <a16:creationId xmlns:a16="http://schemas.microsoft.com/office/drawing/2014/main" id="{0E1EBCA6-350C-171C-C91C-EF82E4F01B1A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9050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361" name="Line 9">
            <a:extLst>
              <a:ext uri="{FF2B5EF4-FFF2-40B4-BE49-F238E27FC236}">
                <a16:creationId xmlns:a16="http://schemas.microsoft.com/office/drawing/2014/main" id="{082220CB-5C2E-FA90-7320-39AD90A22E8C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0386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362" name="Line 10">
            <a:extLst>
              <a:ext uri="{FF2B5EF4-FFF2-40B4-BE49-F238E27FC236}">
                <a16:creationId xmlns:a16="http://schemas.microsoft.com/office/drawing/2014/main" id="{495A14BF-D55E-6EC9-825C-D00AA13B184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5052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363" name="Line 11">
            <a:extLst>
              <a:ext uri="{FF2B5EF4-FFF2-40B4-BE49-F238E27FC236}">
                <a16:creationId xmlns:a16="http://schemas.microsoft.com/office/drawing/2014/main" id="{DD9497CE-DDBE-D5E6-D639-2F2A55EEF8A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5814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364" name="Text Box 12">
            <a:extLst>
              <a:ext uri="{FF2B5EF4-FFF2-40B4-BE49-F238E27FC236}">
                <a16:creationId xmlns:a16="http://schemas.microsoft.com/office/drawing/2014/main" id="{926DF6E1-0D2F-B102-3D86-EE5BB6383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</a:t>
            </a:r>
          </a:p>
        </p:txBody>
      </p:sp>
      <p:sp>
        <p:nvSpPr>
          <p:cNvPr id="356365" name="Text Box 13">
            <a:extLst>
              <a:ext uri="{FF2B5EF4-FFF2-40B4-BE49-F238E27FC236}">
                <a16:creationId xmlns:a16="http://schemas.microsoft.com/office/drawing/2014/main" id="{B4E11DC6-C70B-486B-79D9-AF85C56EB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2</a:t>
            </a:r>
          </a:p>
        </p:txBody>
      </p:sp>
      <p:sp>
        <p:nvSpPr>
          <p:cNvPr id="356366" name="Text Box 14">
            <a:extLst>
              <a:ext uri="{FF2B5EF4-FFF2-40B4-BE49-F238E27FC236}">
                <a16:creationId xmlns:a16="http://schemas.microsoft.com/office/drawing/2014/main" id="{7B1D2C36-10B7-3009-AD02-57FEE147F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3</a:t>
            </a:r>
          </a:p>
        </p:txBody>
      </p:sp>
      <p:sp>
        <p:nvSpPr>
          <p:cNvPr id="356367" name="Text Box 15">
            <a:extLst>
              <a:ext uri="{FF2B5EF4-FFF2-40B4-BE49-F238E27FC236}">
                <a16:creationId xmlns:a16="http://schemas.microsoft.com/office/drawing/2014/main" id="{79C63B05-887A-D47A-08A6-10E23677D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4</a:t>
            </a:r>
          </a:p>
        </p:txBody>
      </p:sp>
      <p:sp>
        <p:nvSpPr>
          <p:cNvPr id="356368" name="Text Box 16">
            <a:extLst>
              <a:ext uri="{FF2B5EF4-FFF2-40B4-BE49-F238E27FC236}">
                <a16:creationId xmlns:a16="http://schemas.microsoft.com/office/drawing/2014/main" id="{CFCEB388-65E2-4DA2-E4E0-0618C25C9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5</a:t>
            </a:r>
          </a:p>
        </p:txBody>
      </p:sp>
      <p:sp>
        <p:nvSpPr>
          <p:cNvPr id="356369" name="Text Box 17">
            <a:extLst>
              <a:ext uri="{FF2B5EF4-FFF2-40B4-BE49-F238E27FC236}">
                <a16:creationId xmlns:a16="http://schemas.microsoft.com/office/drawing/2014/main" id="{FB986025-F44A-69E0-6C59-5E32ECE20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6</a:t>
            </a:r>
          </a:p>
        </p:txBody>
      </p:sp>
      <p:sp>
        <p:nvSpPr>
          <p:cNvPr id="356372" name="Rectangle 20">
            <a:extLst>
              <a:ext uri="{FF2B5EF4-FFF2-40B4-BE49-F238E27FC236}">
                <a16:creationId xmlns:a16="http://schemas.microsoft.com/office/drawing/2014/main" id="{0B20B023-50B8-9F6F-A7AC-81C642CBE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92275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 = 4</a:t>
            </a:r>
          </a:p>
        </p:txBody>
      </p:sp>
      <p:sp>
        <p:nvSpPr>
          <p:cNvPr id="356374" name="Rectangle 22">
            <a:extLst>
              <a:ext uri="{FF2B5EF4-FFF2-40B4-BE49-F238E27FC236}">
                <a16:creationId xmlns:a16="http://schemas.microsoft.com/office/drawing/2014/main" id="{75AE0D94-ACEB-2F8F-E805-1B0334C0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69227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 = 6</a:t>
            </a:r>
          </a:p>
        </p:txBody>
      </p:sp>
      <p:sp>
        <p:nvSpPr>
          <p:cNvPr id="356417" name="Line 65">
            <a:extLst>
              <a:ext uri="{FF2B5EF4-FFF2-40B4-BE49-F238E27FC236}">
                <a16:creationId xmlns:a16="http://schemas.microsoft.com/office/drawing/2014/main" id="{017DCF86-B04A-9651-EEDC-2CE1B96A93E5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7056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418" name="Line 66">
            <a:extLst>
              <a:ext uri="{FF2B5EF4-FFF2-40B4-BE49-F238E27FC236}">
                <a16:creationId xmlns:a16="http://schemas.microsoft.com/office/drawing/2014/main" id="{C33D44DF-016F-4404-529F-7014D3972CC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1722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421" name="Text Box 69">
            <a:extLst>
              <a:ext uri="{FF2B5EF4-FFF2-40B4-BE49-F238E27FC236}">
                <a16:creationId xmlns:a16="http://schemas.microsoft.com/office/drawing/2014/main" id="{BE279899-D26B-5C91-5310-E2FD9A9E8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7</a:t>
            </a:r>
          </a:p>
        </p:txBody>
      </p:sp>
      <p:sp>
        <p:nvSpPr>
          <p:cNvPr id="356422" name="Text Box 70">
            <a:extLst>
              <a:ext uri="{FF2B5EF4-FFF2-40B4-BE49-F238E27FC236}">
                <a16:creationId xmlns:a16="http://schemas.microsoft.com/office/drawing/2014/main" id="{9B12625D-5007-6E7E-6227-8643548DC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8</a:t>
            </a:r>
          </a:p>
        </p:txBody>
      </p:sp>
      <p:sp>
        <p:nvSpPr>
          <p:cNvPr id="356423" name="Text Box 71">
            <a:extLst>
              <a:ext uri="{FF2B5EF4-FFF2-40B4-BE49-F238E27FC236}">
                <a16:creationId xmlns:a16="http://schemas.microsoft.com/office/drawing/2014/main" id="{2AEDD864-F8ED-7074-52D2-6EB9C2C75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9</a:t>
            </a:r>
          </a:p>
        </p:txBody>
      </p:sp>
      <p:sp>
        <p:nvSpPr>
          <p:cNvPr id="356424" name="Text Box 72">
            <a:extLst>
              <a:ext uri="{FF2B5EF4-FFF2-40B4-BE49-F238E27FC236}">
                <a16:creationId xmlns:a16="http://schemas.microsoft.com/office/drawing/2014/main" id="{02BAF52F-67FA-FBCD-0645-B3CB28291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10</a:t>
            </a:r>
          </a:p>
        </p:txBody>
      </p:sp>
      <p:sp>
        <p:nvSpPr>
          <p:cNvPr id="356425" name="Text Box 73">
            <a:extLst>
              <a:ext uri="{FF2B5EF4-FFF2-40B4-BE49-F238E27FC236}">
                <a16:creationId xmlns:a16="http://schemas.microsoft.com/office/drawing/2014/main" id="{7547A266-DF03-3BB0-E8D3-F62437EC9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11</a:t>
            </a:r>
          </a:p>
        </p:txBody>
      </p:sp>
      <p:sp>
        <p:nvSpPr>
          <p:cNvPr id="356427" name="Rectangle 75">
            <a:extLst>
              <a:ext uri="{FF2B5EF4-FFF2-40B4-BE49-F238E27FC236}">
                <a16:creationId xmlns:a16="http://schemas.microsoft.com/office/drawing/2014/main" id="{90CA2AA7-06F9-8980-9A2E-200197E66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69227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 = 12</a:t>
            </a:r>
          </a:p>
        </p:txBody>
      </p:sp>
      <p:sp>
        <p:nvSpPr>
          <p:cNvPr id="356430" name="Text Box 78">
            <a:extLst>
              <a:ext uri="{FF2B5EF4-FFF2-40B4-BE49-F238E27FC236}">
                <a16:creationId xmlns:a16="http://schemas.microsoft.com/office/drawing/2014/main" id="{DB30520D-D108-FDCE-84BD-970D50310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0</a:t>
            </a:r>
          </a:p>
        </p:txBody>
      </p:sp>
      <p:sp>
        <p:nvSpPr>
          <p:cNvPr id="356431" name="Line 79">
            <a:extLst>
              <a:ext uri="{FF2B5EF4-FFF2-40B4-BE49-F238E27FC236}">
                <a16:creationId xmlns:a16="http://schemas.microsoft.com/office/drawing/2014/main" id="{D9C23F93-6555-A5CE-C711-DDB7432B39C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9050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433" name="Line 81">
            <a:extLst>
              <a:ext uri="{FF2B5EF4-FFF2-40B4-BE49-F238E27FC236}">
                <a16:creationId xmlns:a16="http://schemas.microsoft.com/office/drawing/2014/main" id="{2EC3AD30-C9CD-5191-D3C5-43F5468DD60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9718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434" name="Line 82">
            <a:extLst>
              <a:ext uri="{FF2B5EF4-FFF2-40B4-BE49-F238E27FC236}">
                <a16:creationId xmlns:a16="http://schemas.microsoft.com/office/drawing/2014/main" id="{DCE3C6DE-2FA3-0F87-DA0B-1DF8DEFC70F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4384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435" name="Line 83">
            <a:extLst>
              <a:ext uri="{FF2B5EF4-FFF2-40B4-BE49-F238E27FC236}">
                <a16:creationId xmlns:a16="http://schemas.microsoft.com/office/drawing/2014/main" id="{D0B97A07-F9C3-9732-CF3C-27DF8FA687DE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0386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436" name="Line 84">
            <a:extLst>
              <a:ext uri="{FF2B5EF4-FFF2-40B4-BE49-F238E27FC236}">
                <a16:creationId xmlns:a16="http://schemas.microsoft.com/office/drawing/2014/main" id="{237BCB91-4286-2B30-1771-13811D856799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5052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437" name="Line 85">
            <a:extLst>
              <a:ext uri="{FF2B5EF4-FFF2-40B4-BE49-F238E27FC236}">
                <a16:creationId xmlns:a16="http://schemas.microsoft.com/office/drawing/2014/main" id="{11207455-6513-EF7A-AA48-C53277B4B0C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5814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438" name="Text Box 86">
            <a:extLst>
              <a:ext uri="{FF2B5EF4-FFF2-40B4-BE49-F238E27FC236}">
                <a16:creationId xmlns:a16="http://schemas.microsoft.com/office/drawing/2014/main" id="{21789A99-6718-3726-81C4-E565779E0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</a:t>
            </a:r>
          </a:p>
        </p:txBody>
      </p:sp>
      <p:sp>
        <p:nvSpPr>
          <p:cNvPr id="356439" name="Text Box 87">
            <a:extLst>
              <a:ext uri="{FF2B5EF4-FFF2-40B4-BE49-F238E27FC236}">
                <a16:creationId xmlns:a16="http://schemas.microsoft.com/office/drawing/2014/main" id="{ACC218F4-BE4B-9253-0DD5-A0ED415B5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2</a:t>
            </a:r>
          </a:p>
        </p:txBody>
      </p:sp>
      <p:sp>
        <p:nvSpPr>
          <p:cNvPr id="356440" name="Text Box 88">
            <a:extLst>
              <a:ext uri="{FF2B5EF4-FFF2-40B4-BE49-F238E27FC236}">
                <a16:creationId xmlns:a16="http://schemas.microsoft.com/office/drawing/2014/main" id="{EDAB5B5C-0BF1-F5B5-CB8B-45B6FEA9F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3</a:t>
            </a:r>
          </a:p>
        </p:txBody>
      </p:sp>
      <p:sp>
        <p:nvSpPr>
          <p:cNvPr id="356441" name="Text Box 89">
            <a:extLst>
              <a:ext uri="{FF2B5EF4-FFF2-40B4-BE49-F238E27FC236}">
                <a16:creationId xmlns:a16="http://schemas.microsoft.com/office/drawing/2014/main" id="{959602BC-F4F1-34C7-5427-8635FAAA8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4</a:t>
            </a:r>
          </a:p>
        </p:txBody>
      </p:sp>
      <p:sp>
        <p:nvSpPr>
          <p:cNvPr id="356442" name="Text Box 90">
            <a:extLst>
              <a:ext uri="{FF2B5EF4-FFF2-40B4-BE49-F238E27FC236}">
                <a16:creationId xmlns:a16="http://schemas.microsoft.com/office/drawing/2014/main" id="{77EE64B5-10E2-05BF-699D-31DB5D8FF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5</a:t>
            </a:r>
          </a:p>
        </p:txBody>
      </p:sp>
      <p:sp>
        <p:nvSpPr>
          <p:cNvPr id="356443" name="Text Box 91">
            <a:extLst>
              <a:ext uri="{FF2B5EF4-FFF2-40B4-BE49-F238E27FC236}">
                <a16:creationId xmlns:a16="http://schemas.microsoft.com/office/drawing/2014/main" id="{1386A226-338C-9B78-8D9C-0F2D31A65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6</a:t>
            </a:r>
          </a:p>
        </p:txBody>
      </p:sp>
      <p:sp>
        <p:nvSpPr>
          <p:cNvPr id="356444" name="Rectangle 92">
            <a:extLst>
              <a:ext uri="{FF2B5EF4-FFF2-40B4-BE49-F238E27FC236}">
                <a16:creationId xmlns:a16="http://schemas.microsoft.com/office/drawing/2014/main" id="{340376AB-EEB3-2B51-173A-91E98D653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82875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 = 4</a:t>
            </a:r>
          </a:p>
        </p:txBody>
      </p:sp>
      <p:sp>
        <p:nvSpPr>
          <p:cNvPr id="356445" name="Rectangle 93">
            <a:extLst>
              <a:ext uri="{FF2B5EF4-FFF2-40B4-BE49-F238E27FC236}">
                <a16:creationId xmlns:a16="http://schemas.microsoft.com/office/drawing/2014/main" id="{8AA52EB2-0754-9094-61A7-6A6CFB7E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68287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 = 6</a:t>
            </a:r>
          </a:p>
        </p:txBody>
      </p:sp>
      <p:sp>
        <p:nvSpPr>
          <p:cNvPr id="356449" name="Line 97">
            <a:extLst>
              <a:ext uri="{FF2B5EF4-FFF2-40B4-BE49-F238E27FC236}">
                <a16:creationId xmlns:a16="http://schemas.microsoft.com/office/drawing/2014/main" id="{FD2013FF-AEB2-2A84-A732-8C18F56B16F3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705600" y="2835275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450" name="Line 98">
            <a:extLst>
              <a:ext uri="{FF2B5EF4-FFF2-40B4-BE49-F238E27FC236}">
                <a16:creationId xmlns:a16="http://schemas.microsoft.com/office/drawing/2014/main" id="{EE9CDA66-6443-954E-3D7D-41C0BD3197E7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172200" y="2835275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451" name="Line 99">
            <a:extLst>
              <a:ext uri="{FF2B5EF4-FFF2-40B4-BE49-F238E27FC236}">
                <a16:creationId xmlns:a16="http://schemas.microsoft.com/office/drawing/2014/main" id="{133DFDA7-D8C2-4336-D5A2-B78E72603D94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239000" y="2835275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6452" name="Text Box 100">
            <a:extLst>
              <a:ext uri="{FF2B5EF4-FFF2-40B4-BE49-F238E27FC236}">
                <a16:creationId xmlns:a16="http://schemas.microsoft.com/office/drawing/2014/main" id="{22A495C5-CCED-8A67-A5F0-F610C5FF1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7</a:t>
            </a:r>
          </a:p>
        </p:txBody>
      </p:sp>
      <p:sp>
        <p:nvSpPr>
          <p:cNvPr id="356453" name="Text Box 101">
            <a:extLst>
              <a:ext uri="{FF2B5EF4-FFF2-40B4-BE49-F238E27FC236}">
                <a16:creationId xmlns:a16="http://schemas.microsoft.com/office/drawing/2014/main" id="{8479E163-ADFA-7AED-828F-04897E3F2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8</a:t>
            </a:r>
          </a:p>
        </p:txBody>
      </p:sp>
      <p:sp>
        <p:nvSpPr>
          <p:cNvPr id="356454" name="Text Box 102">
            <a:extLst>
              <a:ext uri="{FF2B5EF4-FFF2-40B4-BE49-F238E27FC236}">
                <a16:creationId xmlns:a16="http://schemas.microsoft.com/office/drawing/2014/main" id="{8016FD21-CAB8-7132-CE54-A0DF9F0C5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9</a:t>
            </a:r>
          </a:p>
        </p:txBody>
      </p:sp>
      <p:sp>
        <p:nvSpPr>
          <p:cNvPr id="356455" name="Text Box 103">
            <a:extLst>
              <a:ext uri="{FF2B5EF4-FFF2-40B4-BE49-F238E27FC236}">
                <a16:creationId xmlns:a16="http://schemas.microsoft.com/office/drawing/2014/main" id="{EF2B93BE-CA90-FBE4-0AB3-4D8AC00EC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10</a:t>
            </a:r>
          </a:p>
        </p:txBody>
      </p:sp>
      <p:sp>
        <p:nvSpPr>
          <p:cNvPr id="356456" name="Text Box 104">
            <a:extLst>
              <a:ext uri="{FF2B5EF4-FFF2-40B4-BE49-F238E27FC236}">
                <a16:creationId xmlns:a16="http://schemas.microsoft.com/office/drawing/2014/main" id="{18923D6F-09C7-559A-8D97-E35F4F146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11</a:t>
            </a:r>
          </a:p>
        </p:txBody>
      </p:sp>
      <p:sp>
        <p:nvSpPr>
          <p:cNvPr id="356457" name="Rectangle 105">
            <a:extLst>
              <a:ext uri="{FF2B5EF4-FFF2-40B4-BE49-F238E27FC236}">
                <a16:creationId xmlns:a16="http://schemas.microsoft.com/office/drawing/2014/main" id="{F318A26D-0E6C-FBD6-DD57-01A1C6579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8287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d = 12</a:t>
            </a:r>
          </a:p>
        </p:txBody>
      </p:sp>
      <p:sp>
        <p:nvSpPr>
          <p:cNvPr id="356460" name="Line 108">
            <a:extLst>
              <a:ext uri="{FF2B5EF4-FFF2-40B4-BE49-F238E27FC236}">
                <a16:creationId xmlns:a16="http://schemas.microsoft.com/office/drawing/2014/main" id="{77F0C869-FBCC-A3FA-9218-65F6C1020BF5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105400" y="1844675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06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0D0F67A-AAE2-D285-D135-1D6299F7F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AC8E8-199E-40D3-8B50-94710199BAB1}" type="slidenum">
              <a:rPr lang="en-US" altLang="en-US"/>
              <a:pPr/>
              <a:t>49</a:t>
            </a:fld>
            <a:endParaRPr lang="en-US" altLang="en-US" sz="1400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0CB8B3AE-41F2-FA44-2B70-06AE229ED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Lateness: Inversions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FE180869-6318-3157-D23D-CCD7D8A7D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Def.  </a:t>
            </a:r>
            <a:r>
              <a:rPr lang="en-US" altLang="en-US">
                <a:solidFill>
                  <a:schemeClr val="tx1"/>
                </a:solidFill>
              </a:rPr>
              <a:t>An </a:t>
            </a:r>
            <a:r>
              <a:rPr lang="en-US" altLang="en-US">
                <a:solidFill>
                  <a:srgbClr val="CC0000"/>
                </a:solidFill>
              </a:rPr>
              <a:t>inversion</a:t>
            </a:r>
            <a:r>
              <a:rPr lang="en-US" altLang="en-US">
                <a:solidFill>
                  <a:schemeClr val="tx1"/>
                </a:solidFill>
              </a:rPr>
              <a:t> in schedule S is a pair of jobs i and j such that: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i &lt; j but j scheduled before i.</a:t>
            </a:r>
          </a:p>
          <a:p>
            <a:pPr lvl="1"/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Observation.  </a:t>
            </a:r>
            <a:r>
              <a:rPr lang="en-US" altLang="en-US">
                <a:solidFill>
                  <a:schemeClr val="tx1"/>
                </a:solidFill>
              </a:rPr>
              <a:t>Greedy schedule has no inversions.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Observation.  </a:t>
            </a:r>
            <a:r>
              <a:rPr lang="en-US" altLang="en-US">
                <a:solidFill>
                  <a:schemeClr val="tx1"/>
                </a:solidFill>
              </a:rPr>
              <a:t>If a schedule (with no idle time) has an inversion, it has one with a pair of inverted jobs scheduled consecutively.</a:t>
            </a:r>
          </a:p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57445" name="Rectangle 69">
            <a:extLst>
              <a:ext uri="{FF2B5EF4-FFF2-40B4-BE49-F238E27FC236}">
                <a16:creationId xmlns:a16="http://schemas.microsoft.com/office/drawing/2014/main" id="{229C9653-D8FC-89E9-22B4-B7487F300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9812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7446" name="Rectangle 70">
            <a:extLst>
              <a:ext uri="{FF2B5EF4-FFF2-40B4-BE49-F238E27FC236}">
                <a16:creationId xmlns:a16="http://schemas.microsoft.com/office/drawing/2014/main" id="{0A84DAB4-89EE-D6F3-B78F-B62D089E1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981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7447" name="Rectangle 71">
            <a:extLst>
              <a:ext uri="{FF2B5EF4-FFF2-40B4-BE49-F238E27FC236}">
                <a16:creationId xmlns:a16="http://schemas.microsoft.com/office/drawing/2014/main" id="{C9D0B874-7DD9-24D8-DBAE-9537C33B3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9812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7448" name="Rectangle 72">
            <a:extLst>
              <a:ext uri="{FF2B5EF4-FFF2-40B4-BE49-F238E27FC236}">
                <a16:creationId xmlns:a16="http://schemas.microsoft.com/office/drawing/2014/main" id="{DD2FF383-D837-F146-85D1-FF79880D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981200"/>
            <a:ext cx="685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7449" name="Rectangle 73">
            <a:extLst>
              <a:ext uri="{FF2B5EF4-FFF2-40B4-BE49-F238E27FC236}">
                <a16:creationId xmlns:a16="http://schemas.microsoft.com/office/drawing/2014/main" id="{F5DD7895-1E6C-73E4-C24D-CA679D988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1200"/>
            <a:ext cx="533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7450" name="Rectangle 74">
            <a:extLst>
              <a:ext uri="{FF2B5EF4-FFF2-40B4-BE49-F238E27FC236}">
                <a16:creationId xmlns:a16="http://schemas.microsoft.com/office/drawing/2014/main" id="{51B1AEEB-E997-0D08-DAF5-95BEDF935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981200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57451" name="Rectangle 75">
            <a:extLst>
              <a:ext uri="{FF2B5EF4-FFF2-40B4-BE49-F238E27FC236}">
                <a16:creationId xmlns:a16="http://schemas.microsoft.com/office/drawing/2014/main" id="{B79261FA-D080-82EF-5568-888DD0715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81200"/>
            <a:ext cx="1371600" cy="304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57452" name="Rectangle 76">
            <a:extLst>
              <a:ext uri="{FF2B5EF4-FFF2-40B4-BE49-F238E27FC236}">
                <a16:creationId xmlns:a16="http://schemas.microsoft.com/office/drawing/2014/main" id="{2522830E-88DF-2069-E929-E1BE59CB0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81200"/>
            <a:ext cx="10223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before swap</a:t>
            </a:r>
          </a:p>
        </p:txBody>
      </p:sp>
      <p:sp>
        <p:nvSpPr>
          <p:cNvPr id="357453" name="Text Box 77">
            <a:extLst>
              <a:ext uri="{FF2B5EF4-FFF2-40B4-BE49-F238E27FC236}">
                <a16:creationId xmlns:a16="http://schemas.microsoft.com/office/drawing/2014/main" id="{4F693115-79D9-00FE-00F9-C6CD3433B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403350"/>
            <a:ext cx="160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inversion</a:t>
            </a:r>
          </a:p>
        </p:txBody>
      </p:sp>
      <p:cxnSp>
        <p:nvCxnSpPr>
          <p:cNvPr id="357454" name="AutoShape 78">
            <a:extLst>
              <a:ext uri="{FF2B5EF4-FFF2-40B4-BE49-F238E27FC236}">
                <a16:creationId xmlns:a16="http://schemas.microsoft.com/office/drawing/2014/main" id="{5643249A-022A-9E01-2DE0-7190B7B7FD68}"/>
              </a:ext>
            </a:extLst>
          </p:cNvPr>
          <p:cNvCxnSpPr>
            <a:cxnSpLocks noChangeShapeType="1"/>
            <a:stCxn id="357451" idx="0"/>
            <a:endCxn id="357450" idx="0"/>
          </p:cNvCxnSpPr>
          <p:nvPr/>
        </p:nvCxnSpPr>
        <p:spPr bwMode="auto">
          <a:xfrm rot="5400000" flipV="1">
            <a:off x="5314156" y="1239044"/>
            <a:ext cx="1588" cy="14859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DF5803D-CCAB-EB83-4011-E80C31ADDAEC}"/>
              </a:ext>
            </a:extLst>
          </p:cNvPr>
          <p:cNvSpPr/>
          <p:nvPr/>
        </p:nvSpPr>
        <p:spPr bwMode="auto">
          <a:xfrm>
            <a:off x="539552" y="2852936"/>
            <a:ext cx="7918648" cy="30906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142CAF6-01C0-508B-F3E9-73ECCBBFBF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D9307-4A0C-4A91-85CD-F156B6103B25}" type="slidenum">
              <a:rPr lang="en-US" altLang="en-US"/>
              <a:pPr/>
              <a:t>5</a:t>
            </a:fld>
            <a:endParaRPr lang="en-US" altLang="en-US" sz="1400"/>
          </a:p>
        </p:txBody>
      </p:sp>
      <p:sp>
        <p:nvSpPr>
          <p:cNvPr id="636930" name="Rectangle 2">
            <a:extLst>
              <a:ext uri="{FF2B5EF4-FFF2-40B4-BE49-F238E27FC236}">
                <a16:creationId xmlns:a16="http://schemas.microsoft.com/office/drawing/2014/main" id="{73E10B5F-FC82-CF6B-2041-2F4FA67CA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Scheduling:  Greedy Algorithms</a:t>
            </a:r>
          </a:p>
        </p:txBody>
      </p:sp>
      <p:sp>
        <p:nvSpPr>
          <p:cNvPr id="636931" name="Rectangle 3">
            <a:extLst>
              <a:ext uri="{FF2B5EF4-FFF2-40B4-BE49-F238E27FC236}">
                <a16:creationId xmlns:a16="http://schemas.microsoft.com/office/drawing/2014/main" id="{81BE7E56-6A29-8005-EC95-DF26FEF7B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template.  </a:t>
            </a:r>
            <a:r>
              <a:rPr lang="en-US" altLang="en-US">
                <a:solidFill>
                  <a:schemeClr val="tx1"/>
                </a:solidFill>
              </a:rPr>
              <a:t>Consider jobs in some order. Take each job provided it's compatible with the ones already taken.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[Earliest start time]</a:t>
            </a:r>
            <a:r>
              <a:rPr lang="en-US" altLang="en-US"/>
              <a:t>  Consider jobs in ascending order of start time s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[Earliest finish time]</a:t>
            </a:r>
            <a:r>
              <a:rPr lang="en-US" altLang="en-US"/>
              <a:t>  Consider jobs in ascending order of finish time f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[Shortest interval]</a:t>
            </a:r>
            <a:r>
              <a:rPr lang="en-US" altLang="en-US"/>
              <a:t>  Consider jobs in ascending order of interval length  f</a:t>
            </a:r>
            <a:r>
              <a:rPr lang="en-US" altLang="en-US" baseline="-25000"/>
              <a:t>j</a:t>
            </a:r>
            <a:r>
              <a:rPr lang="en-US" altLang="en-US"/>
              <a:t> - s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[Fewest conflicts]</a:t>
            </a:r>
            <a:r>
              <a:rPr lang="en-US" altLang="en-US"/>
              <a:t>  For each job, count the number of conflicting jobs c</a:t>
            </a:r>
            <a:r>
              <a:rPr lang="en-US" altLang="en-US" baseline="-25000"/>
              <a:t>j</a:t>
            </a:r>
            <a:r>
              <a:rPr lang="en-US" altLang="en-US"/>
              <a:t>. Schedule in ascending order of conflicts c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1A733-4A1C-68E7-966B-6D3E5209B981}"/>
              </a:ext>
            </a:extLst>
          </p:cNvPr>
          <p:cNvSpPr/>
          <p:nvPr/>
        </p:nvSpPr>
        <p:spPr bwMode="auto">
          <a:xfrm>
            <a:off x="539552" y="1844824"/>
            <a:ext cx="7918648" cy="40987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0D0F67A-AAE2-D285-D135-1D6299F7F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AC8E8-199E-40D3-8B50-94710199BAB1}" type="slidenum">
              <a:rPr lang="en-US" altLang="en-US"/>
              <a:pPr/>
              <a:t>50</a:t>
            </a:fld>
            <a:endParaRPr lang="en-US" altLang="en-US" sz="1400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0CB8B3AE-41F2-FA44-2B70-06AE229ED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Lateness: Inversions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FE180869-6318-3157-D23D-CCD7D8A7D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Def.  </a:t>
            </a:r>
            <a:r>
              <a:rPr lang="en-US" altLang="en-US">
                <a:solidFill>
                  <a:schemeClr val="tx1"/>
                </a:solidFill>
              </a:rPr>
              <a:t>An </a:t>
            </a:r>
            <a:r>
              <a:rPr lang="en-US" altLang="en-US">
                <a:solidFill>
                  <a:srgbClr val="CC0000"/>
                </a:solidFill>
              </a:rPr>
              <a:t>inversion</a:t>
            </a:r>
            <a:r>
              <a:rPr lang="en-US" altLang="en-US">
                <a:solidFill>
                  <a:schemeClr val="tx1"/>
                </a:solidFill>
              </a:rPr>
              <a:t> in schedule S is a pair of jobs i and j such that: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i &lt; j but j scheduled before i.</a:t>
            </a:r>
          </a:p>
          <a:p>
            <a:pPr lvl="1"/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Observation.  </a:t>
            </a:r>
            <a:r>
              <a:rPr lang="en-US" altLang="en-US">
                <a:solidFill>
                  <a:schemeClr val="tx1"/>
                </a:solidFill>
              </a:rPr>
              <a:t>Greedy schedule has no inversions.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Observation.  </a:t>
            </a:r>
            <a:r>
              <a:rPr lang="en-US" altLang="en-US">
                <a:solidFill>
                  <a:schemeClr val="tx1"/>
                </a:solidFill>
              </a:rPr>
              <a:t>If a schedule (with no idle time) has an inversion, it has one with a pair of inverted jobs scheduled consecutively.</a:t>
            </a:r>
          </a:p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57445" name="Rectangle 69">
            <a:extLst>
              <a:ext uri="{FF2B5EF4-FFF2-40B4-BE49-F238E27FC236}">
                <a16:creationId xmlns:a16="http://schemas.microsoft.com/office/drawing/2014/main" id="{229C9653-D8FC-89E9-22B4-B7487F300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9812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7446" name="Rectangle 70">
            <a:extLst>
              <a:ext uri="{FF2B5EF4-FFF2-40B4-BE49-F238E27FC236}">
                <a16:creationId xmlns:a16="http://schemas.microsoft.com/office/drawing/2014/main" id="{0A84DAB4-89EE-D6F3-B78F-B62D089E1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981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7447" name="Rectangle 71">
            <a:extLst>
              <a:ext uri="{FF2B5EF4-FFF2-40B4-BE49-F238E27FC236}">
                <a16:creationId xmlns:a16="http://schemas.microsoft.com/office/drawing/2014/main" id="{C9D0B874-7DD9-24D8-DBAE-9537C33B3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9812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7448" name="Rectangle 72">
            <a:extLst>
              <a:ext uri="{FF2B5EF4-FFF2-40B4-BE49-F238E27FC236}">
                <a16:creationId xmlns:a16="http://schemas.microsoft.com/office/drawing/2014/main" id="{DD2FF383-D837-F146-85D1-FF79880D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981200"/>
            <a:ext cx="685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7449" name="Rectangle 73">
            <a:extLst>
              <a:ext uri="{FF2B5EF4-FFF2-40B4-BE49-F238E27FC236}">
                <a16:creationId xmlns:a16="http://schemas.microsoft.com/office/drawing/2014/main" id="{F5DD7895-1E6C-73E4-C24D-CA679D988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1200"/>
            <a:ext cx="533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7450" name="Rectangle 74">
            <a:extLst>
              <a:ext uri="{FF2B5EF4-FFF2-40B4-BE49-F238E27FC236}">
                <a16:creationId xmlns:a16="http://schemas.microsoft.com/office/drawing/2014/main" id="{51B1AEEB-E997-0D08-DAF5-95BEDF935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981200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57451" name="Rectangle 75">
            <a:extLst>
              <a:ext uri="{FF2B5EF4-FFF2-40B4-BE49-F238E27FC236}">
                <a16:creationId xmlns:a16="http://schemas.microsoft.com/office/drawing/2014/main" id="{B79261FA-D080-82EF-5568-888DD0715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81200"/>
            <a:ext cx="1371600" cy="304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57452" name="Rectangle 76">
            <a:extLst>
              <a:ext uri="{FF2B5EF4-FFF2-40B4-BE49-F238E27FC236}">
                <a16:creationId xmlns:a16="http://schemas.microsoft.com/office/drawing/2014/main" id="{2522830E-88DF-2069-E929-E1BE59CB0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81200"/>
            <a:ext cx="10223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before swap</a:t>
            </a:r>
          </a:p>
        </p:txBody>
      </p:sp>
      <p:sp>
        <p:nvSpPr>
          <p:cNvPr id="357453" name="Text Box 77">
            <a:extLst>
              <a:ext uri="{FF2B5EF4-FFF2-40B4-BE49-F238E27FC236}">
                <a16:creationId xmlns:a16="http://schemas.microsoft.com/office/drawing/2014/main" id="{4F693115-79D9-00FE-00F9-C6CD3433B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403350"/>
            <a:ext cx="160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inversion</a:t>
            </a:r>
          </a:p>
        </p:txBody>
      </p:sp>
      <p:cxnSp>
        <p:nvCxnSpPr>
          <p:cNvPr id="357454" name="AutoShape 78">
            <a:extLst>
              <a:ext uri="{FF2B5EF4-FFF2-40B4-BE49-F238E27FC236}">
                <a16:creationId xmlns:a16="http://schemas.microsoft.com/office/drawing/2014/main" id="{5643249A-022A-9E01-2DE0-7190B7B7FD68}"/>
              </a:ext>
            </a:extLst>
          </p:cNvPr>
          <p:cNvCxnSpPr>
            <a:cxnSpLocks noChangeShapeType="1"/>
            <a:stCxn id="357451" idx="0"/>
            <a:endCxn id="357450" idx="0"/>
          </p:cNvCxnSpPr>
          <p:nvPr/>
        </p:nvCxnSpPr>
        <p:spPr bwMode="auto">
          <a:xfrm rot="5400000" flipV="1">
            <a:off x="5314156" y="1239044"/>
            <a:ext cx="1588" cy="14859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DF5803D-CCAB-EB83-4011-E80C31ADDAEC}"/>
              </a:ext>
            </a:extLst>
          </p:cNvPr>
          <p:cNvSpPr/>
          <p:nvPr/>
        </p:nvSpPr>
        <p:spPr bwMode="auto">
          <a:xfrm>
            <a:off x="539552" y="3429000"/>
            <a:ext cx="7918648" cy="2514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670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0D0F67A-AAE2-D285-D135-1D6299F7F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AC8E8-199E-40D3-8B50-94710199BAB1}" type="slidenum">
              <a:rPr lang="en-US" altLang="en-US"/>
              <a:pPr/>
              <a:t>51</a:t>
            </a:fld>
            <a:endParaRPr lang="en-US" altLang="en-US" sz="1400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0CB8B3AE-41F2-FA44-2B70-06AE229ED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Lateness: Inversions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FE180869-6318-3157-D23D-CCD7D8A7D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Def.  </a:t>
            </a:r>
            <a:r>
              <a:rPr lang="en-US" altLang="en-US">
                <a:solidFill>
                  <a:schemeClr val="tx1"/>
                </a:solidFill>
              </a:rPr>
              <a:t>An </a:t>
            </a:r>
            <a:r>
              <a:rPr lang="en-US" altLang="en-US">
                <a:solidFill>
                  <a:srgbClr val="CC0000"/>
                </a:solidFill>
              </a:rPr>
              <a:t>inversion</a:t>
            </a:r>
            <a:r>
              <a:rPr lang="en-US" altLang="en-US">
                <a:solidFill>
                  <a:schemeClr val="tx1"/>
                </a:solidFill>
              </a:rPr>
              <a:t> in schedule S is a pair of jobs i and j such that: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i &lt; j but j scheduled before i.</a:t>
            </a:r>
          </a:p>
          <a:p>
            <a:pPr lvl="1"/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Observation.  </a:t>
            </a:r>
            <a:r>
              <a:rPr lang="en-US" altLang="en-US">
                <a:solidFill>
                  <a:schemeClr val="tx1"/>
                </a:solidFill>
              </a:rPr>
              <a:t>Greedy schedule has no inversions.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Observation.  </a:t>
            </a:r>
            <a:r>
              <a:rPr lang="en-US" altLang="en-US">
                <a:solidFill>
                  <a:schemeClr val="tx1"/>
                </a:solidFill>
              </a:rPr>
              <a:t>If a schedule (with no idle time) has an inversion, it has one with a pair of inverted jobs scheduled consecutively.</a:t>
            </a:r>
          </a:p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57445" name="Rectangle 69">
            <a:extLst>
              <a:ext uri="{FF2B5EF4-FFF2-40B4-BE49-F238E27FC236}">
                <a16:creationId xmlns:a16="http://schemas.microsoft.com/office/drawing/2014/main" id="{229C9653-D8FC-89E9-22B4-B7487F300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9812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7446" name="Rectangle 70">
            <a:extLst>
              <a:ext uri="{FF2B5EF4-FFF2-40B4-BE49-F238E27FC236}">
                <a16:creationId xmlns:a16="http://schemas.microsoft.com/office/drawing/2014/main" id="{0A84DAB4-89EE-D6F3-B78F-B62D089E1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981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7447" name="Rectangle 71">
            <a:extLst>
              <a:ext uri="{FF2B5EF4-FFF2-40B4-BE49-F238E27FC236}">
                <a16:creationId xmlns:a16="http://schemas.microsoft.com/office/drawing/2014/main" id="{C9D0B874-7DD9-24D8-DBAE-9537C33B3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9812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7448" name="Rectangle 72">
            <a:extLst>
              <a:ext uri="{FF2B5EF4-FFF2-40B4-BE49-F238E27FC236}">
                <a16:creationId xmlns:a16="http://schemas.microsoft.com/office/drawing/2014/main" id="{DD2FF383-D837-F146-85D1-FF79880D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981200"/>
            <a:ext cx="685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7449" name="Rectangle 73">
            <a:extLst>
              <a:ext uri="{FF2B5EF4-FFF2-40B4-BE49-F238E27FC236}">
                <a16:creationId xmlns:a16="http://schemas.microsoft.com/office/drawing/2014/main" id="{F5DD7895-1E6C-73E4-C24D-CA679D988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1200"/>
            <a:ext cx="533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7450" name="Rectangle 74">
            <a:extLst>
              <a:ext uri="{FF2B5EF4-FFF2-40B4-BE49-F238E27FC236}">
                <a16:creationId xmlns:a16="http://schemas.microsoft.com/office/drawing/2014/main" id="{51B1AEEB-E997-0D08-DAF5-95BEDF935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981200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57451" name="Rectangle 75">
            <a:extLst>
              <a:ext uri="{FF2B5EF4-FFF2-40B4-BE49-F238E27FC236}">
                <a16:creationId xmlns:a16="http://schemas.microsoft.com/office/drawing/2014/main" id="{B79261FA-D080-82EF-5568-888DD0715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81200"/>
            <a:ext cx="1371600" cy="304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57452" name="Rectangle 76">
            <a:extLst>
              <a:ext uri="{FF2B5EF4-FFF2-40B4-BE49-F238E27FC236}">
                <a16:creationId xmlns:a16="http://schemas.microsoft.com/office/drawing/2014/main" id="{2522830E-88DF-2069-E929-E1BE59CB0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81200"/>
            <a:ext cx="10223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before swap</a:t>
            </a:r>
          </a:p>
        </p:txBody>
      </p:sp>
      <p:sp>
        <p:nvSpPr>
          <p:cNvPr id="357453" name="Text Box 77">
            <a:extLst>
              <a:ext uri="{FF2B5EF4-FFF2-40B4-BE49-F238E27FC236}">
                <a16:creationId xmlns:a16="http://schemas.microsoft.com/office/drawing/2014/main" id="{4F693115-79D9-00FE-00F9-C6CD3433B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403350"/>
            <a:ext cx="160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inversion</a:t>
            </a:r>
          </a:p>
        </p:txBody>
      </p:sp>
      <p:cxnSp>
        <p:nvCxnSpPr>
          <p:cNvPr id="357454" name="AutoShape 78">
            <a:extLst>
              <a:ext uri="{FF2B5EF4-FFF2-40B4-BE49-F238E27FC236}">
                <a16:creationId xmlns:a16="http://schemas.microsoft.com/office/drawing/2014/main" id="{5643249A-022A-9E01-2DE0-7190B7B7FD68}"/>
              </a:ext>
            </a:extLst>
          </p:cNvPr>
          <p:cNvCxnSpPr>
            <a:cxnSpLocks noChangeShapeType="1"/>
            <a:stCxn id="357451" idx="0"/>
            <a:endCxn id="357450" idx="0"/>
          </p:cNvCxnSpPr>
          <p:nvPr/>
        </p:nvCxnSpPr>
        <p:spPr bwMode="auto">
          <a:xfrm rot="5400000" flipV="1">
            <a:off x="5314156" y="1239044"/>
            <a:ext cx="1588" cy="14859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118254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1A14068-595E-6AB8-58FC-160FCAB627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94448-78EA-48DF-9AD9-46A1F8A1314F}" type="slidenum">
              <a:rPr lang="en-US" altLang="en-US"/>
              <a:pPr/>
              <a:t>52</a:t>
            </a:fld>
            <a:endParaRPr lang="en-US" altLang="en-US" sz="1400"/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168CDDF2-1C94-A426-DFB2-BB8885C7A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Lateness: Inversions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708D3C5F-8AAF-B354-A3FF-5384428AD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Def.  </a:t>
            </a:r>
            <a:r>
              <a:rPr lang="en-US" altLang="en-US">
                <a:solidFill>
                  <a:schemeClr val="tx1"/>
                </a:solidFill>
              </a:rPr>
              <a:t>An </a:t>
            </a:r>
            <a:r>
              <a:rPr lang="en-US" altLang="en-US">
                <a:solidFill>
                  <a:srgbClr val="CC0000"/>
                </a:solidFill>
              </a:rPr>
              <a:t>inversion</a:t>
            </a:r>
            <a:r>
              <a:rPr lang="en-US" altLang="en-US">
                <a:solidFill>
                  <a:schemeClr val="tx1"/>
                </a:solidFill>
              </a:rPr>
              <a:t> in schedule S is a pair of jobs i and j such that: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i &lt; j but j scheduled before i.</a:t>
            </a:r>
          </a:p>
          <a:p>
            <a:pPr lvl="1"/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Claim.  </a:t>
            </a:r>
            <a:r>
              <a:rPr lang="en-US" altLang="en-US">
                <a:solidFill>
                  <a:schemeClr val="tx1"/>
                </a:solidFill>
              </a:rPr>
              <a:t>Swapping two adjacent, inverted jobs reduces the number of inversions by one and does not increase the max lateness.</a:t>
            </a:r>
          </a:p>
          <a:p>
            <a:pPr lvl="1"/>
            <a:endParaRPr lang="en-US" altLang="en-US"/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tx1"/>
                </a:solidFill>
              </a:rPr>
              <a:t>Let </a:t>
            </a:r>
            <a:r>
              <a:rPr lang="en-US" altLang="en-US">
                <a:solidFill>
                  <a:schemeClr val="tx1"/>
                </a:solidFill>
                <a:sym typeface="MT Extra" panose="05050102010205020202" pitchFamily="18" charset="2"/>
              </a:rPr>
              <a:t></a:t>
            </a:r>
            <a:r>
              <a:rPr lang="en-US" altLang="en-US">
                <a:solidFill>
                  <a:schemeClr val="tx1"/>
                </a:solidFill>
              </a:rPr>
              <a:t>  be the lateness before the swap, and let </a:t>
            </a:r>
            <a:r>
              <a:rPr lang="en-US" altLang="en-US">
                <a:solidFill>
                  <a:schemeClr val="tx1"/>
                </a:solidFill>
                <a:sym typeface="MT Extra" panose="05050102010205020202" pitchFamily="18" charset="2"/>
              </a:rPr>
              <a:t> '</a:t>
            </a:r>
            <a:r>
              <a:rPr lang="en-US" altLang="en-US">
                <a:solidFill>
                  <a:schemeClr val="tx1"/>
                </a:solidFill>
              </a:rPr>
              <a:t> be it afterwards.</a:t>
            </a:r>
          </a:p>
          <a:p>
            <a:pPr lvl="1"/>
            <a:r>
              <a:rPr lang="en-US" altLang="en-US">
                <a:sym typeface="MT Extra" panose="05050102010205020202" pitchFamily="18" charset="2"/>
              </a:rPr>
              <a:t></a:t>
            </a:r>
            <a:r>
              <a:rPr lang="en-US" altLang="en-US"/>
              <a:t>'</a:t>
            </a:r>
            <a:r>
              <a:rPr lang="en-US" altLang="en-US" sz="2000" baseline="-25000"/>
              <a:t>k</a:t>
            </a:r>
            <a:r>
              <a:rPr lang="en-US" altLang="en-US"/>
              <a:t> = </a:t>
            </a:r>
            <a:r>
              <a:rPr lang="en-US" altLang="en-US">
                <a:sym typeface="MT Extra" panose="05050102010205020202" pitchFamily="18" charset="2"/>
              </a:rPr>
              <a:t></a:t>
            </a:r>
            <a:r>
              <a:rPr lang="en-US" altLang="en-US" sz="2000" baseline="-25000"/>
              <a:t>k</a:t>
            </a:r>
            <a:r>
              <a:rPr lang="en-US" altLang="en-US"/>
              <a:t> for all k 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 i, j</a:t>
            </a:r>
          </a:p>
          <a:p>
            <a:pPr lvl="1"/>
            <a:r>
              <a:rPr lang="en-US" altLang="en-US">
                <a:sym typeface="MT Extra" panose="05050102010205020202" pitchFamily="18" charset="2"/>
              </a:rPr>
              <a:t></a:t>
            </a:r>
            <a:r>
              <a:rPr lang="en-US" altLang="en-US"/>
              <a:t>'</a:t>
            </a:r>
            <a:r>
              <a:rPr lang="en-US" altLang="en-US" sz="2000" baseline="-25000"/>
              <a:t>i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/>
              <a:t> </a:t>
            </a:r>
            <a:r>
              <a:rPr lang="en-US" altLang="en-US">
                <a:sym typeface="MT Extra" panose="05050102010205020202" pitchFamily="18" charset="2"/>
              </a:rPr>
              <a:t></a:t>
            </a:r>
            <a:r>
              <a:rPr lang="en-US" altLang="en-US" sz="2000" baseline="-25000"/>
              <a:t>i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If job j is late:</a:t>
            </a:r>
            <a:endParaRPr lang="en-US" altLang="en-US">
              <a:solidFill>
                <a:schemeClr val="hlink"/>
              </a:solidFill>
              <a:cs typeface="Lucida Grande" pitchFamily="92" charset="0"/>
            </a:endParaRPr>
          </a:p>
        </p:txBody>
      </p:sp>
      <p:sp>
        <p:nvSpPr>
          <p:cNvPr id="359467" name="Rectangle 43">
            <a:extLst>
              <a:ext uri="{FF2B5EF4-FFF2-40B4-BE49-F238E27FC236}">
                <a16:creationId xmlns:a16="http://schemas.microsoft.com/office/drawing/2014/main" id="{57310550-3376-1E3A-8022-BF0851C0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9812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68" name="Rectangle 44">
            <a:extLst>
              <a:ext uri="{FF2B5EF4-FFF2-40B4-BE49-F238E27FC236}">
                <a16:creationId xmlns:a16="http://schemas.microsoft.com/office/drawing/2014/main" id="{6BB2DCB6-0DEE-BAF6-2F88-779C69DB6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981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69" name="Rectangle 45">
            <a:extLst>
              <a:ext uri="{FF2B5EF4-FFF2-40B4-BE49-F238E27FC236}">
                <a16:creationId xmlns:a16="http://schemas.microsoft.com/office/drawing/2014/main" id="{73ADFF14-59A8-F0B2-FDAF-F60900FF7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9812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0" name="Rectangle 46">
            <a:extLst>
              <a:ext uri="{FF2B5EF4-FFF2-40B4-BE49-F238E27FC236}">
                <a16:creationId xmlns:a16="http://schemas.microsoft.com/office/drawing/2014/main" id="{966DF953-426C-16FD-34BD-0D66EB560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981200"/>
            <a:ext cx="685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1" name="Rectangle 47">
            <a:extLst>
              <a:ext uri="{FF2B5EF4-FFF2-40B4-BE49-F238E27FC236}">
                <a16:creationId xmlns:a16="http://schemas.microsoft.com/office/drawing/2014/main" id="{009BE635-4F23-72EC-59EB-F67D2C5E1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1200"/>
            <a:ext cx="533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2" name="Rectangle 48">
            <a:extLst>
              <a:ext uri="{FF2B5EF4-FFF2-40B4-BE49-F238E27FC236}">
                <a16:creationId xmlns:a16="http://schemas.microsoft.com/office/drawing/2014/main" id="{828D4392-1285-7AC0-7AEB-9B30F1A9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981200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59473" name="Rectangle 49">
            <a:extLst>
              <a:ext uri="{FF2B5EF4-FFF2-40B4-BE49-F238E27FC236}">
                <a16:creationId xmlns:a16="http://schemas.microsoft.com/office/drawing/2014/main" id="{AC901C09-BA49-7643-665B-2B21EF1E3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81200"/>
            <a:ext cx="1371600" cy="304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59474" name="Rectangle 50">
            <a:extLst>
              <a:ext uri="{FF2B5EF4-FFF2-40B4-BE49-F238E27FC236}">
                <a16:creationId xmlns:a16="http://schemas.microsoft.com/office/drawing/2014/main" id="{32EC94E1-C200-56A5-CFA2-88A554BF3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38400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59475" name="Rectangle 51">
            <a:extLst>
              <a:ext uri="{FF2B5EF4-FFF2-40B4-BE49-F238E27FC236}">
                <a16:creationId xmlns:a16="http://schemas.microsoft.com/office/drawing/2014/main" id="{FC6FA4A6-E1C4-1B92-AC01-E7370241E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1371600" cy="304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59476" name="Rectangle 52">
            <a:extLst>
              <a:ext uri="{FF2B5EF4-FFF2-40B4-BE49-F238E27FC236}">
                <a16:creationId xmlns:a16="http://schemas.microsoft.com/office/drawing/2014/main" id="{1019AD16-E425-3E75-052D-6DB6AB668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384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7" name="Rectangle 53">
            <a:extLst>
              <a:ext uri="{FF2B5EF4-FFF2-40B4-BE49-F238E27FC236}">
                <a16:creationId xmlns:a16="http://schemas.microsoft.com/office/drawing/2014/main" id="{FCF7C7D6-C0CB-FE41-2B70-B577D4165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438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8" name="Rectangle 54">
            <a:extLst>
              <a:ext uri="{FF2B5EF4-FFF2-40B4-BE49-F238E27FC236}">
                <a16:creationId xmlns:a16="http://schemas.microsoft.com/office/drawing/2014/main" id="{3810F18E-19A1-39AB-4844-91B66CC92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4384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9" name="Rectangle 55">
            <a:extLst>
              <a:ext uri="{FF2B5EF4-FFF2-40B4-BE49-F238E27FC236}">
                <a16:creationId xmlns:a16="http://schemas.microsoft.com/office/drawing/2014/main" id="{94475AF2-ED3B-A88C-68F6-69DFB507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438400"/>
            <a:ext cx="685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80" name="Rectangle 56">
            <a:extLst>
              <a:ext uri="{FF2B5EF4-FFF2-40B4-BE49-F238E27FC236}">
                <a16:creationId xmlns:a16="http://schemas.microsoft.com/office/drawing/2014/main" id="{4707B431-4F63-16CF-91EE-3D4F3B408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38400"/>
            <a:ext cx="533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83" name="Rectangle 59">
            <a:extLst>
              <a:ext uri="{FF2B5EF4-FFF2-40B4-BE49-F238E27FC236}">
                <a16:creationId xmlns:a16="http://schemas.microsoft.com/office/drawing/2014/main" id="{7908F06A-F3E4-C2AE-0D97-778982AE4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81200"/>
            <a:ext cx="10223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before swap</a:t>
            </a:r>
          </a:p>
        </p:txBody>
      </p:sp>
      <p:sp>
        <p:nvSpPr>
          <p:cNvPr id="359484" name="Rectangle 60">
            <a:extLst>
              <a:ext uri="{FF2B5EF4-FFF2-40B4-BE49-F238E27FC236}">
                <a16:creationId xmlns:a16="http://schemas.microsoft.com/office/drawing/2014/main" id="{0D5A54CC-8F30-1E2C-612A-03143E539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2438400"/>
            <a:ext cx="9461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after swap</a:t>
            </a:r>
          </a:p>
        </p:txBody>
      </p:sp>
      <p:graphicFrame>
        <p:nvGraphicFramePr>
          <p:cNvPr id="359485" name="Object 61">
            <a:extLst>
              <a:ext uri="{FF2B5EF4-FFF2-40B4-BE49-F238E27FC236}">
                <a16:creationId xmlns:a16="http://schemas.microsoft.com/office/drawing/2014/main" id="{292F5D30-B594-D8AA-531D-19738A605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029200"/>
          <a:ext cx="397033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97280" imgH="1193760" progId="Equation.3">
                  <p:embed/>
                </p:oleObj>
              </mc:Choice>
              <mc:Fallback>
                <p:oleObj name="Equation" r:id="rId3" imgW="3797280" imgH="1193760" progId="Equation.3">
                  <p:embed/>
                  <p:pic>
                    <p:nvPicPr>
                      <p:cNvPr id="359485" name="Object 61">
                        <a:extLst>
                          <a:ext uri="{FF2B5EF4-FFF2-40B4-BE49-F238E27FC236}">
                            <a16:creationId xmlns:a16="http://schemas.microsoft.com/office/drawing/2014/main" id="{292F5D30-B594-D8AA-531D-19738A605D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408" t="-7660" r="-2408" b="-7660"/>
                      <a:stretch>
                        <a:fillRect/>
                      </a:stretch>
                    </p:blipFill>
                    <p:spPr bwMode="auto">
                      <a:xfrm>
                        <a:off x="3657600" y="5029200"/>
                        <a:ext cx="3970338" cy="13684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87" name="Rectangle 63">
            <a:extLst>
              <a:ext uri="{FF2B5EF4-FFF2-40B4-BE49-F238E27FC236}">
                <a16:creationId xmlns:a16="http://schemas.microsoft.com/office/drawing/2014/main" id="{1B2E8179-41BA-A77D-3751-6B7E1129D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2735263"/>
            <a:ext cx="3889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>
                <a:sym typeface="MT Extra" panose="05050102010205020202" pitchFamily="18" charset="2"/>
              </a:rPr>
              <a:t>f'</a:t>
            </a:r>
            <a:r>
              <a:rPr lang="en-US" altLang="en-US" sz="1400" baseline="-25000">
                <a:sym typeface="MT Extra" panose="05050102010205020202" pitchFamily="18" charset="2"/>
              </a:rPr>
              <a:t>j</a:t>
            </a:r>
            <a:endParaRPr lang="en-US" altLang="en-US" sz="1400">
              <a:sym typeface="MT Extra" panose="05050102010205020202" pitchFamily="18" charset="2"/>
            </a:endParaRPr>
          </a:p>
        </p:txBody>
      </p:sp>
      <p:sp>
        <p:nvSpPr>
          <p:cNvPr id="359488" name="Rectangle 64">
            <a:extLst>
              <a:ext uri="{FF2B5EF4-FFF2-40B4-BE49-F238E27FC236}">
                <a16:creationId xmlns:a16="http://schemas.microsoft.com/office/drawing/2014/main" id="{81AF5D23-AB77-42EB-97DC-F79FCC737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63" y="1597025"/>
            <a:ext cx="3063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>
                <a:sym typeface="MT Extra" panose="05050102010205020202" pitchFamily="18" charset="2"/>
              </a:rPr>
              <a:t>f</a:t>
            </a:r>
            <a:r>
              <a:rPr lang="en-US" altLang="en-US" sz="1400" baseline="-25000">
                <a:sym typeface="MT Extra" panose="05050102010205020202" pitchFamily="18" charset="2"/>
              </a:rPr>
              <a:t>i</a:t>
            </a:r>
            <a:endParaRPr lang="en-US" altLang="en-US" sz="1400">
              <a:sym typeface="MT Extra" panose="05050102010205020202" pitchFamily="18" charset="2"/>
            </a:endParaRPr>
          </a:p>
        </p:txBody>
      </p:sp>
      <p:sp>
        <p:nvSpPr>
          <p:cNvPr id="359489" name="Text Box 65">
            <a:extLst>
              <a:ext uri="{FF2B5EF4-FFF2-40B4-BE49-F238E27FC236}">
                <a16:creationId xmlns:a16="http://schemas.microsoft.com/office/drawing/2014/main" id="{79403BCA-588F-2671-A302-96C79922D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403350"/>
            <a:ext cx="160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inversion</a:t>
            </a:r>
          </a:p>
        </p:txBody>
      </p:sp>
      <p:cxnSp>
        <p:nvCxnSpPr>
          <p:cNvPr id="359490" name="AutoShape 66">
            <a:extLst>
              <a:ext uri="{FF2B5EF4-FFF2-40B4-BE49-F238E27FC236}">
                <a16:creationId xmlns:a16="http://schemas.microsoft.com/office/drawing/2014/main" id="{D1E4EB9E-A0DD-FDA1-7EEA-7BDB02B6ED2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5314156" y="1239044"/>
            <a:ext cx="1588" cy="14859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7C367D-D70D-FD05-32DE-46831D703163}"/>
              </a:ext>
            </a:extLst>
          </p:cNvPr>
          <p:cNvSpPr/>
          <p:nvPr/>
        </p:nvSpPr>
        <p:spPr bwMode="auto">
          <a:xfrm>
            <a:off x="539552" y="3937000"/>
            <a:ext cx="7918648" cy="276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1A14068-595E-6AB8-58FC-160FCAB627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94448-78EA-48DF-9AD9-46A1F8A1314F}" type="slidenum">
              <a:rPr lang="en-US" altLang="en-US"/>
              <a:pPr/>
              <a:t>53</a:t>
            </a:fld>
            <a:endParaRPr lang="en-US" altLang="en-US" sz="1400"/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168CDDF2-1C94-A426-DFB2-BB8885C7A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Lateness: Inversions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708D3C5F-8AAF-B354-A3FF-5384428AD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Def.  </a:t>
            </a:r>
            <a:r>
              <a:rPr lang="en-US" altLang="en-US">
                <a:solidFill>
                  <a:schemeClr val="tx1"/>
                </a:solidFill>
              </a:rPr>
              <a:t>An </a:t>
            </a:r>
            <a:r>
              <a:rPr lang="en-US" altLang="en-US">
                <a:solidFill>
                  <a:srgbClr val="CC0000"/>
                </a:solidFill>
              </a:rPr>
              <a:t>inversion</a:t>
            </a:r>
            <a:r>
              <a:rPr lang="en-US" altLang="en-US">
                <a:solidFill>
                  <a:schemeClr val="tx1"/>
                </a:solidFill>
              </a:rPr>
              <a:t> in schedule S is a pair of jobs i and j such that: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i &lt; j but j scheduled before i.</a:t>
            </a:r>
          </a:p>
          <a:p>
            <a:pPr lvl="1"/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Claim.  </a:t>
            </a:r>
            <a:r>
              <a:rPr lang="en-US" altLang="en-US">
                <a:solidFill>
                  <a:schemeClr val="tx1"/>
                </a:solidFill>
              </a:rPr>
              <a:t>Swapping two adjacent, inverted jobs reduces the number of inversions by one and does not increase the max lateness.</a:t>
            </a:r>
          </a:p>
          <a:p>
            <a:pPr lvl="1"/>
            <a:endParaRPr lang="en-US" altLang="en-US"/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tx1"/>
                </a:solidFill>
              </a:rPr>
              <a:t>Let </a:t>
            </a:r>
            <a:r>
              <a:rPr lang="en-US" altLang="en-US">
                <a:solidFill>
                  <a:schemeClr val="tx1"/>
                </a:solidFill>
                <a:sym typeface="MT Extra" panose="05050102010205020202" pitchFamily="18" charset="2"/>
              </a:rPr>
              <a:t></a:t>
            </a:r>
            <a:r>
              <a:rPr lang="en-US" altLang="en-US">
                <a:solidFill>
                  <a:schemeClr val="tx1"/>
                </a:solidFill>
              </a:rPr>
              <a:t>  be the lateness before the swap, and let </a:t>
            </a:r>
            <a:r>
              <a:rPr lang="en-US" altLang="en-US">
                <a:solidFill>
                  <a:schemeClr val="tx1"/>
                </a:solidFill>
                <a:sym typeface="MT Extra" panose="05050102010205020202" pitchFamily="18" charset="2"/>
              </a:rPr>
              <a:t> '</a:t>
            </a:r>
            <a:r>
              <a:rPr lang="en-US" altLang="en-US">
                <a:solidFill>
                  <a:schemeClr val="tx1"/>
                </a:solidFill>
              </a:rPr>
              <a:t> be it afterwards.</a:t>
            </a:r>
          </a:p>
          <a:p>
            <a:pPr lvl="1"/>
            <a:r>
              <a:rPr lang="en-US" altLang="en-US">
                <a:sym typeface="MT Extra" panose="05050102010205020202" pitchFamily="18" charset="2"/>
              </a:rPr>
              <a:t></a:t>
            </a:r>
            <a:r>
              <a:rPr lang="en-US" altLang="en-US"/>
              <a:t>'</a:t>
            </a:r>
            <a:r>
              <a:rPr lang="en-US" altLang="en-US" sz="2000" baseline="-25000"/>
              <a:t>k</a:t>
            </a:r>
            <a:r>
              <a:rPr lang="en-US" altLang="en-US"/>
              <a:t> = </a:t>
            </a:r>
            <a:r>
              <a:rPr lang="en-US" altLang="en-US">
                <a:sym typeface="MT Extra" panose="05050102010205020202" pitchFamily="18" charset="2"/>
              </a:rPr>
              <a:t></a:t>
            </a:r>
            <a:r>
              <a:rPr lang="en-US" altLang="en-US" sz="2000" baseline="-25000"/>
              <a:t>k</a:t>
            </a:r>
            <a:r>
              <a:rPr lang="en-US" altLang="en-US"/>
              <a:t> for all k 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 i, j</a:t>
            </a:r>
          </a:p>
          <a:p>
            <a:pPr lvl="1"/>
            <a:r>
              <a:rPr lang="en-US" altLang="en-US">
                <a:sym typeface="MT Extra" panose="05050102010205020202" pitchFamily="18" charset="2"/>
              </a:rPr>
              <a:t></a:t>
            </a:r>
            <a:r>
              <a:rPr lang="en-US" altLang="en-US"/>
              <a:t>'</a:t>
            </a:r>
            <a:r>
              <a:rPr lang="en-US" altLang="en-US" sz="2000" baseline="-25000"/>
              <a:t>i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/>
              <a:t> </a:t>
            </a:r>
            <a:r>
              <a:rPr lang="en-US" altLang="en-US">
                <a:sym typeface="MT Extra" panose="05050102010205020202" pitchFamily="18" charset="2"/>
              </a:rPr>
              <a:t></a:t>
            </a:r>
            <a:r>
              <a:rPr lang="en-US" altLang="en-US" sz="2000" baseline="-25000"/>
              <a:t>i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If job j is late:</a:t>
            </a:r>
            <a:endParaRPr lang="en-US" altLang="en-US">
              <a:solidFill>
                <a:schemeClr val="hlink"/>
              </a:solidFill>
              <a:cs typeface="Lucida Grande" pitchFamily="92" charset="0"/>
            </a:endParaRPr>
          </a:p>
        </p:txBody>
      </p:sp>
      <p:sp>
        <p:nvSpPr>
          <p:cNvPr id="359467" name="Rectangle 43">
            <a:extLst>
              <a:ext uri="{FF2B5EF4-FFF2-40B4-BE49-F238E27FC236}">
                <a16:creationId xmlns:a16="http://schemas.microsoft.com/office/drawing/2014/main" id="{57310550-3376-1E3A-8022-BF0851C0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9812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68" name="Rectangle 44">
            <a:extLst>
              <a:ext uri="{FF2B5EF4-FFF2-40B4-BE49-F238E27FC236}">
                <a16:creationId xmlns:a16="http://schemas.microsoft.com/office/drawing/2014/main" id="{6BB2DCB6-0DEE-BAF6-2F88-779C69DB6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981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69" name="Rectangle 45">
            <a:extLst>
              <a:ext uri="{FF2B5EF4-FFF2-40B4-BE49-F238E27FC236}">
                <a16:creationId xmlns:a16="http://schemas.microsoft.com/office/drawing/2014/main" id="{73ADFF14-59A8-F0B2-FDAF-F60900FF7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9812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0" name="Rectangle 46">
            <a:extLst>
              <a:ext uri="{FF2B5EF4-FFF2-40B4-BE49-F238E27FC236}">
                <a16:creationId xmlns:a16="http://schemas.microsoft.com/office/drawing/2014/main" id="{966DF953-426C-16FD-34BD-0D66EB560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981200"/>
            <a:ext cx="685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1" name="Rectangle 47">
            <a:extLst>
              <a:ext uri="{FF2B5EF4-FFF2-40B4-BE49-F238E27FC236}">
                <a16:creationId xmlns:a16="http://schemas.microsoft.com/office/drawing/2014/main" id="{009BE635-4F23-72EC-59EB-F67D2C5E1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1200"/>
            <a:ext cx="533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2" name="Rectangle 48">
            <a:extLst>
              <a:ext uri="{FF2B5EF4-FFF2-40B4-BE49-F238E27FC236}">
                <a16:creationId xmlns:a16="http://schemas.microsoft.com/office/drawing/2014/main" id="{828D4392-1285-7AC0-7AEB-9B30F1A9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981200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59473" name="Rectangle 49">
            <a:extLst>
              <a:ext uri="{FF2B5EF4-FFF2-40B4-BE49-F238E27FC236}">
                <a16:creationId xmlns:a16="http://schemas.microsoft.com/office/drawing/2014/main" id="{AC901C09-BA49-7643-665B-2B21EF1E3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81200"/>
            <a:ext cx="1371600" cy="304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59474" name="Rectangle 50">
            <a:extLst>
              <a:ext uri="{FF2B5EF4-FFF2-40B4-BE49-F238E27FC236}">
                <a16:creationId xmlns:a16="http://schemas.microsoft.com/office/drawing/2014/main" id="{32EC94E1-C200-56A5-CFA2-88A554BF3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38400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59475" name="Rectangle 51">
            <a:extLst>
              <a:ext uri="{FF2B5EF4-FFF2-40B4-BE49-F238E27FC236}">
                <a16:creationId xmlns:a16="http://schemas.microsoft.com/office/drawing/2014/main" id="{FC6FA4A6-E1C4-1B92-AC01-E7370241E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1371600" cy="304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59476" name="Rectangle 52">
            <a:extLst>
              <a:ext uri="{FF2B5EF4-FFF2-40B4-BE49-F238E27FC236}">
                <a16:creationId xmlns:a16="http://schemas.microsoft.com/office/drawing/2014/main" id="{1019AD16-E425-3E75-052D-6DB6AB668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384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7" name="Rectangle 53">
            <a:extLst>
              <a:ext uri="{FF2B5EF4-FFF2-40B4-BE49-F238E27FC236}">
                <a16:creationId xmlns:a16="http://schemas.microsoft.com/office/drawing/2014/main" id="{FCF7C7D6-C0CB-FE41-2B70-B577D4165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438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8" name="Rectangle 54">
            <a:extLst>
              <a:ext uri="{FF2B5EF4-FFF2-40B4-BE49-F238E27FC236}">
                <a16:creationId xmlns:a16="http://schemas.microsoft.com/office/drawing/2014/main" id="{3810F18E-19A1-39AB-4844-91B66CC92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4384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9" name="Rectangle 55">
            <a:extLst>
              <a:ext uri="{FF2B5EF4-FFF2-40B4-BE49-F238E27FC236}">
                <a16:creationId xmlns:a16="http://schemas.microsoft.com/office/drawing/2014/main" id="{94475AF2-ED3B-A88C-68F6-69DFB507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438400"/>
            <a:ext cx="685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80" name="Rectangle 56">
            <a:extLst>
              <a:ext uri="{FF2B5EF4-FFF2-40B4-BE49-F238E27FC236}">
                <a16:creationId xmlns:a16="http://schemas.microsoft.com/office/drawing/2014/main" id="{4707B431-4F63-16CF-91EE-3D4F3B408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38400"/>
            <a:ext cx="533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83" name="Rectangle 59">
            <a:extLst>
              <a:ext uri="{FF2B5EF4-FFF2-40B4-BE49-F238E27FC236}">
                <a16:creationId xmlns:a16="http://schemas.microsoft.com/office/drawing/2014/main" id="{7908F06A-F3E4-C2AE-0D97-778982AE4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81200"/>
            <a:ext cx="10223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before swap</a:t>
            </a:r>
          </a:p>
        </p:txBody>
      </p:sp>
      <p:sp>
        <p:nvSpPr>
          <p:cNvPr id="359484" name="Rectangle 60">
            <a:extLst>
              <a:ext uri="{FF2B5EF4-FFF2-40B4-BE49-F238E27FC236}">
                <a16:creationId xmlns:a16="http://schemas.microsoft.com/office/drawing/2014/main" id="{0D5A54CC-8F30-1E2C-612A-03143E539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2438400"/>
            <a:ext cx="9461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after swap</a:t>
            </a:r>
          </a:p>
        </p:txBody>
      </p:sp>
      <p:graphicFrame>
        <p:nvGraphicFramePr>
          <p:cNvPr id="359485" name="Object 61">
            <a:extLst>
              <a:ext uri="{FF2B5EF4-FFF2-40B4-BE49-F238E27FC236}">
                <a16:creationId xmlns:a16="http://schemas.microsoft.com/office/drawing/2014/main" id="{292F5D30-B594-D8AA-531D-19738A605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029200"/>
          <a:ext cx="397033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97280" imgH="1193760" progId="Equation.3">
                  <p:embed/>
                </p:oleObj>
              </mc:Choice>
              <mc:Fallback>
                <p:oleObj name="Equation" r:id="rId3" imgW="3797280" imgH="1193760" progId="Equation.3">
                  <p:embed/>
                  <p:pic>
                    <p:nvPicPr>
                      <p:cNvPr id="359485" name="Object 61">
                        <a:extLst>
                          <a:ext uri="{FF2B5EF4-FFF2-40B4-BE49-F238E27FC236}">
                            <a16:creationId xmlns:a16="http://schemas.microsoft.com/office/drawing/2014/main" id="{292F5D30-B594-D8AA-531D-19738A605D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408" t="-7660" r="-2408" b="-7660"/>
                      <a:stretch>
                        <a:fillRect/>
                      </a:stretch>
                    </p:blipFill>
                    <p:spPr bwMode="auto">
                      <a:xfrm>
                        <a:off x="3657600" y="5029200"/>
                        <a:ext cx="3970338" cy="13684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87" name="Rectangle 63">
            <a:extLst>
              <a:ext uri="{FF2B5EF4-FFF2-40B4-BE49-F238E27FC236}">
                <a16:creationId xmlns:a16="http://schemas.microsoft.com/office/drawing/2014/main" id="{1B2E8179-41BA-A77D-3751-6B7E1129D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2735263"/>
            <a:ext cx="3889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>
                <a:sym typeface="MT Extra" panose="05050102010205020202" pitchFamily="18" charset="2"/>
              </a:rPr>
              <a:t>f'</a:t>
            </a:r>
            <a:r>
              <a:rPr lang="en-US" altLang="en-US" sz="1400" baseline="-25000">
                <a:sym typeface="MT Extra" panose="05050102010205020202" pitchFamily="18" charset="2"/>
              </a:rPr>
              <a:t>j</a:t>
            </a:r>
            <a:endParaRPr lang="en-US" altLang="en-US" sz="1400">
              <a:sym typeface="MT Extra" panose="05050102010205020202" pitchFamily="18" charset="2"/>
            </a:endParaRPr>
          </a:p>
        </p:txBody>
      </p:sp>
      <p:sp>
        <p:nvSpPr>
          <p:cNvPr id="359488" name="Rectangle 64">
            <a:extLst>
              <a:ext uri="{FF2B5EF4-FFF2-40B4-BE49-F238E27FC236}">
                <a16:creationId xmlns:a16="http://schemas.microsoft.com/office/drawing/2014/main" id="{81AF5D23-AB77-42EB-97DC-F79FCC737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63" y="1597025"/>
            <a:ext cx="3063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>
                <a:sym typeface="MT Extra" panose="05050102010205020202" pitchFamily="18" charset="2"/>
              </a:rPr>
              <a:t>f</a:t>
            </a:r>
            <a:r>
              <a:rPr lang="en-US" altLang="en-US" sz="1400" baseline="-25000">
                <a:sym typeface="MT Extra" panose="05050102010205020202" pitchFamily="18" charset="2"/>
              </a:rPr>
              <a:t>i</a:t>
            </a:r>
            <a:endParaRPr lang="en-US" altLang="en-US" sz="1400">
              <a:sym typeface="MT Extra" panose="05050102010205020202" pitchFamily="18" charset="2"/>
            </a:endParaRPr>
          </a:p>
        </p:txBody>
      </p:sp>
      <p:sp>
        <p:nvSpPr>
          <p:cNvPr id="359489" name="Text Box 65">
            <a:extLst>
              <a:ext uri="{FF2B5EF4-FFF2-40B4-BE49-F238E27FC236}">
                <a16:creationId xmlns:a16="http://schemas.microsoft.com/office/drawing/2014/main" id="{79403BCA-588F-2671-A302-96C79922D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403350"/>
            <a:ext cx="160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inversion</a:t>
            </a:r>
          </a:p>
        </p:txBody>
      </p:sp>
      <p:cxnSp>
        <p:nvCxnSpPr>
          <p:cNvPr id="359490" name="AutoShape 66">
            <a:extLst>
              <a:ext uri="{FF2B5EF4-FFF2-40B4-BE49-F238E27FC236}">
                <a16:creationId xmlns:a16="http://schemas.microsoft.com/office/drawing/2014/main" id="{D1E4EB9E-A0DD-FDA1-7EEA-7BDB02B6ED2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5314156" y="1239044"/>
            <a:ext cx="1588" cy="14859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7C367D-D70D-FD05-32DE-46831D703163}"/>
              </a:ext>
            </a:extLst>
          </p:cNvPr>
          <p:cNvSpPr/>
          <p:nvPr/>
        </p:nvSpPr>
        <p:spPr bwMode="auto">
          <a:xfrm>
            <a:off x="539552" y="4941168"/>
            <a:ext cx="7918648" cy="17644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048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1A14068-595E-6AB8-58FC-160FCAB627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94448-78EA-48DF-9AD9-46A1F8A1314F}" type="slidenum">
              <a:rPr lang="en-US" altLang="en-US"/>
              <a:pPr/>
              <a:t>54</a:t>
            </a:fld>
            <a:endParaRPr lang="en-US" altLang="en-US" sz="1400"/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168CDDF2-1C94-A426-DFB2-BB8885C7A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Lateness: Inversions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708D3C5F-8AAF-B354-A3FF-5384428AD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Def.  </a:t>
            </a:r>
            <a:r>
              <a:rPr lang="en-US" altLang="en-US">
                <a:solidFill>
                  <a:schemeClr val="tx1"/>
                </a:solidFill>
              </a:rPr>
              <a:t>An </a:t>
            </a:r>
            <a:r>
              <a:rPr lang="en-US" altLang="en-US">
                <a:solidFill>
                  <a:srgbClr val="CC0000"/>
                </a:solidFill>
              </a:rPr>
              <a:t>inversion</a:t>
            </a:r>
            <a:r>
              <a:rPr lang="en-US" altLang="en-US">
                <a:solidFill>
                  <a:schemeClr val="tx1"/>
                </a:solidFill>
              </a:rPr>
              <a:t> in schedule S is a pair of jobs i and j such that: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i &lt; j but j scheduled before i.</a:t>
            </a:r>
          </a:p>
          <a:p>
            <a:pPr lvl="1"/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Claim.  </a:t>
            </a:r>
            <a:r>
              <a:rPr lang="en-US" altLang="en-US">
                <a:solidFill>
                  <a:schemeClr val="tx1"/>
                </a:solidFill>
              </a:rPr>
              <a:t>Swapping two adjacent, inverted jobs reduces the number of inversions by one and does not increase the max lateness.</a:t>
            </a:r>
          </a:p>
          <a:p>
            <a:pPr lvl="1"/>
            <a:endParaRPr lang="en-US" altLang="en-US"/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tx1"/>
                </a:solidFill>
              </a:rPr>
              <a:t>Let </a:t>
            </a:r>
            <a:r>
              <a:rPr lang="en-US" altLang="en-US">
                <a:solidFill>
                  <a:schemeClr val="tx1"/>
                </a:solidFill>
                <a:sym typeface="MT Extra" panose="05050102010205020202" pitchFamily="18" charset="2"/>
              </a:rPr>
              <a:t></a:t>
            </a:r>
            <a:r>
              <a:rPr lang="en-US" altLang="en-US">
                <a:solidFill>
                  <a:schemeClr val="tx1"/>
                </a:solidFill>
              </a:rPr>
              <a:t>  be the lateness before the swap, and let </a:t>
            </a:r>
            <a:r>
              <a:rPr lang="en-US" altLang="en-US">
                <a:solidFill>
                  <a:schemeClr val="tx1"/>
                </a:solidFill>
                <a:sym typeface="MT Extra" panose="05050102010205020202" pitchFamily="18" charset="2"/>
              </a:rPr>
              <a:t> '</a:t>
            </a:r>
            <a:r>
              <a:rPr lang="en-US" altLang="en-US">
                <a:solidFill>
                  <a:schemeClr val="tx1"/>
                </a:solidFill>
              </a:rPr>
              <a:t> be it afterwards.</a:t>
            </a:r>
          </a:p>
          <a:p>
            <a:pPr lvl="1"/>
            <a:r>
              <a:rPr lang="en-US" altLang="en-US">
                <a:sym typeface="MT Extra" panose="05050102010205020202" pitchFamily="18" charset="2"/>
              </a:rPr>
              <a:t></a:t>
            </a:r>
            <a:r>
              <a:rPr lang="en-US" altLang="en-US"/>
              <a:t>'</a:t>
            </a:r>
            <a:r>
              <a:rPr lang="en-US" altLang="en-US" sz="2000" baseline="-25000"/>
              <a:t>k</a:t>
            </a:r>
            <a:r>
              <a:rPr lang="en-US" altLang="en-US"/>
              <a:t> = </a:t>
            </a:r>
            <a:r>
              <a:rPr lang="en-US" altLang="en-US">
                <a:sym typeface="MT Extra" panose="05050102010205020202" pitchFamily="18" charset="2"/>
              </a:rPr>
              <a:t></a:t>
            </a:r>
            <a:r>
              <a:rPr lang="en-US" altLang="en-US" sz="2000" baseline="-25000"/>
              <a:t>k</a:t>
            </a:r>
            <a:r>
              <a:rPr lang="en-US" altLang="en-US"/>
              <a:t> for all k 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 i, j</a:t>
            </a:r>
          </a:p>
          <a:p>
            <a:pPr lvl="1"/>
            <a:r>
              <a:rPr lang="en-US" altLang="en-US">
                <a:sym typeface="MT Extra" panose="05050102010205020202" pitchFamily="18" charset="2"/>
              </a:rPr>
              <a:t></a:t>
            </a:r>
            <a:r>
              <a:rPr lang="en-US" altLang="en-US"/>
              <a:t>'</a:t>
            </a:r>
            <a:r>
              <a:rPr lang="en-US" altLang="en-US" sz="2000" baseline="-25000"/>
              <a:t>i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/>
              <a:t> </a:t>
            </a:r>
            <a:r>
              <a:rPr lang="en-US" altLang="en-US">
                <a:sym typeface="MT Extra" panose="05050102010205020202" pitchFamily="18" charset="2"/>
              </a:rPr>
              <a:t></a:t>
            </a:r>
            <a:r>
              <a:rPr lang="en-US" altLang="en-US" sz="2000" baseline="-25000"/>
              <a:t>i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If job j is late:</a:t>
            </a:r>
            <a:endParaRPr lang="en-US" altLang="en-US">
              <a:solidFill>
                <a:schemeClr val="hlink"/>
              </a:solidFill>
              <a:cs typeface="Lucida Grande" pitchFamily="92" charset="0"/>
            </a:endParaRPr>
          </a:p>
        </p:txBody>
      </p:sp>
      <p:sp>
        <p:nvSpPr>
          <p:cNvPr id="359467" name="Rectangle 43">
            <a:extLst>
              <a:ext uri="{FF2B5EF4-FFF2-40B4-BE49-F238E27FC236}">
                <a16:creationId xmlns:a16="http://schemas.microsoft.com/office/drawing/2014/main" id="{57310550-3376-1E3A-8022-BF0851C0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9812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68" name="Rectangle 44">
            <a:extLst>
              <a:ext uri="{FF2B5EF4-FFF2-40B4-BE49-F238E27FC236}">
                <a16:creationId xmlns:a16="http://schemas.microsoft.com/office/drawing/2014/main" id="{6BB2DCB6-0DEE-BAF6-2F88-779C69DB6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981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69" name="Rectangle 45">
            <a:extLst>
              <a:ext uri="{FF2B5EF4-FFF2-40B4-BE49-F238E27FC236}">
                <a16:creationId xmlns:a16="http://schemas.microsoft.com/office/drawing/2014/main" id="{73ADFF14-59A8-F0B2-FDAF-F60900FF7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9812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0" name="Rectangle 46">
            <a:extLst>
              <a:ext uri="{FF2B5EF4-FFF2-40B4-BE49-F238E27FC236}">
                <a16:creationId xmlns:a16="http://schemas.microsoft.com/office/drawing/2014/main" id="{966DF953-426C-16FD-34BD-0D66EB560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981200"/>
            <a:ext cx="685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1" name="Rectangle 47">
            <a:extLst>
              <a:ext uri="{FF2B5EF4-FFF2-40B4-BE49-F238E27FC236}">
                <a16:creationId xmlns:a16="http://schemas.microsoft.com/office/drawing/2014/main" id="{009BE635-4F23-72EC-59EB-F67D2C5E1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1200"/>
            <a:ext cx="533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2" name="Rectangle 48">
            <a:extLst>
              <a:ext uri="{FF2B5EF4-FFF2-40B4-BE49-F238E27FC236}">
                <a16:creationId xmlns:a16="http://schemas.microsoft.com/office/drawing/2014/main" id="{828D4392-1285-7AC0-7AEB-9B30F1A9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981200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59473" name="Rectangle 49">
            <a:extLst>
              <a:ext uri="{FF2B5EF4-FFF2-40B4-BE49-F238E27FC236}">
                <a16:creationId xmlns:a16="http://schemas.microsoft.com/office/drawing/2014/main" id="{AC901C09-BA49-7643-665B-2B21EF1E3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81200"/>
            <a:ext cx="1371600" cy="304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59474" name="Rectangle 50">
            <a:extLst>
              <a:ext uri="{FF2B5EF4-FFF2-40B4-BE49-F238E27FC236}">
                <a16:creationId xmlns:a16="http://schemas.microsoft.com/office/drawing/2014/main" id="{32EC94E1-C200-56A5-CFA2-88A554BF3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38400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59475" name="Rectangle 51">
            <a:extLst>
              <a:ext uri="{FF2B5EF4-FFF2-40B4-BE49-F238E27FC236}">
                <a16:creationId xmlns:a16="http://schemas.microsoft.com/office/drawing/2014/main" id="{FC6FA4A6-E1C4-1B92-AC01-E7370241E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1371600" cy="304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59476" name="Rectangle 52">
            <a:extLst>
              <a:ext uri="{FF2B5EF4-FFF2-40B4-BE49-F238E27FC236}">
                <a16:creationId xmlns:a16="http://schemas.microsoft.com/office/drawing/2014/main" id="{1019AD16-E425-3E75-052D-6DB6AB668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384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7" name="Rectangle 53">
            <a:extLst>
              <a:ext uri="{FF2B5EF4-FFF2-40B4-BE49-F238E27FC236}">
                <a16:creationId xmlns:a16="http://schemas.microsoft.com/office/drawing/2014/main" id="{FCF7C7D6-C0CB-FE41-2B70-B577D4165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438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8" name="Rectangle 54">
            <a:extLst>
              <a:ext uri="{FF2B5EF4-FFF2-40B4-BE49-F238E27FC236}">
                <a16:creationId xmlns:a16="http://schemas.microsoft.com/office/drawing/2014/main" id="{3810F18E-19A1-39AB-4844-91B66CC92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4384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9" name="Rectangle 55">
            <a:extLst>
              <a:ext uri="{FF2B5EF4-FFF2-40B4-BE49-F238E27FC236}">
                <a16:creationId xmlns:a16="http://schemas.microsoft.com/office/drawing/2014/main" id="{94475AF2-ED3B-A88C-68F6-69DFB507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438400"/>
            <a:ext cx="685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80" name="Rectangle 56">
            <a:extLst>
              <a:ext uri="{FF2B5EF4-FFF2-40B4-BE49-F238E27FC236}">
                <a16:creationId xmlns:a16="http://schemas.microsoft.com/office/drawing/2014/main" id="{4707B431-4F63-16CF-91EE-3D4F3B408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38400"/>
            <a:ext cx="533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83" name="Rectangle 59">
            <a:extLst>
              <a:ext uri="{FF2B5EF4-FFF2-40B4-BE49-F238E27FC236}">
                <a16:creationId xmlns:a16="http://schemas.microsoft.com/office/drawing/2014/main" id="{7908F06A-F3E4-C2AE-0D97-778982AE4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81200"/>
            <a:ext cx="10223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before swap</a:t>
            </a:r>
          </a:p>
        </p:txBody>
      </p:sp>
      <p:sp>
        <p:nvSpPr>
          <p:cNvPr id="359484" name="Rectangle 60">
            <a:extLst>
              <a:ext uri="{FF2B5EF4-FFF2-40B4-BE49-F238E27FC236}">
                <a16:creationId xmlns:a16="http://schemas.microsoft.com/office/drawing/2014/main" id="{0D5A54CC-8F30-1E2C-612A-03143E539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2438400"/>
            <a:ext cx="9461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after swap</a:t>
            </a:r>
          </a:p>
        </p:txBody>
      </p:sp>
      <p:graphicFrame>
        <p:nvGraphicFramePr>
          <p:cNvPr id="359485" name="Object 61">
            <a:extLst>
              <a:ext uri="{FF2B5EF4-FFF2-40B4-BE49-F238E27FC236}">
                <a16:creationId xmlns:a16="http://schemas.microsoft.com/office/drawing/2014/main" id="{292F5D30-B594-D8AA-531D-19738A605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029200"/>
          <a:ext cx="397033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97280" imgH="1193760" progId="Equation.3">
                  <p:embed/>
                </p:oleObj>
              </mc:Choice>
              <mc:Fallback>
                <p:oleObj name="Equation" r:id="rId3" imgW="3797280" imgH="1193760" progId="Equation.3">
                  <p:embed/>
                  <p:pic>
                    <p:nvPicPr>
                      <p:cNvPr id="359485" name="Object 61">
                        <a:extLst>
                          <a:ext uri="{FF2B5EF4-FFF2-40B4-BE49-F238E27FC236}">
                            <a16:creationId xmlns:a16="http://schemas.microsoft.com/office/drawing/2014/main" id="{292F5D30-B594-D8AA-531D-19738A605D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408" t="-7660" r="-2408" b="-7660"/>
                      <a:stretch>
                        <a:fillRect/>
                      </a:stretch>
                    </p:blipFill>
                    <p:spPr bwMode="auto">
                      <a:xfrm>
                        <a:off x="3657600" y="5029200"/>
                        <a:ext cx="3970338" cy="13684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87" name="Rectangle 63">
            <a:extLst>
              <a:ext uri="{FF2B5EF4-FFF2-40B4-BE49-F238E27FC236}">
                <a16:creationId xmlns:a16="http://schemas.microsoft.com/office/drawing/2014/main" id="{1B2E8179-41BA-A77D-3751-6B7E1129D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2735263"/>
            <a:ext cx="3889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>
                <a:sym typeface="MT Extra" panose="05050102010205020202" pitchFamily="18" charset="2"/>
              </a:rPr>
              <a:t>f'</a:t>
            </a:r>
            <a:r>
              <a:rPr lang="en-US" altLang="en-US" sz="1400" baseline="-25000">
                <a:sym typeface="MT Extra" panose="05050102010205020202" pitchFamily="18" charset="2"/>
              </a:rPr>
              <a:t>j</a:t>
            </a:r>
            <a:endParaRPr lang="en-US" altLang="en-US" sz="1400">
              <a:sym typeface="MT Extra" panose="05050102010205020202" pitchFamily="18" charset="2"/>
            </a:endParaRPr>
          </a:p>
        </p:txBody>
      </p:sp>
      <p:sp>
        <p:nvSpPr>
          <p:cNvPr id="359488" name="Rectangle 64">
            <a:extLst>
              <a:ext uri="{FF2B5EF4-FFF2-40B4-BE49-F238E27FC236}">
                <a16:creationId xmlns:a16="http://schemas.microsoft.com/office/drawing/2014/main" id="{81AF5D23-AB77-42EB-97DC-F79FCC737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63" y="1597025"/>
            <a:ext cx="3063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>
                <a:sym typeface="MT Extra" panose="05050102010205020202" pitchFamily="18" charset="2"/>
              </a:rPr>
              <a:t>f</a:t>
            </a:r>
            <a:r>
              <a:rPr lang="en-US" altLang="en-US" sz="1400" baseline="-25000">
                <a:sym typeface="MT Extra" panose="05050102010205020202" pitchFamily="18" charset="2"/>
              </a:rPr>
              <a:t>i</a:t>
            </a:r>
            <a:endParaRPr lang="en-US" altLang="en-US" sz="1400">
              <a:sym typeface="MT Extra" panose="05050102010205020202" pitchFamily="18" charset="2"/>
            </a:endParaRPr>
          </a:p>
        </p:txBody>
      </p:sp>
      <p:sp>
        <p:nvSpPr>
          <p:cNvPr id="359489" name="Text Box 65">
            <a:extLst>
              <a:ext uri="{FF2B5EF4-FFF2-40B4-BE49-F238E27FC236}">
                <a16:creationId xmlns:a16="http://schemas.microsoft.com/office/drawing/2014/main" id="{79403BCA-588F-2671-A302-96C79922D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403350"/>
            <a:ext cx="160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inversion</a:t>
            </a:r>
          </a:p>
        </p:txBody>
      </p:sp>
      <p:cxnSp>
        <p:nvCxnSpPr>
          <p:cNvPr id="359490" name="AutoShape 66">
            <a:extLst>
              <a:ext uri="{FF2B5EF4-FFF2-40B4-BE49-F238E27FC236}">
                <a16:creationId xmlns:a16="http://schemas.microsoft.com/office/drawing/2014/main" id="{D1E4EB9E-A0DD-FDA1-7EEA-7BDB02B6ED2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5314156" y="1239044"/>
            <a:ext cx="1588" cy="14859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7C367D-D70D-FD05-32DE-46831D703163}"/>
              </a:ext>
            </a:extLst>
          </p:cNvPr>
          <p:cNvSpPr/>
          <p:nvPr/>
        </p:nvSpPr>
        <p:spPr bwMode="auto">
          <a:xfrm>
            <a:off x="539552" y="5260974"/>
            <a:ext cx="7918648" cy="14446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B4577D-72E9-0C2F-A785-BB2C3A936E5C}"/>
              </a:ext>
            </a:extLst>
          </p:cNvPr>
          <p:cNvSpPr/>
          <p:nvPr/>
        </p:nvSpPr>
        <p:spPr bwMode="auto">
          <a:xfrm>
            <a:off x="3657600" y="4725144"/>
            <a:ext cx="4800600" cy="12184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86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1A14068-595E-6AB8-58FC-160FCAB627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94448-78EA-48DF-9AD9-46A1F8A1314F}" type="slidenum">
              <a:rPr lang="en-US" altLang="en-US"/>
              <a:pPr/>
              <a:t>55</a:t>
            </a:fld>
            <a:endParaRPr lang="en-US" altLang="en-US" sz="1400"/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168CDDF2-1C94-A426-DFB2-BB8885C7A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Lateness: Inversions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708D3C5F-8AAF-B354-A3FF-5384428AD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Def.  </a:t>
            </a:r>
            <a:r>
              <a:rPr lang="en-US" altLang="en-US">
                <a:solidFill>
                  <a:schemeClr val="tx1"/>
                </a:solidFill>
              </a:rPr>
              <a:t>An </a:t>
            </a:r>
            <a:r>
              <a:rPr lang="en-US" altLang="en-US">
                <a:solidFill>
                  <a:srgbClr val="CC0000"/>
                </a:solidFill>
              </a:rPr>
              <a:t>inversion</a:t>
            </a:r>
            <a:r>
              <a:rPr lang="en-US" altLang="en-US">
                <a:solidFill>
                  <a:schemeClr val="tx1"/>
                </a:solidFill>
              </a:rPr>
              <a:t> in schedule S is a pair of jobs i and j such that: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i &lt; j but j scheduled before i.</a:t>
            </a:r>
          </a:p>
          <a:p>
            <a:pPr lvl="1"/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Claim.  </a:t>
            </a:r>
            <a:r>
              <a:rPr lang="en-US" altLang="en-US">
                <a:solidFill>
                  <a:schemeClr val="tx1"/>
                </a:solidFill>
              </a:rPr>
              <a:t>Swapping two adjacent, inverted jobs reduces the number of inversions by one and does not increase the max lateness.</a:t>
            </a:r>
          </a:p>
          <a:p>
            <a:pPr lvl="1"/>
            <a:endParaRPr lang="en-US" altLang="en-US"/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tx1"/>
                </a:solidFill>
              </a:rPr>
              <a:t>Let </a:t>
            </a:r>
            <a:r>
              <a:rPr lang="en-US" altLang="en-US">
                <a:solidFill>
                  <a:schemeClr val="tx1"/>
                </a:solidFill>
                <a:sym typeface="MT Extra" panose="05050102010205020202" pitchFamily="18" charset="2"/>
              </a:rPr>
              <a:t></a:t>
            </a:r>
            <a:r>
              <a:rPr lang="en-US" altLang="en-US">
                <a:solidFill>
                  <a:schemeClr val="tx1"/>
                </a:solidFill>
              </a:rPr>
              <a:t>  be the lateness before the swap, and let </a:t>
            </a:r>
            <a:r>
              <a:rPr lang="en-US" altLang="en-US">
                <a:solidFill>
                  <a:schemeClr val="tx1"/>
                </a:solidFill>
                <a:sym typeface="MT Extra" panose="05050102010205020202" pitchFamily="18" charset="2"/>
              </a:rPr>
              <a:t> '</a:t>
            </a:r>
            <a:r>
              <a:rPr lang="en-US" altLang="en-US">
                <a:solidFill>
                  <a:schemeClr val="tx1"/>
                </a:solidFill>
              </a:rPr>
              <a:t> be it afterwards.</a:t>
            </a:r>
          </a:p>
          <a:p>
            <a:pPr lvl="1"/>
            <a:r>
              <a:rPr lang="en-US" altLang="en-US">
                <a:sym typeface="MT Extra" panose="05050102010205020202" pitchFamily="18" charset="2"/>
              </a:rPr>
              <a:t></a:t>
            </a:r>
            <a:r>
              <a:rPr lang="en-US" altLang="en-US"/>
              <a:t>'</a:t>
            </a:r>
            <a:r>
              <a:rPr lang="en-US" altLang="en-US" sz="2000" baseline="-25000"/>
              <a:t>k</a:t>
            </a:r>
            <a:r>
              <a:rPr lang="en-US" altLang="en-US"/>
              <a:t> = </a:t>
            </a:r>
            <a:r>
              <a:rPr lang="en-US" altLang="en-US">
                <a:sym typeface="MT Extra" panose="05050102010205020202" pitchFamily="18" charset="2"/>
              </a:rPr>
              <a:t></a:t>
            </a:r>
            <a:r>
              <a:rPr lang="en-US" altLang="en-US" sz="2000" baseline="-25000"/>
              <a:t>k</a:t>
            </a:r>
            <a:r>
              <a:rPr lang="en-US" altLang="en-US"/>
              <a:t> for all k 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 i, j</a:t>
            </a:r>
          </a:p>
          <a:p>
            <a:pPr lvl="1"/>
            <a:r>
              <a:rPr lang="en-US" altLang="en-US">
                <a:sym typeface="MT Extra" panose="05050102010205020202" pitchFamily="18" charset="2"/>
              </a:rPr>
              <a:t></a:t>
            </a:r>
            <a:r>
              <a:rPr lang="en-US" altLang="en-US"/>
              <a:t>'</a:t>
            </a:r>
            <a:r>
              <a:rPr lang="en-US" altLang="en-US" sz="2000" baseline="-25000"/>
              <a:t>i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/>
              <a:t> </a:t>
            </a:r>
            <a:r>
              <a:rPr lang="en-US" altLang="en-US">
                <a:sym typeface="MT Extra" panose="05050102010205020202" pitchFamily="18" charset="2"/>
              </a:rPr>
              <a:t></a:t>
            </a:r>
            <a:r>
              <a:rPr lang="en-US" altLang="en-US" sz="2000" baseline="-25000"/>
              <a:t>i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If job j is late:</a:t>
            </a:r>
            <a:endParaRPr lang="en-US" altLang="en-US">
              <a:solidFill>
                <a:schemeClr val="hlink"/>
              </a:solidFill>
              <a:cs typeface="Lucida Grande" pitchFamily="92" charset="0"/>
            </a:endParaRPr>
          </a:p>
        </p:txBody>
      </p:sp>
      <p:sp>
        <p:nvSpPr>
          <p:cNvPr id="359467" name="Rectangle 43">
            <a:extLst>
              <a:ext uri="{FF2B5EF4-FFF2-40B4-BE49-F238E27FC236}">
                <a16:creationId xmlns:a16="http://schemas.microsoft.com/office/drawing/2014/main" id="{57310550-3376-1E3A-8022-BF0851C0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9812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68" name="Rectangle 44">
            <a:extLst>
              <a:ext uri="{FF2B5EF4-FFF2-40B4-BE49-F238E27FC236}">
                <a16:creationId xmlns:a16="http://schemas.microsoft.com/office/drawing/2014/main" id="{6BB2DCB6-0DEE-BAF6-2F88-779C69DB6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981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69" name="Rectangle 45">
            <a:extLst>
              <a:ext uri="{FF2B5EF4-FFF2-40B4-BE49-F238E27FC236}">
                <a16:creationId xmlns:a16="http://schemas.microsoft.com/office/drawing/2014/main" id="{73ADFF14-59A8-F0B2-FDAF-F60900FF7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9812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0" name="Rectangle 46">
            <a:extLst>
              <a:ext uri="{FF2B5EF4-FFF2-40B4-BE49-F238E27FC236}">
                <a16:creationId xmlns:a16="http://schemas.microsoft.com/office/drawing/2014/main" id="{966DF953-426C-16FD-34BD-0D66EB560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981200"/>
            <a:ext cx="685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1" name="Rectangle 47">
            <a:extLst>
              <a:ext uri="{FF2B5EF4-FFF2-40B4-BE49-F238E27FC236}">
                <a16:creationId xmlns:a16="http://schemas.microsoft.com/office/drawing/2014/main" id="{009BE635-4F23-72EC-59EB-F67D2C5E1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1200"/>
            <a:ext cx="533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2" name="Rectangle 48">
            <a:extLst>
              <a:ext uri="{FF2B5EF4-FFF2-40B4-BE49-F238E27FC236}">
                <a16:creationId xmlns:a16="http://schemas.microsoft.com/office/drawing/2014/main" id="{828D4392-1285-7AC0-7AEB-9B30F1A9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981200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59473" name="Rectangle 49">
            <a:extLst>
              <a:ext uri="{FF2B5EF4-FFF2-40B4-BE49-F238E27FC236}">
                <a16:creationId xmlns:a16="http://schemas.microsoft.com/office/drawing/2014/main" id="{AC901C09-BA49-7643-665B-2B21EF1E3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81200"/>
            <a:ext cx="1371600" cy="304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59474" name="Rectangle 50">
            <a:extLst>
              <a:ext uri="{FF2B5EF4-FFF2-40B4-BE49-F238E27FC236}">
                <a16:creationId xmlns:a16="http://schemas.microsoft.com/office/drawing/2014/main" id="{32EC94E1-C200-56A5-CFA2-88A554BF3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38400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59475" name="Rectangle 51">
            <a:extLst>
              <a:ext uri="{FF2B5EF4-FFF2-40B4-BE49-F238E27FC236}">
                <a16:creationId xmlns:a16="http://schemas.microsoft.com/office/drawing/2014/main" id="{FC6FA4A6-E1C4-1B92-AC01-E7370241E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1371600" cy="304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59476" name="Rectangle 52">
            <a:extLst>
              <a:ext uri="{FF2B5EF4-FFF2-40B4-BE49-F238E27FC236}">
                <a16:creationId xmlns:a16="http://schemas.microsoft.com/office/drawing/2014/main" id="{1019AD16-E425-3E75-052D-6DB6AB668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384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7" name="Rectangle 53">
            <a:extLst>
              <a:ext uri="{FF2B5EF4-FFF2-40B4-BE49-F238E27FC236}">
                <a16:creationId xmlns:a16="http://schemas.microsoft.com/office/drawing/2014/main" id="{FCF7C7D6-C0CB-FE41-2B70-B577D4165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438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8" name="Rectangle 54">
            <a:extLst>
              <a:ext uri="{FF2B5EF4-FFF2-40B4-BE49-F238E27FC236}">
                <a16:creationId xmlns:a16="http://schemas.microsoft.com/office/drawing/2014/main" id="{3810F18E-19A1-39AB-4844-91B66CC92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4384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79" name="Rectangle 55">
            <a:extLst>
              <a:ext uri="{FF2B5EF4-FFF2-40B4-BE49-F238E27FC236}">
                <a16:creationId xmlns:a16="http://schemas.microsoft.com/office/drawing/2014/main" id="{94475AF2-ED3B-A88C-68F6-69DFB507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438400"/>
            <a:ext cx="685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80" name="Rectangle 56">
            <a:extLst>
              <a:ext uri="{FF2B5EF4-FFF2-40B4-BE49-F238E27FC236}">
                <a16:creationId xmlns:a16="http://schemas.microsoft.com/office/drawing/2014/main" id="{4707B431-4F63-16CF-91EE-3D4F3B408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38400"/>
            <a:ext cx="533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9483" name="Rectangle 59">
            <a:extLst>
              <a:ext uri="{FF2B5EF4-FFF2-40B4-BE49-F238E27FC236}">
                <a16:creationId xmlns:a16="http://schemas.microsoft.com/office/drawing/2014/main" id="{7908F06A-F3E4-C2AE-0D97-778982AE4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81200"/>
            <a:ext cx="10223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before swap</a:t>
            </a:r>
          </a:p>
        </p:txBody>
      </p:sp>
      <p:sp>
        <p:nvSpPr>
          <p:cNvPr id="359484" name="Rectangle 60">
            <a:extLst>
              <a:ext uri="{FF2B5EF4-FFF2-40B4-BE49-F238E27FC236}">
                <a16:creationId xmlns:a16="http://schemas.microsoft.com/office/drawing/2014/main" id="{0D5A54CC-8F30-1E2C-612A-03143E539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2438400"/>
            <a:ext cx="9461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after swap</a:t>
            </a:r>
          </a:p>
        </p:txBody>
      </p:sp>
      <p:graphicFrame>
        <p:nvGraphicFramePr>
          <p:cNvPr id="359485" name="Object 61">
            <a:extLst>
              <a:ext uri="{FF2B5EF4-FFF2-40B4-BE49-F238E27FC236}">
                <a16:creationId xmlns:a16="http://schemas.microsoft.com/office/drawing/2014/main" id="{292F5D30-B594-D8AA-531D-19738A605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029200"/>
          <a:ext cx="397033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97280" imgH="1193760" progId="Equation.3">
                  <p:embed/>
                </p:oleObj>
              </mc:Choice>
              <mc:Fallback>
                <p:oleObj name="Equation" r:id="rId3" imgW="3797280" imgH="1193760" progId="Equation.3">
                  <p:embed/>
                  <p:pic>
                    <p:nvPicPr>
                      <p:cNvPr id="359485" name="Object 61">
                        <a:extLst>
                          <a:ext uri="{FF2B5EF4-FFF2-40B4-BE49-F238E27FC236}">
                            <a16:creationId xmlns:a16="http://schemas.microsoft.com/office/drawing/2014/main" id="{292F5D30-B594-D8AA-531D-19738A605D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408" t="-7660" r="-2408" b="-7660"/>
                      <a:stretch>
                        <a:fillRect/>
                      </a:stretch>
                    </p:blipFill>
                    <p:spPr bwMode="auto">
                      <a:xfrm>
                        <a:off x="3657600" y="5029200"/>
                        <a:ext cx="3970338" cy="13684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87" name="Rectangle 63">
            <a:extLst>
              <a:ext uri="{FF2B5EF4-FFF2-40B4-BE49-F238E27FC236}">
                <a16:creationId xmlns:a16="http://schemas.microsoft.com/office/drawing/2014/main" id="{1B2E8179-41BA-A77D-3751-6B7E1129D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2735263"/>
            <a:ext cx="3889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>
                <a:sym typeface="MT Extra" panose="05050102010205020202" pitchFamily="18" charset="2"/>
              </a:rPr>
              <a:t>f'</a:t>
            </a:r>
            <a:r>
              <a:rPr lang="en-US" altLang="en-US" sz="1400" baseline="-25000">
                <a:sym typeface="MT Extra" panose="05050102010205020202" pitchFamily="18" charset="2"/>
              </a:rPr>
              <a:t>j</a:t>
            </a:r>
            <a:endParaRPr lang="en-US" altLang="en-US" sz="1400">
              <a:sym typeface="MT Extra" panose="05050102010205020202" pitchFamily="18" charset="2"/>
            </a:endParaRPr>
          </a:p>
        </p:txBody>
      </p:sp>
      <p:sp>
        <p:nvSpPr>
          <p:cNvPr id="359488" name="Rectangle 64">
            <a:extLst>
              <a:ext uri="{FF2B5EF4-FFF2-40B4-BE49-F238E27FC236}">
                <a16:creationId xmlns:a16="http://schemas.microsoft.com/office/drawing/2014/main" id="{81AF5D23-AB77-42EB-97DC-F79FCC737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63" y="1597025"/>
            <a:ext cx="3063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>
                <a:sym typeface="MT Extra" panose="05050102010205020202" pitchFamily="18" charset="2"/>
              </a:rPr>
              <a:t>f</a:t>
            </a:r>
            <a:r>
              <a:rPr lang="en-US" altLang="en-US" sz="1400" baseline="-25000">
                <a:sym typeface="MT Extra" panose="05050102010205020202" pitchFamily="18" charset="2"/>
              </a:rPr>
              <a:t>i</a:t>
            </a:r>
            <a:endParaRPr lang="en-US" altLang="en-US" sz="1400">
              <a:sym typeface="MT Extra" panose="05050102010205020202" pitchFamily="18" charset="2"/>
            </a:endParaRPr>
          </a:p>
        </p:txBody>
      </p:sp>
      <p:sp>
        <p:nvSpPr>
          <p:cNvPr id="359489" name="Text Box 65">
            <a:extLst>
              <a:ext uri="{FF2B5EF4-FFF2-40B4-BE49-F238E27FC236}">
                <a16:creationId xmlns:a16="http://schemas.microsoft.com/office/drawing/2014/main" id="{79403BCA-588F-2671-A302-96C79922D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403350"/>
            <a:ext cx="160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inversion</a:t>
            </a:r>
          </a:p>
        </p:txBody>
      </p:sp>
      <p:cxnSp>
        <p:nvCxnSpPr>
          <p:cNvPr id="359490" name="AutoShape 66">
            <a:extLst>
              <a:ext uri="{FF2B5EF4-FFF2-40B4-BE49-F238E27FC236}">
                <a16:creationId xmlns:a16="http://schemas.microsoft.com/office/drawing/2014/main" id="{D1E4EB9E-A0DD-FDA1-7EEA-7BDB02B6ED2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5314156" y="1239044"/>
            <a:ext cx="1588" cy="14859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331844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44C1BE0-EB01-0C2B-DC06-D4777E23E3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77ACE-D770-4CDB-BDC4-3C456E7430C5}" type="slidenum">
              <a:rPr lang="en-US" altLang="en-US"/>
              <a:pPr/>
              <a:t>56</a:t>
            </a:fld>
            <a:endParaRPr lang="en-US" altLang="en-US" sz="1400"/>
          </a:p>
        </p:txBody>
      </p:sp>
      <p:sp>
        <p:nvSpPr>
          <p:cNvPr id="360450" name="Rectangle 2">
            <a:extLst>
              <a:ext uri="{FF2B5EF4-FFF2-40B4-BE49-F238E27FC236}">
                <a16:creationId xmlns:a16="http://schemas.microsoft.com/office/drawing/2014/main" id="{D0E0D0B8-A7C9-96A4-7A7C-ED0CA8CC7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Lateness: Analysis of Greedy Algorithm</a:t>
            </a: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24EF9A97-8BA8-39C4-05C9-A3A0C029F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836712"/>
            <a:ext cx="7848600" cy="5410200"/>
          </a:xfrm>
        </p:spPr>
        <p:txBody>
          <a:bodyPr/>
          <a:lstStyle/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Greedy schedule S is optimal.</a:t>
            </a:r>
            <a:endParaRPr lang="en-US" altLang="en-US"/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tx1"/>
                </a:solidFill>
              </a:rPr>
              <a:t>Define S* to be an optimal schedule that has the fewest number of inversions, and let's see what happens.</a:t>
            </a:r>
          </a:p>
          <a:p>
            <a:pPr lvl="1"/>
            <a:r>
              <a:rPr lang="en-US" altLang="en-US"/>
              <a:t>Can assume S* has no idle time.</a:t>
            </a:r>
          </a:p>
          <a:p>
            <a:pPr lvl="1"/>
            <a:r>
              <a:rPr lang="en-US" altLang="en-US"/>
              <a:t>If S* has no inversions, then S = S*.</a:t>
            </a:r>
          </a:p>
          <a:p>
            <a:pPr lvl="1"/>
            <a:r>
              <a:rPr lang="en-US" altLang="en-US"/>
              <a:t>If S* has an inversion, let i-j be an adjacent inversion.</a:t>
            </a:r>
          </a:p>
          <a:p>
            <a:pPr lvl="2"/>
            <a:r>
              <a:rPr lang="en-US" altLang="en-US"/>
              <a:t>swapping i and j does not increase the maximum lateness and strictly decreases the number of inversions</a:t>
            </a:r>
          </a:p>
          <a:p>
            <a:pPr lvl="2"/>
            <a:r>
              <a:rPr lang="en-US" altLang="en-US"/>
              <a:t>this contradicts definition of S*  </a:t>
            </a:r>
            <a:r>
              <a:rPr lang="en-US" altLang="en-US">
                <a:cs typeface="Lucida Grande" pitchFamily="92" charset="0"/>
              </a:rPr>
              <a:t>▪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A89B88-EC3F-5CD8-60FF-EFBE309BF166}"/>
              </a:ext>
            </a:extLst>
          </p:cNvPr>
          <p:cNvSpPr/>
          <p:nvPr/>
        </p:nvSpPr>
        <p:spPr bwMode="auto">
          <a:xfrm>
            <a:off x="539552" y="1268760"/>
            <a:ext cx="7918648" cy="46748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44C1BE0-EB01-0C2B-DC06-D4777E23E3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77ACE-D770-4CDB-BDC4-3C456E7430C5}" type="slidenum">
              <a:rPr lang="en-US" altLang="en-US"/>
              <a:pPr/>
              <a:t>57</a:t>
            </a:fld>
            <a:endParaRPr lang="en-US" altLang="en-US" sz="1400"/>
          </a:p>
        </p:txBody>
      </p:sp>
      <p:sp>
        <p:nvSpPr>
          <p:cNvPr id="360450" name="Rectangle 2">
            <a:extLst>
              <a:ext uri="{FF2B5EF4-FFF2-40B4-BE49-F238E27FC236}">
                <a16:creationId xmlns:a16="http://schemas.microsoft.com/office/drawing/2014/main" id="{D0E0D0B8-A7C9-96A4-7A7C-ED0CA8CC7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Lateness: Analysis of Greedy Algorithm</a:t>
            </a: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24EF9A97-8BA8-39C4-05C9-A3A0C029F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836712"/>
            <a:ext cx="7848600" cy="5410200"/>
          </a:xfrm>
        </p:spPr>
        <p:txBody>
          <a:bodyPr/>
          <a:lstStyle/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Greedy schedule S is optimal.</a:t>
            </a:r>
            <a:endParaRPr lang="en-US" altLang="en-US"/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tx1"/>
                </a:solidFill>
              </a:rPr>
              <a:t>Define S* to be an optimal schedule that has the fewest number of inversions, and let's see what happens.</a:t>
            </a:r>
          </a:p>
          <a:p>
            <a:pPr lvl="1"/>
            <a:r>
              <a:rPr lang="en-US" altLang="en-US"/>
              <a:t>Can assume S* has no idle time.</a:t>
            </a:r>
          </a:p>
          <a:p>
            <a:pPr lvl="1"/>
            <a:r>
              <a:rPr lang="en-US" altLang="en-US"/>
              <a:t>If S* has no inversions, then S = S*.</a:t>
            </a:r>
          </a:p>
          <a:p>
            <a:pPr lvl="1"/>
            <a:r>
              <a:rPr lang="en-US" altLang="en-US"/>
              <a:t>If S* has an inversion, let i-j be an adjacent inversion.</a:t>
            </a:r>
          </a:p>
          <a:p>
            <a:pPr lvl="2"/>
            <a:r>
              <a:rPr lang="en-US" altLang="en-US"/>
              <a:t>swapping i and j does not increase the maximum lateness and strictly decreases the number of inversions</a:t>
            </a:r>
          </a:p>
          <a:p>
            <a:pPr lvl="2"/>
            <a:r>
              <a:rPr lang="en-US" altLang="en-US"/>
              <a:t>this contradicts definition of S*  </a:t>
            </a:r>
            <a:r>
              <a:rPr lang="en-US" altLang="en-US">
                <a:cs typeface="Lucida Grande" pitchFamily="92" charset="0"/>
              </a:rPr>
              <a:t>▪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A89B88-EC3F-5CD8-60FF-EFBE309BF166}"/>
              </a:ext>
            </a:extLst>
          </p:cNvPr>
          <p:cNvSpPr/>
          <p:nvPr/>
        </p:nvSpPr>
        <p:spPr bwMode="auto">
          <a:xfrm>
            <a:off x="539552" y="1916832"/>
            <a:ext cx="7918648" cy="40267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1435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44C1BE0-EB01-0C2B-DC06-D4777E23E3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77ACE-D770-4CDB-BDC4-3C456E7430C5}" type="slidenum">
              <a:rPr lang="en-US" altLang="en-US"/>
              <a:pPr/>
              <a:t>58</a:t>
            </a:fld>
            <a:endParaRPr lang="en-US" altLang="en-US" sz="1400"/>
          </a:p>
        </p:txBody>
      </p:sp>
      <p:sp>
        <p:nvSpPr>
          <p:cNvPr id="360450" name="Rectangle 2">
            <a:extLst>
              <a:ext uri="{FF2B5EF4-FFF2-40B4-BE49-F238E27FC236}">
                <a16:creationId xmlns:a16="http://schemas.microsoft.com/office/drawing/2014/main" id="{D0E0D0B8-A7C9-96A4-7A7C-ED0CA8CC7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Lateness: Analysis of Greedy Algorithm</a:t>
            </a: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24EF9A97-8BA8-39C4-05C9-A3A0C029F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836712"/>
            <a:ext cx="7848600" cy="5410200"/>
          </a:xfrm>
        </p:spPr>
        <p:txBody>
          <a:bodyPr/>
          <a:lstStyle/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Greedy schedule S is optimal.</a:t>
            </a:r>
            <a:endParaRPr lang="en-US" altLang="en-US"/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tx1"/>
                </a:solidFill>
              </a:rPr>
              <a:t>Define S* to be an optimal schedule that has the fewest number of inversions, and let's see what happens.</a:t>
            </a:r>
          </a:p>
          <a:p>
            <a:pPr lvl="1"/>
            <a:r>
              <a:rPr lang="en-US" altLang="en-US"/>
              <a:t>Can assume S* has no idle time.</a:t>
            </a:r>
          </a:p>
          <a:p>
            <a:pPr lvl="1"/>
            <a:r>
              <a:rPr lang="en-US" altLang="en-US"/>
              <a:t>If S* has no inversions, then S = S*.</a:t>
            </a:r>
          </a:p>
          <a:p>
            <a:pPr lvl="1"/>
            <a:r>
              <a:rPr lang="en-US" altLang="en-US"/>
              <a:t>If S* has an inversion, let i-j be an adjacent inversion.</a:t>
            </a:r>
          </a:p>
          <a:p>
            <a:pPr lvl="2"/>
            <a:r>
              <a:rPr lang="en-US" altLang="en-US"/>
              <a:t>swapping i and j does not increase the maximum lateness and strictly decreases the number of inversions</a:t>
            </a:r>
          </a:p>
          <a:p>
            <a:pPr lvl="2"/>
            <a:r>
              <a:rPr lang="en-US" altLang="en-US"/>
              <a:t>this contradicts definition of S*  </a:t>
            </a:r>
            <a:r>
              <a:rPr lang="en-US" altLang="en-US">
                <a:cs typeface="Lucida Grande" pitchFamily="92" charset="0"/>
              </a:rPr>
              <a:t>▪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A89B88-EC3F-5CD8-60FF-EFBE309BF166}"/>
              </a:ext>
            </a:extLst>
          </p:cNvPr>
          <p:cNvSpPr/>
          <p:nvPr/>
        </p:nvSpPr>
        <p:spPr bwMode="auto">
          <a:xfrm>
            <a:off x="539552" y="2204864"/>
            <a:ext cx="7918648" cy="37387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462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44C1BE0-EB01-0C2B-DC06-D4777E23E3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77ACE-D770-4CDB-BDC4-3C456E7430C5}" type="slidenum">
              <a:rPr lang="en-US" altLang="en-US"/>
              <a:pPr/>
              <a:t>59</a:t>
            </a:fld>
            <a:endParaRPr lang="en-US" altLang="en-US" sz="1400"/>
          </a:p>
        </p:txBody>
      </p:sp>
      <p:sp>
        <p:nvSpPr>
          <p:cNvPr id="360450" name="Rectangle 2">
            <a:extLst>
              <a:ext uri="{FF2B5EF4-FFF2-40B4-BE49-F238E27FC236}">
                <a16:creationId xmlns:a16="http://schemas.microsoft.com/office/drawing/2014/main" id="{D0E0D0B8-A7C9-96A4-7A7C-ED0CA8CC7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Lateness: Analysis of Greedy Algorithm</a:t>
            </a: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24EF9A97-8BA8-39C4-05C9-A3A0C029F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836712"/>
            <a:ext cx="7848600" cy="5410200"/>
          </a:xfrm>
        </p:spPr>
        <p:txBody>
          <a:bodyPr/>
          <a:lstStyle/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Greedy schedule S is optimal.</a:t>
            </a:r>
            <a:endParaRPr lang="en-US" altLang="en-US"/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tx1"/>
                </a:solidFill>
              </a:rPr>
              <a:t>Define S* to be an optimal schedule that has the fewest number of inversions, and let's see what happens.</a:t>
            </a:r>
          </a:p>
          <a:p>
            <a:pPr lvl="1"/>
            <a:r>
              <a:rPr lang="en-US" altLang="en-US"/>
              <a:t>Can assume S* has no idle time.</a:t>
            </a:r>
          </a:p>
          <a:p>
            <a:pPr lvl="1"/>
            <a:r>
              <a:rPr lang="en-US" altLang="en-US"/>
              <a:t>If S* has no inversions, then S = S*.</a:t>
            </a:r>
          </a:p>
          <a:p>
            <a:pPr lvl="1"/>
            <a:r>
              <a:rPr lang="en-US" altLang="en-US"/>
              <a:t>If S* has an inversion, let i-j be an adjacent inversion.</a:t>
            </a:r>
          </a:p>
          <a:p>
            <a:pPr lvl="2"/>
            <a:r>
              <a:rPr lang="en-US" altLang="en-US"/>
              <a:t>swapping i and j does not increase the maximum lateness and strictly decreases the number of inversions</a:t>
            </a:r>
          </a:p>
          <a:p>
            <a:pPr lvl="2"/>
            <a:r>
              <a:rPr lang="en-US" altLang="en-US"/>
              <a:t>this contradicts definition of S*  </a:t>
            </a:r>
            <a:r>
              <a:rPr lang="en-US" altLang="en-US">
                <a:cs typeface="Lucida Grande" pitchFamily="92" charset="0"/>
              </a:rPr>
              <a:t>▪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A89B88-EC3F-5CD8-60FF-EFBE309BF166}"/>
              </a:ext>
            </a:extLst>
          </p:cNvPr>
          <p:cNvSpPr/>
          <p:nvPr/>
        </p:nvSpPr>
        <p:spPr bwMode="auto">
          <a:xfrm>
            <a:off x="539552" y="2564904"/>
            <a:ext cx="7918648" cy="3378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8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142CAF6-01C0-508B-F3E9-73ECCBBFBF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D9307-4A0C-4A91-85CD-F156B6103B25}" type="slidenum">
              <a:rPr lang="en-US" altLang="en-US"/>
              <a:pPr/>
              <a:t>6</a:t>
            </a:fld>
            <a:endParaRPr lang="en-US" altLang="en-US" sz="1400"/>
          </a:p>
        </p:txBody>
      </p:sp>
      <p:sp>
        <p:nvSpPr>
          <p:cNvPr id="636930" name="Rectangle 2">
            <a:extLst>
              <a:ext uri="{FF2B5EF4-FFF2-40B4-BE49-F238E27FC236}">
                <a16:creationId xmlns:a16="http://schemas.microsoft.com/office/drawing/2014/main" id="{73E10B5F-FC82-CF6B-2041-2F4FA67CA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Scheduling:  Greedy Algorithms</a:t>
            </a:r>
          </a:p>
        </p:txBody>
      </p:sp>
      <p:sp>
        <p:nvSpPr>
          <p:cNvPr id="636931" name="Rectangle 3">
            <a:extLst>
              <a:ext uri="{FF2B5EF4-FFF2-40B4-BE49-F238E27FC236}">
                <a16:creationId xmlns:a16="http://schemas.microsoft.com/office/drawing/2014/main" id="{81BE7E56-6A29-8005-EC95-DF26FEF7B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template.  </a:t>
            </a:r>
            <a:r>
              <a:rPr lang="en-US" altLang="en-US">
                <a:solidFill>
                  <a:schemeClr val="tx1"/>
                </a:solidFill>
              </a:rPr>
              <a:t>Consider jobs in some order. Take each job provided it's compatible with the ones already taken.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[Earliest start time]</a:t>
            </a:r>
            <a:r>
              <a:rPr lang="en-US" altLang="en-US"/>
              <a:t>  Consider jobs in ascending order of start time s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[Earliest finish time]</a:t>
            </a:r>
            <a:r>
              <a:rPr lang="en-US" altLang="en-US"/>
              <a:t>  Consider jobs in ascending order of finish time f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[Shortest interval]</a:t>
            </a:r>
            <a:r>
              <a:rPr lang="en-US" altLang="en-US"/>
              <a:t>  Consider jobs in ascending order of interval length  f</a:t>
            </a:r>
            <a:r>
              <a:rPr lang="en-US" altLang="en-US" baseline="-25000"/>
              <a:t>j</a:t>
            </a:r>
            <a:r>
              <a:rPr lang="en-US" altLang="en-US"/>
              <a:t> - s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[Fewest conflicts]</a:t>
            </a:r>
            <a:r>
              <a:rPr lang="en-US" altLang="en-US"/>
              <a:t>  For each job, count the number of conflicting jobs c</a:t>
            </a:r>
            <a:r>
              <a:rPr lang="en-US" altLang="en-US" baseline="-25000"/>
              <a:t>j</a:t>
            </a:r>
            <a:r>
              <a:rPr lang="en-US" altLang="en-US"/>
              <a:t>. Schedule in ascending order of conflicts c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1A733-4A1C-68E7-966B-6D3E5209B981}"/>
              </a:ext>
            </a:extLst>
          </p:cNvPr>
          <p:cNvSpPr/>
          <p:nvPr/>
        </p:nvSpPr>
        <p:spPr bwMode="auto">
          <a:xfrm>
            <a:off x="539552" y="2852936"/>
            <a:ext cx="7918648" cy="30906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7217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44C1BE0-EB01-0C2B-DC06-D4777E23E3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77ACE-D770-4CDB-BDC4-3C456E7430C5}" type="slidenum">
              <a:rPr lang="en-US" altLang="en-US"/>
              <a:pPr/>
              <a:t>60</a:t>
            </a:fld>
            <a:endParaRPr lang="en-US" altLang="en-US" sz="1400"/>
          </a:p>
        </p:txBody>
      </p:sp>
      <p:sp>
        <p:nvSpPr>
          <p:cNvPr id="360450" name="Rectangle 2">
            <a:extLst>
              <a:ext uri="{FF2B5EF4-FFF2-40B4-BE49-F238E27FC236}">
                <a16:creationId xmlns:a16="http://schemas.microsoft.com/office/drawing/2014/main" id="{D0E0D0B8-A7C9-96A4-7A7C-ED0CA8CC7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Lateness: Analysis of Greedy Algorithm</a:t>
            </a: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24EF9A97-8BA8-39C4-05C9-A3A0C029F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836712"/>
            <a:ext cx="7848600" cy="5410200"/>
          </a:xfrm>
        </p:spPr>
        <p:txBody>
          <a:bodyPr/>
          <a:lstStyle/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Greedy schedule S is optimal.</a:t>
            </a:r>
            <a:endParaRPr lang="en-US" altLang="en-US"/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tx1"/>
                </a:solidFill>
              </a:rPr>
              <a:t>Define S* to be an optimal schedule that has the fewest number of inversions, and let's see what happens.</a:t>
            </a:r>
          </a:p>
          <a:p>
            <a:pPr lvl="1"/>
            <a:r>
              <a:rPr lang="en-US" altLang="en-US"/>
              <a:t>Can assume S* has no idle time.</a:t>
            </a:r>
          </a:p>
          <a:p>
            <a:pPr lvl="1"/>
            <a:r>
              <a:rPr lang="en-US" altLang="en-US"/>
              <a:t>If S* has no inversions, then S = S*.</a:t>
            </a:r>
          </a:p>
          <a:p>
            <a:pPr lvl="1"/>
            <a:r>
              <a:rPr lang="en-US" altLang="en-US"/>
              <a:t>If S* has an inversion, let i-j be an adjacent inversion.</a:t>
            </a:r>
          </a:p>
          <a:p>
            <a:pPr lvl="2"/>
            <a:r>
              <a:rPr lang="en-US" altLang="en-US"/>
              <a:t>swapping i and j does not increase the maximum lateness and strictly decreases the number of inversions</a:t>
            </a:r>
          </a:p>
          <a:p>
            <a:pPr lvl="2"/>
            <a:r>
              <a:rPr lang="en-US" altLang="en-US"/>
              <a:t>this contradicts definition of S*  </a:t>
            </a:r>
            <a:r>
              <a:rPr lang="en-US" altLang="en-US">
                <a:cs typeface="Lucida Grande" pitchFamily="92" charset="0"/>
              </a:rPr>
              <a:t>▪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A89B88-EC3F-5CD8-60FF-EFBE309BF166}"/>
              </a:ext>
            </a:extLst>
          </p:cNvPr>
          <p:cNvSpPr/>
          <p:nvPr/>
        </p:nvSpPr>
        <p:spPr bwMode="auto">
          <a:xfrm>
            <a:off x="539552" y="4005064"/>
            <a:ext cx="7918648" cy="19385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902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FBFC4E7-8F9E-06FB-5DF3-69ED215E2F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7D560-3023-4A82-8623-9F2D583CA1D9}" type="slidenum">
              <a:rPr lang="en-US" altLang="en-US"/>
              <a:pPr/>
              <a:t>61</a:t>
            </a:fld>
            <a:endParaRPr lang="en-US" altLang="en-US" sz="1400"/>
          </a:p>
        </p:txBody>
      </p:sp>
      <p:sp>
        <p:nvSpPr>
          <p:cNvPr id="508930" name="Rectangle 2">
            <a:extLst>
              <a:ext uri="{FF2B5EF4-FFF2-40B4-BE49-F238E27FC236}">
                <a16:creationId xmlns:a16="http://schemas.microsoft.com/office/drawing/2014/main" id="{07AA1A1A-F721-B914-3428-B8A4420F9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Analysis Strategies</a:t>
            </a:r>
          </a:p>
        </p:txBody>
      </p:sp>
      <p:sp>
        <p:nvSpPr>
          <p:cNvPr id="508931" name="Rectangle 3">
            <a:extLst>
              <a:ext uri="{FF2B5EF4-FFF2-40B4-BE49-F238E27FC236}">
                <a16:creationId xmlns:a16="http://schemas.microsoft.com/office/drawing/2014/main" id="{1012090A-4A44-9E3F-BDAB-4AAEFFE14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algorithm stays ahead.  </a:t>
            </a:r>
            <a:r>
              <a:rPr lang="en-US" altLang="en-US">
                <a:solidFill>
                  <a:schemeClr val="tx1"/>
                </a:solidFill>
              </a:rPr>
              <a:t>Show that after each step of the greedy algorithm, its solution is at least as good as any other algorithm's. 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Exchange argument.  </a:t>
            </a:r>
            <a:r>
              <a:rPr lang="en-US" altLang="en-US">
                <a:solidFill>
                  <a:schemeClr val="tx1"/>
                </a:solidFill>
              </a:rPr>
              <a:t>Gradually transform any solution to the one found by the greedy algorithm without hurting its quality.</a:t>
            </a:r>
          </a:p>
          <a:p>
            <a:endParaRPr lang="en-US" altLang="en-US"/>
          </a:p>
          <a:p>
            <a:r>
              <a:rPr lang="en-US" altLang="en-US"/>
              <a:t>Structural.  </a:t>
            </a:r>
            <a:r>
              <a:rPr lang="en-US" altLang="en-US">
                <a:solidFill>
                  <a:schemeClr val="tx1"/>
                </a:solidFill>
              </a:rPr>
              <a:t>Discover a simple "structural" bound asserting that every possible solution must have a certain value. Then show that your algorithm always achieves this bound.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>
            <a:extLst>
              <a:ext uri="{FF2B5EF4-FFF2-40B4-BE49-F238E27FC236}">
                <a16:creationId xmlns:a16="http://schemas.microsoft.com/office/drawing/2014/main" id="{5B3FE9A9-C0DF-EE6C-4B4D-56E5C9FE8B00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4.3 Optimal Caching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E52E429-AF5A-1C64-F2CE-6B414ACFCF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002E-E01D-49D8-A561-97208177BF15}" type="slidenum">
              <a:rPr lang="en-US" altLang="en-US"/>
              <a:pPr/>
              <a:t>63</a:t>
            </a:fld>
            <a:endParaRPr lang="en-US" altLang="en-US" sz="1400"/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79EE454D-92A2-E1F2-18B6-E9F4319CE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Optimal Offline Caching</a:t>
            </a:r>
          </a:p>
        </p:txBody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AA027759-BA90-7CB7-2B11-7CEEC3388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Caching.</a:t>
            </a:r>
          </a:p>
          <a:p>
            <a:pPr lvl="1"/>
            <a:r>
              <a:rPr lang="en-US" altLang="en-US"/>
              <a:t>Cache with capacity to store k items.</a:t>
            </a:r>
          </a:p>
          <a:p>
            <a:pPr lvl="1"/>
            <a:r>
              <a:rPr lang="en-US" altLang="en-US"/>
              <a:t>Sequence of m item requests d</a:t>
            </a:r>
            <a:r>
              <a:rPr lang="en-US" altLang="en-US" baseline="-25000"/>
              <a:t>1</a:t>
            </a:r>
            <a:r>
              <a:rPr lang="en-US" altLang="en-US"/>
              <a:t>, d</a:t>
            </a:r>
            <a:r>
              <a:rPr lang="en-US" altLang="en-US" baseline="-25000"/>
              <a:t>2</a:t>
            </a:r>
            <a:r>
              <a:rPr lang="en-US" altLang="en-US"/>
              <a:t>, …, d</a:t>
            </a:r>
            <a:r>
              <a:rPr lang="en-US" altLang="en-US" baseline="-25000"/>
              <a:t>m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Cache hit:  item already in cache when requested.</a:t>
            </a:r>
          </a:p>
          <a:p>
            <a:pPr lvl="1"/>
            <a:r>
              <a:rPr lang="en-US" altLang="en-US"/>
              <a:t>Cache miss:  item not already in cache when requested:  must bring requested item into cache, and evict some existing item, if full.</a:t>
            </a:r>
          </a:p>
          <a:p>
            <a:pPr lvl="1"/>
            <a:endParaRPr lang="en-US" altLang="en-US"/>
          </a:p>
          <a:p>
            <a:r>
              <a:rPr lang="en-US" altLang="en-US"/>
              <a:t>Goal.  </a:t>
            </a:r>
            <a:r>
              <a:rPr lang="en-US" altLang="en-US">
                <a:solidFill>
                  <a:schemeClr val="tx1"/>
                </a:solidFill>
              </a:rPr>
              <a:t>Eviction schedule that minimizes number of cache misses.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Ex:  </a:t>
            </a:r>
            <a:r>
              <a:rPr lang="en-US" altLang="en-US">
                <a:solidFill>
                  <a:schemeClr val="tx1"/>
                </a:solidFill>
              </a:rPr>
              <a:t>k = 2, initial cache = ab,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       requests:  a, b, c, b, c, a, a, b.</a:t>
            </a:r>
          </a:p>
          <a:p>
            <a:r>
              <a:rPr lang="en-US" altLang="en-US"/>
              <a:t>Optimal eviction schedule:  </a:t>
            </a:r>
            <a:r>
              <a:rPr lang="en-US" altLang="en-US">
                <a:solidFill>
                  <a:schemeClr val="tx1"/>
                </a:solidFill>
              </a:rPr>
              <a:t>2 cache misses.</a:t>
            </a:r>
          </a:p>
        </p:txBody>
      </p:sp>
      <p:sp>
        <p:nvSpPr>
          <p:cNvPr id="476244" name="Rectangle 84">
            <a:extLst>
              <a:ext uri="{FF2B5EF4-FFF2-40B4-BE49-F238E27FC236}">
                <a16:creationId xmlns:a16="http://schemas.microsoft.com/office/drawing/2014/main" id="{327528BC-DC15-2FB4-A371-DB366C423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886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476246" name="Rectangle 86">
            <a:extLst>
              <a:ext uri="{FF2B5EF4-FFF2-40B4-BE49-F238E27FC236}">
                <a16:creationId xmlns:a16="http://schemas.microsoft.com/office/drawing/2014/main" id="{B1C337A0-0B5E-59CB-9724-5DBAD48F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86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476247" name="Rectangle 87">
            <a:extLst>
              <a:ext uri="{FF2B5EF4-FFF2-40B4-BE49-F238E27FC236}">
                <a16:creationId xmlns:a16="http://schemas.microsoft.com/office/drawing/2014/main" id="{43C0A76C-4D0F-8AD5-090E-90D73BE6B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191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476248" name="Rectangle 88">
            <a:extLst>
              <a:ext uri="{FF2B5EF4-FFF2-40B4-BE49-F238E27FC236}">
                <a16:creationId xmlns:a16="http://schemas.microsoft.com/office/drawing/2014/main" id="{60A242E3-72EA-7A28-AF78-A66A468C3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91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476250" name="Rectangle 90">
            <a:extLst>
              <a:ext uri="{FF2B5EF4-FFF2-40B4-BE49-F238E27FC236}">
                <a16:creationId xmlns:a16="http://schemas.microsoft.com/office/drawing/2014/main" id="{0BB42A6F-D21A-C522-E0DF-739357915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76251" name="Rectangle 91">
            <a:extLst>
              <a:ext uri="{FF2B5EF4-FFF2-40B4-BE49-F238E27FC236}">
                <a16:creationId xmlns:a16="http://schemas.microsoft.com/office/drawing/2014/main" id="{DF219509-0462-857D-B62A-0404C101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495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476252" name="Rectangle 92">
            <a:extLst>
              <a:ext uri="{FF2B5EF4-FFF2-40B4-BE49-F238E27FC236}">
                <a16:creationId xmlns:a16="http://schemas.microsoft.com/office/drawing/2014/main" id="{AF5CA6C3-CF61-C460-F7B9-CCD24EE5D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800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476253" name="Rectangle 93">
            <a:extLst>
              <a:ext uri="{FF2B5EF4-FFF2-40B4-BE49-F238E27FC236}">
                <a16:creationId xmlns:a16="http://schemas.microsoft.com/office/drawing/2014/main" id="{668C038A-4254-1B60-6BDC-C4DFBD7CD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476254" name="Rectangle 94">
            <a:extLst>
              <a:ext uri="{FF2B5EF4-FFF2-40B4-BE49-F238E27FC236}">
                <a16:creationId xmlns:a16="http://schemas.microsoft.com/office/drawing/2014/main" id="{E3CF9D8A-FC5A-495A-52AA-A6EFE661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105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476255" name="Rectangle 95">
            <a:extLst>
              <a:ext uri="{FF2B5EF4-FFF2-40B4-BE49-F238E27FC236}">
                <a16:creationId xmlns:a16="http://schemas.microsoft.com/office/drawing/2014/main" id="{89D4F001-73DA-E643-A297-3C5397AAD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105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476256" name="Rectangle 96">
            <a:extLst>
              <a:ext uri="{FF2B5EF4-FFF2-40B4-BE49-F238E27FC236}">
                <a16:creationId xmlns:a16="http://schemas.microsoft.com/office/drawing/2014/main" id="{85BD3023-9B2B-602B-DFFC-847912264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76257" name="Rectangle 97">
            <a:extLst>
              <a:ext uri="{FF2B5EF4-FFF2-40B4-BE49-F238E27FC236}">
                <a16:creationId xmlns:a16="http://schemas.microsoft.com/office/drawing/2014/main" id="{F2FB0C39-0F6B-8B3F-56A0-8FFD6B543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410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476262" name="Rectangle 102">
            <a:extLst>
              <a:ext uri="{FF2B5EF4-FFF2-40B4-BE49-F238E27FC236}">
                <a16:creationId xmlns:a16="http://schemas.microsoft.com/office/drawing/2014/main" id="{A487E28A-984B-8E8C-F38F-2E5A58EEE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886200"/>
            <a:ext cx="304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476263" name="Rectangle 103">
            <a:extLst>
              <a:ext uri="{FF2B5EF4-FFF2-40B4-BE49-F238E27FC236}">
                <a16:creationId xmlns:a16="http://schemas.microsoft.com/office/drawing/2014/main" id="{70AAB88B-CD9E-9157-1DAE-CBBBF80A5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304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476264" name="Rectangle 104">
            <a:extLst>
              <a:ext uri="{FF2B5EF4-FFF2-40B4-BE49-F238E27FC236}">
                <a16:creationId xmlns:a16="http://schemas.microsoft.com/office/drawing/2014/main" id="{CA34BEA3-A65D-1500-8EC1-9F1A6F0BA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495800"/>
            <a:ext cx="304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476265" name="Rectangle 105">
            <a:extLst>
              <a:ext uri="{FF2B5EF4-FFF2-40B4-BE49-F238E27FC236}">
                <a16:creationId xmlns:a16="http://schemas.microsoft.com/office/drawing/2014/main" id="{59B12188-9785-D90C-7A06-9A4B7EBD5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800600"/>
            <a:ext cx="304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476266" name="Rectangle 106">
            <a:extLst>
              <a:ext uri="{FF2B5EF4-FFF2-40B4-BE49-F238E27FC236}">
                <a16:creationId xmlns:a16="http://schemas.microsoft.com/office/drawing/2014/main" id="{B6396C2D-ECA8-7E5D-B5F7-6F272C46C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105400"/>
            <a:ext cx="304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476267" name="Rectangle 107">
            <a:extLst>
              <a:ext uri="{FF2B5EF4-FFF2-40B4-BE49-F238E27FC236}">
                <a16:creationId xmlns:a16="http://schemas.microsoft.com/office/drawing/2014/main" id="{8228AAFD-31ED-4725-3141-92D4B30EB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410200"/>
            <a:ext cx="304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476268" name="Rectangle 108">
            <a:extLst>
              <a:ext uri="{FF2B5EF4-FFF2-40B4-BE49-F238E27FC236}">
                <a16:creationId xmlns:a16="http://schemas.microsoft.com/office/drawing/2014/main" id="{7A73EC25-11DA-C4AA-80EF-64D4FF6C6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15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476269" name="Rectangle 109">
            <a:extLst>
              <a:ext uri="{FF2B5EF4-FFF2-40B4-BE49-F238E27FC236}">
                <a16:creationId xmlns:a16="http://schemas.microsoft.com/office/drawing/2014/main" id="{2D0D0794-23F5-9C81-107E-9EBBF7D5E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715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476270" name="Rectangle 110">
            <a:extLst>
              <a:ext uri="{FF2B5EF4-FFF2-40B4-BE49-F238E27FC236}">
                <a16:creationId xmlns:a16="http://schemas.microsoft.com/office/drawing/2014/main" id="{61DC9E7D-DFA5-4770-CE5D-B6C523FF4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15000"/>
            <a:ext cx="304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476271" name="Rectangle 111">
            <a:extLst>
              <a:ext uri="{FF2B5EF4-FFF2-40B4-BE49-F238E27FC236}">
                <a16:creationId xmlns:a16="http://schemas.microsoft.com/office/drawing/2014/main" id="{1C36E368-5926-DB3F-D5D7-F9B0863E5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019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476272" name="Rectangle 112">
            <a:extLst>
              <a:ext uri="{FF2B5EF4-FFF2-40B4-BE49-F238E27FC236}">
                <a16:creationId xmlns:a16="http://schemas.microsoft.com/office/drawing/2014/main" id="{4FFA2531-A23B-1CC9-E025-02B5493E3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019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476273" name="Rectangle 113">
            <a:extLst>
              <a:ext uri="{FF2B5EF4-FFF2-40B4-BE49-F238E27FC236}">
                <a16:creationId xmlns:a16="http://schemas.microsoft.com/office/drawing/2014/main" id="{502B9393-9F05-ED47-FAF2-2205404A8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019800"/>
            <a:ext cx="304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476274" name="Text Box 114">
            <a:extLst>
              <a:ext uri="{FF2B5EF4-FFF2-40B4-BE49-F238E27FC236}">
                <a16:creationId xmlns:a16="http://schemas.microsoft.com/office/drawing/2014/main" id="{7D7C3596-7CDE-D118-A66F-15D132A3A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6338888"/>
            <a:ext cx="6572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cache</a:t>
            </a:r>
          </a:p>
        </p:txBody>
      </p:sp>
      <p:sp>
        <p:nvSpPr>
          <p:cNvPr id="476275" name="Text Box 115">
            <a:extLst>
              <a:ext uri="{FF2B5EF4-FFF2-40B4-BE49-F238E27FC236}">
                <a16:creationId xmlns:a16="http://schemas.microsoft.com/office/drawing/2014/main" id="{F8A962DB-75C1-50DD-3307-10F93F71F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343650"/>
            <a:ext cx="9064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requests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DEA116D-E520-EAF2-8732-A32F469B8E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107C3-E992-4F92-8C49-F049B134D976}" type="slidenum">
              <a:rPr lang="en-US" altLang="en-US"/>
              <a:pPr/>
              <a:t>64</a:t>
            </a:fld>
            <a:endParaRPr lang="en-US" altLang="en-US" sz="1400"/>
          </a:p>
        </p:txBody>
      </p:sp>
      <p:sp>
        <p:nvSpPr>
          <p:cNvPr id="517122" name="Rectangle 2">
            <a:extLst>
              <a:ext uri="{FF2B5EF4-FFF2-40B4-BE49-F238E27FC236}">
                <a16:creationId xmlns:a16="http://schemas.microsoft.com/office/drawing/2014/main" id="{0CC56AFC-A9A7-6A56-5FDA-CB209EF0E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Optimal Offline Caching:  Farthest-In-Future</a:t>
            </a:r>
          </a:p>
        </p:txBody>
      </p: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A73541EE-BC38-7829-FFFF-0CC826F03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Farthest-in-future.  </a:t>
            </a:r>
            <a:r>
              <a:rPr lang="en-US" altLang="en-US">
                <a:solidFill>
                  <a:schemeClr val="tx1"/>
                </a:solidFill>
              </a:rPr>
              <a:t>Evict item in the cache that is not requested until farthest in the future.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Theorem.  </a:t>
            </a:r>
            <a:r>
              <a:rPr lang="en-US" altLang="en-US">
                <a:solidFill>
                  <a:schemeClr val="hlink"/>
                </a:solidFill>
              </a:rPr>
              <a:t>[Bellady, 1960s]</a:t>
            </a:r>
            <a:r>
              <a:rPr lang="en-US" altLang="en-US"/>
              <a:t>  </a:t>
            </a:r>
            <a:r>
              <a:rPr lang="en-US" altLang="en-US">
                <a:solidFill>
                  <a:schemeClr val="tx1"/>
                </a:solidFill>
              </a:rPr>
              <a:t>FF is optimal eviction schedule.</a:t>
            </a:r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tx1"/>
                </a:solidFill>
              </a:rPr>
              <a:t>Algorithm and theorem are intuitive; proof is subtle.</a:t>
            </a:r>
          </a:p>
          <a:p>
            <a:endParaRPr lang="en-US" altLang="en-US"/>
          </a:p>
        </p:txBody>
      </p:sp>
      <p:sp>
        <p:nvSpPr>
          <p:cNvPr id="517124" name="Rectangle 4">
            <a:extLst>
              <a:ext uri="{FF2B5EF4-FFF2-40B4-BE49-F238E27FC236}">
                <a16:creationId xmlns:a16="http://schemas.microsoft.com/office/drawing/2014/main" id="{B53664A1-AC88-879C-1A7D-98861381B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7125" name="Rectangle 5">
            <a:extLst>
              <a:ext uri="{FF2B5EF4-FFF2-40B4-BE49-F238E27FC236}">
                <a16:creationId xmlns:a16="http://schemas.microsoft.com/office/drawing/2014/main" id="{48F8C2D8-2BAD-AC6D-2911-2C4B2CC40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517136" name="Rectangle 16">
            <a:extLst>
              <a:ext uri="{FF2B5EF4-FFF2-40B4-BE49-F238E27FC236}">
                <a16:creationId xmlns:a16="http://schemas.microsoft.com/office/drawing/2014/main" id="{6244E961-2918-10F5-752C-F71DCE960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701925"/>
            <a:ext cx="6019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b="1">
                <a:latin typeface="Courier New" panose="02070309020205020404" pitchFamily="49" charset="0"/>
              </a:rPr>
              <a:t>g a b c e d a b b a c d e a </a:t>
            </a:r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f</a:t>
            </a:r>
            <a:r>
              <a:rPr lang="en-US" altLang="en-US" b="1">
                <a:latin typeface="Courier New" panose="02070309020205020404" pitchFamily="49" charset="0"/>
              </a:rPr>
              <a:t> a d e f g h ... </a:t>
            </a:r>
          </a:p>
        </p:txBody>
      </p:sp>
      <p:sp>
        <p:nvSpPr>
          <p:cNvPr id="517137" name="Rectangle 17">
            <a:extLst>
              <a:ext uri="{FF2B5EF4-FFF2-40B4-BE49-F238E27FC236}">
                <a16:creationId xmlns:a16="http://schemas.microsoft.com/office/drawing/2014/main" id="{612AA04E-26B0-E5D5-DA82-E3331099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92325"/>
            <a:ext cx="12954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current cache:</a:t>
            </a:r>
          </a:p>
        </p:txBody>
      </p:sp>
      <p:sp>
        <p:nvSpPr>
          <p:cNvPr id="517149" name="Rectangle 29">
            <a:extLst>
              <a:ext uri="{FF2B5EF4-FFF2-40B4-BE49-F238E27FC236}">
                <a16:creationId xmlns:a16="http://schemas.microsoft.com/office/drawing/2014/main" id="{3E833ECA-C293-2E8D-12A4-5DBCFD75C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17150" name="Rectangle 30">
            <a:extLst>
              <a:ext uri="{FF2B5EF4-FFF2-40B4-BE49-F238E27FC236}">
                <a16:creationId xmlns:a16="http://schemas.microsoft.com/office/drawing/2014/main" id="{6BBB0D9D-255D-8520-B501-27B40DE34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d</a:t>
            </a:r>
          </a:p>
        </p:txBody>
      </p:sp>
      <p:sp>
        <p:nvSpPr>
          <p:cNvPr id="517151" name="Rectangle 31">
            <a:extLst>
              <a:ext uri="{FF2B5EF4-FFF2-40B4-BE49-F238E27FC236}">
                <a16:creationId xmlns:a16="http://schemas.microsoft.com/office/drawing/2014/main" id="{0CC4DDF2-9FC9-61BA-4B71-950EAA9C3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e</a:t>
            </a:r>
          </a:p>
        </p:txBody>
      </p:sp>
      <p:sp>
        <p:nvSpPr>
          <p:cNvPr id="517152" name="Rectangle 32">
            <a:extLst>
              <a:ext uri="{FF2B5EF4-FFF2-40B4-BE49-F238E27FC236}">
                <a16:creationId xmlns:a16="http://schemas.microsoft.com/office/drawing/2014/main" id="{C055330B-7F30-8C69-C324-77C91233E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f</a:t>
            </a:r>
          </a:p>
        </p:txBody>
      </p:sp>
      <p:sp>
        <p:nvSpPr>
          <p:cNvPr id="517155" name="Rectangle 35">
            <a:extLst>
              <a:ext uri="{FF2B5EF4-FFF2-40B4-BE49-F238E27FC236}">
                <a16:creationId xmlns:a16="http://schemas.microsoft.com/office/drawing/2014/main" id="{CA9260C8-D4B0-459C-448E-7AB924B34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701925"/>
            <a:ext cx="12954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future queries:</a:t>
            </a:r>
          </a:p>
        </p:txBody>
      </p:sp>
      <p:sp>
        <p:nvSpPr>
          <p:cNvPr id="517156" name="Text Box 36">
            <a:extLst>
              <a:ext uri="{FF2B5EF4-FFF2-40B4-BE49-F238E27FC236}">
                <a16:creationId xmlns:a16="http://schemas.microsoft.com/office/drawing/2014/main" id="{AE9800EF-D5E6-F16A-D4C8-58517BB8C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3214688"/>
            <a:ext cx="736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cache miss</a:t>
            </a:r>
            <a:endParaRPr lang="en-US" altLang="en-US" sz="1200">
              <a:sym typeface="Symbol" panose="05050102010706020507" pitchFamily="18" charset="2"/>
            </a:endParaRPr>
          </a:p>
        </p:txBody>
      </p:sp>
      <p:sp>
        <p:nvSpPr>
          <p:cNvPr id="517157" name="Line 37">
            <a:extLst>
              <a:ext uri="{FF2B5EF4-FFF2-40B4-BE49-F238E27FC236}">
                <a16:creationId xmlns:a16="http://schemas.microsoft.com/office/drawing/2014/main" id="{3F7B978F-4D09-4325-441B-00E4265C247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816225" y="3030538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17158" name="Text Box 38">
            <a:extLst>
              <a:ext uri="{FF2B5EF4-FFF2-40B4-BE49-F238E27FC236}">
                <a16:creationId xmlns:a16="http://schemas.microsoft.com/office/drawing/2014/main" id="{33CEAE54-0602-BBC1-AC2F-34B8FD905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3190875"/>
            <a:ext cx="9779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eject this one</a:t>
            </a:r>
            <a:endParaRPr lang="en-US" altLang="en-US" sz="1200">
              <a:sym typeface="Symbol" panose="05050102010706020507" pitchFamily="18" charset="2"/>
            </a:endParaRPr>
          </a:p>
        </p:txBody>
      </p:sp>
      <p:sp>
        <p:nvSpPr>
          <p:cNvPr id="517159" name="Line 39">
            <a:extLst>
              <a:ext uri="{FF2B5EF4-FFF2-40B4-BE49-F238E27FC236}">
                <a16:creationId xmlns:a16="http://schemas.microsoft.com/office/drawing/2014/main" id="{8E9A6E51-C0E1-6126-F5A6-E524B160A56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232525" y="300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DEA116D-E520-EAF2-8732-A32F469B8E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107C3-E992-4F92-8C49-F049B134D976}" type="slidenum">
              <a:rPr lang="en-US" altLang="en-US"/>
              <a:pPr/>
              <a:t>65</a:t>
            </a:fld>
            <a:endParaRPr lang="en-US" altLang="en-US" sz="1400"/>
          </a:p>
        </p:txBody>
      </p:sp>
      <p:sp>
        <p:nvSpPr>
          <p:cNvPr id="517122" name="Rectangle 2">
            <a:extLst>
              <a:ext uri="{FF2B5EF4-FFF2-40B4-BE49-F238E27FC236}">
                <a16:creationId xmlns:a16="http://schemas.microsoft.com/office/drawing/2014/main" id="{0CC56AFC-A9A7-6A56-5FDA-CB209EF0E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Optimal Offline Caching:  Farthest-In-Future</a:t>
            </a:r>
          </a:p>
        </p:txBody>
      </p: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A73541EE-BC38-7829-FFFF-0CC826F03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Farthest-in-future.  </a:t>
            </a:r>
            <a:r>
              <a:rPr lang="en-US" altLang="en-US">
                <a:solidFill>
                  <a:schemeClr val="tx1"/>
                </a:solidFill>
              </a:rPr>
              <a:t>Evict item in the cache that is not requested until farthest in the future.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Theorem.  </a:t>
            </a:r>
            <a:r>
              <a:rPr lang="en-US" altLang="en-US">
                <a:solidFill>
                  <a:schemeClr val="hlink"/>
                </a:solidFill>
              </a:rPr>
              <a:t>[Bellady, 1960s]</a:t>
            </a:r>
            <a:r>
              <a:rPr lang="en-US" altLang="en-US"/>
              <a:t>  </a:t>
            </a:r>
            <a:r>
              <a:rPr lang="en-US" altLang="en-US">
                <a:solidFill>
                  <a:schemeClr val="tx1"/>
                </a:solidFill>
              </a:rPr>
              <a:t>FF is optimal eviction schedule.</a:t>
            </a:r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tx1"/>
                </a:solidFill>
              </a:rPr>
              <a:t>Algorithm and theorem are intuitive; proof is subtle.</a:t>
            </a:r>
          </a:p>
          <a:p>
            <a:endParaRPr lang="en-US" altLang="en-US"/>
          </a:p>
        </p:txBody>
      </p:sp>
      <p:sp>
        <p:nvSpPr>
          <p:cNvPr id="517124" name="Rectangle 4">
            <a:extLst>
              <a:ext uri="{FF2B5EF4-FFF2-40B4-BE49-F238E27FC236}">
                <a16:creationId xmlns:a16="http://schemas.microsoft.com/office/drawing/2014/main" id="{B53664A1-AC88-879C-1A7D-98861381B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7125" name="Rectangle 5">
            <a:extLst>
              <a:ext uri="{FF2B5EF4-FFF2-40B4-BE49-F238E27FC236}">
                <a16:creationId xmlns:a16="http://schemas.microsoft.com/office/drawing/2014/main" id="{48F8C2D8-2BAD-AC6D-2911-2C4B2CC40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517136" name="Rectangle 16">
            <a:extLst>
              <a:ext uri="{FF2B5EF4-FFF2-40B4-BE49-F238E27FC236}">
                <a16:creationId xmlns:a16="http://schemas.microsoft.com/office/drawing/2014/main" id="{6244E961-2918-10F5-752C-F71DCE960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701925"/>
            <a:ext cx="6019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b="1">
                <a:latin typeface="Courier New" panose="02070309020205020404" pitchFamily="49" charset="0"/>
              </a:rPr>
              <a:t>g a b c e d a b b a c d e a </a:t>
            </a:r>
            <a:r>
              <a:rPr lang="en-US" altLang="en-US" b="1">
                <a:solidFill>
                  <a:schemeClr val="accent1"/>
                </a:solidFill>
                <a:latin typeface="Courier New" panose="02070309020205020404" pitchFamily="49" charset="0"/>
              </a:rPr>
              <a:t>f</a:t>
            </a:r>
            <a:r>
              <a:rPr lang="en-US" altLang="en-US" b="1">
                <a:latin typeface="Courier New" panose="02070309020205020404" pitchFamily="49" charset="0"/>
              </a:rPr>
              <a:t> a d e f g h ... </a:t>
            </a:r>
          </a:p>
        </p:txBody>
      </p:sp>
      <p:sp>
        <p:nvSpPr>
          <p:cNvPr id="517137" name="Rectangle 17">
            <a:extLst>
              <a:ext uri="{FF2B5EF4-FFF2-40B4-BE49-F238E27FC236}">
                <a16:creationId xmlns:a16="http://schemas.microsoft.com/office/drawing/2014/main" id="{612AA04E-26B0-E5D5-DA82-E3331099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92325"/>
            <a:ext cx="12954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current cache:</a:t>
            </a:r>
          </a:p>
        </p:txBody>
      </p:sp>
      <p:sp>
        <p:nvSpPr>
          <p:cNvPr id="517149" name="Rectangle 29">
            <a:extLst>
              <a:ext uri="{FF2B5EF4-FFF2-40B4-BE49-F238E27FC236}">
                <a16:creationId xmlns:a16="http://schemas.microsoft.com/office/drawing/2014/main" id="{3E833ECA-C293-2E8D-12A4-5DBCFD75C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17150" name="Rectangle 30">
            <a:extLst>
              <a:ext uri="{FF2B5EF4-FFF2-40B4-BE49-F238E27FC236}">
                <a16:creationId xmlns:a16="http://schemas.microsoft.com/office/drawing/2014/main" id="{6BBB0D9D-255D-8520-B501-27B40DE34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d</a:t>
            </a:r>
          </a:p>
        </p:txBody>
      </p:sp>
      <p:sp>
        <p:nvSpPr>
          <p:cNvPr id="517151" name="Rectangle 31">
            <a:extLst>
              <a:ext uri="{FF2B5EF4-FFF2-40B4-BE49-F238E27FC236}">
                <a16:creationId xmlns:a16="http://schemas.microsoft.com/office/drawing/2014/main" id="{0CC4DDF2-9FC9-61BA-4B71-950EAA9C3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e</a:t>
            </a:r>
          </a:p>
        </p:txBody>
      </p:sp>
      <p:sp>
        <p:nvSpPr>
          <p:cNvPr id="517152" name="Rectangle 32">
            <a:extLst>
              <a:ext uri="{FF2B5EF4-FFF2-40B4-BE49-F238E27FC236}">
                <a16:creationId xmlns:a16="http://schemas.microsoft.com/office/drawing/2014/main" id="{C055330B-7F30-8C69-C324-77C91233E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f</a:t>
            </a:r>
          </a:p>
        </p:txBody>
      </p:sp>
      <p:sp>
        <p:nvSpPr>
          <p:cNvPr id="517155" name="Rectangle 35">
            <a:extLst>
              <a:ext uri="{FF2B5EF4-FFF2-40B4-BE49-F238E27FC236}">
                <a16:creationId xmlns:a16="http://schemas.microsoft.com/office/drawing/2014/main" id="{CA9260C8-D4B0-459C-448E-7AB924B34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701925"/>
            <a:ext cx="12954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future queries:</a:t>
            </a:r>
          </a:p>
        </p:txBody>
      </p:sp>
      <p:sp>
        <p:nvSpPr>
          <p:cNvPr id="517156" name="Text Box 36">
            <a:extLst>
              <a:ext uri="{FF2B5EF4-FFF2-40B4-BE49-F238E27FC236}">
                <a16:creationId xmlns:a16="http://schemas.microsoft.com/office/drawing/2014/main" id="{AE9800EF-D5E6-F16A-D4C8-58517BB8C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3214688"/>
            <a:ext cx="736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cache miss</a:t>
            </a:r>
            <a:endParaRPr lang="en-US" altLang="en-US" sz="1200">
              <a:sym typeface="Symbol" panose="05050102010706020507" pitchFamily="18" charset="2"/>
            </a:endParaRPr>
          </a:p>
        </p:txBody>
      </p:sp>
      <p:sp>
        <p:nvSpPr>
          <p:cNvPr id="517157" name="Line 37">
            <a:extLst>
              <a:ext uri="{FF2B5EF4-FFF2-40B4-BE49-F238E27FC236}">
                <a16:creationId xmlns:a16="http://schemas.microsoft.com/office/drawing/2014/main" id="{3F7B978F-4D09-4325-441B-00E4265C247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816225" y="3030538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17158" name="Text Box 38">
            <a:extLst>
              <a:ext uri="{FF2B5EF4-FFF2-40B4-BE49-F238E27FC236}">
                <a16:creationId xmlns:a16="http://schemas.microsoft.com/office/drawing/2014/main" id="{33CEAE54-0602-BBC1-AC2F-34B8FD905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3190875"/>
            <a:ext cx="9779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eject this one</a:t>
            </a:r>
            <a:endParaRPr lang="en-US" altLang="en-US" sz="1200">
              <a:sym typeface="Symbol" panose="05050102010706020507" pitchFamily="18" charset="2"/>
            </a:endParaRPr>
          </a:p>
        </p:txBody>
      </p:sp>
      <p:sp>
        <p:nvSpPr>
          <p:cNvPr id="517159" name="Line 39">
            <a:extLst>
              <a:ext uri="{FF2B5EF4-FFF2-40B4-BE49-F238E27FC236}">
                <a16:creationId xmlns:a16="http://schemas.microsoft.com/office/drawing/2014/main" id="{8E9A6E51-C0E1-6126-F5A6-E524B160A56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232525" y="300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F4F81C-E84E-F1F1-099E-02A042149901}"/>
              </a:ext>
            </a:extLst>
          </p:cNvPr>
          <p:cNvSpPr/>
          <p:nvPr/>
        </p:nvSpPr>
        <p:spPr bwMode="auto">
          <a:xfrm>
            <a:off x="539552" y="3575050"/>
            <a:ext cx="7918648" cy="23685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921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60F0300-E9EB-22FF-2D51-16C74ECD63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05B1C-8F98-47AA-8F5F-916DDF10BFC2}" type="slidenum">
              <a:rPr lang="en-US" altLang="en-US"/>
              <a:pPr/>
              <a:t>66</a:t>
            </a:fld>
            <a:endParaRPr lang="en-US" altLang="en-US" sz="1400"/>
          </a:p>
        </p:txBody>
      </p:sp>
      <p:sp>
        <p:nvSpPr>
          <p:cNvPr id="519170" name="Rectangle 2">
            <a:extLst>
              <a:ext uri="{FF2B5EF4-FFF2-40B4-BE49-F238E27FC236}">
                <a16:creationId xmlns:a16="http://schemas.microsoft.com/office/drawing/2014/main" id="{BA24F770-D031-0BDA-FB6E-9B9EBD5BF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Reduced Eviction Schedules</a:t>
            </a:r>
          </a:p>
        </p:txBody>
      </p:sp>
      <p:sp>
        <p:nvSpPr>
          <p:cNvPr id="519171" name="Rectangle 3">
            <a:extLst>
              <a:ext uri="{FF2B5EF4-FFF2-40B4-BE49-F238E27FC236}">
                <a16:creationId xmlns:a16="http://schemas.microsoft.com/office/drawing/2014/main" id="{E8D5288E-DDFD-5EF7-06EC-574D33250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Def.  </a:t>
            </a:r>
            <a:r>
              <a:rPr lang="en-US" altLang="en-US">
                <a:solidFill>
                  <a:schemeClr val="tx1"/>
                </a:solidFill>
              </a:rPr>
              <a:t>A </a:t>
            </a:r>
            <a:r>
              <a:rPr lang="en-US" altLang="en-US">
                <a:solidFill>
                  <a:schemeClr val="accent1"/>
                </a:solidFill>
              </a:rPr>
              <a:t>reduced</a:t>
            </a:r>
            <a:r>
              <a:rPr lang="en-US" altLang="en-US">
                <a:solidFill>
                  <a:schemeClr val="tx1"/>
                </a:solidFill>
              </a:rPr>
              <a:t> schedule is a schedule that only inserts an item into the cache in a step in which that item is requested.</a:t>
            </a:r>
          </a:p>
          <a:p>
            <a:endParaRPr lang="en-US" altLang="en-US"/>
          </a:p>
          <a:p>
            <a:r>
              <a:rPr lang="en-US" altLang="en-US"/>
              <a:t>Intuition.</a:t>
            </a:r>
            <a:r>
              <a:rPr lang="en-US" altLang="en-US">
                <a:solidFill>
                  <a:schemeClr val="tx1"/>
                </a:solidFill>
              </a:rPr>
              <a:t>  Can transform an unreduced schedule into a reduced one with no more cache misses.</a:t>
            </a:r>
          </a:p>
        </p:txBody>
      </p:sp>
      <p:sp>
        <p:nvSpPr>
          <p:cNvPr id="519185" name="Rectangle 17">
            <a:extLst>
              <a:ext uri="{FF2B5EF4-FFF2-40B4-BE49-F238E27FC236}">
                <a16:creationId xmlns:a16="http://schemas.microsoft.com/office/drawing/2014/main" id="{51555C47-AF18-BA0F-6F38-279CED432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429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186" name="Rectangle 18">
            <a:extLst>
              <a:ext uri="{FF2B5EF4-FFF2-40B4-BE49-F238E27FC236}">
                <a16:creationId xmlns:a16="http://schemas.microsoft.com/office/drawing/2014/main" id="{0A0EE5F8-0AD2-CE0E-6808-C5D432D60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19187" name="Rectangle 19">
            <a:extLst>
              <a:ext uri="{FF2B5EF4-FFF2-40B4-BE49-F238E27FC236}">
                <a16:creationId xmlns:a16="http://schemas.microsoft.com/office/drawing/2014/main" id="{F3EFCC8B-EA53-8576-8803-0A6AF1231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019800"/>
            <a:ext cx="2209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an unreduced schedule</a:t>
            </a:r>
          </a:p>
        </p:txBody>
      </p:sp>
      <p:sp>
        <p:nvSpPr>
          <p:cNvPr id="519188" name="Rectangle 20">
            <a:extLst>
              <a:ext uri="{FF2B5EF4-FFF2-40B4-BE49-F238E27FC236}">
                <a16:creationId xmlns:a16="http://schemas.microsoft.com/office/drawing/2014/main" id="{61423398-7162-685C-46A5-BA279403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429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19192" name="Rectangle 24">
            <a:extLst>
              <a:ext uri="{FF2B5EF4-FFF2-40B4-BE49-F238E27FC236}">
                <a16:creationId xmlns:a16="http://schemas.microsoft.com/office/drawing/2014/main" id="{DB213E80-03F9-9ED5-88FA-8D51D1621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33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193" name="Rectangle 25">
            <a:extLst>
              <a:ext uri="{FF2B5EF4-FFF2-40B4-BE49-F238E27FC236}">
                <a16:creationId xmlns:a16="http://schemas.microsoft.com/office/drawing/2014/main" id="{AB31027D-57B9-E450-8DEC-CD5C3082D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19194" name="Rectangle 26">
            <a:extLst>
              <a:ext uri="{FF2B5EF4-FFF2-40B4-BE49-F238E27FC236}">
                <a16:creationId xmlns:a16="http://schemas.microsoft.com/office/drawing/2014/main" id="{E177CE0F-21DB-B939-CA57-DB36111A2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733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19196" name="Rectangle 28">
            <a:extLst>
              <a:ext uri="{FF2B5EF4-FFF2-40B4-BE49-F238E27FC236}">
                <a16:creationId xmlns:a16="http://schemas.microsoft.com/office/drawing/2014/main" id="{2E9ADEB2-BDBA-12B7-606E-47A821844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197" name="Rectangle 29">
            <a:extLst>
              <a:ext uri="{FF2B5EF4-FFF2-40B4-BE49-F238E27FC236}">
                <a16:creationId xmlns:a16="http://schemas.microsoft.com/office/drawing/2014/main" id="{8FE7E4D6-CA99-2BBD-46C9-EDE4C43BD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038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d</a:t>
            </a:r>
          </a:p>
        </p:txBody>
      </p:sp>
      <p:sp>
        <p:nvSpPr>
          <p:cNvPr id="519198" name="Rectangle 30">
            <a:extLst>
              <a:ext uri="{FF2B5EF4-FFF2-40B4-BE49-F238E27FC236}">
                <a16:creationId xmlns:a16="http://schemas.microsoft.com/office/drawing/2014/main" id="{0DF50F22-EB99-CBBA-FBED-21208DDBA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19200" name="Rectangle 32">
            <a:extLst>
              <a:ext uri="{FF2B5EF4-FFF2-40B4-BE49-F238E27FC236}">
                <a16:creationId xmlns:a16="http://schemas.microsoft.com/office/drawing/2014/main" id="{A56ED676-F69C-F5BF-3F50-271207801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343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01" name="Rectangle 33">
            <a:extLst>
              <a:ext uri="{FF2B5EF4-FFF2-40B4-BE49-F238E27FC236}">
                <a16:creationId xmlns:a16="http://schemas.microsoft.com/office/drawing/2014/main" id="{92476811-844C-5194-C067-ADEFF77E5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19202" name="Rectangle 34">
            <a:extLst>
              <a:ext uri="{FF2B5EF4-FFF2-40B4-BE49-F238E27FC236}">
                <a16:creationId xmlns:a16="http://schemas.microsoft.com/office/drawing/2014/main" id="{9055F225-748C-B8A2-513B-90B7F853A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343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519204" name="Rectangle 36">
            <a:extLst>
              <a:ext uri="{FF2B5EF4-FFF2-40B4-BE49-F238E27FC236}">
                <a16:creationId xmlns:a16="http://schemas.microsoft.com/office/drawing/2014/main" id="{9473524C-D293-68EC-203F-BED1988E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648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05" name="Rectangle 37">
            <a:extLst>
              <a:ext uri="{FF2B5EF4-FFF2-40B4-BE49-F238E27FC236}">
                <a16:creationId xmlns:a16="http://schemas.microsoft.com/office/drawing/2014/main" id="{2C0711B2-7D84-372D-69A7-879A66963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19206" name="Rectangle 38">
            <a:extLst>
              <a:ext uri="{FF2B5EF4-FFF2-40B4-BE49-F238E27FC236}">
                <a16:creationId xmlns:a16="http://schemas.microsoft.com/office/drawing/2014/main" id="{F9B7D6F8-B1E9-6DFA-1F23-9C173C87E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48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519208" name="Rectangle 40">
            <a:extLst>
              <a:ext uri="{FF2B5EF4-FFF2-40B4-BE49-F238E27FC236}">
                <a16:creationId xmlns:a16="http://schemas.microsoft.com/office/drawing/2014/main" id="{19AEB6FC-6357-874F-E68A-62C7809ED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953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09" name="Rectangle 41">
            <a:extLst>
              <a:ext uri="{FF2B5EF4-FFF2-40B4-BE49-F238E27FC236}">
                <a16:creationId xmlns:a16="http://schemas.microsoft.com/office/drawing/2014/main" id="{77A0524E-4844-633F-DBAF-05036172C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953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19210" name="Rectangle 42">
            <a:extLst>
              <a:ext uri="{FF2B5EF4-FFF2-40B4-BE49-F238E27FC236}">
                <a16:creationId xmlns:a16="http://schemas.microsoft.com/office/drawing/2014/main" id="{E2D46B9F-81E5-7514-1A34-45C89A4E7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953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519212" name="Rectangle 44">
            <a:extLst>
              <a:ext uri="{FF2B5EF4-FFF2-40B4-BE49-F238E27FC236}">
                <a16:creationId xmlns:a16="http://schemas.microsoft.com/office/drawing/2014/main" id="{BCAD5DCE-1D13-AB66-577B-4C0F2D8B9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13" name="Rectangle 45">
            <a:extLst>
              <a:ext uri="{FF2B5EF4-FFF2-40B4-BE49-F238E27FC236}">
                <a16:creationId xmlns:a16="http://schemas.microsoft.com/office/drawing/2014/main" id="{91053571-CFC6-D34E-A200-104E73EF4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519214" name="Rectangle 46">
            <a:extLst>
              <a:ext uri="{FF2B5EF4-FFF2-40B4-BE49-F238E27FC236}">
                <a16:creationId xmlns:a16="http://schemas.microsoft.com/office/drawing/2014/main" id="{C720C7D4-893F-667A-AED8-D20BFBCD5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19216" name="Rectangle 48">
            <a:extLst>
              <a:ext uri="{FF2B5EF4-FFF2-40B4-BE49-F238E27FC236}">
                <a16:creationId xmlns:a16="http://schemas.microsoft.com/office/drawing/2014/main" id="{A5652A95-0626-398C-0166-F9373722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17" name="Rectangle 49">
            <a:extLst>
              <a:ext uri="{FF2B5EF4-FFF2-40B4-BE49-F238E27FC236}">
                <a16:creationId xmlns:a16="http://schemas.microsoft.com/office/drawing/2014/main" id="{4B690F21-9284-A0F8-72FB-FE74A13E5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519218" name="Rectangle 50">
            <a:extLst>
              <a:ext uri="{FF2B5EF4-FFF2-40B4-BE49-F238E27FC236}">
                <a16:creationId xmlns:a16="http://schemas.microsoft.com/office/drawing/2014/main" id="{8C392A12-5E06-6B45-D9F3-A1DAABF19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19221" name="Rectangle 53">
            <a:extLst>
              <a:ext uri="{FF2B5EF4-FFF2-40B4-BE49-F238E27FC236}">
                <a16:creationId xmlns:a16="http://schemas.microsoft.com/office/drawing/2014/main" id="{C98E5907-8AB6-D2FD-8D69-AC81E4CBD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22" name="Rectangle 54">
            <a:extLst>
              <a:ext uri="{FF2B5EF4-FFF2-40B4-BE49-F238E27FC236}">
                <a16:creationId xmlns:a16="http://schemas.microsoft.com/office/drawing/2014/main" id="{54FF0149-9A58-1C0A-7CC0-011E2AF41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33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19223" name="Rectangle 55">
            <a:extLst>
              <a:ext uri="{FF2B5EF4-FFF2-40B4-BE49-F238E27FC236}">
                <a16:creationId xmlns:a16="http://schemas.microsoft.com/office/drawing/2014/main" id="{FCA2B8CB-5C25-A045-5A72-D49690772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d</a:t>
            </a:r>
          </a:p>
        </p:txBody>
      </p:sp>
      <p:sp>
        <p:nvSpPr>
          <p:cNvPr id="519224" name="Rectangle 56">
            <a:extLst>
              <a:ext uri="{FF2B5EF4-FFF2-40B4-BE49-F238E27FC236}">
                <a16:creationId xmlns:a16="http://schemas.microsoft.com/office/drawing/2014/main" id="{5BFCC7C7-AD66-1150-DB55-572B96715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343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25" name="Rectangle 57">
            <a:extLst>
              <a:ext uri="{FF2B5EF4-FFF2-40B4-BE49-F238E27FC236}">
                <a16:creationId xmlns:a16="http://schemas.microsoft.com/office/drawing/2014/main" id="{DAE81372-3BE9-03E1-E3B6-134021605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648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519226" name="Rectangle 58">
            <a:extLst>
              <a:ext uri="{FF2B5EF4-FFF2-40B4-BE49-F238E27FC236}">
                <a16:creationId xmlns:a16="http://schemas.microsoft.com/office/drawing/2014/main" id="{140D29BB-1A64-76A2-5E3C-D95B0DD59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953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19227" name="Rectangle 59">
            <a:extLst>
              <a:ext uri="{FF2B5EF4-FFF2-40B4-BE49-F238E27FC236}">
                <a16:creationId xmlns:a16="http://schemas.microsoft.com/office/drawing/2014/main" id="{3C2370C3-3397-3E42-AAF1-C261A305F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57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28" name="Rectangle 60">
            <a:extLst>
              <a:ext uri="{FF2B5EF4-FFF2-40B4-BE49-F238E27FC236}">
                <a16:creationId xmlns:a16="http://schemas.microsoft.com/office/drawing/2014/main" id="{59D6B44F-92AB-CA8E-D22B-3D3E52FA7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56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29" name="Rectangle 61">
            <a:extLst>
              <a:ext uri="{FF2B5EF4-FFF2-40B4-BE49-F238E27FC236}">
                <a16:creationId xmlns:a16="http://schemas.microsoft.com/office/drawing/2014/main" id="{FEF200BC-5819-EA24-9950-24BC7D2BA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29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30" name="Rectangle 62">
            <a:extLst>
              <a:ext uri="{FF2B5EF4-FFF2-40B4-BE49-F238E27FC236}">
                <a16:creationId xmlns:a16="http://schemas.microsoft.com/office/drawing/2014/main" id="{7B88491D-1D2B-236A-CF85-E10A8ECED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4290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519231" name="Rectangle 63">
            <a:extLst>
              <a:ext uri="{FF2B5EF4-FFF2-40B4-BE49-F238E27FC236}">
                <a16:creationId xmlns:a16="http://schemas.microsoft.com/office/drawing/2014/main" id="{0C551484-8B24-4119-697E-A996DE3F5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6019800"/>
            <a:ext cx="2209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 reduced schedule</a:t>
            </a:r>
          </a:p>
        </p:txBody>
      </p:sp>
      <p:sp>
        <p:nvSpPr>
          <p:cNvPr id="519232" name="Rectangle 64">
            <a:extLst>
              <a:ext uri="{FF2B5EF4-FFF2-40B4-BE49-F238E27FC236}">
                <a16:creationId xmlns:a16="http://schemas.microsoft.com/office/drawing/2014/main" id="{6AF195D5-8165-336C-35CF-67944825F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19233" name="Rectangle 65">
            <a:extLst>
              <a:ext uri="{FF2B5EF4-FFF2-40B4-BE49-F238E27FC236}">
                <a16:creationId xmlns:a16="http://schemas.microsoft.com/office/drawing/2014/main" id="{06C99543-4E18-65F9-91F4-AF50871B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733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34" name="Rectangle 66">
            <a:extLst>
              <a:ext uri="{FF2B5EF4-FFF2-40B4-BE49-F238E27FC236}">
                <a16:creationId xmlns:a16="http://schemas.microsoft.com/office/drawing/2014/main" id="{D4DC88AA-CBE4-ADB7-99A1-1B7F7514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519235" name="Rectangle 67">
            <a:extLst>
              <a:ext uri="{FF2B5EF4-FFF2-40B4-BE49-F238E27FC236}">
                <a16:creationId xmlns:a16="http://schemas.microsoft.com/office/drawing/2014/main" id="{E1056C7C-1F8C-5EEC-0FB6-1E3F4B3EA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733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19236" name="Rectangle 68">
            <a:extLst>
              <a:ext uri="{FF2B5EF4-FFF2-40B4-BE49-F238E27FC236}">
                <a16:creationId xmlns:a16="http://schemas.microsoft.com/office/drawing/2014/main" id="{95E767F0-4D62-E65C-7402-5ACA3D78A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038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37" name="Rectangle 69">
            <a:extLst>
              <a:ext uri="{FF2B5EF4-FFF2-40B4-BE49-F238E27FC236}">
                <a16:creationId xmlns:a16="http://schemas.microsoft.com/office/drawing/2014/main" id="{05F15103-60A5-193B-5B99-56D2FEBA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19238" name="Rectangle 70">
            <a:extLst>
              <a:ext uri="{FF2B5EF4-FFF2-40B4-BE49-F238E27FC236}">
                <a16:creationId xmlns:a16="http://schemas.microsoft.com/office/drawing/2014/main" id="{66177C9C-8108-5F2F-4E35-C7B3E5927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0386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19239" name="Rectangle 71">
            <a:extLst>
              <a:ext uri="{FF2B5EF4-FFF2-40B4-BE49-F238E27FC236}">
                <a16:creationId xmlns:a16="http://schemas.microsoft.com/office/drawing/2014/main" id="{8EEE71E5-8ADE-2418-70FD-4D7B8F3D1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343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40" name="Rectangle 72">
            <a:extLst>
              <a:ext uri="{FF2B5EF4-FFF2-40B4-BE49-F238E27FC236}">
                <a16:creationId xmlns:a16="http://schemas.microsoft.com/office/drawing/2014/main" id="{FF268AED-7869-7C01-7850-B597FC45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434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d</a:t>
            </a:r>
          </a:p>
        </p:txBody>
      </p:sp>
      <p:sp>
        <p:nvSpPr>
          <p:cNvPr id="519241" name="Rectangle 73">
            <a:extLst>
              <a:ext uri="{FF2B5EF4-FFF2-40B4-BE49-F238E27FC236}">
                <a16:creationId xmlns:a16="http://schemas.microsoft.com/office/drawing/2014/main" id="{A10B0BE2-C758-19C5-93F3-0DF6C521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3434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19242" name="Rectangle 74">
            <a:extLst>
              <a:ext uri="{FF2B5EF4-FFF2-40B4-BE49-F238E27FC236}">
                <a16:creationId xmlns:a16="http://schemas.microsoft.com/office/drawing/2014/main" id="{5C5614E5-B925-E4B1-1E5C-6E81CF69A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648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43" name="Rectangle 75">
            <a:extLst>
              <a:ext uri="{FF2B5EF4-FFF2-40B4-BE49-F238E27FC236}">
                <a16:creationId xmlns:a16="http://schemas.microsoft.com/office/drawing/2014/main" id="{C56A90A8-C4F8-EC2B-CA06-D81845997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d</a:t>
            </a:r>
          </a:p>
        </p:txBody>
      </p:sp>
      <p:sp>
        <p:nvSpPr>
          <p:cNvPr id="519244" name="Rectangle 76">
            <a:extLst>
              <a:ext uri="{FF2B5EF4-FFF2-40B4-BE49-F238E27FC236}">
                <a16:creationId xmlns:a16="http://schemas.microsoft.com/office/drawing/2014/main" id="{D47DD843-ED1F-58FD-8E64-AF70E5B76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19245" name="Rectangle 77">
            <a:extLst>
              <a:ext uri="{FF2B5EF4-FFF2-40B4-BE49-F238E27FC236}">
                <a16:creationId xmlns:a16="http://schemas.microsoft.com/office/drawing/2014/main" id="{A42FEB23-52BD-2585-F3A2-2565B2CFE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953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46" name="Rectangle 78">
            <a:extLst>
              <a:ext uri="{FF2B5EF4-FFF2-40B4-BE49-F238E27FC236}">
                <a16:creationId xmlns:a16="http://schemas.microsoft.com/office/drawing/2014/main" id="{6C2461A4-73F2-07BC-73D4-7CF676F50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953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19247" name="Rectangle 79">
            <a:extLst>
              <a:ext uri="{FF2B5EF4-FFF2-40B4-BE49-F238E27FC236}">
                <a16:creationId xmlns:a16="http://schemas.microsoft.com/office/drawing/2014/main" id="{80C3F9B7-59F2-FEDD-F8FD-02EDA8963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953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519248" name="Rectangle 80">
            <a:extLst>
              <a:ext uri="{FF2B5EF4-FFF2-40B4-BE49-F238E27FC236}">
                <a16:creationId xmlns:a16="http://schemas.microsoft.com/office/drawing/2014/main" id="{60A42D77-A6F4-B60D-563A-57CB633D4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49" name="Rectangle 81">
            <a:extLst>
              <a:ext uri="{FF2B5EF4-FFF2-40B4-BE49-F238E27FC236}">
                <a16:creationId xmlns:a16="http://schemas.microsoft.com/office/drawing/2014/main" id="{01ED8B0D-3339-F3F5-59BF-92B0D2B02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19250" name="Rectangle 82">
            <a:extLst>
              <a:ext uri="{FF2B5EF4-FFF2-40B4-BE49-F238E27FC236}">
                <a16:creationId xmlns:a16="http://schemas.microsoft.com/office/drawing/2014/main" id="{2FE0299C-4BA4-EDAC-3E6E-167EAFD1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519251" name="Rectangle 83">
            <a:extLst>
              <a:ext uri="{FF2B5EF4-FFF2-40B4-BE49-F238E27FC236}">
                <a16:creationId xmlns:a16="http://schemas.microsoft.com/office/drawing/2014/main" id="{095A3307-338E-3647-0943-CFCEF9EDA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52" name="Rectangle 84">
            <a:extLst>
              <a:ext uri="{FF2B5EF4-FFF2-40B4-BE49-F238E27FC236}">
                <a16:creationId xmlns:a16="http://schemas.microsoft.com/office/drawing/2014/main" id="{9F1FD722-925F-2C1E-786B-962F7CF1F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19253" name="Rectangle 85">
            <a:extLst>
              <a:ext uri="{FF2B5EF4-FFF2-40B4-BE49-F238E27FC236}">
                <a16:creationId xmlns:a16="http://schemas.microsoft.com/office/drawing/2014/main" id="{B511892D-7125-5DD0-4F32-C07FA0CEE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519254" name="Rectangle 86">
            <a:extLst>
              <a:ext uri="{FF2B5EF4-FFF2-40B4-BE49-F238E27FC236}">
                <a16:creationId xmlns:a16="http://schemas.microsoft.com/office/drawing/2014/main" id="{6AA992BC-5B47-B0BC-6694-6050AB3FD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55" name="Rectangle 87">
            <a:extLst>
              <a:ext uri="{FF2B5EF4-FFF2-40B4-BE49-F238E27FC236}">
                <a16:creationId xmlns:a16="http://schemas.microsoft.com/office/drawing/2014/main" id="{CC02AFA8-2146-7284-920D-7010F52AE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19256" name="Rectangle 88">
            <a:extLst>
              <a:ext uri="{FF2B5EF4-FFF2-40B4-BE49-F238E27FC236}">
                <a16:creationId xmlns:a16="http://schemas.microsoft.com/office/drawing/2014/main" id="{5736196B-F1C8-E4EB-EC2C-0AA5FCA67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d</a:t>
            </a:r>
          </a:p>
        </p:txBody>
      </p:sp>
      <p:sp>
        <p:nvSpPr>
          <p:cNvPr id="519257" name="Rectangle 89">
            <a:extLst>
              <a:ext uri="{FF2B5EF4-FFF2-40B4-BE49-F238E27FC236}">
                <a16:creationId xmlns:a16="http://schemas.microsoft.com/office/drawing/2014/main" id="{154C8937-AA64-399B-AF26-32BC1C3D1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343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58" name="Rectangle 90">
            <a:extLst>
              <a:ext uri="{FF2B5EF4-FFF2-40B4-BE49-F238E27FC236}">
                <a16:creationId xmlns:a16="http://schemas.microsoft.com/office/drawing/2014/main" id="{C7F51A17-02D0-21AE-3E96-AE55F90EB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648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519259" name="Rectangle 91">
            <a:extLst>
              <a:ext uri="{FF2B5EF4-FFF2-40B4-BE49-F238E27FC236}">
                <a16:creationId xmlns:a16="http://schemas.microsoft.com/office/drawing/2014/main" id="{4D874EA7-670A-A8BD-BCB8-D45AA682E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953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19260" name="Rectangle 92">
            <a:extLst>
              <a:ext uri="{FF2B5EF4-FFF2-40B4-BE49-F238E27FC236}">
                <a16:creationId xmlns:a16="http://schemas.microsoft.com/office/drawing/2014/main" id="{938A1179-BA52-0A97-474D-46949137E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257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61" name="Rectangle 93">
            <a:extLst>
              <a:ext uri="{FF2B5EF4-FFF2-40B4-BE49-F238E27FC236}">
                <a16:creationId xmlns:a16="http://schemas.microsoft.com/office/drawing/2014/main" id="{9F119DF3-5A34-FE47-F144-497512342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56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62" name="Rectangle 94">
            <a:extLst>
              <a:ext uri="{FF2B5EF4-FFF2-40B4-BE49-F238E27FC236}">
                <a16:creationId xmlns:a16="http://schemas.microsoft.com/office/drawing/2014/main" id="{B86EF019-C542-DA11-FF7D-3BC4AF451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63" name="Rectangle 95">
            <a:extLst>
              <a:ext uri="{FF2B5EF4-FFF2-40B4-BE49-F238E27FC236}">
                <a16:creationId xmlns:a16="http://schemas.microsoft.com/office/drawing/2014/main" id="{C2DDE4F4-77E1-B5AC-6A7E-DEE108BB3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519264" name="Rectangle 96">
            <a:extLst>
              <a:ext uri="{FF2B5EF4-FFF2-40B4-BE49-F238E27FC236}">
                <a16:creationId xmlns:a16="http://schemas.microsoft.com/office/drawing/2014/main" id="{A3A027D4-30E8-8859-0AAB-AB90C43C0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19265" name="Rectangle 97">
            <a:extLst>
              <a:ext uri="{FF2B5EF4-FFF2-40B4-BE49-F238E27FC236}">
                <a16:creationId xmlns:a16="http://schemas.microsoft.com/office/drawing/2014/main" id="{92875E69-6EF1-8A9C-C227-2E863924E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66" name="Rectangle 98">
            <a:extLst>
              <a:ext uri="{FF2B5EF4-FFF2-40B4-BE49-F238E27FC236}">
                <a16:creationId xmlns:a16="http://schemas.microsoft.com/office/drawing/2014/main" id="{8525D1DA-7E21-E715-3830-FCEBE9556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  <p:sp>
        <p:nvSpPr>
          <p:cNvPr id="519267" name="Rectangle 99">
            <a:extLst>
              <a:ext uri="{FF2B5EF4-FFF2-40B4-BE49-F238E27FC236}">
                <a16:creationId xmlns:a16="http://schemas.microsoft.com/office/drawing/2014/main" id="{A0E654C2-22FF-3622-5650-8CB41B69A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b</a:t>
            </a:r>
          </a:p>
        </p:txBody>
      </p:sp>
      <p:sp>
        <p:nvSpPr>
          <p:cNvPr id="519268" name="Rectangle 100">
            <a:extLst>
              <a:ext uri="{FF2B5EF4-FFF2-40B4-BE49-F238E27FC236}">
                <a16:creationId xmlns:a16="http://schemas.microsoft.com/office/drawing/2014/main" id="{5C7121A5-D7EF-A5FD-40B4-B76A95BA3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19269" name="Rectangle 101">
            <a:extLst>
              <a:ext uri="{FF2B5EF4-FFF2-40B4-BE49-F238E27FC236}">
                <a16:creationId xmlns:a16="http://schemas.microsoft.com/office/drawing/2014/main" id="{156ADB8E-44BA-C682-AC4F-21384C8B7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a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BC01F2A-1A29-0B42-3761-435EB8651F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49947-111B-42C8-89B2-E7E6BA906EA1}" type="slidenum">
              <a:rPr lang="en-US" altLang="en-US"/>
              <a:pPr/>
              <a:t>67</a:t>
            </a:fld>
            <a:endParaRPr lang="en-US" altLang="en-US" sz="1400"/>
          </a:p>
        </p:txBody>
      </p:sp>
      <p:sp>
        <p:nvSpPr>
          <p:cNvPr id="525361" name="Rectangle 49">
            <a:extLst>
              <a:ext uri="{FF2B5EF4-FFF2-40B4-BE49-F238E27FC236}">
                <a16:creationId xmlns:a16="http://schemas.microsoft.com/office/drawing/2014/main" id="{67958DE5-646B-5ABB-0E36-538229BAE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05200"/>
            <a:ext cx="3657600" cy="2743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25314" name="Rectangle 2">
            <a:extLst>
              <a:ext uri="{FF2B5EF4-FFF2-40B4-BE49-F238E27FC236}">
                <a16:creationId xmlns:a16="http://schemas.microsoft.com/office/drawing/2014/main" id="{EA27E911-D3C9-7C4D-37AD-698C46D14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Reduced Eviction Schedules</a:t>
            </a:r>
          </a:p>
        </p:txBody>
      </p:sp>
      <p:sp>
        <p:nvSpPr>
          <p:cNvPr id="525315" name="Rectangle 3">
            <a:extLst>
              <a:ext uri="{FF2B5EF4-FFF2-40B4-BE49-F238E27FC236}">
                <a16:creationId xmlns:a16="http://schemas.microsoft.com/office/drawing/2014/main" id="{A73BB42D-C066-476B-2042-F789F3D2E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Claim.  </a:t>
            </a:r>
            <a:r>
              <a:rPr lang="en-US" altLang="en-US">
                <a:solidFill>
                  <a:schemeClr val="tx1"/>
                </a:solidFill>
              </a:rPr>
              <a:t>Given any unreduced schedule S, can transform it into a reduced schedule S' with no more cache misses.</a:t>
            </a:r>
          </a:p>
          <a:p>
            <a:r>
              <a:rPr lang="en-US" altLang="en-US"/>
              <a:t>Pf.  </a:t>
            </a:r>
            <a:r>
              <a:rPr lang="en-US" altLang="en-US">
                <a:solidFill>
                  <a:schemeClr val="hlink"/>
                </a:solidFill>
              </a:rPr>
              <a:t>(by induction on number of unreduced items)</a:t>
            </a:r>
          </a:p>
          <a:p>
            <a:pPr lvl="1"/>
            <a:r>
              <a:rPr lang="en-US" altLang="en-US"/>
              <a:t>Suppose S brings d into the cache at time t, without a request.</a:t>
            </a:r>
          </a:p>
          <a:p>
            <a:pPr lvl="1"/>
            <a:r>
              <a:rPr lang="en-US" altLang="en-US"/>
              <a:t>Let c be the item S evicts when it brings d into the cache.</a:t>
            </a:r>
          </a:p>
          <a:p>
            <a:pPr lvl="1"/>
            <a:r>
              <a:rPr lang="en-US" altLang="en-US"/>
              <a:t>Case 1:  d evicted at time t', before next request for d.</a:t>
            </a:r>
          </a:p>
          <a:p>
            <a:pPr lvl="1"/>
            <a:r>
              <a:rPr lang="en-US" altLang="en-US"/>
              <a:t>Case 2:  d requested at time t' before d is evicted.  </a:t>
            </a:r>
            <a:r>
              <a:rPr lang="en-US" altLang="en-US">
                <a:cs typeface="Lucida Grande" pitchFamily="92" charset="0"/>
              </a:rPr>
              <a:t>▪</a:t>
            </a:r>
            <a:endParaRPr lang="en-US" altLang="en-US"/>
          </a:p>
        </p:txBody>
      </p:sp>
      <p:sp>
        <p:nvSpPr>
          <p:cNvPr id="525337" name="Line 25">
            <a:extLst>
              <a:ext uri="{FF2B5EF4-FFF2-40B4-BE49-F238E27FC236}">
                <a16:creationId xmlns:a16="http://schemas.microsoft.com/office/drawing/2014/main" id="{14832ED0-9F4B-F9DC-D56C-8FF894B01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95800"/>
            <a:ext cx="0" cy="1524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38" name="Rectangle 26">
            <a:extLst>
              <a:ext uri="{FF2B5EF4-FFF2-40B4-BE49-F238E27FC236}">
                <a16:creationId xmlns:a16="http://schemas.microsoft.com/office/drawing/2014/main" id="{B0104FA4-45B9-3073-3B79-448F3CEBB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343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t</a:t>
            </a:r>
          </a:p>
        </p:txBody>
      </p:sp>
      <p:sp>
        <p:nvSpPr>
          <p:cNvPr id="525339" name="Line 27">
            <a:extLst>
              <a:ext uri="{FF2B5EF4-FFF2-40B4-BE49-F238E27FC236}">
                <a16:creationId xmlns:a16="http://schemas.microsoft.com/office/drawing/2014/main" id="{CBCA1546-E160-8849-66FB-94C74DD14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4958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40" name="Rectangle 28">
            <a:extLst>
              <a:ext uri="{FF2B5EF4-FFF2-40B4-BE49-F238E27FC236}">
                <a16:creationId xmlns:a16="http://schemas.microsoft.com/office/drawing/2014/main" id="{8ACD93FD-CE56-9E15-05F5-B6CE304C7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t'</a:t>
            </a:r>
          </a:p>
        </p:txBody>
      </p:sp>
      <p:sp>
        <p:nvSpPr>
          <p:cNvPr id="525341" name="Line 29">
            <a:extLst>
              <a:ext uri="{FF2B5EF4-FFF2-40B4-BE49-F238E27FC236}">
                <a16:creationId xmlns:a16="http://schemas.microsoft.com/office/drawing/2014/main" id="{9E96969D-12BE-15E7-75E8-90E9654EF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5257800"/>
            <a:ext cx="58102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42" name="Rectangle 30">
            <a:extLst>
              <a:ext uri="{FF2B5EF4-FFF2-40B4-BE49-F238E27FC236}">
                <a16:creationId xmlns:a16="http://schemas.microsoft.com/office/drawing/2014/main" id="{28133557-AABF-C66F-BC06-7372DEF0E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r>
              <a:rPr lang="en-US" altLang="en-US" sz="1400"/>
              <a:t>d</a:t>
            </a:r>
          </a:p>
        </p:txBody>
      </p:sp>
      <p:sp>
        <p:nvSpPr>
          <p:cNvPr id="525343" name="Line 31">
            <a:extLst>
              <a:ext uri="{FF2B5EF4-FFF2-40B4-BE49-F238E27FC236}">
                <a16:creationId xmlns:a16="http://schemas.microsoft.com/office/drawing/2014/main" id="{DBED1C30-F581-8207-2821-F1B62EF7B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657600"/>
            <a:ext cx="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44" name="Rectangle 32">
            <a:extLst>
              <a:ext uri="{FF2B5EF4-FFF2-40B4-BE49-F238E27FC236}">
                <a16:creationId xmlns:a16="http://schemas.microsoft.com/office/drawing/2014/main" id="{FE89E8F4-D3DE-7D88-8D2C-F42B42914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3886200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25347" name="Line 35">
            <a:extLst>
              <a:ext uri="{FF2B5EF4-FFF2-40B4-BE49-F238E27FC236}">
                <a16:creationId xmlns:a16="http://schemas.microsoft.com/office/drawing/2014/main" id="{33F1A086-5316-2957-408F-33D55E51C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8625" y="5257800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48" name="Rectangle 36">
            <a:extLst>
              <a:ext uri="{FF2B5EF4-FFF2-40B4-BE49-F238E27FC236}">
                <a16:creationId xmlns:a16="http://schemas.microsoft.com/office/drawing/2014/main" id="{C4AEC2DA-9FDD-F230-6355-E4D115C8A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4343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t</a:t>
            </a:r>
          </a:p>
        </p:txBody>
      </p:sp>
      <p:sp>
        <p:nvSpPr>
          <p:cNvPr id="525349" name="Line 37">
            <a:extLst>
              <a:ext uri="{FF2B5EF4-FFF2-40B4-BE49-F238E27FC236}">
                <a16:creationId xmlns:a16="http://schemas.microsoft.com/office/drawing/2014/main" id="{DBC350BD-4ECF-8D30-5618-6BD36DAEC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5213" y="4495800"/>
            <a:ext cx="6381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50" name="Rectangle 38">
            <a:extLst>
              <a:ext uri="{FF2B5EF4-FFF2-40B4-BE49-F238E27FC236}">
                <a16:creationId xmlns:a16="http://schemas.microsoft.com/office/drawing/2014/main" id="{5C14D323-D65D-257F-4298-E31D3D367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510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t'</a:t>
            </a:r>
          </a:p>
        </p:txBody>
      </p:sp>
      <p:sp>
        <p:nvSpPr>
          <p:cNvPr id="525351" name="Line 39">
            <a:extLst>
              <a:ext uri="{FF2B5EF4-FFF2-40B4-BE49-F238E27FC236}">
                <a16:creationId xmlns:a16="http://schemas.microsoft.com/office/drawing/2014/main" id="{581EA30E-5761-22A0-E3A9-F8EEE048E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3788" y="52578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53" name="Line 41">
            <a:extLst>
              <a:ext uri="{FF2B5EF4-FFF2-40B4-BE49-F238E27FC236}">
                <a16:creationId xmlns:a16="http://schemas.microsoft.com/office/drawing/2014/main" id="{45344EE2-2300-658D-47F4-685A60FFF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8625" y="3657600"/>
            <a:ext cx="0" cy="1600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54" name="Rectangle 42">
            <a:extLst>
              <a:ext uri="{FF2B5EF4-FFF2-40B4-BE49-F238E27FC236}">
                <a16:creationId xmlns:a16="http://schemas.microsoft.com/office/drawing/2014/main" id="{3F4CD3BE-C1D2-306B-589E-E0FBDFA69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5" y="3886200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25355" name="Text Box 43">
            <a:extLst>
              <a:ext uri="{FF2B5EF4-FFF2-40B4-BE49-F238E27FC236}">
                <a16:creationId xmlns:a16="http://schemas.microsoft.com/office/drawing/2014/main" id="{5D768B67-C098-4C0B-F5A5-786FE134E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657600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S'</a:t>
            </a:r>
          </a:p>
        </p:txBody>
      </p:sp>
      <p:sp>
        <p:nvSpPr>
          <p:cNvPr id="525356" name="Rectangle 44">
            <a:extLst>
              <a:ext uri="{FF2B5EF4-FFF2-40B4-BE49-F238E27FC236}">
                <a16:creationId xmlns:a16="http://schemas.microsoft.com/office/drawing/2014/main" id="{688A055C-70BD-FDC1-AA4D-556B2DF81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5457825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r>
              <a:rPr lang="en-US" altLang="en-US" sz="1400"/>
              <a:t>d</a:t>
            </a:r>
          </a:p>
        </p:txBody>
      </p:sp>
      <p:sp>
        <p:nvSpPr>
          <p:cNvPr id="525357" name="Text Box 45">
            <a:extLst>
              <a:ext uri="{FF2B5EF4-FFF2-40B4-BE49-F238E27FC236}">
                <a16:creationId xmlns:a16="http://schemas.microsoft.com/office/drawing/2014/main" id="{94D01C11-800A-9615-9E2F-6946AC377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3657600"/>
            <a:ext cx="3254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525360" name="Text Box 48">
            <a:extLst>
              <a:ext uri="{FF2B5EF4-FFF2-40B4-BE49-F238E27FC236}">
                <a16:creationId xmlns:a16="http://schemas.microsoft.com/office/drawing/2014/main" id="{B1448F77-3203-1182-305D-B7F630958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586413"/>
            <a:ext cx="1441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d requested at time t'</a:t>
            </a:r>
          </a:p>
        </p:txBody>
      </p:sp>
      <p:sp>
        <p:nvSpPr>
          <p:cNvPr id="525362" name="Rectangle 50">
            <a:extLst>
              <a:ext uri="{FF2B5EF4-FFF2-40B4-BE49-F238E27FC236}">
                <a16:creationId xmlns:a16="http://schemas.microsoft.com/office/drawing/2014/main" id="{1C9BFD51-F20D-8A82-9B25-EDE7DBAF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05200"/>
            <a:ext cx="3657600" cy="2743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25363" name="Line 51">
            <a:extLst>
              <a:ext uri="{FF2B5EF4-FFF2-40B4-BE49-F238E27FC236}">
                <a16:creationId xmlns:a16="http://schemas.microsoft.com/office/drawing/2014/main" id="{D7466BBC-FC98-A2AF-9418-5F3546731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495800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64" name="Rectangle 52">
            <a:extLst>
              <a:ext uri="{FF2B5EF4-FFF2-40B4-BE49-F238E27FC236}">
                <a16:creationId xmlns:a16="http://schemas.microsoft.com/office/drawing/2014/main" id="{4B68ECAC-2697-C5F3-C5E7-BA7A3EAA2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4343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t</a:t>
            </a:r>
          </a:p>
        </p:txBody>
      </p:sp>
      <p:sp>
        <p:nvSpPr>
          <p:cNvPr id="525365" name="Line 53">
            <a:extLst>
              <a:ext uri="{FF2B5EF4-FFF2-40B4-BE49-F238E27FC236}">
                <a16:creationId xmlns:a16="http://schemas.microsoft.com/office/drawing/2014/main" id="{8D7D110C-6673-3796-85E9-4DDA222BB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4958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66" name="Rectangle 54">
            <a:extLst>
              <a:ext uri="{FF2B5EF4-FFF2-40B4-BE49-F238E27FC236}">
                <a16:creationId xmlns:a16="http://schemas.microsoft.com/office/drawing/2014/main" id="{9AD45692-66A0-B29C-1800-9C889BBBD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0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t'</a:t>
            </a:r>
          </a:p>
        </p:txBody>
      </p:sp>
      <p:sp>
        <p:nvSpPr>
          <p:cNvPr id="525367" name="Line 55">
            <a:extLst>
              <a:ext uri="{FF2B5EF4-FFF2-40B4-BE49-F238E27FC236}">
                <a16:creationId xmlns:a16="http://schemas.microsoft.com/office/drawing/2014/main" id="{6AEA9CE4-E3F9-8F32-07D2-8283A25ED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5375" y="5257800"/>
            <a:ext cx="58102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68" name="Rectangle 56">
            <a:extLst>
              <a:ext uri="{FF2B5EF4-FFF2-40B4-BE49-F238E27FC236}">
                <a16:creationId xmlns:a16="http://schemas.microsoft.com/office/drawing/2014/main" id="{936165A2-64CB-8E9A-5817-5DD334FEF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r>
              <a:rPr lang="en-US" altLang="en-US" sz="1400"/>
              <a:t>d</a:t>
            </a:r>
          </a:p>
        </p:txBody>
      </p:sp>
      <p:sp>
        <p:nvSpPr>
          <p:cNvPr id="525369" name="Line 57">
            <a:extLst>
              <a:ext uri="{FF2B5EF4-FFF2-40B4-BE49-F238E27FC236}">
                <a16:creationId xmlns:a16="http://schemas.microsoft.com/office/drawing/2014/main" id="{9B96C735-76F1-193C-D979-A615E38D3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657600"/>
            <a:ext cx="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70" name="Rectangle 58">
            <a:extLst>
              <a:ext uri="{FF2B5EF4-FFF2-40B4-BE49-F238E27FC236}">
                <a16:creationId xmlns:a16="http://schemas.microsoft.com/office/drawing/2014/main" id="{9E402F71-ADAF-A352-C6F5-E080154E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3886200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25371" name="Line 59">
            <a:extLst>
              <a:ext uri="{FF2B5EF4-FFF2-40B4-BE49-F238E27FC236}">
                <a16:creationId xmlns:a16="http://schemas.microsoft.com/office/drawing/2014/main" id="{0E63D644-3B38-5CA7-98B4-5291BEB55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425" y="5257800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72" name="Rectangle 60">
            <a:extLst>
              <a:ext uri="{FF2B5EF4-FFF2-40B4-BE49-F238E27FC236}">
                <a16:creationId xmlns:a16="http://schemas.microsoft.com/office/drawing/2014/main" id="{CCC7FCDA-001C-B3A9-6D71-DFA5C6AD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4343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t</a:t>
            </a:r>
          </a:p>
        </p:txBody>
      </p:sp>
      <p:sp>
        <p:nvSpPr>
          <p:cNvPr id="525373" name="Line 61">
            <a:extLst>
              <a:ext uri="{FF2B5EF4-FFF2-40B4-BE49-F238E27FC236}">
                <a16:creationId xmlns:a16="http://schemas.microsoft.com/office/drawing/2014/main" id="{293D5BE0-66F3-0C8B-CC91-5CDB5983F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5950" y="4495800"/>
            <a:ext cx="6381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74" name="Rectangle 62">
            <a:extLst>
              <a:ext uri="{FF2B5EF4-FFF2-40B4-BE49-F238E27FC236}">
                <a16:creationId xmlns:a16="http://schemas.microsoft.com/office/drawing/2014/main" id="{5D83CE8A-9BCA-8139-AB64-008580CC3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025" y="5105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en-US" sz="1400"/>
              <a:t>t'</a:t>
            </a:r>
          </a:p>
        </p:txBody>
      </p:sp>
      <p:sp>
        <p:nvSpPr>
          <p:cNvPr id="525375" name="Line 63">
            <a:extLst>
              <a:ext uri="{FF2B5EF4-FFF2-40B4-BE49-F238E27FC236}">
                <a16:creationId xmlns:a16="http://schemas.microsoft.com/office/drawing/2014/main" id="{F4FBBD23-1879-A94E-CF7E-37215873D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4525" y="52578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76" name="Line 64">
            <a:extLst>
              <a:ext uri="{FF2B5EF4-FFF2-40B4-BE49-F238E27FC236}">
                <a16:creationId xmlns:a16="http://schemas.microsoft.com/office/drawing/2014/main" id="{B69B5225-7E08-FC8F-5BD9-14034CB34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425" y="3657600"/>
            <a:ext cx="0" cy="1600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77" name="Rectangle 65">
            <a:extLst>
              <a:ext uri="{FF2B5EF4-FFF2-40B4-BE49-F238E27FC236}">
                <a16:creationId xmlns:a16="http://schemas.microsoft.com/office/drawing/2014/main" id="{9844CB87-64F9-AD9A-E64D-B2F3AC05E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3886200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r>
              <a:rPr lang="en-US" altLang="en-US" sz="1400"/>
              <a:t>c</a:t>
            </a:r>
          </a:p>
        </p:txBody>
      </p:sp>
      <p:sp>
        <p:nvSpPr>
          <p:cNvPr id="525378" name="Text Box 66">
            <a:extLst>
              <a:ext uri="{FF2B5EF4-FFF2-40B4-BE49-F238E27FC236}">
                <a16:creationId xmlns:a16="http://schemas.microsoft.com/office/drawing/2014/main" id="{5E89330F-8326-73FE-95DE-DAF17B07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57600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S'</a:t>
            </a:r>
          </a:p>
        </p:txBody>
      </p:sp>
      <p:sp>
        <p:nvSpPr>
          <p:cNvPr id="525379" name="Rectangle 67">
            <a:extLst>
              <a:ext uri="{FF2B5EF4-FFF2-40B4-BE49-F238E27FC236}">
                <a16:creationId xmlns:a16="http://schemas.microsoft.com/office/drawing/2014/main" id="{B4F94E67-7E54-48FC-08F3-BC5D948A9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5457825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r>
              <a:rPr lang="en-US" altLang="en-US" sz="1400"/>
              <a:t>e</a:t>
            </a:r>
          </a:p>
        </p:txBody>
      </p:sp>
      <p:sp>
        <p:nvSpPr>
          <p:cNvPr id="525380" name="Text Box 68">
            <a:extLst>
              <a:ext uri="{FF2B5EF4-FFF2-40B4-BE49-F238E27FC236}">
                <a16:creationId xmlns:a16="http://schemas.microsoft.com/office/drawing/2014/main" id="{349AB079-229B-11CF-943C-B1D4BA2CC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7600"/>
            <a:ext cx="3254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525381" name="Text Box 69">
            <a:extLst>
              <a:ext uri="{FF2B5EF4-FFF2-40B4-BE49-F238E27FC236}">
                <a16:creationId xmlns:a16="http://schemas.microsoft.com/office/drawing/2014/main" id="{4A35533D-2120-D4F5-9560-41E902838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586413"/>
            <a:ext cx="13779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d  evicted at time t',</a:t>
            </a:r>
            <a:br>
              <a:rPr lang="en-US" altLang="en-US" sz="1000"/>
            </a:br>
            <a:r>
              <a:rPr lang="en-US" altLang="en-US" sz="1000"/>
              <a:t>before next request</a:t>
            </a:r>
          </a:p>
        </p:txBody>
      </p:sp>
      <p:sp>
        <p:nvSpPr>
          <p:cNvPr id="525382" name="Line 70">
            <a:extLst>
              <a:ext uri="{FF2B5EF4-FFF2-40B4-BE49-F238E27FC236}">
                <a16:creationId xmlns:a16="http://schemas.microsoft.com/office/drawing/2014/main" id="{63BEE11E-3DE9-D77B-CB8F-4A99B5897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257800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5383" name="Rectangle 71">
            <a:extLst>
              <a:ext uri="{FF2B5EF4-FFF2-40B4-BE49-F238E27FC236}">
                <a16:creationId xmlns:a16="http://schemas.microsoft.com/office/drawing/2014/main" id="{5173E8CC-36BA-F826-E710-5C4E565C9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5457825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r>
              <a:rPr lang="en-US" altLang="en-US" sz="1400"/>
              <a:t>e</a:t>
            </a:r>
          </a:p>
        </p:txBody>
      </p:sp>
      <p:sp>
        <p:nvSpPr>
          <p:cNvPr id="525384" name="Rectangle 72">
            <a:extLst>
              <a:ext uri="{FF2B5EF4-FFF2-40B4-BE49-F238E27FC236}">
                <a16:creationId xmlns:a16="http://schemas.microsoft.com/office/drawing/2014/main" id="{AF3D4AEF-E2A6-A201-7817-04A3C33DB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1428750"/>
            <a:ext cx="2895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200"/>
              <a:t>doesn't enter cache at requested time</a:t>
            </a:r>
          </a:p>
        </p:txBody>
      </p:sp>
      <p:sp>
        <p:nvSpPr>
          <p:cNvPr id="525385" name="Line 73">
            <a:extLst>
              <a:ext uri="{FF2B5EF4-FFF2-40B4-BE49-F238E27FC236}">
                <a16:creationId xmlns:a16="http://schemas.microsoft.com/office/drawing/2014/main" id="{635872B2-108D-835A-870D-7CDAAAF27D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1600200"/>
            <a:ext cx="228600" cy="60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25386" name="Rectangle 74">
            <a:extLst>
              <a:ext uri="{FF2B5EF4-FFF2-40B4-BE49-F238E27FC236}">
                <a16:creationId xmlns:a16="http://schemas.microsoft.com/office/drawing/2014/main" id="{E4C781A4-D0A8-47B6-179D-3C4F930D0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248400"/>
            <a:ext cx="7000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Case 1</a:t>
            </a:r>
          </a:p>
        </p:txBody>
      </p:sp>
      <p:sp>
        <p:nvSpPr>
          <p:cNvPr id="525387" name="Rectangle 75">
            <a:extLst>
              <a:ext uri="{FF2B5EF4-FFF2-40B4-BE49-F238E27FC236}">
                <a16:creationId xmlns:a16="http://schemas.microsoft.com/office/drawing/2014/main" id="{D2C06CD1-2608-2C84-2790-E38DDB1C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48400"/>
            <a:ext cx="7286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Case 2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8E6B082-383C-2053-51FA-94D26EBD1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70454-5354-421F-A826-9E2329C54591}" type="slidenum">
              <a:rPr lang="en-US" altLang="en-US"/>
              <a:pPr/>
              <a:t>68</a:t>
            </a:fld>
            <a:endParaRPr lang="en-US" altLang="en-US" sz="1400"/>
          </a:p>
        </p:txBody>
      </p:sp>
      <p:sp>
        <p:nvSpPr>
          <p:cNvPr id="527362" name="Rectangle 2">
            <a:extLst>
              <a:ext uri="{FF2B5EF4-FFF2-40B4-BE49-F238E27FC236}">
                <a16:creationId xmlns:a16="http://schemas.microsoft.com/office/drawing/2014/main" id="{65CB7396-113E-7BEB-6268-64E298115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Farthest-In-Future:  Analysis</a:t>
            </a:r>
          </a:p>
        </p:txBody>
      </p:sp>
      <p:sp>
        <p:nvSpPr>
          <p:cNvPr id="527363" name="Rectangle 3">
            <a:extLst>
              <a:ext uri="{FF2B5EF4-FFF2-40B4-BE49-F238E27FC236}">
                <a16:creationId xmlns:a16="http://schemas.microsoft.com/office/drawing/2014/main" id="{8C6E2C32-3656-4402-9A15-7F5699D9B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tx1"/>
                </a:solidFill>
              </a:rPr>
              <a:t>FF is optimal eviction algorithm.</a:t>
            </a: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hlink"/>
                </a:solidFill>
              </a:rPr>
              <a:t>(by induction on number of requests j)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tx1"/>
                </a:solidFill>
              </a:rPr>
              <a:t>Let S be reduced schedule that satisfies invariant through j requests. We produce S' that satisfies invariant after j+1 requests.</a:t>
            </a:r>
          </a:p>
          <a:p>
            <a:pPr lvl="1"/>
            <a:r>
              <a:rPr lang="en-US" altLang="en-US" dirty="0"/>
              <a:t>Consider (j+1)</a:t>
            </a:r>
            <a:r>
              <a:rPr lang="en-US" altLang="en-US" baseline="30000" dirty="0" err="1"/>
              <a:t>st</a:t>
            </a:r>
            <a:r>
              <a:rPr lang="en-US" altLang="en-US" dirty="0"/>
              <a:t> request d = d</a:t>
            </a:r>
            <a:r>
              <a:rPr lang="en-US" altLang="en-US" baseline="-25000" dirty="0"/>
              <a:t>j+1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Since S and S</a:t>
            </a:r>
            <a:r>
              <a:rPr lang="en-US" altLang="en-US" baseline="-25000" dirty="0"/>
              <a:t>FF</a:t>
            </a:r>
            <a:r>
              <a:rPr lang="en-US" altLang="en-US" dirty="0"/>
              <a:t> have agreed up until now, they have the same cache contents before request j+1.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/>
              <a:t>Case 1:  (d is already in the cache).  S' = S satisfies invariant.</a:t>
            </a:r>
          </a:p>
          <a:p>
            <a:pPr lvl="1"/>
            <a:r>
              <a:rPr lang="en-US" altLang="en-US" dirty="0"/>
              <a:t>Case 2: (d is not in the cache and S and S</a:t>
            </a:r>
            <a:r>
              <a:rPr lang="en-US" altLang="en-US" baseline="-25000" dirty="0"/>
              <a:t>FF</a:t>
            </a:r>
            <a:r>
              <a:rPr lang="en-US" altLang="en-US" dirty="0"/>
              <a:t> evict the same element).</a:t>
            </a:r>
            <a:br>
              <a:rPr lang="en-US" altLang="en-US" dirty="0"/>
            </a:br>
            <a:r>
              <a:rPr lang="en-US" altLang="en-US" dirty="0"/>
              <a:t>S' = S satisfies invariant.</a:t>
            </a:r>
          </a:p>
        </p:txBody>
      </p:sp>
      <p:sp>
        <p:nvSpPr>
          <p:cNvPr id="527364" name="Text Box 4">
            <a:extLst>
              <a:ext uri="{FF2B5EF4-FFF2-40B4-BE49-F238E27FC236}">
                <a16:creationId xmlns:a16="http://schemas.microsoft.com/office/drawing/2014/main" id="{2A33F1A0-3C6A-A307-F8A6-DD1DB08B9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03413"/>
            <a:ext cx="6629400" cy="8064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0" tIns="91440" bIns="91440"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/>
              <a:t>Invariant:  There exists an optimal reduced schedule S that makes the same eviction schedule as S</a:t>
            </a:r>
            <a:r>
              <a:rPr lang="en-US" altLang="en-US" baseline="-25000"/>
              <a:t>FF</a:t>
            </a:r>
            <a:r>
              <a:rPr lang="en-US" altLang="en-US"/>
              <a:t> through the first j+1 requests.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050FB7-06E1-541C-7F38-EC96FC3F8670}"/>
              </a:ext>
            </a:extLst>
          </p:cNvPr>
          <p:cNvSpPr/>
          <p:nvPr/>
        </p:nvSpPr>
        <p:spPr bwMode="auto">
          <a:xfrm>
            <a:off x="272852" y="1628800"/>
            <a:ext cx="8261548" cy="431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8E6B082-383C-2053-51FA-94D26EBD1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70454-5354-421F-A826-9E2329C54591}" type="slidenum">
              <a:rPr lang="en-US" altLang="en-US"/>
              <a:pPr/>
              <a:t>69</a:t>
            </a:fld>
            <a:endParaRPr lang="en-US" altLang="en-US" sz="1400"/>
          </a:p>
        </p:txBody>
      </p:sp>
      <p:sp>
        <p:nvSpPr>
          <p:cNvPr id="527362" name="Rectangle 2">
            <a:extLst>
              <a:ext uri="{FF2B5EF4-FFF2-40B4-BE49-F238E27FC236}">
                <a16:creationId xmlns:a16="http://schemas.microsoft.com/office/drawing/2014/main" id="{65CB7396-113E-7BEB-6268-64E298115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Farthest-In-Future:  Analysis</a:t>
            </a:r>
          </a:p>
        </p:txBody>
      </p:sp>
      <p:sp>
        <p:nvSpPr>
          <p:cNvPr id="527363" name="Rectangle 3">
            <a:extLst>
              <a:ext uri="{FF2B5EF4-FFF2-40B4-BE49-F238E27FC236}">
                <a16:creationId xmlns:a16="http://schemas.microsoft.com/office/drawing/2014/main" id="{8C6E2C32-3656-4402-9A15-7F5699D9B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tx1"/>
                </a:solidFill>
              </a:rPr>
              <a:t>FF is optimal eviction algorithm.</a:t>
            </a: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hlink"/>
                </a:solidFill>
              </a:rPr>
              <a:t>(by induction on number of requests j)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tx1"/>
                </a:solidFill>
              </a:rPr>
              <a:t>Let S be reduced schedule that satisfies invariant through j requests. We produce S' that satisfies invariant after j+1 requests.</a:t>
            </a:r>
          </a:p>
          <a:p>
            <a:pPr lvl="1"/>
            <a:r>
              <a:rPr lang="en-US" altLang="en-US" dirty="0"/>
              <a:t>Consider (j+1)</a:t>
            </a:r>
            <a:r>
              <a:rPr lang="en-US" altLang="en-US" baseline="30000" dirty="0" err="1"/>
              <a:t>st</a:t>
            </a:r>
            <a:r>
              <a:rPr lang="en-US" altLang="en-US" dirty="0"/>
              <a:t> request d = d</a:t>
            </a:r>
            <a:r>
              <a:rPr lang="en-US" altLang="en-US" baseline="-25000" dirty="0"/>
              <a:t>j+1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Since S and S</a:t>
            </a:r>
            <a:r>
              <a:rPr lang="en-US" altLang="en-US" baseline="-25000" dirty="0"/>
              <a:t>FF</a:t>
            </a:r>
            <a:r>
              <a:rPr lang="en-US" altLang="en-US" dirty="0"/>
              <a:t> have agreed up until now, they have the same cache contents before request j+1.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/>
              <a:t>Case 1:  (d is already in the cache).  S' = S satisfies invariant.</a:t>
            </a:r>
          </a:p>
          <a:p>
            <a:pPr lvl="1"/>
            <a:r>
              <a:rPr lang="en-US" altLang="en-US" dirty="0"/>
              <a:t>Case 2: (d is not in the cache and S and S</a:t>
            </a:r>
            <a:r>
              <a:rPr lang="en-US" altLang="en-US" baseline="-25000" dirty="0"/>
              <a:t>FF</a:t>
            </a:r>
            <a:r>
              <a:rPr lang="en-US" altLang="en-US" dirty="0"/>
              <a:t> evict the same element).</a:t>
            </a:r>
            <a:br>
              <a:rPr lang="en-US" altLang="en-US" dirty="0"/>
            </a:br>
            <a:r>
              <a:rPr lang="en-US" altLang="en-US" dirty="0"/>
              <a:t>S' = S satisfies invariant.</a:t>
            </a:r>
          </a:p>
        </p:txBody>
      </p:sp>
      <p:sp>
        <p:nvSpPr>
          <p:cNvPr id="527364" name="Text Box 4">
            <a:extLst>
              <a:ext uri="{FF2B5EF4-FFF2-40B4-BE49-F238E27FC236}">
                <a16:creationId xmlns:a16="http://schemas.microsoft.com/office/drawing/2014/main" id="{2A33F1A0-3C6A-A307-F8A6-DD1DB08B9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03413"/>
            <a:ext cx="6629400" cy="8064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0" tIns="91440" bIns="91440"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/>
              <a:t>Invariant:  There exists an optimal reduced schedule S that makes the same eviction schedule as S</a:t>
            </a:r>
            <a:r>
              <a:rPr lang="en-US" altLang="en-US" baseline="-25000"/>
              <a:t>FF</a:t>
            </a:r>
            <a:r>
              <a:rPr lang="en-US" altLang="en-US"/>
              <a:t> through the first j+1 requests.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050FB7-06E1-541C-7F38-EC96FC3F8670}"/>
              </a:ext>
            </a:extLst>
          </p:cNvPr>
          <p:cNvSpPr/>
          <p:nvPr/>
        </p:nvSpPr>
        <p:spPr bwMode="auto">
          <a:xfrm>
            <a:off x="272852" y="3014662"/>
            <a:ext cx="7918648" cy="29289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50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142CAF6-01C0-508B-F3E9-73ECCBBFBF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D9307-4A0C-4A91-85CD-F156B6103B25}" type="slidenum">
              <a:rPr lang="en-US" altLang="en-US"/>
              <a:pPr/>
              <a:t>7</a:t>
            </a:fld>
            <a:endParaRPr lang="en-US" altLang="en-US" sz="1400"/>
          </a:p>
        </p:txBody>
      </p:sp>
      <p:sp>
        <p:nvSpPr>
          <p:cNvPr id="636930" name="Rectangle 2">
            <a:extLst>
              <a:ext uri="{FF2B5EF4-FFF2-40B4-BE49-F238E27FC236}">
                <a16:creationId xmlns:a16="http://schemas.microsoft.com/office/drawing/2014/main" id="{73E10B5F-FC82-CF6B-2041-2F4FA67CA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Scheduling:  Greedy Algorithms</a:t>
            </a:r>
          </a:p>
        </p:txBody>
      </p:sp>
      <p:sp>
        <p:nvSpPr>
          <p:cNvPr id="636931" name="Rectangle 3">
            <a:extLst>
              <a:ext uri="{FF2B5EF4-FFF2-40B4-BE49-F238E27FC236}">
                <a16:creationId xmlns:a16="http://schemas.microsoft.com/office/drawing/2014/main" id="{81BE7E56-6A29-8005-EC95-DF26FEF7B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template.  </a:t>
            </a:r>
            <a:r>
              <a:rPr lang="en-US" altLang="en-US">
                <a:solidFill>
                  <a:schemeClr val="tx1"/>
                </a:solidFill>
              </a:rPr>
              <a:t>Consider jobs in some order. Take each job provided it's compatible with the ones already taken.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[Earliest start time]</a:t>
            </a:r>
            <a:r>
              <a:rPr lang="en-US" altLang="en-US"/>
              <a:t>  Consider jobs in ascending order of start time s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[Earliest finish time]</a:t>
            </a:r>
            <a:r>
              <a:rPr lang="en-US" altLang="en-US"/>
              <a:t>  Consider jobs in ascending order of finish time f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[Shortest interval]</a:t>
            </a:r>
            <a:r>
              <a:rPr lang="en-US" altLang="en-US"/>
              <a:t>  Consider jobs in ascending order of interval length  f</a:t>
            </a:r>
            <a:r>
              <a:rPr lang="en-US" altLang="en-US" baseline="-25000"/>
              <a:t>j</a:t>
            </a:r>
            <a:r>
              <a:rPr lang="en-US" altLang="en-US"/>
              <a:t> - s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[Fewest conflicts]</a:t>
            </a:r>
            <a:r>
              <a:rPr lang="en-US" altLang="en-US"/>
              <a:t>  For each job, count the number of conflicting jobs c</a:t>
            </a:r>
            <a:r>
              <a:rPr lang="en-US" altLang="en-US" baseline="-25000"/>
              <a:t>j</a:t>
            </a:r>
            <a:r>
              <a:rPr lang="en-US" altLang="en-US"/>
              <a:t>. Schedule in ascending order of conflicts c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1A733-4A1C-68E7-966B-6D3E5209B981}"/>
              </a:ext>
            </a:extLst>
          </p:cNvPr>
          <p:cNvSpPr/>
          <p:nvPr/>
        </p:nvSpPr>
        <p:spPr bwMode="auto">
          <a:xfrm>
            <a:off x="539552" y="3717032"/>
            <a:ext cx="7918648" cy="22265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00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8E6B082-383C-2053-51FA-94D26EBD1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70454-5354-421F-A826-9E2329C54591}" type="slidenum">
              <a:rPr lang="en-US" altLang="en-US"/>
              <a:pPr/>
              <a:t>70</a:t>
            </a:fld>
            <a:endParaRPr lang="en-US" altLang="en-US" sz="1400"/>
          </a:p>
        </p:txBody>
      </p:sp>
      <p:sp>
        <p:nvSpPr>
          <p:cNvPr id="527362" name="Rectangle 2">
            <a:extLst>
              <a:ext uri="{FF2B5EF4-FFF2-40B4-BE49-F238E27FC236}">
                <a16:creationId xmlns:a16="http://schemas.microsoft.com/office/drawing/2014/main" id="{65CB7396-113E-7BEB-6268-64E298115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Farthest-In-Future:  Analysis</a:t>
            </a:r>
          </a:p>
        </p:txBody>
      </p:sp>
      <p:sp>
        <p:nvSpPr>
          <p:cNvPr id="527363" name="Rectangle 3">
            <a:extLst>
              <a:ext uri="{FF2B5EF4-FFF2-40B4-BE49-F238E27FC236}">
                <a16:creationId xmlns:a16="http://schemas.microsoft.com/office/drawing/2014/main" id="{8C6E2C32-3656-4402-9A15-7F5699D9B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tx1"/>
                </a:solidFill>
              </a:rPr>
              <a:t>FF is optimal eviction algorithm.</a:t>
            </a: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hlink"/>
                </a:solidFill>
              </a:rPr>
              <a:t>(by induction on number of requests j)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tx1"/>
                </a:solidFill>
              </a:rPr>
              <a:t>Let S be reduced schedule that satisfies invariant through j requests. We produce S' that satisfies invariant after j+1 requests.</a:t>
            </a:r>
          </a:p>
          <a:p>
            <a:pPr lvl="1"/>
            <a:r>
              <a:rPr lang="en-US" altLang="en-US" dirty="0"/>
              <a:t>Consider (j+1)</a:t>
            </a:r>
            <a:r>
              <a:rPr lang="en-US" altLang="en-US" baseline="30000" dirty="0" err="1"/>
              <a:t>st</a:t>
            </a:r>
            <a:r>
              <a:rPr lang="en-US" altLang="en-US" dirty="0"/>
              <a:t> request d = d</a:t>
            </a:r>
            <a:r>
              <a:rPr lang="en-US" altLang="en-US" baseline="-25000" dirty="0"/>
              <a:t>j+1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Since S and S</a:t>
            </a:r>
            <a:r>
              <a:rPr lang="en-US" altLang="en-US" baseline="-25000" dirty="0"/>
              <a:t>FF</a:t>
            </a:r>
            <a:r>
              <a:rPr lang="en-US" altLang="en-US" dirty="0"/>
              <a:t> have agreed up until now, they have the same cache contents before request j+1.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/>
              <a:t>Case 1:  (d is already in the cache).  S' = S satisfies invariant.</a:t>
            </a:r>
          </a:p>
          <a:p>
            <a:pPr lvl="1"/>
            <a:r>
              <a:rPr lang="en-US" altLang="en-US" dirty="0"/>
              <a:t>Case 2: (d is not in the cache and S and S</a:t>
            </a:r>
            <a:r>
              <a:rPr lang="en-US" altLang="en-US" baseline="-25000" dirty="0"/>
              <a:t>FF</a:t>
            </a:r>
            <a:r>
              <a:rPr lang="en-US" altLang="en-US" dirty="0"/>
              <a:t> evict the same element).</a:t>
            </a:r>
            <a:br>
              <a:rPr lang="en-US" altLang="en-US" dirty="0"/>
            </a:br>
            <a:r>
              <a:rPr lang="en-US" altLang="en-US" dirty="0"/>
              <a:t>S' = S satisfies invariant.</a:t>
            </a:r>
          </a:p>
        </p:txBody>
      </p:sp>
      <p:sp>
        <p:nvSpPr>
          <p:cNvPr id="527364" name="Text Box 4">
            <a:extLst>
              <a:ext uri="{FF2B5EF4-FFF2-40B4-BE49-F238E27FC236}">
                <a16:creationId xmlns:a16="http://schemas.microsoft.com/office/drawing/2014/main" id="{2A33F1A0-3C6A-A307-F8A6-DD1DB08B9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03413"/>
            <a:ext cx="6629400" cy="8064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0" tIns="91440" bIns="91440"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/>
              <a:t>Invariant:  There exists an optimal reduced schedule S that makes the same eviction schedule as S</a:t>
            </a:r>
            <a:r>
              <a:rPr lang="en-US" altLang="en-US" baseline="-25000"/>
              <a:t>FF</a:t>
            </a:r>
            <a:r>
              <a:rPr lang="en-US" altLang="en-US"/>
              <a:t> through the first j+1 requests.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6470A8-A4C7-6F4E-59B5-D19E97CA46B6}"/>
              </a:ext>
            </a:extLst>
          </p:cNvPr>
          <p:cNvSpPr/>
          <p:nvPr/>
        </p:nvSpPr>
        <p:spPr bwMode="auto">
          <a:xfrm>
            <a:off x="539552" y="4581128"/>
            <a:ext cx="7918648" cy="13624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5316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8E6B082-383C-2053-51FA-94D26EBD1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70454-5354-421F-A826-9E2329C54591}" type="slidenum">
              <a:rPr lang="en-US" altLang="en-US"/>
              <a:pPr/>
              <a:t>71</a:t>
            </a:fld>
            <a:endParaRPr lang="en-US" altLang="en-US" sz="1400"/>
          </a:p>
        </p:txBody>
      </p:sp>
      <p:sp>
        <p:nvSpPr>
          <p:cNvPr id="527362" name="Rectangle 2">
            <a:extLst>
              <a:ext uri="{FF2B5EF4-FFF2-40B4-BE49-F238E27FC236}">
                <a16:creationId xmlns:a16="http://schemas.microsoft.com/office/drawing/2014/main" id="{65CB7396-113E-7BEB-6268-64E298115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Farthest-In-Future:  Analysis</a:t>
            </a:r>
          </a:p>
        </p:txBody>
      </p:sp>
      <p:sp>
        <p:nvSpPr>
          <p:cNvPr id="527363" name="Rectangle 3">
            <a:extLst>
              <a:ext uri="{FF2B5EF4-FFF2-40B4-BE49-F238E27FC236}">
                <a16:creationId xmlns:a16="http://schemas.microsoft.com/office/drawing/2014/main" id="{8C6E2C32-3656-4402-9A15-7F5699D9B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tx1"/>
                </a:solidFill>
              </a:rPr>
              <a:t>FF is optimal eviction algorithm.</a:t>
            </a: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hlink"/>
                </a:solidFill>
              </a:rPr>
              <a:t>(by induction on number of requests j)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tx1"/>
                </a:solidFill>
              </a:rPr>
              <a:t>Let S be reduced schedule that satisfies invariant through j requests. We produce S' that satisfies invariant after j+1 requests.</a:t>
            </a:r>
          </a:p>
          <a:p>
            <a:pPr lvl="1"/>
            <a:r>
              <a:rPr lang="en-US" altLang="en-US" dirty="0"/>
              <a:t>Consider (j+1)</a:t>
            </a:r>
            <a:r>
              <a:rPr lang="en-US" altLang="en-US" baseline="30000" dirty="0" err="1"/>
              <a:t>st</a:t>
            </a:r>
            <a:r>
              <a:rPr lang="en-US" altLang="en-US" dirty="0"/>
              <a:t> request d = d</a:t>
            </a:r>
            <a:r>
              <a:rPr lang="en-US" altLang="en-US" baseline="-25000" dirty="0"/>
              <a:t>j+1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Since S and S</a:t>
            </a:r>
            <a:r>
              <a:rPr lang="en-US" altLang="en-US" baseline="-25000" dirty="0"/>
              <a:t>FF</a:t>
            </a:r>
            <a:r>
              <a:rPr lang="en-US" altLang="en-US" dirty="0"/>
              <a:t> have agreed up until now, they have the same cache contents before request j+1.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/>
              <a:t>Case 1:  (d is already in the cache).  S' = S satisfies invariant.</a:t>
            </a:r>
          </a:p>
          <a:p>
            <a:pPr lvl="1"/>
            <a:r>
              <a:rPr lang="en-US" altLang="en-US" dirty="0"/>
              <a:t>Case 2: (d is not in the cache and S and S</a:t>
            </a:r>
            <a:r>
              <a:rPr lang="en-US" altLang="en-US" baseline="-25000" dirty="0"/>
              <a:t>FF</a:t>
            </a:r>
            <a:r>
              <a:rPr lang="en-US" altLang="en-US" dirty="0"/>
              <a:t> evict the same element).</a:t>
            </a:r>
            <a:br>
              <a:rPr lang="en-US" altLang="en-US" dirty="0"/>
            </a:br>
            <a:r>
              <a:rPr lang="en-US" altLang="en-US" dirty="0"/>
              <a:t>S' = S satisfies invariant.</a:t>
            </a:r>
          </a:p>
        </p:txBody>
      </p:sp>
      <p:sp>
        <p:nvSpPr>
          <p:cNvPr id="527364" name="Text Box 4">
            <a:extLst>
              <a:ext uri="{FF2B5EF4-FFF2-40B4-BE49-F238E27FC236}">
                <a16:creationId xmlns:a16="http://schemas.microsoft.com/office/drawing/2014/main" id="{2A33F1A0-3C6A-A307-F8A6-DD1DB08B9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03413"/>
            <a:ext cx="6629400" cy="8064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0" tIns="91440" bIns="91440"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/>
              <a:t>Invariant:  There exists an optimal reduced schedule S that makes the same eviction schedule as S</a:t>
            </a:r>
            <a:r>
              <a:rPr lang="en-US" altLang="en-US" baseline="-25000"/>
              <a:t>FF</a:t>
            </a:r>
            <a:r>
              <a:rPr lang="en-US" altLang="en-US"/>
              <a:t> through the first j+1 requests.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6470A8-A4C7-6F4E-59B5-D19E97CA46B6}"/>
              </a:ext>
            </a:extLst>
          </p:cNvPr>
          <p:cNvSpPr/>
          <p:nvPr/>
        </p:nvSpPr>
        <p:spPr bwMode="auto">
          <a:xfrm>
            <a:off x="539552" y="4869160"/>
            <a:ext cx="7918648" cy="10744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7226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8E6B082-383C-2053-51FA-94D26EBD1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70454-5354-421F-A826-9E2329C54591}" type="slidenum">
              <a:rPr lang="en-US" altLang="en-US"/>
              <a:pPr/>
              <a:t>72</a:t>
            </a:fld>
            <a:endParaRPr lang="en-US" altLang="en-US" sz="1400"/>
          </a:p>
        </p:txBody>
      </p:sp>
      <p:sp>
        <p:nvSpPr>
          <p:cNvPr id="527362" name="Rectangle 2">
            <a:extLst>
              <a:ext uri="{FF2B5EF4-FFF2-40B4-BE49-F238E27FC236}">
                <a16:creationId xmlns:a16="http://schemas.microsoft.com/office/drawing/2014/main" id="{65CB7396-113E-7BEB-6268-64E298115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Farthest-In-Future:  Analysis</a:t>
            </a:r>
          </a:p>
        </p:txBody>
      </p:sp>
      <p:sp>
        <p:nvSpPr>
          <p:cNvPr id="527363" name="Rectangle 3">
            <a:extLst>
              <a:ext uri="{FF2B5EF4-FFF2-40B4-BE49-F238E27FC236}">
                <a16:creationId xmlns:a16="http://schemas.microsoft.com/office/drawing/2014/main" id="{8C6E2C32-3656-4402-9A15-7F5699D9B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Theorem.  </a:t>
            </a:r>
            <a:r>
              <a:rPr lang="en-US" altLang="en-US" dirty="0">
                <a:solidFill>
                  <a:schemeClr val="tx1"/>
                </a:solidFill>
              </a:rPr>
              <a:t>FF is optimal eviction algorithm.</a:t>
            </a:r>
          </a:p>
          <a:p>
            <a:r>
              <a:rPr lang="en-US" altLang="en-US" dirty="0"/>
              <a:t>Pf.  </a:t>
            </a:r>
            <a:r>
              <a:rPr lang="en-US" altLang="en-US" dirty="0">
                <a:solidFill>
                  <a:schemeClr val="hlink"/>
                </a:solidFill>
              </a:rPr>
              <a:t>(by induction on number of requests j)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tx1"/>
                </a:solidFill>
              </a:rPr>
              <a:t>Let S be reduced schedule that satisfies invariant through j requests. We produce S' that satisfies invariant after j+1 requests.</a:t>
            </a:r>
          </a:p>
          <a:p>
            <a:pPr lvl="1"/>
            <a:r>
              <a:rPr lang="en-US" altLang="en-US" dirty="0"/>
              <a:t>Consider (j+1)</a:t>
            </a:r>
            <a:r>
              <a:rPr lang="en-US" altLang="en-US" baseline="30000" dirty="0" err="1"/>
              <a:t>st</a:t>
            </a:r>
            <a:r>
              <a:rPr lang="en-US" altLang="en-US" dirty="0"/>
              <a:t> request d = d</a:t>
            </a:r>
            <a:r>
              <a:rPr lang="en-US" altLang="en-US" baseline="-25000" dirty="0"/>
              <a:t>j+1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Since S and S</a:t>
            </a:r>
            <a:r>
              <a:rPr lang="en-US" altLang="en-US" baseline="-25000" dirty="0"/>
              <a:t>FF</a:t>
            </a:r>
            <a:r>
              <a:rPr lang="en-US" altLang="en-US" dirty="0"/>
              <a:t> have agreed up until now, they have the same cache contents before request j+1.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/>
              <a:t>Case 1:  (d is already in the cache).  S' = S satisfies invariant.</a:t>
            </a:r>
          </a:p>
          <a:p>
            <a:pPr lvl="1"/>
            <a:r>
              <a:rPr lang="en-US" altLang="en-US" dirty="0"/>
              <a:t>Case 2: (d is not in the cache and S and S</a:t>
            </a:r>
            <a:r>
              <a:rPr lang="en-US" altLang="en-US" baseline="-25000" dirty="0"/>
              <a:t>FF</a:t>
            </a:r>
            <a:r>
              <a:rPr lang="en-US" altLang="en-US" dirty="0"/>
              <a:t> evict the same element).</a:t>
            </a:r>
            <a:br>
              <a:rPr lang="en-US" altLang="en-US" dirty="0"/>
            </a:br>
            <a:r>
              <a:rPr lang="en-US" altLang="en-US" dirty="0"/>
              <a:t>S' = S satisfies invariant.</a:t>
            </a:r>
          </a:p>
        </p:txBody>
      </p:sp>
      <p:sp>
        <p:nvSpPr>
          <p:cNvPr id="527364" name="Text Box 4">
            <a:extLst>
              <a:ext uri="{FF2B5EF4-FFF2-40B4-BE49-F238E27FC236}">
                <a16:creationId xmlns:a16="http://schemas.microsoft.com/office/drawing/2014/main" id="{2A33F1A0-3C6A-A307-F8A6-DD1DB08B9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03413"/>
            <a:ext cx="6629400" cy="8064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0" tIns="91440" bIns="91440"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/>
              <a:t>Invariant:  There exists an optimal reduced schedule S that makes the same eviction schedule as S</a:t>
            </a:r>
            <a:r>
              <a:rPr lang="en-US" altLang="en-US" baseline="-25000"/>
              <a:t>FF</a:t>
            </a:r>
            <a:r>
              <a:rPr lang="en-US" altLang="en-US"/>
              <a:t> through the first j+1 requests.</a:t>
            </a:r>
          </a:p>
        </p:txBody>
      </p:sp>
    </p:spTree>
    <p:extLst>
      <p:ext uri="{BB962C8B-B14F-4D97-AF65-F5344CB8AC3E}">
        <p14:creationId xmlns:p14="http://schemas.microsoft.com/office/powerpoint/2010/main" val="10617858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7FD60A7-FF3D-87CD-F867-095F304A5D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856D1-2689-4647-9C83-20A383CCF7F6}" type="slidenum">
              <a:rPr lang="en-US" altLang="en-US"/>
              <a:pPr/>
              <a:t>73</a:t>
            </a:fld>
            <a:endParaRPr lang="en-US" altLang="en-US" sz="1400"/>
          </a:p>
        </p:txBody>
      </p:sp>
      <p:sp>
        <p:nvSpPr>
          <p:cNvPr id="528386" name="Text Box 2">
            <a:extLst>
              <a:ext uri="{FF2B5EF4-FFF2-40B4-BE49-F238E27FC236}">
                <a16:creationId xmlns:a16="http://schemas.microsoft.com/office/drawing/2014/main" id="{0F0C80B2-999A-7ADD-F932-11BEE6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2374900"/>
            <a:ext cx="387350" cy="374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 j </a:t>
            </a:r>
            <a:endParaRPr lang="en-US" altLang="en-US" baseline="-25000"/>
          </a:p>
        </p:txBody>
      </p:sp>
      <p:sp>
        <p:nvSpPr>
          <p:cNvPr id="528387" name="Rectangle 3">
            <a:extLst>
              <a:ext uri="{FF2B5EF4-FFF2-40B4-BE49-F238E27FC236}">
                <a16:creationId xmlns:a16="http://schemas.microsoft.com/office/drawing/2014/main" id="{45C10A86-D5C3-EEDB-7E46-D6B6ABDC2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Farthest-In-Future:  Analysis</a:t>
            </a:r>
          </a:p>
        </p:txBody>
      </p:sp>
      <p:sp>
        <p:nvSpPr>
          <p:cNvPr id="528388" name="Rectangle 4">
            <a:extLst>
              <a:ext uri="{FF2B5EF4-FFF2-40B4-BE49-F238E27FC236}">
                <a16:creationId xmlns:a16="http://schemas.microsoft.com/office/drawing/2014/main" id="{BDB1F2F1-A073-5F69-3A63-96EED9AC4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Pf.  </a:t>
            </a:r>
            <a:r>
              <a:rPr lang="en-US" altLang="en-US">
                <a:solidFill>
                  <a:schemeClr val="hlink"/>
                </a:solidFill>
              </a:rPr>
              <a:t>(continued)</a:t>
            </a:r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/>
              <a:t>Case 3:  (d is not in the cache; S</a:t>
            </a:r>
            <a:r>
              <a:rPr lang="en-US" altLang="en-US" baseline="-25000"/>
              <a:t>FF</a:t>
            </a:r>
            <a:r>
              <a:rPr lang="en-US" altLang="en-US"/>
              <a:t> evicts e; S evicts f </a:t>
            </a:r>
            <a:r>
              <a:rPr lang="en-US" altLang="en-US">
                <a:sym typeface="Symbol" panose="05050102010706020507" pitchFamily="18" charset="2"/>
              </a:rPr>
              <a:t> </a:t>
            </a:r>
            <a:r>
              <a:rPr lang="en-US" altLang="en-US"/>
              <a:t>e).</a:t>
            </a:r>
          </a:p>
          <a:p>
            <a:pPr lvl="2"/>
            <a:r>
              <a:rPr lang="en-US" altLang="en-US"/>
              <a:t>begin construction of S' from S by evicting e instead of f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2"/>
            <a:r>
              <a:rPr lang="en-US" altLang="en-US"/>
              <a:t>now S' agrees with S</a:t>
            </a:r>
            <a:r>
              <a:rPr lang="en-US" altLang="en-US" baseline="-25000"/>
              <a:t>FF</a:t>
            </a:r>
            <a:r>
              <a:rPr lang="en-US" altLang="en-US"/>
              <a:t> on first j+1 requests; we show that having element f in cache is no worse than having element e</a:t>
            </a:r>
          </a:p>
        </p:txBody>
      </p:sp>
      <p:sp>
        <p:nvSpPr>
          <p:cNvPr id="528389" name="Rectangle 5">
            <a:extLst>
              <a:ext uri="{FF2B5EF4-FFF2-40B4-BE49-F238E27FC236}">
                <a16:creationId xmlns:a16="http://schemas.microsoft.com/office/drawing/2014/main" id="{C752C364-AA37-6B71-41AE-60B206A27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362200"/>
            <a:ext cx="1447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same</a:t>
            </a:r>
          </a:p>
        </p:txBody>
      </p:sp>
      <p:sp>
        <p:nvSpPr>
          <p:cNvPr id="528390" name="Rectangle 6">
            <a:extLst>
              <a:ext uri="{FF2B5EF4-FFF2-40B4-BE49-F238E27FC236}">
                <a16:creationId xmlns:a16="http://schemas.microsoft.com/office/drawing/2014/main" id="{2658683E-5D11-DA6F-9E51-5834F5878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f</a:t>
            </a:r>
            <a:endParaRPr lang="en-US" altLang="en-US" baseline="-25000"/>
          </a:p>
        </p:txBody>
      </p:sp>
      <p:sp>
        <p:nvSpPr>
          <p:cNvPr id="528391" name="Rectangle 7">
            <a:extLst>
              <a:ext uri="{FF2B5EF4-FFF2-40B4-BE49-F238E27FC236}">
                <a16:creationId xmlns:a16="http://schemas.microsoft.com/office/drawing/2014/main" id="{7F12D444-2FDD-4440-744E-C58C21A80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362200"/>
            <a:ext cx="1447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same</a:t>
            </a:r>
          </a:p>
        </p:txBody>
      </p:sp>
      <p:sp>
        <p:nvSpPr>
          <p:cNvPr id="528392" name="Rectangle 8">
            <a:extLst>
              <a:ext uri="{FF2B5EF4-FFF2-40B4-BE49-F238E27FC236}">
                <a16:creationId xmlns:a16="http://schemas.microsoft.com/office/drawing/2014/main" id="{B797B2BE-AB94-80F7-BD3B-571D81D54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3622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f</a:t>
            </a:r>
            <a:endParaRPr lang="en-US" altLang="en-US" baseline="-25000"/>
          </a:p>
        </p:txBody>
      </p:sp>
      <p:sp>
        <p:nvSpPr>
          <p:cNvPr id="528393" name="Rectangle 9">
            <a:extLst>
              <a:ext uri="{FF2B5EF4-FFF2-40B4-BE49-F238E27FC236}">
                <a16:creationId xmlns:a16="http://schemas.microsoft.com/office/drawing/2014/main" id="{067A601C-0F5A-CAAD-C588-F270C3091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3622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e</a:t>
            </a:r>
            <a:endParaRPr lang="en-US" altLang="en-US" baseline="-25000"/>
          </a:p>
        </p:txBody>
      </p:sp>
      <p:sp>
        <p:nvSpPr>
          <p:cNvPr id="528394" name="Rectangle 10">
            <a:extLst>
              <a:ext uri="{FF2B5EF4-FFF2-40B4-BE49-F238E27FC236}">
                <a16:creationId xmlns:a16="http://schemas.microsoft.com/office/drawing/2014/main" id="{936F92A2-9B35-AF17-74B4-01B3E940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3622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e</a:t>
            </a:r>
            <a:endParaRPr lang="en-US" altLang="en-US" baseline="-25000"/>
          </a:p>
        </p:txBody>
      </p:sp>
      <p:sp>
        <p:nvSpPr>
          <p:cNvPr id="528395" name="Text Box 11">
            <a:extLst>
              <a:ext uri="{FF2B5EF4-FFF2-40B4-BE49-F238E27FC236}">
                <a16:creationId xmlns:a16="http://schemas.microsoft.com/office/drawing/2014/main" id="{2D518760-C0FE-492B-0EB7-8F924C14D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3" y="2711450"/>
            <a:ext cx="3254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</a:t>
            </a:r>
            <a:endParaRPr lang="en-US" altLang="en-US" baseline="-25000"/>
          </a:p>
        </p:txBody>
      </p:sp>
      <p:sp>
        <p:nvSpPr>
          <p:cNvPr id="528396" name="Text Box 12">
            <a:extLst>
              <a:ext uri="{FF2B5EF4-FFF2-40B4-BE49-F238E27FC236}">
                <a16:creationId xmlns:a16="http://schemas.microsoft.com/office/drawing/2014/main" id="{C20683CB-34B4-28B6-E0D4-05F437727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2563" y="2711450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S'</a:t>
            </a:r>
          </a:p>
        </p:txBody>
      </p:sp>
      <p:sp>
        <p:nvSpPr>
          <p:cNvPr id="528397" name="Text Box 13">
            <a:extLst>
              <a:ext uri="{FF2B5EF4-FFF2-40B4-BE49-F238E27FC236}">
                <a16:creationId xmlns:a16="http://schemas.microsoft.com/office/drawing/2014/main" id="{4DF150B0-7BE3-F3D1-AFAD-FA29F15AE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3327400"/>
            <a:ext cx="387350" cy="374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 j </a:t>
            </a:r>
            <a:endParaRPr lang="en-US" altLang="en-US" baseline="-25000"/>
          </a:p>
        </p:txBody>
      </p:sp>
      <p:sp>
        <p:nvSpPr>
          <p:cNvPr id="528398" name="Rectangle 14">
            <a:extLst>
              <a:ext uri="{FF2B5EF4-FFF2-40B4-BE49-F238E27FC236}">
                <a16:creationId xmlns:a16="http://schemas.microsoft.com/office/drawing/2014/main" id="{7FA17B84-0C0D-D987-D0C4-A9A5324C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314700"/>
            <a:ext cx="1447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same</a:t>
            </a:r>
          </a:p>
        </p:txBody>
      </p:sp>
      <p:sp>
        <p:nvSpPr>
          <p:cNvPr id="528399" name="Rectangle 15">
            <a:extLst>
              <a:ext uri="{FF2B5EF4-FFF2-40B4-BE49-F238E27FC236}">
                <a16:creationId xmlns:a16="http://schemas.microsoft.com/office/drawing/2014/main" id="{B3BB37F3-4FB3-8A5D-CE34-98AAD4978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147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d</a:t>
            </a:r>
            <a:endParaRPr lang="en-US" altLang="en-US" baseline="-25000"/>
          </a:p>
        </p:txBody>
      </p:sp>
      <p:sp>
        <p:nvSpPr>
          <p:cNvPr id="528400" name="Rectangle 16">
            <a:extLst>
              <a:ext uri="{FF2B5EF4-FFF2-40B4-BE49-F238E27FC236}">
                <a16:creationId xmlns:a16="http://schemas.microsoft.com/office/drawing/2014/main" id="{638C48BE-4C4E-F63F-5E4F-507EB8C50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314700"/>
            <a:ext cx="1447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same</a:t>
            </a:r>
          </a:p>
        </p:txBody>
      </p:sp>
      <p:sp>
        <p:nvSpPr>
          <p:cNvPr id="528401" name="Rectangle 17">
            <a:extLst>
              <a:ext uri="{FF2B5EF4-FFF2-40B4-BE49-F238E27FC236}">
                <a16:creationId xmlns:a16="http://schemas.microsoft.com/office/drawing/2014/main" id="{037FD5E7-6DAA-C300-9ECD-AC595FDFA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3147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f</a:t>
            </a:r>
            <a:endParaRPr lang="en-US" altLang="en-US" baseline="-25000"/>
          </a:p>
        </p:txBody>
      </p:sp>
      <p:sp>
        <p:nvSpPr>
          <p:cNvPr id="528402" name="Rectangle 18">
            <a:extLst>
              <a:ext uri="{FF2B5EF4-FFF2-40B4-BE49-F238E27FC236}">
                <a16:creationId xmlns:a16="http://schemas.microsoft.com/office/drawing/2014/main" id="{DB3A7F1F-C4D3-BDFE-5B1D-DF833C8C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3147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d</a:t>
            </a:r>
            <a:endParaRPr lang="en-US" altLang="en-US" baseline="-25000"/>
          </a:p>
        </p:txBody>
      </p:sp>
      <p:sp>
        <p:nvSpPr>
          <p:cNvPr id="528403" name="Rectangle 19">
            <a:extLst>
              <a:ext uri="{FF2B5EF4-FFF2-40B4-BE49-F238E27FC236}">
                <a16:creationId xmlns:a16="http://schemas.microsoft.com/office/drawing/2014/main" id="{66B08195-DC98-567C-2D37-ADC709E3D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3147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e</a:t>
            </a:r>
            <a:endParaRPr lang="en-US" altLang="en-US" baseline="-25000"/>
          </a:p>
        </p:txBody>
      </p:sp>
      <p:sp>
        <p:nvSpPr>
          <p:cNvPr id="528404" name="Text Box 20">
            <a:extLst>
              <a:ext uri="{FF2B5EF4-FFF2-40B4-BE49-F238E27FC236}">
                <a16:creationId xmlns:a16="http://schemas.microsoft.com/office/drawing/2014/main" id="{456BFEB5-20E3-F9DF-CDAC-352005B13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3" y="3663950"/>
            <a:ext cx="3254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</a:t>
            </a:r>
            <a:endParaRPr lang="en-US" altLang="en-US" baseline="-25000"/>
          </a:p>
        </p:txBody>
      </p:sp>
      <p:sp>
        <p:nvSpPr>
          <p:cNvPr id="528405" name="Text Box 21">
            <a:extLst>
              <a:ext uri="{FF2B5EF4-FFF2-40B4-BE49-F238E27FC236}">
                <a16:creationId xmlns:a16="http://schemas.microsoft.com/office/drawing/2014/main" id="{13FA310A-F58B-A90B-598B-F2AF4BF88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2563" y="3663950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S'</a:t>
            </a:r>
          </a:p>
        </p:txBody>
      </p:sp>
      <p:sp>
        <p:nvSpPr>
          <p:cNvPr id="528406" name="Text Box 22">
            <a:extLst>
              <a:ext uri="{FF2B5EF4-FFF2-40B4-BE49-F238E27FC236}">
                <a16:creationId xmlns:a16="http://schemas.microsoft.com/office/drawing/2014/main" id="{B365CB80-6B5D-7875-7220-58C227033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3321050"/>
            <a:ext cx="455613" cy="374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j+1</a:t>
            </a:r>
            <a:endParaRPr lang="en-US" altLang="en-US" baseline="-25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D04F40E-5524-6057-3B47-A12B84AF1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7127D-8226-4441-AE7D-C109DA34B021}" type="slidenum">
              <a:rPr lang="en-US" altLang="en-US"/>
              <a:pPr/>
              <a:t>74</a:t>
            </a:fld>
            <a:endParaRPr lang="en-US" altLang="en-US" sz="1400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E069F865-B373-F6A3-1A78-AC26BE0D1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Farthest-In-Future:  Analysis</a:t>
            </a: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2A6138F8-91BD-F1F2-AE67-B1B4201DD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Let j' be the </a:t>
            </a:r>
            <a:r>
              <a:rPr lang="en-US" altLang="en-US">
                <a:solidFill>
                  <a:schemeClr val="accent1"/>
                </a:solidFill>
              </a:rPr>
              <a:t>first</a:t>
            </a:r>
            <a:r>
              <a:rPr lang="en-US" altLang="en-US">
                <a:solidFill>
                  <a:schemeClr val="tx1"/>
                </a:solidFill>
              </a:rPr>
              <a:t> time after j+1 that S and S' take a different action, and let g be item requested at time j'.</a:t>
            </a:r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/>
            <a:r>
              <a:rPr lang="en-US" altLang="en-US"/>
              <a:t>Case 3a:  g = e.  Can't happen with Farthest-In-Future since there must be a request for f before e.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Case 3b:  g = f.  Element f can't be in cache of S, so let e' be the element that S evicts.</a:t>
            </a:r>
          </a:p>
          <a:p>
            <a:pPr lvl="2"/>
            <a:r>
              <a:rPr lang="en-US" altLang="en-US"/>
              <a:t>if e' = e, S' accesses f from cache; now S and S' have same cache</a:t>
            </a:r>
          </a:p>
          <a:p>
            <a:pPr lvl="2"/>
            <a:r>
              <a:rPr lang="en-US" altLang="en-US"/>
              <a:t>if e' 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 e, S' evicts e' and brings e into the cache; now S and S' have the same cache</a:t>
            </a:r>
          </a:p>
          <a:p>
            <a:pPr lvl="1"/>
            <a:endParaRPr lang="en-US" altLang="en-US"/>
          </a:p>
        </p:txBody>
      </p:sp>
      <p:sp>
        <p:nvSpPr>
          <p:cNvPr id="529412" name="Rectangle 4">
            <a:extLst>
              <a:ext uri="{FF2B5EF4-FFF2-40B4-BE49-F238E27FC236}">
                <a16:creationId xmlns:a16="http://schemas.microsoft.com/office/drawing/2014/main" id="{749CD5DF-4DF5-7A8B-43FE-4E5721A01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10185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same</a:t>
            </a:r>
          </a:p>
        </p:txBody>
      </p:sp>
      <p:sp>
        <p:nvSpPr>
          <p:cNvPr id="529413" name="Rectangle 5">
            <a:extLst>
              <a:ext uri="{FF2B5EF4-FFF2-40B4-BE49-F238E27FC236}">
                <a16:creationId xmlns:a16="http://schemas.microsoft.com/office/drawing/2014/main" id="{2B457BEB-3594-C688-3B5C-13392251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0185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e</a:t>
            </a:r>
            <a:endParaRPr lang="en-US" altLang="en-US" baseline="-25000"/>
          </a:p>
        </p:txBody>
      </p:sp>
      <p:sp>
        <p:nvSpPr>
          <p:cNvPr id="529414" name="Rectangle 6">
            <a:extLst>
              <a:ext uri="{FF2B5EF4-FFF2-40B4-BE49-F238E27FC236}">
                <a16:creationId xmlns:a16="http://schemas.microsoft.com/office/drawing/2014/main" id="{3DF8E7F1-1392-DDA4-A2E8-7B27C273A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10185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same</a:t>
            </a:r>
          </a:p>
        </p:txBody>
      </p:sp>
      <p:sp>
        <p:nvSpPr>
          <p:cNvPr id="529415" name="Rectangle 7">
            <a:extLst>
              <a:ext uri="{FF2B5EF4-FFF2-40B4-BE49-F238E27FC236}">
                <a16:creationId xmlns:a16="http://schemas.microsoft.com/office/drawing/2014/main" id="{B857F8BE-93B8-CD97-3153-CBD061BD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10185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f</a:t>
            </a:r>
            <a:endParaRPr lang="en-US" altLang="en-US" baseline="-25000"/>
          </a:p>
        </p:txBody>
      </p:sp>
      <p:sp>
        <p:nvSpPr>
          <p:cNvPr id="529416" name="Text Box 8">
            <a:extLst>
              <a:ext uri="{FF2B5EF4-FFF2-40B4-BE49-F238E27FC236}">
                <a16:creationId xmlns:a16="http://schemas.microsoft.com/office/drawing/2014/main" id="{35BDEA96-353F-254C-8C18-E12A80DC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2482850"/>
            <a:ext cx="3254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</a:t>
            </a:r>
            <a:endParaRPr lang="en-US" altLang="en-US" baseline="-25000"/>
          </a:p>
        </p:txBody>
      </p:sp>
      <p:sp>
        <p:nvSpPr>
          <p:cNvPr id="529417" name="Text Box 9">
            <a:extLst>
              <a:ext uri="{FF2B5EF4-FFF2-40B4-BE49-F238E27FC236}">
                <a16:creationId xmlns:a16="http://schemas.microsoft.com/office/drawing/2014/main" id="{FFC8BFF8-4143-15A9-0C49-6FE32A341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82850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S'</a:t>
            </a:r>
          </a:p>
        </p:txBody>
      </p:sp>
      <p:sp>
        <p:nvSpPr>
          <p:cNvPr id="529418" name="Text Box 10">
            <a:extLst>
              <a:ext uri="{FF2B5EF4-FFF2-40B4-BE49-F238E27FC236}">
                <a16:creationId xmlns:a16="http://schemas.microsoft.com/office/drawing/2014/main" id="{3F5E5976-53B0-0AED-5811-BB298E87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054225"/>
            <a:ext cx="3444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j'</a:t>
            </a:r>
            <a:endParaRPr lang="en-US" altLang="en-US" baseline="-25000"/>
          </a:p>
        </p:txBody>
      </p:sp>
      <p:sp>
        <p:nvSpPr>
          <p:cNvPr id="529419" name="Line 11">
            <a:extLst>
              <a:ext uri="{FF2B5EF4-FFF2-40B4-BE49-F238E27FC236}">
                <a16:creationId xmlns:a16="http://schemas.microsoft.com/office/drawing/2014/main" id="{99D99289-C8A0-75BD-6BE3-74CB4CCDA0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9700" y="5595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9420" name="Text Box 12">
            <a:extLst>
              <a:ext uri="{FF2B5EF4-FFF2-40B4-BE49-F238E27FC236}">
                <a16:creationId xmlns:a16="http://schemas.microsoft.com/office/drawing/2014/main" id="{F150A7AE-0235-D5D7-06A1-A88FF3F9C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5867400"/>
            <a:ext cx="43497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Note:  S' is no longer reduced, but can be transformed into</a:t>
            </a:r>
            <a:br>
              <a:rPr lang="en-US" altLang="en-US" sz="1200"/>
            </a:br>
            <a:r>
              <a:rPr lang="en-US" altLang="en-US" sz="1200"/>
              <a:t>a reduced schedule that agrees with S</a:t>
            </a:r>
            <a:r>
              <a:rPr lang="en-US" altLang="en-US" sz="1200" baseline="-25000"/>
              <a:t>FF</a:t>
            </a:r>
            <a:r>
              <a:rPr lang="en-US" altLang="en-US" sz="1200"/>
              <a:t> through step j+1</a:t>
            </a:r>
          </a:p>
        </p:txBody>
      </p:sp>
      <p:sp>
        <p:nvSpPr>
          <p:cNvPr id="529421" name="Line 13">
            <a:extLst>
              <a:ext uri="{FF2B5EF4-FFF2-40B4-BE49-F238E27FC236}">
                <a16:creationId xmlns:a16="http://schemas.microsoft.com/office/drawing/2014/main" id="{E26AA923-3C3A-697C-3A4C-5B9AD92A4A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29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9422" name="Text Box 14">
            <a:extLst>
              <a:ext uri="{FF2B5EF4-FFF2-40B4-BE49-F238E27FC236}">
                <a16:creationId xmlns:a16="http://schemas.microsoft.com/office/drawing/2014/main" id="{44B20572-3718-247D-4BB7-C11A34CFC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025" y="1477963"/>
            <a:ext cx="21653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must involve e or f (or both)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D5CA32-FEE4-08BE-3C08-6F17E64AEB5C}"/>
              </a:ext>
            </a:extLst>
          </p:cNvPr>
          <p:cNvSpPr/>
          <p:nvPr/>
        </p:nvSpPr>
        <p:spPr bwMode="auto">
          <a:xfrm>
            <a:off x="539552" y="2746375"/>
            <a:ext cx="7918648" cy="37607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D04F40E-5524-6057-3B47-A12B84AF1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7127D-8226-4441-AE7D-C109DA34B021}" type="slidenum">
              <a:rPr lang="en-US" altLang="en-US"/>
              <a:pPr/>
              <a:t>75</a:t>
            </a:fld>
            <a:endParaRPr lang="en-US" altLang="en-US" sz="1400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E069F865-B373-F6A3-1A78-AC26BE0D1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Farthest-In-Future:  Analysis</a:t>
            </a: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2A6138F8-91BD-F1F2-AE67-B1B4201DD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Let j' be the </a:t>
            </a:r>
            <a:r>
              <a:rPr lang="en-US" altLang="en-US">
                <a:solidFill>
                  <a:schemeClr val="accent1"/>
                </a:solidFill>
              </a:rPr>
              <a:t>first</a:t>
            </a:r>
            <a:r>
              <a:rPr lang="en-US" altLang="en-US">
                <a:solidFill>
                  <a:schemeClr val="tx1"/>
                </a:solidFill>
              </a:rPr>
              <a:t> time after j+1 that S and S' take a different action, and let g be item requested at time j'.</a:t>
            </a:r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/>
            <a:r>
              <a:rPr lang="en-US" altLang="en-US"/>
              <a:t>Case 3a:  g = e.  Can't happen with Farthest-In-Future since there must be a request for f before e.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Case 3b:  g = f.  Element f can't be in cache of S, so let e' be the element that S evicts.</a:t>
            </a:r>
          </a:p>
          <a:p>
            <a:pPr lvl="2"/>
            <a:r>
              <a:rPr lang="en-US" altLang="en-US"/>
              <a:t>if e' = e, S' accesses f from cache; now S and S' have same cache</a:t>
            </a:r>
          </a:p>
          <a:p>
            <a:pPr lvl="2"/>
            <a:r>
              <a:rPr lang="en-US" altLang="en-US"/>
              <a:t>if e' 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 e, S' evicts e' and brings e into the cache; now S and S' have the same cache</a:t>
            </a:r>
          </a:p>
          <a:p>
            <a:pPr lvl="1"/>
            <a:endParaRPr lang="en-US" altLang="en-US"/>
          </a:p>
        </p:txBody>
      </p:sp>
      <p:sp>
        <p:nvSpPr>
          <p:cNvPr id="529412" name="Rectangle 4">
            <a:extLst>
              <a:ext uri="{FF2B5EF4-FFF2-40B4-BE49-F238E27FC236}">
                <a16:creationId xmlns:a16="http://schemas.microsoft.com/office/drawing/2014/main" id="{749CD5DF-4DF5-7A8B-43FE-4E5721A01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10185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same</a:t>
            </a:r>
          </a:p>
        </p:txBody>
      </p:sp>
      <p:sp>
        <p:nvSpPr>
          <p:cNvPr id="529413" name="Rectangle 5">
            <a:extLst>
              <a:ext uri="{FF2B5EF4-FFF2-40B4-BE49-F238E27FC236}">
                <a16:creationId xmlns:a16="http://schemas.microsoft.com/office/drawing/2014/main" id="{2B457BEB-3594-C688-3B5C-13392251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0185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e</a:t>
            </a:r>
            <a:endParaRPr lang="en-US" altLang="en-US" baseline="-25000"/>
          </a:p>
        </p:txBody>
      </p:sp>
      <p:sp>
        <p:nvSpPr>
          <p:cNvPr id="529414" name="Rectangle 6">
            <a:extLst>
              <a:ext uri="{FF2B5EF4-FFF2-40B4-BE49-F238E27FC236}">
                <a16:creationId xmlns:a16="http://schemas.microsoft.com/office/drawing/2014/main" id="{3DF8E7F1-1392-DDA4-A2E8-7B27C273A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10185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same</a:t>
            </a:r>
          </a:p>
        </p:txBody>
      </p:sp>
      <p:sp>
        <p:nvSpPr>
          <p:cNvPr id="529415" name="Rectangle 7">
            <a:extLst>
              <a:ext uri="{FF2B5EF4-FFF2-40B4-BE49-F238E27FC236}">
                <a16:creationId xmlns:a16="http://schemas.microsoft.com/office/drawing/2014/main" id="{B857F8BE-93B8-CD97-3153-CBD061BD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10185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f</a:t>
            </a:r>
            <a:endParaRPr lang="en-US" altLang="en-US" baseline="-25000"/>
          </a:p>
        </p:txBody>
      </p:sp>
      <p:sp>
        <p:nvSpPr>
          <p:cNvPr id="529416" name="Text Box 8">
            <a:extLst>
              <a:ext uri="{FF2B5EF4-FFF2-40B4-BE49-F238E27FC236}">
                <a16:creationId xmlns:a16="http://schemas.microsoft.com/office/drawing/2014/main" id="{35BDEA96-353F-254C-8C18-E12A80DC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2482850"/>
            <a:ext cx="3254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</a:t>
            </a:r>
            <a:endParaRPr lang="en-US" altLang="en-US" baseline="-25000"/>
          </a:p>
        </p:txBody>
      </p:sp>
      <p:sp>
        <p:nvSpPr>
          <p:cNvPr id="529417" name="Text Box 9">
            <a:extLst>
              <a:ext uri="{FF2B5EF4-FFF2-40B4-BE49-F238E27FC236}">
                <a16:creationId xmlns:a16="http://schemas.microsoft.com/office/drawing/2014/main" id="{FFC8BFF8-4143-15A9-0C49-6FE32A341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82850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S'</a:t>
            </a:r>
          </a:p>
        </p:txBody>
      </p:sp>
      <p:sp>
        <p:nvSpPr>
          <p:cNvPr id="529418" name="Text Box 10">
            <a:extLst>
              <a:ext uri="{FF2B5EF4-FFF2-40B4-BE49-F238E27FC236}">
                <a16:creationId xmlns:a16="http://schemas.microsoft.com/office/drawing/2014/main" id="{3F5E5976-53B0-0AED-5811-BB298E87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054225"/>
            <a:ext cx="3444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j'</a:t>
            </a:r>
            <a:endParaRPr lang="en-US" altLang="en-US" baseline="-25000"/>
          </a:p>
        </p:txBody>
      </p:sp>
      <p:sp>
        <p:nvSpPr>
          <p:cNvPr id="529419" name="Line 11">
            <a:extLst>
              <a:ext uri="{FF2B5EF4-FFF2-40B4-BE49-F238E27FC236}">
                <a16:creationId xmlns:a16="http://schemas.microsoft.com/office/drawing/2014/main" id="{99D99289-C8A0-75BD-6BE3-74CB4CCDA0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9700" y="5595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9420" name="Text Box 12">
            <a:extLst>
              <a:ext uri="{FF2B5EF4-FFF2-40B4-BE49-F238E27FC236}">
                <a16:creationId xmlns:a16="http://schemas.microsoft.com/office/drawing/2014/main" id="{F150A7AE-0235-D5D7-06A1-A88FF3F9C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5867400"/>
            <a:ext cx="43497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Note:  S' is no longer reduced, but can be transformed into</a:t>
            </a:r>
            <a:br>
              <a:rPr lang="en-US" altLang="en-US" sz="1200"/>
            </a:br>
            <a:r>
              <a:rPr lang="en-US" altLang="en-US" sz="1200"/>
              <a:t>a reduced schedule that agrees with S</a:t>
            </a:r>
            <a:r>
              <a:rPr lang="en-US" altLang="en-US" sz="1200" baseline="-25000"/>
              <a:t>FF</a:t>
            </a:r>
            <a:r>
              <a:rPr lang="en-US" altLang="en-US" sz="1200"/>
              <a:t> through step j+1</a:t>
            </a:r>
          </a:p>
        </p:txBody>
      </p:sp>
      <p:sp>
        <p:nvSpPr>
          <p:cNvPr id="529421" name="Line 13">
            <a:extLst>
              <a:ext uri="{FF2B5EF4-FFF2-40B4-BE49-F238E27FC236}">
                <a16:creationId xmlns:a16="http://schemas.microsoft.com/office/drawing/2014/main" id="{E26AA923-3C3A-697C-3A4C-5B9AD92A4A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29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9422" name="Text Box 14">
            <a:extLst>
              <a:ext uri="{FF2B5EF4-FFF2-40B4-BE49-F238E27FC236}">
                <a16:creationId xmlns:a16="http://schemas.microsoft.com/office/drawing/2014/main" id="{44B20572-3718-247D-4BB7-C11A34CFC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025" y="1477963"/>
            <a:ext cx="21653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must involve e or f (or both)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D5CA32-FEE4-08BE-3C08-6F17E64AEB5C}"/>
              </a:ext>
            </a:extLst>
          </p:cNvPr>
          <p:cNvSpPr/>
          <p:nvPr/>
        </p:nvSpPr>
        <p:spPr bwMode="auto">
          <a:xfrm>
            <a:off x="539552" y="3616325"/>
            <a:ext cx="7918648" cy="28908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0575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D04F40E-5524-6057-3B47-A12B84AF1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7127D-8226-4441-AE7D-C109DA34B021}" type="slidenum">
              <a:rPr lang="en-US" altLang="en-US"/>
              <a:pPr/>
              <a:t>76</a:t>
            </a:fld>
            <a:endParaRPr lang="en-US" altLang="en-US" sz="1400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E069F865-B373-F6A3-1A78-AC26BE0D1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Farthest-In-Future:  Analysis</a:t>
            </a: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2A6138F8-91BD-F1F2-AE67-B1B4201DD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Let j' be the </a:t>
            </a:r>
            <a:r>
              <a:rPr lang="en-US" altLang="en-US">
                <a:solidFill>
                  <a:schemeClr val="accent1"/>
                </a:solidFill>
              </a:rPr>
              <a:t>first</a:t>
            </a:r>
            <a:r>
              <a:rPr lang="en-US" altLang="en-US">
                <a:solidFill>
                  <a:schemeClr val="tx1"/>
                </a:solidFill>
              </a:rPr>
              <a:t> time after j+1 that S and S' take a different action, and let g be item requested at time j'.</a:t>
            </a:r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/>
            <a:r>
              <a:rPr lang="en-US" altLang="en-US"/>
              <a:t>Case 3a:  g = e.  Can't happen with Farthest-In-Future since there must be a request for f before e.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Case 3b:  g = f.  Element f can't be in cache of S, so let e' be the element that S evicts.</a:t>
            </a:r>
          </a:p>
          <a:p>
            <a:pPr lvl="2"/>
            <a:r>
              <a:rPr lang="en-US" altLang="en-US"/>
              <a:t>if e' = e, S' accesses f from cache; now S and S' have same cache</a:t>
            </a:r>
          </a:p>
          <a:p>
            <a:pPr lvl="2"/>
            <a:r>
              <a:rPr lang="en-US" altLang="en-US"/>
              <a:t>if e' 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 e, S' evicts e' and brings e into the cache; now S and S' have the same cache</a:t>
            </a:r>
          </a:p>
          <a:p>
            <a:pPr lvl="1"/>
            <a:endParaRPr lang="en-US" altLang="en-US"/>
          </a:p>
        </p:txBody>
      </p:sp>
      <p:sp>
        <p:nvSpPr>
          <p:cNvPr id="529412" name="Rectangle 4">
            <a:extLst>
              <a:ext uri="{FF2B5EF4-FFF2-40B4-BE49-F238E27FC236}">
                <a16:creationId xmlns:a16="http://schemas.microsoft.com/office/drawing/2014/main" id="{749CD5DF-4DF5-7A8B-43FE-4E5721A01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10185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same</a:t>
            </a:r>
          </a:p>
        </p:txBody>
      </p:sp>
      <p:sp>
        <p:nvSpPr>
          <p:cNvPr id="529413" name="Rectangle 5">
            <a:extLst>
              <a:ext uri="{FF2B5EF4-FFF2-40B4-BE49-F238E27FC236}">
                <a16:creationId xmlns:a16="http://schemas.microsoft.com/office/drawing/2014/main" id="{2B457BEB-3594-C688-3B5C-13392251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0185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e</a:t>
            </a:r>
            <a:endParaRPr lang="en-US" altLang="en-US" baseline="-25000"/>
          </a:p>
        </p:txBody>
      </p:sp>
      <p:sp>
        <p:nvSpPr>
          <p:cNvPr id="529414" name="Rectangle 6">
            <a:extLst>
              <a:ext uri="{FF2B5EF4-FFF2-40B4-BE49-F238E27FC236}">
                <a16:creationId xmlns:a16="http://schemas.microsoft.com/office/drawing/2014/main" id="{3DF8E7F1-1392-DDA4-A2E8-7B27C273A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10185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same</a:t>
            </a:r>
          </a:p>
        </p:txBody>
      </p:sp>
      <p:sp>
        <p:nvSpPr>
          <p:cNvPr id="529415" name="Rectangle 7">
            <a:extLst>
              <a:ext uri="{FF2B5EF4-FFF2-40B4-BE49-F238E27FC236}">
                <a16:creationId xmlns:a16="http://schemas.microsoft.com/office/drawing/2014/main" id="{B857F8BE-93B8-CD97-3153-CBD061BD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10185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f</a:t>
            </a:r>
            <a:endParaRPr lang="en-US" altLang="en-US" baseline="-25000"/>
          </a:p>
        </p:txBody>
      </p:sp>
      <p:sp>
        <p:nvSpPr>
          <p:cNvPr id="529416" name="Text Box 8">
            <a:extLst>
              <a:ext uri="{FF2B5EF4-FFF2-40B4-BE49-F238E27FC236}">
                <a16:creationId xmlns:a16="http://schemas.microsoft.com/office/drawing/2014/main" id="{35BDEA96-353F-254C-8C18-E12A80DC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2482850"/>
            <a:ext cx="3254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</a:t>
            </a:r>
            <a:endParaRPr lang="en-US" altLang="en-US" baseline="-25000"/>
          </a:p>
        </p:txBody>
      </p:sp>
      <p:sp>
        <p:nvSpPr>
          <p:cNvPr id="529417" name="Text Box 9">
            <a:extLst>
              <a:ext uri="{FF2B5EF4-FFF2-40B4-BE49-F238E27FC236}">
                <a16:creationId xmlns:a16="http://schemas.microsoft.com/office/drawing/2014/main" id="{FFC8BFF8-4143-15A9-0C49-6FE32A341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82850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S'</a:t>
            </a:r>
          </a:p>
        </p:txBody>
      </p:sp>
      <p:sp>
        <p:nvSpPr>
          <p:cNvPr id="529418" name="Text Box 10">
            <a:extLst>
              <a:ext uri="{FF2B5EF4-FFF2-40B4-BE49-F238E27FC236}">
                <a16:creationId xmlns:a16="http://schemas.microsoft.com/office/drawing/2014/main" id="{3F5E5976-53B0-0AED-5811-BB298E87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054225"/>
            <a:ext cx="3444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j'</a:t>
            </a:r>
            <a:endParaRPr lang="en-US" altLang="en-US" baseline="-25000"/>
          </a:p>
        </p:txBody>
      </p:sp>
      <p:sp>
        <p:nvSpPr>
          <p:cNvPr id="529419" name="Line 11">
            <a:extLst>
              <a:ext uri="{FF2B5EF4-FFF2-40B4-BE49-F238E27FC236}">
                <a16:creationId xmlns:a16="http://schemas.microsoft.com/office/drawing/2014/main" id="{99D99289-C8A0-75BD-6BE3-74CB4CCDA0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9700" y="5595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9420" name="Text Box 12">
            <a:extLst>
              <a:ext uri="{FF2B5EF4-FFF2-40B4-BE49-F238E27FC236}">
                <a16:creationId xmlns:a16="http://schemas.microsoft.com/office/drawing/2014/main" id="{F150A7AE-0235-D5D7-06A1-A88FF3F9C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5867400"/>
            <a:ext cx="43497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Note:  S' is no longer reduced, but can be transformed into</a:t>
            </a:r>
            <a:br>
              <a:rPr lang="en-US" altLang="en-US" sz="1200"/>
            </a:br>
            <a:r>
              <a:rPr lang="en-US" altLang="en-US" sz="1200"/>
              <a:t>a reduced schedule that agrees with S</a:t>
            </a:r>
            <a:r>
              <a:rPr lang="en-US" altLang="en-US" sz="1200" baseline="-25000"/>
              <a:t>FF</a:t>
            </a:r>
            <a:r>
              <a:rPr lang="en-US" altLang="en-US" sz="1200"/>
              <a:t> through step j+1</a:t>
            </a:r>
          </a:p>
        </p:txBody>
      </p:sp>
      <p:sp>
        <p:nvSpPr>
          <p:cNvPr id="529421" name="Line 13">
            <a:extLst>
              <a:ext uri="{FF2B5EF4-FFF2-40B4-BE49-F238E27FC236}">
                <a16:creationId xmlns:a16="http://schemas.microsoft.com/office/drawing/2014/main" id="{E26AA923-3C3A-697C-3A4C-5B9AD92A4A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29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9422" name="Text Box 14">
            <a:extLst>
              <a:ext uri="{FF2B5EF4-FFF2-40B4-BE49-F238E27FC236}">
                <a16:creationId xmlns:a16="http://schemas.microsoft.com/office/drawing/2014/main" id="{44B20572-3718-247D-4BB7-C11A34CFC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025" y="1477963"/>
            <a:ext cx="21653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must involve e or f (or both)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D5CA32-FEE4-08BE-3C08-6F17E64AEB5C}"/>
              </a:ext>
            </a:extLst>
          </p:cNvPr>
          <p:cNvSpPr/>
          <p:nvPr/>
        </p:nvSpPr>
        <p:spPr bwMode="auto">
          <a:xfrm>
            <a:off x="539552" y="4581127"/>
            <a:ext cx="7918648" cy="19260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1799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D04F40E-5524-6057-3B47-A12B84AF1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7127D-8226-4441-AE7D-C109DA34B021}" type="slidenum">
              <a:rPr lang="en-US" altLang="en-US"/>
              <a:pPr/>
              <a:t>77</a:t>
            </a:fld>
            <a:endParaRPr lang="en-US" altLang="en-US" sz="1400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E069F865-B373-F6A3-1A78-AC26BE0D1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Farthest-In-Future:  Analysis</a:t>
            </a: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2A6138F8-91BD-F1F2-AE67-B1B4201DD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Let j' be the </a:t>
            </a:r>
            <a:r>
              <a:rPr lang="en-US" altLang="en-US">
                <a:solidFill>
                  <a:schemeClr val="accent1"/>
                </a:solidFill>
              </a:rPr>
              <a:t>first</a:t>
            </a:r>
            <a:r>
              <a:rPr lang="en-US" altLang="en-US">
                <a:solidFill>
                  <a:schemeClr val="tx1"/>
                </a:solidFill>
              </a:rPr>
              <a:t> time after j+1 that S and S' take a different action, and let g be item requested at time j'.</a:t>
            </a:r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/>
            <a:r>
              <a:rPr lang="en-US" altLang="en-US"/>
              <a:t>Case 3a:  g = e.  Can't happen with Farthest-In-Future since there must be a request for f before e.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Case 3b:  g = f.  Element f can't be in cache of S, so let e' be the element that S evicts.</a:t>
            </a:r>
          </a:p>
          <a:p>
            <a:pPr lvl="2"/>
            <a:r>
              <a:rPr lang="en-US" altLang="en-US"/>
              <a:t>if e' = e, S' accesses f from cache; now S and S' have same cache</a:t>
            </a:r>
          </a:p>
          <a:p>
            <a:pPr lvl="2"/>
            <a:r>
              <a:rPr lang="en-US" altLang="en-US"/>
              <a:t>if e' 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 e, S' evicts e' and brings e into the cache; now S and S' have the same cache</a:t>
            </a:r>
          </a:p>
          <a:p>
            <a:pPr lvl="1"/>
            <a:endParaRPr lang="en-US" altLang="en-US"/>
          </a:p>
        </p:txBody>
      </p:sp>
      <p:sp>
        <p:nvSpPr>
          <p:cNvPr id="529412" name="Rectangle 4">
            <a:extLst>
              <a:ext uri="{FF2B5EF4-FFF2-40B4-BE49-F238E27FC236}">
                <a16:creationId xmlns:a16="http://schemas.microsoft.com/office/drawing/2014/main" id="{749CD5DF-4DF5-7A8B-43FE-4E5721A01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10185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same</a:t>
            </a:r>
          </a:p>
        </p:txBody>
      </p:sp>
      <p:sp>
        <p:nvSpPr>
          <p:cNvPr id="529413" name="Rectangle 5">
            <a:extLst>
              <a:ext uri="{FF2B5EF4-FFF2-40B4-BE49-F238E27FC236}">
                <a16:creationId xmlns:a16="http://schemas.microsoft.com/office/drawing/2014/main" id="{2B457BEB-3594-C688-3B5C-13392251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0185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e</a:t>
            </a:r>
            <a:endParaRPr lang="en-US" altLang="en-US" baseline="-25000"/>
          </a:p>
        </p:txBody>
      </p:sp>
      <p:sp>
        <p:nvSpPr>
          <p:cNvPr id="529414" name="Rectangle 6">
            <a:extLst>
              <a:ext uri="{FF2B5EF4-FFF2-40B4-BE49-F238E27FC236}">
                <a16:creationId xmlns:a16="http://schemas.microsoft.com/office/drawing/2014/main" id="{3DF8E7F1-1392-DDA4-A2E8-7B27C273A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10185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same</a:t>
            </a:r>
          </a:p>
        </p:txBody>
      </p:sp>
      <p:sp>
        <p:nvSpPr>
          <p:cNvPr id="529415" name="Rectangle 7">
            <a:extLst>
              <a:ext uri="{FF2B5EF4-FFF2-40B4-BE49-F238E27FC236}">
                <a16:creationId xmlns:a16="http://schemas.microsoft.com/office/drawing/2014/main" id="{B857F8BE-93B8-CD97-3153-CBD061BD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10185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f</a:t>
            </a:r>
            <a:endParaRPr lang="en-US" altLang="en-US" baseline="-25000"/>
          </a:p>
        </p:txBody>
      </p:sp>
      <p:sp>
        <p:nvSpPr>
          <p:cNvPr id="529416" name="Text Box 8">
            <a:extLst>
              <a:ext uri="{FF2B5EF4-FFF2-40B4-BE49-F238E27FC236}">
                <a16:creationId xmlns:a16="http://schemas.microsoft.com/office/drawing/2014/main" id="{35BDEA96-353F-254C-8C18-E12A80DC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2482850"/>
            <a:ext cx="3254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</a:t>
            </a:r>
            <a:endParaRPr lang="en-US" altLang="en-US" baseline="-25000"/>
          </a:p>
        </p:txBody>
      </p:sp>
      <p:sp>
        <p:nvSpPr>
          <p:cNvPr id="529417" name="Text Box 9">
            <a:extLst>
              <a:ext uri="{FF2B5EF4-FFF2-40B4-BE49-F238E27FC236}">
                <a16:creationId xmlns:a16="http://schemas.microsoft.com/office/drawing/2014/main" id="{FFC8BFF8-4143-15A9-0C49-6FE32A341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82850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S'</a:t>
            </a:r>
          </a:p>
        </p:txBody>
      </p:sp>
      <p:sp>
        <p:nvSpPr>
          <p:cNvPr id="529418" name="Text Box 10">
            <a:extLst>
              <a:ext uri="{FF2B5EF4-FFF2-40B4-BE49-F238E27FC236}">
                <a16:creationId xmlns:a16="http://schemas.microsoft.com/office/drawing/2014/main" id="{3F5E5976-53B0-0AED-5811-BB298E87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054225"/>
            <a:ext cx="3444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j'</a:t>
            </a:r>
            <a:endParaRPr lang="en-US" altLang="en-US" baseline="-25000"/>
          </a:p>
        </p:txBody>
      </p:sp>
      <p:sp>
        <p:nvSpPr>
          <p:cNvPr id="529419" name="Line 11">
            <a:extLst>
              <a:ext uri="{FF2B5EF4-FFF2-40B4-BE49-F238E27FC236}">
                <a16:creationId xmlns:a16="http://schemas.microsoft.com/office/drawing/2014/main" id="{99D99289-C8A0-75BD-6BE3-74CB4CCDA0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9700" y="5595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9420" name="Text Box 12">
            <a:extLst>
              <a:ext uri="{FF2B5EF4-FFF2-40B4-BE49-F238E27FC236}">
                <a16:creationId xmlns:a16="http://schemas.microsoft.com/office/drawing/2014/main" id="{F150A7AE-0235-D5D7-06A1-A88FF3F9C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5867400"/>
            <a:ext cx="43497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Note:  S' is no longer reduced, but can be transformed into</a:t>
            </a:r>
            <a:br>
              <a:rPr lang="en-US" altLang="en-US" sz="1200"/>
            </a:br>
            <a:r>
              <a:rPr lang="en-US" altLang="en-US" sz="1200"/>
              <a:t>a reduced schedule that agrees with S</a:t>
            </a:r>
            <a:r>
              <a:rPr lang="en-US" altLang="en-US" sz="1200" baseline="-25000"/>
              <a:t>FF</a:t>
            </a:r>
            <a:r>
              <a:rPr lang="en-US" altLang="en-US" sz="1200"/>
              <a:t> through step j+1</a:t>
            </a:r>
          </a:p>
        </p:txBody>
      </p:sp>
      <p:sp>
        <p:nvSpPr>
          <p:cNvPr id="529421" name="Line 13">
            <a:extLst>
              <a:ext uri="{FF2B5EF4-FFF2-40B4-BE49-F238E27FC236}">
                <a16:creationId xmlns:a16="http://schemas.microsoft.com/office/drawing/2014/main" id="{E26AA923-3C3A-697C-3A4C-5B9AD92A4A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29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9422" name="Text Box 14">
            <a:extLst>
              <a:ext uri="{FF2B5EF4-FFF2-40B4-BE49-F238E27FC236}">
                <a16:creationId xmlns:a16="http://schemas.microsoft.com/office/drawing/2014/main" id="{44B20572-3718-247D-4BB7-C11A34CFC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025" y="1477963"/>
            <a:ext cx="21653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must involve e or f (or both)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D5CA32-FEE4-08BE-3C08-6F17E64AEB5C}"/>
              </a:ext>
            </a:extLst>
          </p:cNvPr>
          <p:cNvSpPr/>
          <p:nvPr/>
        </p:nvSpPr>
        <p:spPr bwMode="auto">
          <a:xfrm>
            <a:off x="539552" y="4941168"/>
            <a:ext cx="7918648" cy="15659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457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D04F40E-5524-6057-3B47-A12B84AF1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7127D-8226-4441-AE7D-C109DA34B021}" type="slidenum">
              <a:rPr lang="en-US" altLang="en-US"/>
              <a:pPr/>
              <a:t>78</a:t>
            </a:fld>
            <a:endParaRPr lang="en-US" altLang="en-US" sz="1400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E069F865-B373-F6A3-1A78-AC26BE0D1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Farthest-In-Future:  Analysis</a:t>
            </a: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2A6138F8-91BD-F1F2-AE67-B1B4201DD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Let j' be the </a:t>
            </a:r>
            <a:r>
              <a:rPr lang="en-US" altLang="en-US">
                <a:solidFill>
                  <a:schemeClr val="accent1"/>
                </a:solidFill>
              </a:rPr>
              <a:t>first</a:t>
            </a:r>
            <a:r>
              <a:rPr lang="en-US" altLang="en-US">
                <a:solidFill>
                  <a:schemeClr val="tx1"/>
                </a:solidFill>
              </a:rPr>
              <a:t> time after j+1 that S and S' take a different action, and let g be item requested at time j'.</a:t>
            </a:r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/>
            <a:r>
              <a:rPr lang="en-US" altLang="en-US"/>
              <a:t>Case 3a:  g = e.  Can't happen with Farthest-In-Future since there must be a request for f before e.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Case 3b:  g = f.  Element f can't be in cache of S, so let e' be the element that S evicts.</a:t>
            </a:r>
          </a:p>
          <a:p>
            <a:pPr lvl="2"/>
            <a:r>
              <a:rPr lang="en-US" altLang="en-US"/>
              <a:t>if e' = e, S' accesses f from cache; now S and S' have same cache</a:t>
            </a:r>
          </a:p>
          <a:p>
            <a:pPr lvl="2"/>
            <a:r>
              <a:rPr lang="en-US" altLang="en-US"/>
              <a:t>if e' 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 e, S' evicts e' and brings e into the cache; now S and S' have the same cache</a:t>
            </a:r>
          </a:p>
          <a:p>
            <a:pPr lvl="1"/>
            <a:endParaRPr lang="en-US" altLang="en-US"/>
          </a:p>
        </p:txBody>
      </p:sp>
      <p:sp>
        <p:nvSpPr>
          <p:cNvPr id="529412" name="Rectangle 4">
            <a:extLst>
              <a:ext uri="{FF2B5EF4-FFF2-40B4-BE49-F238E27FC236}">
                <a16:creationId xmlns:a16="http://schemas.microsoft.com/office/drawing/2014/main" id="{749CD5DF-4DF5-7A8B-43FE-4E5721A01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10185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same</a:t>
            </a:r>
          </a:p>
        </p:txBody>
      </p:sp>
      <p:sp>
        <p:nvSpPr>
          <p:cNvPr id="529413" name="Rectangle 5">
            <a:extLst>
              <a:ext uri="{FF2B5EF4-FFF2-40B4-BE49-F238E27FC236}">
                <a16:creationId xmlns:a16="http://schemas.microsoft.com/office/drawing/2014/main" id="{2B457BEB-3594-C688-3B5C-13392251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0185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e</a:t>
            </a:r>
            <a:endParaRPr lang="en-US" altLang="en-US" baseline="-25000"/>
          </a:p>
        </p:txBody>
      </p:sp>
      <p:sp>
        <p:nvSpPr>
          <p:cNvPr id="529414" name="Rectangle 6">
            <a:extLst>
              <a:ext uri="{FF2B5EF4-FFF2-40B4-BE49-F238E27FC236}">
                <a16:creationId xmlns:a16="http://schemas.microsoft.com/office/drawing/2014/main" id="{3DF8E7F1-1392-DDA4-A2E8-7B27C273A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10185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same</a:t>
            </a:r>
          </a:p>
        </p:txBody>
      </p:sp>
      <p:sp>
        <p:nvSpPr>
          <p:cNvPr id="529415" name="Rectangle 7">
            <a:extLst>
              <a:ext uri="{FF2B5EF4-FFF2-40B4-BE49-F238E27FC236}">
                <a16:creationId xmlns:a16="http://schemas.microsoft.com/office/drawing/2014/main" id="{B857F8BE-93B8-CD97-3153-CBD061BD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10185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f</a:t>
            </a:r>
            <a:endParaRPr lang="en-US" altLang="en-US" baseline="-25000"/>
          </a:p>
        </p:txBody>
      </p:sp>
      <p:sp>
        <p:nvSpPr>
          <p:cNvPr id="529416" name="Text Box 8">
            <a:extLst>
              <a:ext uri="{FF2B5EF4-FFF2-40B4-BE49-F238E27FC236}">
                <a16:creationId xmlns:a16="http://schemas.microsoft.com/office/drawing/2014/main" id="{35BDEA96-353F-254C-8C18-E12A80DC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2482850"/>
            <a:ext cx="3254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</a:t>
            </a:r>
            <a:endParaRPr lang="en-US" altLang="en-US" baseline="-25000"/>
          </a:p>
        </p:txBody>
      </p:sp>
      <p:sp>
        <p:nvSpPr>
          <p:cNvPr id="529417" name="Text Box 9">
            <a:extLst>
              <a:ext uri="{FF2B5EF4-FFF2-40B4-BE49-F238E27FC236}">
                <a16:creationId xmlns:a16="http://schemas.microsoft.com/office/drawing/2014/main" id="{FFC8BFF8-4143-15A9-0C49-6FE32A341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82850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S'</a:t>
            </a:r>
          </a:p>
        </p:txBody>
      </p:sp>
      <p:sp>
        <p:nvSpPr>
          <p:cNvPr id="529418" name="Text Box 10">
            <a:extLst>
              <a:ext uri="{FF2B5EF4-FFF2-40B4-BE49-F238E27FC236}">
                <a16:creationId xmlns:a16="http://schemas.microsoft.com/office/drawing/2014/main" id="{3F5E5976-53B0-0AED-5811-BB298E87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054225"/>
            <a:ext cx="3444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j'</a:t>
            </a:r>
            <a:endParaRPr lang="en-US" altLang="en-US" baseline="-25000"/>
          </a:p>
        </p:txBody>
      </p:sp>
      <p:sp>
        <p:nvSpPr>
          <p:cNvPr id="529419" name="Line 11">
            <a:extLst>
              <a:ext uri="{FF2B5EF4-FFF2-40B4-BE49-F238E27FC236}">
                <a16:creationId xmlns:a16="http://schemas.microsoft.com/office/drawing/2014/main" id="{99D99289-C8A0-75BD-6BE3-74CB4CCDA0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9700" y="5595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9420" name="Text Box 12">
            <a:extLst>
              <a:ext uri="{FF2B5EF4-FFF2-40B4-BE49-F238E27FC236}">
                <a16:creationId xmlns:a16="http://schemas.microsoft.com/office/drawing/2014/main" id="{F150A7AE-0235-D5D7-06A1-A88FF3F9C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5867400"/>
            <a:ext cx="43497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Note:  S' is no longer reduced, but can be transformed into</a:t>
            </a:r>
            <a:br>
              <a:rPr lang="en-US" altLang="en-US" sz="1200"/>
            </a:br>
            <a:r>
              <a:rPr lang="en-US" altLang="en-US" sz="1200"/>
              <a:t>a reduced schedule that agrees with S</a:t>
            </a:r>
            <a:r>
              <a:rPr lang="en-US" altLang="en-US" sz="1200" baseline="-25000"/>
              <a:t>FF</a:t>
            </a:r>
            <a:r>
              <a:rPr lang="en-US" altLang="en-US" sz="1200"/>
              <a:t> through step j+1</a:t>
            </a:r>
          </a:p>
        </p:txBody>
      </p:sp>
      <p:sp>
        <p:nvSpPr>
          <p:cNvPr id="529421" name="Line 13">
            <a:extLst>
              <a:ext uri="{FF2B5EF4-FFF2-40B4-BE49-F238E27FC236}">
                <a16:creationId xmlns:a16="http://schemas.microsoft.com/office/drawing/2014/main" id="{E26AA923-3C3A-697C-3A4C-5B9AD92A4A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29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9422" name="Text Box 14">
            <a:extLst>
              <a:ext uri="{FF2B5EF4-FFF2-40B4-BE49-F238E27FC236}">
                <a16:creationId xmlns:a16="http://schemas.microsoft.com/office/drawing/2014/main" id="{44B20572-3718-247D-4BB7-C11A34CFC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025" y="1477963"/>
            <a:ext cx="21653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must involve e or f (or both)</a:t>
            </a:r>
          </a:p>
        </p:txBody>
      </p:sp>
    </p:spTree>
    <p:extLst>
      <p:ext uri="{BB962C8B-B14F-4D97-AF65-F5344CB8AC3E}">
        <p14:creationId xmlns:p14="http://schemas.microsoft.com/office/powerpoint/2010/main" val="3919126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9A83783-2858-3DDB-3318-CB0CC6A25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91698-CD51-4407-B9B7-137367761EDC}" type="slidenum">
              <a:rPr lang="en-US" altLang="en-US"/>
              <a:pPr/>
              <a:t>79</a:t>
            </a:fld>
            <a:endParaRPr lang="en-US" altLang="en-US" sz="1400"/>
          </a:p>
        </p:txBody>
      </p:sp>
      <p:sp>
        <p:nvSpPr>
          <p:cNvPr id="530434" name="Rectangle 2">
            <a:extLst>
              <a:ext uri="{FF2B5EF4-FFF2-40B4-BE49-F238E27FC236}">
                <a16:creationId xmlns:a16="http://schemas.microsoft.com/office/drawing/2014/main" id="{6B55C3C8-C0AC-AA4E-8486-20CE225DE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Farthest-In-Future:  Analysis</a:t>
            </a:r>
          </a:p>
        </p:txBody>
      </p:sp>
      <p:sp>
        <p:nvSpPr>
          <p:cNvPr id="530435" name="Rectangle 3">
            <a:extLst>
              <a:ext uri="{FF2B5EF4-FFF2-40B4-BE49-F238E27FC236}">
                <a16:creationId xmlns:a16="http://schemas.microsoft.com/office/drawing/2014/main" id="{E3C44F9F-5C09-C8E8-EEF0-4C081002E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Let j' be the </a:t>
            </a:r>
            <a:r>
              <a:rPr lang="en-US" altLang="en-US">
                <a:solidFill>
                  <a:schemeClr val="accent1"/>
                </a:solidFill>
              </a:rPr>
              <a:t>first</a:t>
            </a:r>
            <a:r>
              <a:rPr lang="en-US" altLang="en-US">
                <a:solidFill>
                  <a:schemeClr val="tx1"/>
                </a:solidFill>
              </a:rPr>
              <a:t> time after j+1 that S and S' take a different action, and let g be item requested at time j'.</a:t>
            </a:r>
          </a:p>
          <a:p>
            <a:endParaRPr lang="en-US" altLang="en-US"/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>
              <a:buFont typeface="Monotype Sorts" pitchFamily="92" charset="2"/>
              <a:buNone/>
            </a:pPr>
            <a:endParaRPr lang="en-US" altLang="en-US"/>
          </a:p>
          <a:p>
            <a:pPr lvl="1"/>
            <a:r>
              <a:rPr lang="en-US" altLang="en-US"/>
              <a:t>Case 3c:  g </a:t>
            </a:r>
            <a:r>
              <a:rPr lang="en-US" altLang="en-US">
                <a:sym typeface="Symbol" panose="05050102010706020507" pitchFamily="18" charset="2"/>
              </a:rPr>
              <a:t> e, </a:t>
            </a:r>
            <a:r>
              <a:rPr lang="en-US" altLang="en-US"/>
              <a:t>f.  S must evict e.</a:t>
            </a:r>
            <a:br>
              <a:rPr lang="en-US" altLang="en-US"/>
            </a:br>
            <a:r>
              <a:rPr lang="en-US" altLang="en-US"/>
              <a:t>Make S' evict f; now S and S' have the same cache.  </a:t>
            </a:r>
            <a:r>
              <a:rPr lang="en-US" altLang="en-US">
                <a:cs typeface="Lucida Grande" pitchFamily="92" charset="0"/>
              </a:rPr>
              <a:t>▪</a:t>
            </a:r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530436" name="Rectangle 4">
            <a:extLst>
              <a:ext uri="{FF2B5EF4-FFF2-40B4-BE49-F238E27FC236}">
                <a16:creationId xmlns:a16="http://schemas.microsoft.com/office/drawing/2014/main" id="{9CF81AA4-54D4-FCFA-0C94-FD6ABDE15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122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same</a:t>
            </a:r>
          </a:p>
        </p:txBody>
      </p:sp>
      <p:sp>
        <p:nvSpPr>
          <p:cNvPr id="530437" name="Rectangle 5">
            <a:extLst>
              <a:ext uri="{FF2B5EF4-FFF2-40B4-BE49-F238E27FC236}">
                <a16:creationId xmlns:a16="http://schemas.microsoft.com/office/drawing/2014/main" id="{6D4B2D24-328C-4EDD-D9D9-3D8C88A98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1225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  <a:endParaRPr lang="en-US" altLang="en-US" baseline="-25000"/>
          </a:p>
        </p:txBody>
      </p:sp>
      <p:sp>
        <p:nvSpPr>
          <p:cNvPr id="530438" name="Rectangle 6">
            <a:extLst>
              <a:ext uri="{FF2B5EF4-FFF2-40B4-BE49-F238E27FC236}">
                <a16:creationId xmlns:a16="http://schemas.microsoft.com/office/drawing/2014/main" id="{7494253C-798C-CAA8-2D84-8A5F0E8A5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72122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same</a:t>
            </a:r>
          </a:p>
        </p:txBody>
      </p:sp>
      <p:sp>
        <p:nvSpPr>
          <p:cNvPr id="530439" name="Rectangle 7">
            <a:extLst>
              <a:ext uri="{FF2B5EF4-FFF2-40B4-BE49-F238E27FC236}">
                <a16:creationId xmlns:a16="http://schemas.microsoft.com/office/drawing/2014/main" id="{6A560D07-3282-46AF-D112-BC866119B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21225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g</a:t>
            </a:r>
            <a:endParaRPr lang="en-US" altLang="en-US" baseline="-25000"/>
          </a:p>
        </p:txBody>
      </p:sp>
      <p:sp>
        <p:nvSpPr>
          <p:cNvPr id="530440" name="Text Box 8">
            <a:extLst>
              <a:ext uri="{FF2B5EF4-FFF2-40B4-BE49-F238E27FC236}">
                <a16:creationId xmlns:a16="http://schemas.microsoft.com/office/drawing/2014/main" id="{C0519CDA-10EB-9DB0-0602-D5121A0B3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3" y="5102225"/>
            <a:ext cx="3254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</a:t>
            </a:r>
            <a:endParaRPr lang="en-US" altLang="en-US" baseline="-25000"/>
          </a:p>
        </p:txBody>
      </p:sp>
      <p:sp>
        <p:nvSpPr>
          <p:cNvPr id="530441" name="Text Box 9">
            <a:extLst>
              <a:ext uri="{FF2B5EF4-FFF2-40B4-BE49-F238E27FC236}">
                <a16:creationId xmlns:a16="http://schemas.microsoft.com/office/drawing/2014/main" id="{F1F4B164-716C-08DE-B225-267B367E3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163" y="5102225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S'</a:t>
            </a:r>
          </a:p>
        </p:txBody>
      </p:sp>
      <p:sp>
        <p:nvSpPr>
          <p:cNvPr id="530442" name="Text Box 10">
            <a:extLst>
              <a:ext uri="{FF2B5EF4-FFF2-40B4-BE49-F238E27FC236}">
                <a16:creationId xmlns:a16="http://schemas.microsoft.com/office/drawing/2014/main" id="{41CE11F2-8AD2-30C7-8A21-32C8A1A52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673600"/>
            <a:ext cx="3444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j'</a:t>
            </a:r>
            <a:endParaRPr lang="en-US" altLang="en-US" baseline="-25000"/>
          </a:p>
        </p:txBody>
      </p:sp>
      <p:sp>
        <p:nvSpPr>
          <p:cNvPr id="530450" name="Line 18">
            <a:extLst>
              <a:ext uri="{FF2B5EF4-FFF2-40B4-BE49-F238E27FC236}">
                <a16:creationId xmlns:a16="http://schemas.microsoft.com/office/drawing/2014/main" id="{FF04DBBD-87A0-C2EC-3770-312F3CE0DC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4099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30451" name="Text Box 19">
            <a:extLst>
              <a:ext uri="{FF2B5EF4-FFF2-40B4-BE49-F238E27FC236}">
                <a16:creationId xmlns:a16="http://schemas.microsoft.com/office/drawing/2014/main" id="{9BADBE2B-08D9-37A3-86E1-2EAD88ED8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105150"/>
            <a:ext cx="30162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otherwise S' would take the same action</a:t>
            </a:r>
          </a:p>
        </p:txBody>
      </p:sp>
      <p:sp>
        <p:nvSpPr>
          <p:cNvPr id="530452" name="Rectangle 20">
            <a:extLst>
              <a:ext uri="{FF2B5EF4-FFF2-40B4-BE49-F238E27FC236}">
                <a16:creationId xmlns:a16="http://schemas.microsoft.com/office/drawing/2014/main" id="{75C04943-0C2A-0DAA-5070-D5D3D3C07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10185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same</a:t>
            </a:r>
          </a:p>
        </p:txBody>
      </p:sp>
      <p:sp>
        <p:nvSpPr>
          <p:cNvPr id="530453" name="Rectangle 21">
            <a:extLst>
              <a:ext uri="{FF2B5EF4-FFF2-40B4-BE49-F238E27FC236}">
                <a16:creationId xmlns:a16="http://schemas.microsoft.com/office/drawing/2014/main" id="{0CC0A716-1A26-44E4-D396-AFE9BFC27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0185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e</a:t>
            </a:r>
            <a:endParaRPr lang="en-US" altLang="en-US" baseline="-25000"/>
          </a:p>
        </p:txBody>
      </p:sp>
      <p:sp>
        <p:nvSpPr>
          <p:cNvPr id="530454" name="Rectangle 22">
            <a:extLst>
              <a:ext uri="{FF2B5EF4-FFF2-40B4-BE49-F238E27FC236}">
                <a16:creationId xmlns:a16="http://schemas.microsoft.com/office/drawing/2014/main" id="{86CB40D5-4671-C618-7A52-F8D0A01B7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10185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same</a:t>
            </a:r>
          </a:p>
        </p:txBody>
      </p:sp>
      <p:sp>
        <p:nvSpPr>
          <p:cNvPr id="530455" name="Rectangle 23">
            <a:extLst>
              <a:ext uri="{FF2B5EF4-FFF2-40B4-BE49-F238E27FC236}">
                <a16:creationId xmlns:a16="http://schemas.microsoft.com/office/drawing/2014/main" id="{870B43D4-9A0B-24B0-E00F-686C3E0A4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10185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f</a:t>
            </a:r>
            <a:endParaRPr lang="en-US" altLang="en-US" baseline="-25000"/>
          </a:p>
        </p:txBody>
      </p:sp>
      <p:sp>
        <p:nvSpPr>
          <p:cNvPr id="530456" name="Text Box 24">
            <a:extLst>
              <a:ext uri="{FF2B5EF4-FFF2-40B4-BE49-F238E27FC236}">
                <a16:creationId xmlns:a16="http://schemas.microsoft.com/office/drawing/2014/main" id="{FCA96168-105C-A445-C4F8-35DF3949D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2482850"/>
            <a:ext cx="3254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</a:t>
            </a:r>
            <a:endParaRPr lang="en-US" altLang="en-US" baseline="-25000"/>
          </a:p>
        </p:txBody>
      </p:sp>
      <p:sp>
        <p:nvSpPr>
          <p:cNvPr id="530457" name="Text Box 25">
            <a:extLst>
              <a:ext uri="{FF2B5EF4-FFF2-40B4-BE49-F238E27FC236}">
                <a16:creationId xmlns:a16="http://schemas.microsoft.com/office/drawing/2014/main" id="{08FD68FA-FDAA-FE61-3B68-1BE9F58DA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82850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S'</a:t>
            </a:r>
          </a:p>
        </p:txBody>
      </p:sp>
      <p:sp>
        <p:nvSpPr>
          <p:cNvPr id="530458" name="Text Box 26">
            <a:extLst>
              <a:ext uri="{FF2B5EF4-FFF2-40B4-BE49-F238E27FC236}">
                <a16:creationId xmlns:a16="http://schemas.microsoft.com/office/drawing/2014/main" id="{FBCA5FBB-AFC1-4A7D-03F1-AADE79A8C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054225"/>
            <a:ext cx="3444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j'</a:t>
            </a:r>
            <a:endParaRPr lang="en-US" altLang="en-US" baseline="-25000"/>
          </a:p>
        </p:txBody>
      </p:sp>
      <p:sp>
        <p:nvSpPr>
          <p:cNvPr id="530459" name="Line 27">
            <a:extLst>
              <a:ext uri="{FF2B5EF4-FFF2-40B4-BE49-F238E27FC236}">
                <a16:creationId xmlns:a16="http://schemas.microsoft.com/office/drawing/2014/main" id="{16FF6964-CB7E-AFB2-A26A-9E2FF6990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129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30460" name="Text Box 28">
            <a:extLst>
              <a:ext uri="{FF2B5EF4-FFF2-40B4-BE49-F238E27FC236}">
                <a16:creationId xmlns:a16="http://schemas.microsoft.com/office/drawing/2014/main" id="{CA2022EA-59A8-4320-3DDD-5AAF544BD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025" y="1477963"/>
            <a:ext cx="21653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must involve e or f (or both)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142CAF6-01C0-508B-F3E9-73ECCBBFBF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D9307-4A0C-4A91-85CD-F156B6103B25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636930" name="Rectangle 2">
            <a:extLst>
              <a:ext uri="{FF2B5EF4-FFF2-40B4-BE49-F238E27FC236}">
                <a16:creationId xmlns:a16="http://schemas.microsoft.com/office/drawing/2014/main" id="{73E10B5F-FC82-CF6B-2041-2F4FA67CA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Scheduling:  Greedy Algorithms</a:t>
            </a:r>
          </a:p>
        </p:txBody>
      </p:sp>
      <p:sp>
        <p:nvSpPr>
          <p:cNvPr id="636931" name="Rectangle 3">
            <a:extLst>
              <a:ext uri="{FF2B5EF4-FFF2-40B4-BE49-F238E27FC236}">
                <a16:creationId xmlns:a16="http://schemas.microsoft.com/office/drawing/2014/main" id="{81BE7E56-6A29-8005-EC95-DF26FEF7B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template.  </a:t>
            </a:r>
            <a:r>
              <a:rPr lang="en-US" altLang="en-US">
                <a:solidFill>
                  <a:schemeClr val="tx1"/>
                </a:solidFill>
              </a:rPr>
              <a:t>Consider jobs in some order. Take each job provided it's compatible with the ones already taken.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[Earliest start time]</a:t>
            </a:r>
            <a:r>
              <a:rPr lang="en-US" altLang="en-US"/>
              <a:t>  Consider jobs in ascending order of start time s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[Earliest finish time]</a:t>
            </a:r>
            <a:r>
              <a:rPr lang="en-US" altLang="en-US"/>
              <a:t>  Consider jobs in ascending order of finish time f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[Shortest interval]</a:t>
            </a:r>
            <a:r>
              <a:rPr lang="en-US" altLang="en-US"/>
              <a:t>  Consider jobs in ascending order of interval length  f</a:t>
            </a:r>
            <a:r>
              <a:rPr lang="en-US" altLang="en-US" baseline="-25000"/>
              <a:t>j</a:t>
            </a:r>
            <a:r>
              <a:rPr lang="en-US" altLang="en-US"/>
              <a:t> - s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[Fewest conflicts]</a:t>
            </a:r>
            <a:r>
              <a:rPr lang="en-US" altLang="en-US"/>
              <a:t>  For each job, count the number of conflicting jobs c</a:t>
            </a:r>
            <a:r>
              <a:rPr lang="en-US" altLang="en-US" baseline="-25000"/>
              <a:t>j</a:t>
            </a:r>
            <a:r>
              <a:rPr lang="en-US" altLang="en-US"/>
              <a:t>. Schedule in ascending order of conflicts c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1A733-4A1C-68E7-966B-6D3E5209B981}"/>
              </a:ext>
            </a:extLst>
          </p:cNvPr>
          <p:cNvSpPr/>
          <p:nvPr/>
        </p:nvSpPr>
        <p:spPr bwMode="auto">
          <a:xfrm>
            <a:off x="539552" y="4725144"/>
            <a:ext cx="7918648" cy="12184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157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EA7D092-B3D3-692D-35F4-7E5CB7D679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90880-53BB-4FC0-B1FC-12189E242F6D}" type="slidenum">
              <a:rPr lang="en-US" altLang="en-US"/>
              <a:pPr/>
              <a:t>80</a:t>
            </a:fld>
            <a:endParaRPr lang="en-US" altLang="en-US" sz="1400"/>
          </a:p>
        </p:txBody>
      </p:sp>
      <p:sp>
        <p:nvSpPr>
          <p:cNvPr id="616450" name="Rectangle 2">
            <a:extLst>
              <a:ext uri="{FF2B5EF4-FFF2-40B4-BE49-F238E27FC236}">
                <a16:creationId xmlns:a16="http://schemas.microsoft.com/office/drawing/2014/main" id="{D6DDC7E1-C6A1-6C1F-3C35-772445E4C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Caching Perspective</a:t>
            </a:r>
          </a:p>
        </p:txBody>
      </p:sp>
      <p:sp>
        <p:nvSpPr>
          <p:cNvPr id="616451" name="Rectangle 3">
            <a:extLst>
              <a:ext uri="{FF2B5EF4-FFF2-40B4-BE49-F238E27FC236}">
                <a16:creationId xmlns:a16="http://schemas.microsoft.com/office/drawing/2014/main" id="{EF22D39F-5BC9-BEA1-6B3C-EAFF969C7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Online vs. offline algorithms.</a:t>
            </a:r>
          </a:p>
          <a:p>
            <a:pPr lvl="1"/>
            <a:r>
              <a:rPr lang="en-US" altLang="en-US"/>
              <a:t>Offline:  full sequence of requests is known a priori.</a:t>
            </a:r>
          </a:p>
          <a:p>
            <a:pPr lvl="1"/>
            <a:r>
              <a:rPr lang="en-US" altLang="en-US"/>
              <a:t>Online (reality):  requests are not known in advance.</a:t>
            </a:r>
          </a:p>
          <a:p>
            <a:pPr lvl="1"/>
            <a:r>
              <a:rPr lang="en-US" altLang="en-US"/>
              <a:t>Caching is among most fundamental online problems in CS.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LIFO.  </a:t>
            </a:r>
            <a:r>
              <a:rPr lang="en-US" altLang="en-US">
                <a:solidFill>
                  <a:schemeClr val="tx1"/>
                </a:solidFill>
              </a:rPr>
              <a:t>Evict page brought in most recently.</a:t>
            </a:r>
          </a:p>
          <a:p>
            <a:r>
              <a:rPr lang="en-US" altLang="en-US"/>
              <a:t>LRU.  </a:t>
            </a:r>
            <a:r>
              <a:rPr lang="en-US" altLang="en-US">
                <a:solidFill>
                  <a:schemeClr val="tx1"/>
                </a:solidFill>
              </a:rPr>
              <a:t>Evict page whose most recent access was earliest.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/>
          </a:p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FF is optimal offline eviction algorithm.</a:t>
            </a:r>
          </a:p>
          <a:p>
            <a:pPr lvl="1"/>
            <a:r>
              <a:rPr lang="en-US" altLang="en-US"/>
              <a:t>Provides basis for understanding and analyzing online algorithms.</a:t>
            </a:r>
          </a:p>
          <a:p>
            <a:pPr lvl="1"/>
            <a:r>
              <a:rPr lang="en-US" altLang="en-US"/>
              <a:t>LRU is k-competitive.  </a:t>
            </a:r>
            <a:r>
              <a:rPr lang="en-US" altLang="en-US">
                <a:solidFill>
                  <a:schemeClr val="hlink"/>
                </a:solidFill>
              </a:rPr>
              <a:t>[Section 13.8]</a:t>
            </a:r>
          </a:p>
          <a:p>
            <a:pPr lvl="1"/>
            <a:r>
              <a:rPr lang="en-US" altLang="en-US"/>
              <a:t>LIFO is arbitrarily bad.</a:t>
            </a:r>
            <a:endParaRPr lang="en-US" altLang="en-US">
              <a:solidFill>
                <a:schemeClr val="hlink"/>
              </a:solidFill>
            </a:endParaRPr>
          </a:p>
        </p:txBody>
      </p:sp>
      <p:sp>
        <p:nvSpPr>
          <p:cNvPr id="616470" name="Line 22">
            <a:extLst>
              <a:ext uri="{FF2B5EF4-FFF2-40B4-BE49-F238E27FC236}">
                <a16:creationId xmlns:a16="http://schemas.microsoft.com/office/drawing/2014/main" id="{E36169CA-77F3-95ED-C5C6-19A93185B1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8625" y="36274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16471" name="Text Box 23">
            <a:extLst>
              <a:ext uri="{FF2B5EF4-FFF2-40B4-BE49-F238E27FC236}">
                <a16:creationId xmlns:a16="http://schemas.microsoft.com/office/drawing/2014/main" id="{ABC11025-34D9-FA25-5612-CC883D1AD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3810000"/>
            <a:ext cx="26606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FF with direction of time reversed!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406E66F4-366C-F268-6AD0-71BB1BE11D90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4.4  Shortest Paths in a Graph</a:t>
            </a:r>
          </a:p>
        </p:txBody>
      </p:sp>
      <p:graphicFrame>
        <p:nvGraphicFramePr>
          <p:cNvPr id="593923" name="Object 3">
            <a:extLst>
              <a:ext uri="{FF2B5EF4-FFF2-40B4-BE49-F238E27FC236}">
                <a16:creationId xmlns:a16="http://schemas.microsoft.com/office/drawing/2014/main" id="{EFB56DB3-45FC-9356-717F-2470DF27DB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036763"/>
          <a:ext cx="5229225" cy="384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8352381" imgH="6144483" progId="MSPhotoEd.3">
                  <p:embed/>
                </p:oleObj>
              </mc:Choice>
              <mc:Fallback>
                <p:oleObj name="Photo Editor Photo" r:id="rId3" imgW="8352381" imgH="6144483" progId="MSPhotoEd.3">
                  <p:embed/>
                  <p:pic>
                    <p:nvPicPr>
                      <p:cNvPr id="593923" name="Object 3">
                        <a:extLst>
                          <a:ext uri="{FF2B5EF4-FFF2-40B4-BE49-F238E27FC236}">
                            <a16:creationId xmlns:a16="http://schemas.microsoft.com/office/drawing/2014/main" id="{EFB56DB3-45FC-9356-717F-2470DF27DB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36763"/>
                        <a:ext cx="5229225" cy="384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24" name="Rectangle 4">
            <a:extLst>
              <a:ext uri="{FF2B5EF4-FFF2-40B4-BE49-F238E27FC236}">
                <a16:creationId xmlns:a16="http://schemas.microsoft.com/office/drawing/2014/main" id="{2E0B1C7C-DBD1-FC73-56A3-D92AF2376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5918200"/>
            <a:ext cx="47307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shortest path from Princeton CS department to Einstein's house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086217F-60E4-E0C6-A23A-9B703AB0DB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766E1-1349-42ED-A034-A94397C74FA9}" type="slidenum">
              <a:rPr lang="en-US" altLang="en-US"/>
              <a:pPr/>
              <a:t>82</a:t>
            </a:fld>
            <a:endParaRPr lang="en-US" altLang="en-US" sz="1400"/>
          </a:p>
        </p:txBody>
      </p:sp>
      <p:sp>
        <p:nvSpPr>
          <p:cNvPr id="595970" name="Rectangle 2">
            <a:extLst>
              <a:ext uri="{FF2B5EF4-FFF2-40B4-BE49-F238E27FC236}">
                <a16:creationId xmlns:a16="http://schemas.microsoft.com/office/drawing/2014/main" id="{436A969A-429A-3BAF-92B4-929630D13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Shortest Path Problem</a:t>
            </a:r>
          </a:p>
        </p:txBody>
      </p:sp>
      <p:sp>
        <p:nvSpPr>
          <p:cNvPr id="595971" name="Rectangle 3">
            <a:extLst>
              <a:ext uri="{FF2B5EF4-FFF2-40B4-BE49-F238E27FC236}">
                <a16:creationId xmlns:a16="http://schemas.microsoft.com/office/drawing/2014/main" id="{2A4200B9-3C6C-C75F-B459-349D2282F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Shortest path network.</a:t>
            </a:r>
          </a:p>
          <a:p>
            <a:pPr lvl="1"/>
            <a:r>
              <a:rPr lang="en-US" altLang="en-US"/>
              <a:t>Directed graph G = (V, E).</a:t>
            </a:r>
          </a:p>
          <a:p>
            <a:pPr lvl="1"/>
            <a:r>
              <a:rPr lang="en-US" altLang="en-US"/>
              <a:t>Source s, destination t.</a:t>
            </a:r>
          </a:p>
          <a:p>
            <a:pPr lvl="1"/>
            <a:r>
              <a:rPr lang="en-US" altLang="en-US"/>
              <a:t>Length </a:t>
            </a:r>
            <a:r>
              <a:rPr lang="en-US" altLang="en-US">
                <a:sym typeface="MT Extra" panose="05050102010205020202" pitchFamily="18" charset="2"/>
              </a:rPr>
              <a:t></a:t>
            </a:r>
            <a:r>
              <a:rPr lang="en-US" altLang="en-US" sz="2000" baseline="-25000">
                <a:sym typeface="MT Extra" panose="05050102010205020202" pitchFamily="18" charset="2"/>
              </a:rPr>
              <a:t>e</a:t>
            </a:r>
            <a:r>
              <a:rPr lang="en-US" altLang="en-US"/>
              <a:t> = length of edge e.</a:t>
            </a:r>
          </a:p>
          <a:p>
            <a:endParaRPr lang="en-US" altLang="en-US"/>
          </a:p>
          <a:p>
            <a:r>
              <a:rPr lang="en-US" altLang="en-US"/>
              <a:t>Shortest path problem:  </a:t>
            </a:r>
            <a:r>
              <a:rPr lang="en-US" altLang="en-US">
                <a:solidFill>
                  <a:schemeClr val="tx1"/>
                </a:solidFill>
              </a:rPr>
              <a:t>find shortest directed path from s to t.</a:t>
            </a:r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595972" name="Rectangle 4">
            <a:extLst>
              <a:ext uri="{FF2B5EF4-FFF2-40B4-BE49-F238E27FC236}">
                <a16:creationId xmlns:a16="http://schemas.microsoft.com/office/drawing/2014/main" id="{7F659D62-75A0-8288-2300-11F8CAFED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72000"/>
            <a:ext cx="2498725" cy="9318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altLang="en-US"/>
              <a:t>Cost of path s-2-3-5-t</a:t>
            </a:r>
            <a:br>
              <a:rPr kumimoji="0" lang="en-US" altLang="en-US"/>
            </a:br>
            <a:r>
              <a:rPr kumimoji="0" lang="en-US" altLang="en-US"/>
              <a:t>     =  9 + 23 + 2 + 16</a:t>
            </a:r>
            <a:br>
              <a:rPr kumimoji="0" lang="en-US" altLang="en-US"/>
            </a:br>
            <a:r>
              <a:rPr kumimoji="0" lang="en-US" altLang="en-US"/>
              <a:t>     = 48.</a:t>
            </a:r>
          </a:p>
        </p:txBody>
      </p:sp>
      <p:sp>
        <p:nvSpPr>
          <p:cNvPr id="595973" name="Oval 5">
            <a:extLst>
              <a:ext uri="{FF2B5EF4-FFF2-40B4-BE49-F238E27FC236}">
                <a16:creationId xmlns:a16="http://schemas.microsoft.com/office/drawing/2014/main" id="{5ABD46E5-6FCA-506A-A020-4D5DF782E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038" y="452755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s</a:t>
            </a:r>
          </a:p>
        </p:txBody>
      </p:sp>
      <p:sp>
        <p:nvSpPr>
          <p:cNvPr id="595974" name="Oval 6">
            <a:extLst>
              <a:ext uri="{FF2B5EF4-FFF2-40B4-BE49-F238E27FC236}">
                <a16:creationId xmlns:a16="http://schemas.microsoft.com/office/drawing/2014/main" id="{2C5A0568-6385-FB8F-DC87-6BF5534574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6075" y="419735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3</a:t>
            </a:r>
          </a:p>
        </p:txBody>
      </p:sp>
      <p:sp>
        <p:nvSpPr>
          <p:cNvPr id="595975" name="Oval 7">
            <a:extLst>
              <a:ext uri="{FF2B5EF4-FFF2-40B4-BE49-F238E27FC236}">
                <a16:creationId xmlns:a16="http://schemas.microsoft.com/office/drawing/2014/main" id="{0F86F9BA-99EF-BDA8-9ABC-D3FAC18680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4038" y="620395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t</a:t>
            </a:r>
          </a:p>
        </p:txBody>
      </p:sp>
      <p:sp>
        <p:nvSpPr>
          <p:cNvPr id="595976" name="Oval 8">
            <a:extLst>
              <a:ext uri="{FF2B5EF4-FFF2-40B4-BE49-F238E27FC236}">
                <a16:creationId xmlns:a16="http://schemas.microsoft.com/office/drawing/2014/main" id="{19192C6E-8FE8-B63D-D18C-FC2FC7157A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7488" y="419735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2</a:t>
            </a:r>
          </a:p>
        </p:txBody>
      </p:sp>
      <p:sp>
        <p:nvSpPr>
          <p:cNvPr id="595977" name="Oval 9">
            <a:extLst>
              <a:ext uri="{FF2B5EF4-FFF2-40B4-BE49-F238E27FC236}">
                <a16:creationId xmlns:a16="http://schemas.microsoft.com/office/drawing/2014/main" id="{74F56C0C-80A6-9AEA-C1E2-C3D6890802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27238" y="4979988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6</a:t>
            </a:r>
          </a:p>
        </p:txBody>
      </p:sp>
      <p:sp>
        <p:nvSpPr>
          <p:cNvPr id="595978" name="Oval 10">
            <a:extLst>
              <a:ext uri="{FF2B5EF4-FFF2-40B4-BE49-F238E27FC236}">
                <a16:creationId xmlns:a16="http://schemas.microsoft.com/office/drawing/2014/main" id="{7609CA13-ED99-7F25-87DF-A3F797B98F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8763" y="6278563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7</a:t>
            </a:r>
          </a:p>
        </p:txBody>
      </p:sp>
      <p:sp>
        <p:nvSpPr>
          <p:cNvPr id="595979" name="Oval 11">
            <a:extLst>
              <a:ext uri="{FF2B5EF4-FFF2-40B4-BE49-F238E27FC236}">
                <a16:creationId xmlns:a16="http://schemas.microsoft.com/office/drawing/2014/main" id="{AEA8B44F-1BFF-5620-8FEF-7A1515347A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5838" y="5213350"/>
            <a:ext cx="269875" cy="2730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4</a:t>
            </a:r>
          </a:p>
        </p:txBody>
      </p:sp>
      <p:sp>
        <p:nvSpPr>
          <p:cNvPr id="595980" name="Oval 12">
            <a:extLst>
              <a:ext uri="{FF2B5EF4-FFF2-40B4-BE49-F238E27FC236}">
                <a16:creationId xmlns:a16="http://schemas.microsoft.com/office/drawing/2014/main" id="{55598413-C708-EE06-A677-15C92536FE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7038" y="5441950"/>
            <a:ext cx="269875" cy="269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200"/>
              <a:t>5</a:t>
            </a:r>
          </a:p>
        </p:txBody>
      </p:sp>
      <p:cxnSp>
        <p:nvCxnSpPr>
          <p:cNvPr id="595981" name="AutoShape 13">
            <a:extLst>
              <a:ext uri="{FF2B5EF4-FFF2-40B4-BE49-F238E27FC236}">
                <a16:creationId xmlns:a16="http://schemas.microsoft.com/office/drawing/2014/main" id="{884C7600-6C2F-62F1-8F1B-F82FC4DEAADB}"/>
              </a:ext>
            </a:extLst>
          </p:cNvPr>
          <p:cNvCxnSpPr>
            <a:cxnSpLocks noChangeShapeType="1"/>
            <a:stCxn id="595973" idx="7"/>
            <a:endCxn id="595976" idx="2"/>
          </p:cNvCxnSpPr>
          <p:nvPr/>
        </p:nvCxnSpPr>
        <p:spPr bwMode="auto">
          <a:xfrm flipV="1">
            <a:off x="530225" y="4332288"/>
            <a:ext cx="957263" cy="2349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5982" name="AutoShape 14">
            <a:extLst>
              <a:ext uri="{FF2B5EF4-FFF2-40B4-BE49-F238E27FC236}">
                <a16:creationId xmlns:a16="http://schemas.microsoft.com/office/drawing/2014/main" id="{3F0C0996-66DC-786E-95CE-A572E783165E}"/>
              </a:ext>
            </a:extLst>
          </p:cNvPr>
          <p:cNvCxnSpPr>
            <a:cxnSpLocks noChangeShapeType="1"/>
            <a:stCxn id="595973" idx="6"/>
            <a:endCxn id="595977" idx="1"/>
          </p:cNvCxnSpPr>
          <p:nvPr/>
        </p:nvCxnSpPr>
        <p:spPr bwMode="auto">
          <a:xfrm>
            <a:off x="569913" y="4662488"/>
            <a:ext cx="1497012" cy="357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5983" name="AutoShape 15">
            <a:extLst>
              <a:ext uri="{FF2B5EF4-FFF2-40B4-BE49-F238E27FC236}">
                <a16:creationId xmlns:a16="http://schemas.microsoft.com/office/drawing/2014/main" id="{CA81E815-227A-8547-42DA-CF1930134CBC}"/>
              </a:ext>
            </a:extLst>
          </p:cNvPr>
          <p:cNvCxnSpPr>
            <a:cxnSpLocks noChangeShapeType="1"/>
            <a:stCxn id="595973" idx="4"/>
            <a:endCxn id="595978" idx="0"/>
          </p:cNvCxnSpPr>
          <p:nvPr/>
        </p:nvCxnSpPr>
        <p:spPr bwMode="auto">
          <a:xfrm>
            <a:off x="434975" y="4797425"/>
            <a:ext cx="1228725" cy="148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5984" name="AutoShape 16">
            <a:extLst>
              <a:ext uri="{FF2B5EF4-FFF2-40B4-BE49-F238E27FC236}">
                <a16:creationId xmlns:a16="http://schemas.microsoft.com/office/drawing/2014/main" id="{2A3DDE9A-512F-DA6C-6617-0AC3C8E4C98F}"/>
              </a:ext>
            </a:extLst>
          </p:cNvPr>
          <p:cNvCxnSpPr>
            <a:cxnSpLocks noChangeShapeType="1"/>
            <a:stCxn id="595977" idx="7"/>
            <a:endCxn id="595974" idx="2"/>
          </p:cNvCxnSpPr>
          <p:nvPr/>
        </p:nvCxnSpPr>
        <p:spPr bwMode="auto">
          <a:xfrm flipV="1">
            <a:off x="2257425" y="4332288"/>
            <a:ext cx="316865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5985" name="AutoShape 17">
            <a:extLst>
              <a:ext uri="{FF2B5EF4-FFF2-40B4-BE49-F238E27FC236}">
                <a16:creationId xmlns:a16="http://schemas.microsoft.com/office/drawing/2014/main" id="{9317AF3E-6191-C937-DEF9-E315A70C6066}"/>
              </a:ext>
            </a:extLst>
          </p:cNvPr>
          <p:cNvCxnSpPr>
            <a:cxnSpLocks noChangeShapeType="1"/>
            <a:stCxn id="595979" idx="7"/>
            <a:endCxn id="595974" idx="4"/>
          </p:cNvCxnSpPr>
          <p:nvPr/>
        </p:nvCxnSpPr>
        <p:spPr bwMode="auto">
          <a:xfrm flipV="1">
            <a:off x="5026025" y="4467225"/>
            <a:ext cx="534988" cy="785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5986" name="AutoShape 18">
            <a:extLst>
              <a:ext uri="{FF2B5EF4-FFF2-40B4-BE49-F238E27FC236}">
                <a16:creationId xmlns:a16="http://schemas.microsoft.com/office/drawing/2014/main" id="{C158758E-3E22-DEE6-C7C8-5A12266ED42C}"/>
              </a:ext>
            </a:extLst>
          </p:cNvPr>
          <p:cNvCxnSpPr>
            <a:cxnSpLocks noChangeShapeType="1"/>
            <a:stCxn id="595977" idx="5"/>
            <a:endCxn id="595980" idx="1"/>
          </p:cNvCxnSpPr>
          <p:nvPr/>
        </p:nvCxnSpPr>
        <p:spPr bwMode="auto">
          <a:xfrm>
            <a:off x="2257425" y="5210175"/>
            <a:ext cx="749300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5987" name="AutoShape 19">
            <a:extLst>
              <a:ext uri="{FF2B5EF4-FFF2-40B4-BE49-F238E27FC236}">
                <a16:creationId xmlns:a16="http://schemas.microsoft.com/office/drawing/2014/main" id="{5FC98732-B7FC-3C36-E9B4-5B1A7DDD450D}"/>
              </a:ext>
            </a:extLst>
          </p:cNvPr>
          <p:cNvCxnSpPr>
            <a:cxnSpLocks noChangeShapeType="1"/>
            <a:stCxn id="595980" idx="5"/>
            <a:endCxn id="595975" idx="2"/>
          </p:cNvCxnSpPr>
          <p:nvPr/>
        </p:nvCxnSpPr>
        <p:spPr bwMode="auto">
          <a:xfrm>
            <a:off x="3197225" y="5672138"/>
            <a:ext cx="2436813" cy="6667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5988" name="AutoShape 20">
            <a:extLst>
              <a:ext uri="{FF2B5EF4-FFF2-40B4-BE49-F238E27FC236}">
                <a16:creationId xmlns:a16="http://schemas.microsoft.com/office/drawing/2014/main" id="{79047564-3462-214E-E685-ABDBDA8EF688}"/>
              </a:ext>
            </a:extLst>
          </p:cNvPr>
          <p:cNvCxnSpPr>
            <a:cxnSpLocks noChangeShapeType="1"/>
            <a:stCxn id="595980" idx="6"/>
            <a:endCxn id="595979" idx="2"/>
          </p:cNvCxnSpPr>
          <p:nvPr/>
        </p:nvCxnSpPr>
        <p:spPr bwMode="auto">
          <a:xfrm flipV="1">
            <a:off x="3236913" y="5349875"/>
            <a:ext cx="1558925" cy="227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5989" name="AutoShape 21">
            <a:extLst>
              <a:ext uri="{FF2B5EF4-FFF2-40B4-BE49-F238E27FC236}">
                <a16:creationId xmlns:a16="http://schemas.microsoft.com/office/drawing/2014/main" id="{9B0AF6AF-BC35-30F3-217B-381B0FE533E9}"/>
              </a:ext>
            </a:extLst>
          </p:cNvPr>
          <p:cNvCxnSpPr>
            <a:cxnSpLocks noChangeShapeType="1"/>
            <a:stCxn id="595979" idx="4"/>
            <a:endCxn id="595975" idx="1"/>
          </p:cNvCxnSpPr>
          <p:nvPr/>
        </p:nvCxnSpPr>
        <p:spPr bwMode="auto">
          <a:xfrm>
            <a:off x="4930775" y="5486400"/>
            <a:ext cx="742950" cy="757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5990" name="AutoShape 22">
            <a:extLst>
              <a:ext uri="{FF2B5EF4-FFF2-40B4-BE49-F238E27FC236}">
                <a16:creationId xmlns:a16="http://schemas.microsoft.com/office/drawing/2014/main" id="{94672EAF-8347-997C-C788-E6FB82CFD1EE}"/>
              </a:ext>
            </a:extLst>
          </p:cNvPr>
          <p:cNvCxnSpPr>
            <a:cxnSpLocks noChangeShapeType="1"/>
            <a:stCxn id="595974" idx="3"/>
            <a:endCxn id="595980" idx="7"/>
          </p:cNvCxnSpPr>
          <p:nvPr/>
        </p:nvCxnSpPr>
        <p:spPr bwMode="auto">
          <a:xfrm flipH="1">
            <a:off x="3197225" y="4427538"/>
            <a:ext cx="2268538" cy="105410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5991" name="AutoShape 23">
            <a:extLst>
              <a:ext uri="{FF2B5EF4-FFF2-40B4-BE49-F238E27FC236}">
                <a16:creationId xmlns:a16="http://schemas.microsoft.com/office/drawing/2014/main" id="{2D088C2C-EE26-C7FF-0E9B-292A98812ACE}"/>
              </a:ext>
            </a:extLst>
          </p:cNvPr>
          <p:cNvCxnSpPr>
            <a:cxnSpLocks noChangeShapeType="1"/>
            <a:stCxn id="595977" idx="4"/>
            <a:endCxn id="595978" idx="7"/>
          </p:cNvCxnSpPr>
          <p:nvPr/>
        </p:nvCxnSpPr>
        <p:spPr bwMode="auto">
          <a:xfrm flipH="1">
            <a:off x="1758950" y="5249863"/>
            <a:ext cx="403225" cy="1068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5992" name="AutoShape 24">
            <a:extLst>
              <a:ext uri="{FF2B5EF4-FFF2-40B4-BE49-F238E27FC236}">
                <a16:creationId xmlns:a16="http://schemas.microsoft.com/office/drawing/2014/main" id="{EFBCA413-F6FB-D0FD-F05D-B83475E8C386}"/>
              </a:ext>
            </a:extLst>
          </p:cNvPr>
          <p:cNvCxnSpPr>
            <a:cxnSpLocks noChangeShapeType="1"/>
            <a:stCxn id="595978" idx="6"/>
            <a:endCxn id="595980" idx="2"/>
          </p:cNvCxnSpPr>
          <p:nvPr/>
        </p:nvCxnSpPr>
        <p:spPr bwMode="auto">
          <a:xfrm flipV="1">
            <a:off x="1798638" y="5576888"/>
            <a:ext cx="1168400" cy="836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5993" name="AutoShape 25">
            <a:extLst>
              <a:ext uri="{FF2B5EF4-FFF2-40B4-BE49-F238E27FC236}">
                <a16:creationId xmlns:a16="http://schemas.microsoft.com/office/drawing/2014/main" id="{50A012E4-E44C-D808-20DE-B40B64F6669E}"/>
              </a:ext>
            </a:extLst>
          </p:cNvPr>
          <p:cNvCxnSpPr>
            <a:cxnSpLocks noChangeShapeType="1"/>
            <a:stCxn id="595976" idx="6"/>
            <a:endCxn id="595974" idx="1"/>
          </p:cNvCxnSpPr>
          <p:nvPr/>
        </p:nvCxnSpPr>
        <p:spPr bwMode="auto">
          <a:xfrm flipV="1">
            <a:off x="1757363" y="4237038"/>
            <a:ext cx="3708400" cy="9525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5994" name="AutoShape 26">
            <a:extLst>
              <a:ext uri="{FF2B5EF4-FFF2-40B4-BE49-F238E27FC236}">
                <a16:creationId xmlns:a16="http://schemas.microsoft.com/office/drawing/2014/main" id="{D152355F-FDB9-85CD-6CE8-96F51EDB54C0}"/>
              </a:ext>
            </a:extLst>
          </p:cNvPr>
          <p:cNvCxnSpPr>
            <a:cxnSpLocks noChangeShapeType="1"/>
            <a:stCxn id="595978" idx="6"/>
            <a:endCxn id="595975" idx="3"/>
          </p:cNvCxnSpPr>
          <p:nvPr/>
        </p:nvCxnSpPr>
        <p:spPr bwMode="auto">
          <a:xfrm>
            <a:off x="1798638" y="6413500"/>
            <a:ext cx="3875087" cy="20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5995" name="AutoShape 27">
            <a:extLst>
              <a:ext uri="{FF2B5EF4-FFF2-40B4-BE49-F238E27FC236}">
                <a16:creationId xmlns:a16="http://schemas.microsoft.com/office/drawing/2014/main" id="{B491DAF4-BC3A-A015-E078-CFC3AD46D1AE}"/>
              </a:ext>
            </a:extLst>
          </p:cNvPr>
          <p:cNvCxnSpPr>
            <a:cxnSpLocks noChangeShapeType="1"/>
            <a:stCxn id="595974" idx="5"/>
            <a:endCxn id="595975" idx="0"/>
          </p:cNvCxnSpPr>
          <p:nvPr/>
        </p:nvCxnSpPr>
        <p:spPr bwMode="auto">
          <a:xfrm>
            <a:off x="5656263" y="4427538"/>
            <a:ext cx="112712" cy="177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5996" name="Text Box 28">
            <a:extLst>
              <a:ext uri="{FF2B5EF4-FFF2-40B4-BE49-F238E27FC236}">
                <a16:creationId xmlns:a16="http://schemas.microsoft.com/office/drawing/2014/main" id="{425D772F-C643-CBDB-3C8F-136D0FB6A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197350"/>
            <a:ext cx="26828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23</a:t>
            </a:r>
          </a:p>
        </p:txBody>
      </p:sp>
      <p:sp>
        <p:nvSpPr>
          <p:cNvPr id="595997" name="Text Box 29">
            <a:extLst>
              <a:ext uri="{FF2B5EF4-FFF2-40B4-BE49-F238E27FC236}">
                <a16:creationId xmlns:a16="http://schemas.microsoft.com/office/drawing/2014/main" id="{08AF1D42-3168-873C-29D7-33DE32F57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175" y="4648200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18</a:t>
            </a:r>
          </a:p>
        </p:txBody>
      </p:sp>
      <p:sp>
        <p:nvSpPr>
          <p:cNvPr id="595998" name="Text Box 30">
            <a:extLst>
              <a:ext uri="{FF2B5EF4-FFF2-40B4-BE49-F238E27FC236}">
                <a16:creationId xmlns:a16="http://schemas.microsoft.com/office/drawing/2014/main" id="{B86F4C63-C5D4-A4D7-BC51-A0143F356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075" y="4905375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</a:t>
            </a:r>
          </a:p>
        </p:txBody>
      </p:sp>
      <p:sp>
        <p:nvSpPr>
          <p:cNvPr id="595999" name="Text Box 31">
            <a:extLst>
              <a:ext uri="{FF2B5EF4-FFF2-40B4-BE49-F238E27FC236}">
                <a16:creationId xmlns:a16="http://schemas.microsoft.com/office/drawing/2014/main" id="{E836D317-A7E6-8362-3F7F-EB27B4C44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4351338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9</a:t>
            </a:r>
          </a:p>
        </p:txBody>
      </p:sp>
      <p:sp>
        <p:nvSpPr>
          <p:cNvPr id="596000" name="Text Box 32">
            <a:extLst>
              <a:ext uri="{FF2B5EF4-FFF2-40B4-BE49-F238E27FC236}">
                <a16:creationId xmlns:a16="http://schemas.microsoft.com/office/drawing/2014/main" id="{42BB5D3E-447E-F3A0-A184-34EDCA8C0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14888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14</a:t>
            </a:r>
          </a:p>
        </p:txBody>
      </p:sp>
      <p:sp>
        <p:nvSpPr>
          <p:cNvPr id="596001" name="Text Box 33">
            <a:extLst>
              <a:ext uri="{FF2B5EF4-FFF2-40B4-BE49-F238E27FC236}">
                <a16:creationId xmlns:a16="http://schemas.microsoft.com/office/drawing/2014/main" id="{539567E3-D254-2C82-EFFE-411A4E15F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5510213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15</a:t>
            </a:r>
          </a:p>
        </p:txBody>
      </p:sp>
      <p:sp>
        <p:nvSpPr>
          <p:cNvPr id="596002" name="Text Box 34">
            <a:extLst>
              <a:ext uri="{FF2B5EF4-FFF2-40B4-BE49-F238E27FC236}">
                <a16:creationId xmlns:a16="http://schemas.microsoft.com/office/drawing/2014/main" id="{A1141A88-D54A-1B52-80AD-713D01307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5586413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5</a:t>
            </a:r>
          </a:p>
        </p:txBody>
      </p:sp>
      <p:sp>
        <p:nvSpPr>
          <p:cNvPr id="596003" name="Text Box 35">
            <a:extLst>
              <a:ext uri="{FF2B5EF4-FFF2-40B4-BE49-F238E27FC236}">
                <a16:creationId xmlns:a16="http://schemas.microsoft.com/office/drawing/2014/main" id="{E273E7DA-EAF5-F85C-413D-84C3A2AF6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5249863"/>
            <a:ext cx="27940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30</a:t>
            </a:r>
          </a:p>
        </p:txBody>
      </p:sp>
      <p:sp>
        <p:nvSpPr>
          <p:cNvPr id="596004" name="Text Box 36">
            <a:extLst>
              <a:ext uri="{FF2B5EF4-FFF2-40B4-BE49-F238E27FC236}">
                <a16:creationId xmlns:a16="http://schemas.microsoft.com/office/drawing/2014/main" id="{363072C0-B4CD-1B24-B211-191E4761A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5894388"/>
            <a:ext cx="268288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20</a:t>
            </a:r>
          </a:p>
        </p:txBody>
      </p:sp>
      <p:sp>
        <p:nvSpPr>
          <p:cNvPr id="596005" name="Text Box 37">
            <a:extLst>
              <a:ext uri="{FF2B5EF4-FFF2-40B4-BE49-F238E27FC236}">
                <a16:creationId xmlns:a16="http://schemas.microsoft.com/office/drawing/2014/main" id="{6A480944-7A74-B825-FD9A-56786D473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6342063"/>
            <a:ext cx="26670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44</a:t>
            </a:r>
          </a:p>
        </p:txBody>
      </p:sp>
      <p:sp>
        <p:nvSpPr>
          <p:cNvPr id="596006" name="Text Box 38">
            <a:extLst>
              <a:ext uri="{FF2B5EF4-FFF2-40B4-BE49-F238E27FC236}">
                <a16:creationId xmlns:a16="http://schemas.microsoft.com/office/drawing/2014/main" id="{112438A5-864F-B214-3D4B-618958294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025" y="5892800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16</a:t>
            </a:r>
          </a:p>
        </p:txBody>
      </p:sp>
      <p:sp>
        <p:nvSpPr>
          <p:cNvPr id="596007" name="Text Box 39">
            <a:extLst>
              <a:ext uri="{FF2B5EF4-FFF2-40B4-BE49-F238E27FC236}">
                <a16:creationId xmlns:a16="http://schemas.microsoft.com/office/drawing/2014/main" id="{736E762B-A9A7-ADF8-E960-A541AB832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525" y="5389563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11</a:t>
            </a:r>
          </a:p>
        </p:txBody>
      </p:sp>
      <p:sp>
        <p:nvSpPr>
          <p:cNvPr id="596008" name="Text Box 40">
            <a:extLst>
              <a:ext uri="{FF2B5EF4-FFF2-40B4-BE49-F238E27FC236}">
                <a16:creationId xmlns:a16="http://schemas.microsoft.com/office/drawing/2014/main" id="{9CF35E93-01B9-C78D-EC9A-5E19924C2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4875213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96009" name="Text Box 41">
            <a:extLst>
              <a:ext uri="{FF2B5EF4-FFF2-40B4-BE49-F238E27FC236}">
                <a16:creationId xmlns:a16="http://schemas.microsoft.com/office/drawing/2014/main" id="{539946DB-8AB2-375E-D8E6-5CA7AC640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5248275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19</a:t>
            </a:r>
          </a:p>
        </p:txBody>
      </p:sp>
      <p:sp>
        <p:nvSpPr>
          <p:cNvPr id="596010" name="Text Box 42">
            <a:extLst>
              <a:ext uri="{FF2B5EF4-FFF2-40B4-BE49-F238E27FC236}">
                <a16:creationId xmlns:a16="http://schemas.microsoft.com/office/drawing/2014/main" id="{63DBB0A5-F23F-F494-20DC-EA72341B9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5735638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200"/>
              <a:t> 6</a:t>
            </a:r>
          </a:p>
        </p:txBody>
      </p:sp>
      <p:sp>
        <p:nvSpPr>
          <p:cNvPr id="596011" name="Line 43">
            <a:extLst>
              <a:ext uri="{FF2B5EF4-FFF2-40B4-BE49-F238E27FC236}">
                <a16:creationId xmlns:a16="http://schemas.microsoft.com/office/drawing/2014/main" id="{33183139-8923-75A9-388F-337585CEDA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9416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96012" name="Text Box 44">
            <a:extLst>
              <a:ext uri="{FF2B5EF4-FFF2-40B4-BE49-F238E27FC236}">
                <a16:creationId xmlns:a16="http://schemas.microsoft.com/office/drawing/2014/main" id="{A7460355-6588-6D7B-D120-69FC29DF7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36913"/>
            <a:ext cx="30035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cost of path = sum of edge costs in path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C4A9010-D15E-D810-17E0-58569B015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D6C6C-E45E-4B35-8512-6B6D393033FD}" type="slidenum">
              <a:rPr lang="en-US" altLang="en-US"/>
              <a:pPr/>
              <a:t>83</a:t>
            </a:fld>
            <a:endParaRPr lang="en-US" altLang="en-US" sz="1400"/>
          </a:p>
        </p:txBody>
      </p:sp>
      <p:sp>
        <p:nvSpPr>
          <p:cNvPr id="591874" name="Rectangle 2">
            <a:extLst>
              <a:ext uri="{FF2B5EF4-FFF2-40B4-BE49-F238E27FC236}">
                <a16:creationId xmlns:a16="http://schemas.microsoft.com/office/drawing/2014/main" id="{7EB2E12A-F964-6AA8-4CC2-CF86C4C5A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Dijkstra's Algorithm</a:t>
            </a:r>
          </a:p>
        </p:txBody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11984289-4563-E07C-7CC7-2451C951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Dijkstra's algorithm.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Maintain a set of </a:t>
            </a:r>
            <a:r>
              <a:rPr lang="en-US" altLang="en-US">
                <a:solidFill>
                  <a:schemeClr val="accent1"/>
                </a:solidFill>
                <a:sym typeface="Symbol" panose="05050102010706020507" pitchFamily="18" charset="2"/>
              </a:rPr>
              <a:t>explored nodes</a:t>
            </a:r>
            <a:r>
              <a:rPr lang="en-US" altLang="en-US">
                <a:sym typeface="Symbol" panose="05050102010706020507" pitchFamily="18" charset="2"/>
              </a:rPr>
              <a:t> S for which we have determined the shortest path distance d(u) from s to u.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Initialize S = {</a:t>
            </a:r>
            <a:r>
              <a:rPr lang="en-US" altLang="en-US" baseline="-25000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s</a:t>
            </a:r>
            <a:r>
              <a:rPr lang="en-US" altLang="en-US" baseline="-25000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}, d(s) = 0.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Repeatedly choose unexplored node v which minimizes</a:t>
            </a:r>
            <a:br>
              <a:rPr lang="en-US" altLang="en-US">
                <a:sym typeface="Symbol" panose="05050102010706020507" pitchFamily="18" charset="2"/>
              </a:rPr>
            </a:br>
            <a:br>
              <a:rPr lang="en-US" altLang="en-US">
                <a:sym typeface="Symbol" panose="05050102010706020507" pitchFamily="18" charset="2"/>
              </a:rPr>
            </a:b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add v to S, and set d(v) = (v).</a:t>
            </a:r>
          </a:p>
        </p:txBody>
      </p:sp>
      <p:graphicFrame>
        <p:nvGraphicFramePr>
          <p:cNvPr id="591876" name="Object 4">
            <a:extLst>
              <a:ext uri="{FF2B5EF4-FFF2-40B4-BE49-F238E27FC236}">
                <a16:creationId xmlns:a16="http://schemas.microsoft.com/office/drawing/2014/main" id="{27EB0EF2-3DC3-4D57-3102-292BF3F9A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2725" y="2752725"/>
          <a:ext cx="270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05040" imgH="419040" progId="Equation.3">
                  <p:embed/>
                </p:oleObj>
              </mc:Choice>
              <mc:Fallback>
                <p:oleObj name="Equation" r:id="rId3" imgW="2705040" imgH="419040" progId="Equation.3">
                  <p:embed/>
                  <p:pic>
                    <p:nvPicPr>
                      <p:cNvPr id="591876" name="Object 4">
                        <a:extLst>
                          <a:ext uri="{FF2B5EF4-FFF2-40B4-BE49-F238E27FC236}">
                            <a16:creationId xmlns:a16="http://schemas.microsoft.com/office/drawing/2014/main" id="{27EB0EF2-3DC3-4D57-3102-292BF3F9A8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2752725"/>
                        <a:ext cx="270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77" name="Freeform 5">
            <a:extLst>
              <a:ext uri="{FF2B5EF4-FFF2-40B4-BE49-F238E27FC236}">
                <a16:creationId xmlns:a16="http://schemas.microsoft.com/office/drawing/2014/main" id="{231B1521-88B3-6142-271E-189F352119A1}"/>
              </a:ext>
            </a:extLst>
          </p:cNvPr>
          <p:cNvSpPr>
            <a:spLocks/>
          </p:cNvSpPr>
          <p:nvPr/>
        </p:nvSpPr>
        <p:spPr bwMode="auto">
          <a:xfrm>
            <a:off x="990600" y="4495800"/>
            <a:ext cx="3429000" cy="2057400"/>
          </a:xfrm>
          <a:custGeom>
            <a:avLst/>
            <a:gdLst>
              <a:gd name="T0" fmla="*/ 225 w 1702"/>
              <a:gd name="T1" fmla="*/ 271 h 994"/>
              <a:gd name="T2" fmla="*/ 299 w 1702"/>
              <a:gd name="T3" fmla="*/ 222 h 994"/>
              <a:gd name="T4" fmla="*/ 348 w 1702"/>
              <a:gd name="T5" fmla="*/ 181 h 994"/>
              <a:gd name="T6" fmla="*/ 447 w 1702"/>
              <a:gd name="T7" fmla="*/ 140 h 994"/>
              <a:gd name="T8" fmla="*/ 471 w 1702"/>
              <a:gd name="T9" fmla="*/ 131 h 994"/>
              <a:gd name="T10" fmla="*/ 521 w 1702"/>
              <a:gd name="T11" fmla="*/ 115 h 994"/>
              <a:gd name="T12" fmla="*/ 570 w 1702"/>
              <a:gd name="T13" fmla="*/ 99 h 994"/>
              <a:gd name="T14" fmla="*/ 850 w 1702"/>
              <a:gd name="T15" fmla="*/ 25 h 994"/>
              <a:gd name="T16" fmla="*/ 1072 w 1702"/>
              <a:gd name="T17" fmla="*/ 0 h 994"/>
              <a:gd name="T18" fmla="*/ 1294 w 1702"/>
              <a:gd name="T19" fmla="*/ 8 h 994"/>
              <a:gd name="T20" fmla="*/ 1360 w 1702"/>
              <a:gd name="T21" fmla="*/ 25 h 994"/>
              <a:gd name="T22" fmla="*/ 1410 w 1702"/>
              <a:gd name="T23" fmla="*/ 41 h 994"/>
              <a:gd name="T24" fmla="*/ 1516 w 1702"/>
              <a:gd name="T25" fmla="*/ 90 h 994"/>
              <a:gd name="T26" fmla="*/ 1558 w 1702"/>
              <a:gd name="T27" fmla="*/ 123 h 994"/>
              <a:gd name="T28" fmla="*/ 1574 w 1702"/>
              <a:gd name="T29" fmla="*/ 148 h 994"/>
              <a:gd name="T30" fmla="*/ 1591 w 1702"/>
              <a:gd name="T31" fmla="*/ 164 h 994"/>
              <a:gd name="T32" fmla="*/ 1640 w 1702"/>
              <a:gd name="T33" fmla="*/ 255 h 994"/>
              <a:gd name="T34" fmla="*/ 1681 w 1702"/>
              <a:gd name="T35" fmla="*/ 354 h 994"/>
              <a:gd name="T36" fmla="*/ 1656 w 1702"/>
              <a:gd name="T37" fmla="*/ 584 h 994"/>
              <a:gd name="T38" fmla="*/ 1591 w 1702"/>
              <a:gd name="T39" fmla="*/ 675 h 994"/>
              <a:gd name="T40" fmla="*/ 1541 w 1702"/>
              <a:gd name="T41" fmla="*/ 765 h 994"/>
              <a:gd name="T42" fmla="*/ 1508 w 1702"/>
              <a:gd name="T43" fmla="*/ 831 h 994"/>
              <a:gd name="T44" fmla="*/ 1401 w 1702"/>
              <a:gd name="T45" fmla="*/ 938 h 994"/>
              <a:gd name="T46" fmla="*/ 1056 w 1702"/>
              <a:gd name="T47" fmla="*/ 979 h 994"/>
              <a:gd name="T48" fmla="*/ 636 w 1702"/>
              <a:gd name="T49" fmla="*/ 946 h 994"/>
              <a:gd name="T50" fmla="*/ 364 w 1702"/>
              <a:gd name="T51" fmla="*/ 856 h 994"/>
              <a:gd name="T52" fmla="*/ 307 w 1702"/>
              <a:gd name="T53" fmla="*/ 839 h 994"/>
              <a:gd name="T54" fmla="*/ 290 w 1702"/>
              <a:gd name="T55" fmla="*/ 823 h 994"/>
              <a:gd name="T56" fmla="*/ 233 w 1702"/>
              <a:gd name="T57" fmla="*/ 798 h 994"/>
              <a:gd name="T58" fmla="*/ 76 w 1702"/>
              <a:gd name="T59" fmla="*/ 683 h 994"/>
              <a:gd name="T60" fmla="*/ 85 w 1702"/>
              <a:gd name="T61" fmla="*/ 345 h 994"/>
              <a:gd name="T62" fmla="*/ 225 w 1702"/>
              <a:gd name="T63" fmla="*/ 271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02" h="994">
                <a:moveTo>
                  <a:pt x="225" y="271"/>
                </a:moveTo>
                <a:cubicBezTo>
                  <a:pt x="250" y="254"/>
                  <a:pt x="279" y="243"/>
                  <a:pt x="299" y="222"/>
                </a:cubicBezTo>
                <a:cubicBezTo>
                  <a:pt x="318" y="202"/>
                  <a:pt x="323" y="193"/>
                  <a:pt x="348" y="181"/>
                </a:cubicBezTo>
                <a:cubicBezTo>
                  <a:pt x="379" y="166"/>
                  <a:pt x="415" y="151"/>
                  <a:pt x="447" y="140"/>
                </a:cubicBezTo>
                <a:cubicBezTo>
                  <a:pt x="455" y="137"/>
                  <a:pt x="463" y="134"/>
                  <a:pt x="471" y="131"/>
                </a:cubicBezTo>
                <a:cubicBezTo>
                  <a:pt x="488" y="125"/>
                  <a:pt x="504" y="120"/>
                  <a:pt x="521" y="115"/>
                </a:cubicBezTo>
                <a:cubicBezTo>
                  <a:pt x="537" y="110"/>
                  <a:pt x="570" y="99"/>
                  <a:pt x="570" y="99"/>
                </a:cubicBezTo>
                <a:cubicBezTo>
                  <a:pt x="648" y="46"/>
                  <a:pt x="759" y="35"/>
                  <a:pt x="850" y="25"/>
                </a:cubicBezTo>
                <a:cubicBezTo>
                  <a:pt x="923" y="9"/>
                  <a:pt x="1072" y="0"/>
                  <a:pt x="1072" y="0"/>
                </a:cubicBezTo>
                <a:cubicBezTo>
                  <a:pt x="1146" y="3"/>
                  <a:pt x="1220" y="3"/>
                  <a:pt x="1294" y="8"/>
                </a:cubicBezTo>
                <a:cubicBezTo>
                  <a:pt x="1300" y="8"/>
                  <a:pt x="1355" y="23"/>
                  <a:pt x="1360" y="25"/>
                </a:cubicBezTo>
                <a:cubicBezTo>
                  <a:pt x="1377" y="30"/>
                  <a:pt x="1410" y="41"/>
                  <a:pt x="1410" y="41"/>
                </a:cubicBezTo>
                <a:cubicBezTo>
                  <a:pt x="1439" y="61"/>
                  <a:pt x="1482" y="79"/>
                  <a:pt x="1516" y="90"/>
                </a:cubicBezTo>
                <a:cubicBezTo>
                  <a:pt x="1529" y="103"/>
                  <a:pt x="1545" y="110"/>
                  <a:pt x="1558" y="123"/>
                </a:cubicBezTo>
                <a:cubicBezTo>
                  <a:pt x="1565" y="130"/>
                  <a:pt x="1568" y="140"/>
                  <a:pt x="1574" y="148"/>
                </a:cubicBezTo>
                <a:cubicBezTo>
                  <a:pt x="1579" y="154"/>
                  <a:pt x="1585" y="159"/>
                  <a:pt x="1591" y="164"/>
                </a:cubicBezTo>
                <a:cubicBezTo>
                  <a:pt x="1601" y="196"/>
                  <a:pt x="1617" y="232"/>
                  <a:pt x="1640" y="255"/>
                </a:cubicBezTo>
                <a:cubicBezTo>
                  <a:pt x="1652" y="293"/>
                  <a:pt x="1660" y="321"/>
                  <a:pt x="1681" y="354"/>
                </a:cubicBezTo>
                <a:cubicBezTo>
                  <a:pt x="1694" y="432"/>
                  <a:pt x="1702" y="516"/>
                  <a:pt x="1656" y="584"/>
                </a:cubicBezTo>
                <a:cubicBezTo>
                  <a:pt x="1645" y="618"/>
                  <a:pt x="1616" y="649"/>
                  <a:pt x="1591" y="675"/>
                </a:cubicBezTo>
                <a:cubicBezTo>
                  <a:pt x="1578" y="711"/>
                  <a:pt x="1569" y="738"/>
                  <a:pt x="1541" y="765"/>
                </a:cubicBezTo>
                <a:cubicBezTo>
                  <a:pt x="1523" y="822"/>
                  <a:pt x="1537" y="802"/>
                  <a:pt x="1508" y="831"/>
                </a:cubicBezTo>
                <a:cubicBezTo>
                  <a:pt x="1495" y="873"/>
                  <a:pt x="1443" y="925"/>
                  <a:pt x="1401" y="938"/>
                </a:cubicBezTo>
                <a:cubicBezTo>
                  <a:pt x="1317" y="994"/>
                  <a:pt x="1153" y="974"/>
                  <a:pt x="1056" y="979"/>
                </a:cubicBezTo>
                <a:cubicBezTo>
                  <a:pt x="814" y="973"/>
                  <a:pt x="795" y="985"/>
                  <a:pt x="636" y="946"/>
                </a:cubicBezTo>
                <a:cubicBezTo>
                  <a:pt x="554" y="893"/>
                  <a:pt x="460" y="869"/>
                  <a:pt x="364" y="856"/>
                </a:cubicBezTo>
                <a:cubicBezTo>
                  <a:pt x="345" y="849"/>
                  <a:pt x="325" y="848"/>
                  <a:pt x="307" y="839"/>
                </a:cubicBezTo>
                <a:cubicBezTo>
                  <a:pt x="300" y="836"/>
                  <a:pt x="296" y="827"/>
                  <a:pt x="290" y="823"/>
                </a:cubicBezTo>
                <a:cubicBezTo>
                  <a:pt x="266" y="807"/>
                  <a:pt x="258" y="806"/>
                  <a:pt x="233" y="798"/>
                </a:cubicBezTo>
                <a:cubicBezTo>
                  <a:pt x="185" y="752"/>
                  <a:pt x="124" y="729"/>
                  <a:pt x="76" y="683"/>
                </a:cubicBezTo>
                <a:cubicBezTo>
                  <a:pt x="42" y="578"/>
                  <a:pt x="0" y="430"/>
                  <a:pt x="85" y="345"/>
                </a:cubicBezTo>
                <a:cubicBezTo>
                  <a:pt x="103" y="290"/>
                  <a:pt x="172" y="271"/>
                  <a:pt x="225" y="27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91878" name="Line 6">
            <a:extLst>
              <a:ext uri="{FF2B5EF4-FFF2-40B4-BE49-F238E27FC236}">
                <a16:creationId xmlns:a16="http://schemas.microsoft.com/office/drawing/2014/main" id="{0404E961-0BD3-E132-F4F8-13217870FD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91880" name="Oval 8">
            <a:extLst>
              <a:ext uri="{FF2B5EF4-FFF2-40B4-BE49-F238E27FC236}">
                <a16:creationId xmlns:a16="http://schemas.microsoft.com/office/drawing/2014/main" id="{945B9758-BD2A-E10A-BC8C-61CEE19967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55626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s</a:t>
            </a:r>
          </a:p>
        </p:txBody>
      </p:sp>
      <p:sp>
        <p:nvSpPr>
          <p:cNvPr id="591881" name="Oval 9">
            <a:extLst>
              <a:ext uri="{FF2B5EF4-FFF2-40B4-BE49-F238E27FC236}">
                <a16:creationId xmlns:a16="http://schemas.microsoft.com/office/drawing/2014/main" id="{F36F9D3F-09CB-2C28-AE0D-CE90BFA010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2200" y="5638800"/>
            <a:ext cx="223838" cy="227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91882" name="Oval 10">
            <a:extLst>
              <a:ext uri="{FF2B5EF4-FFF2-40B4-BE49-F238E27FC236}">
                <a16:creationId xmlns:a16="http://schemas.microsoft.com/office/drawing/2014/main" id="{90086843-AD6A-D2B4-4E92-4A3A8D0C9F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054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91883" name="Oval 11">
            <a:extLst>
              <a:ext uri="{FF2B5EF4-FFF2-40B4-BE49-F238E27FC236}">
                <a16:creationId xmlns:a16="http://schemas.microsoft.com/office/drawing/2014/main" id="{536E2F03-E95D-0A4F-582D-264E57638C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7563" y="54864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91884" name="Oval 12">
            <a:extLst>
              <a:ext uri="{FF2B5EF4-FFF2-40B4-BE49-F238E27FC236}">
                <a16:creationId xmlns:a16="http://schemas.microsoft.com/office/drawing/2014/main" id="{DC1DC243-84C5-873F-39C7-E5698A5C9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5943600"/>
            <a:ext cx="223838" cy="227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91885" name="Oval 13">
            <a:extLst>
              <a:ext uri="{FF2B5EF4-FFF2-40B4-BE49-F238E27FC236}">
                <a16:creationId xmlns:a16="http://schemas.microsoft.com/office/drawing/2014/main" id="{488586A8-68FA-3DC9-6208-7390ABAF9B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00763" y="54864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91886" name="Oval 14">
            <a:extLst>
              <a:ext uri="{FF2B5EF4-FFF2-40B4-BE49-F238E27FC236}">
                <a16:creationId xmlns:a16="http://schemas.microsoft.com/office/drawing/2014/main" id="{5BCE64B5-D583-2B13-2716-890689E071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3000" y="59436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91887" name="Oval 15">
            <a:extLst>
              <a:ext uri="{FF2B5EF4-FFF2-40B4-BE49-F238E27FC236}">
                <a16:creationId xmlns:a16="http://schemas.microsoft.com/office/drawing/2014/main" id="{D2C19C03-42A0-1E2F-2DA5-F904305B18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62563" y="45720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v</a:t>
            </a:r>
          </a:p>
        </p:txBody>
      </p:sp>
      <p:sp>
        <p:nvSpPr>
          <p:cNvPr id="591888" name="Oval 16">
            <a:extLst>
              <a:ext uri="{FF2B5EF4-FFF2-40B4-BE49-F238E27FC236}">
                <a16:creationId xmlns:a16="http://schemas.microsoft.com/office/drawing/2014/main" id="{05F5C53E-76FB-6AA4-76F4-3E5E64AE7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49530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u</a:t>
            </a:r>
          </a:p>
        </p:txBody>
      </p:sp>
      <p:cxnSp>
        <p:nvCxnSpPr>
          <p:cNvPr id="591889" name="AutoShape 17">
            <a:extLst>
              <a:ext uri="{FF2B5EF4-FFF2-40B4-BE49-F238E27FC236}">
                <a16:creationId xmlns:a16="http://schemas.microsoft.com/office/drawing/2014/main" id="{C21D949A-1D2B-EF2F-F9C2-9ED8D2BCC785}"/>
              </a:ext>
            </a:extLst>
          </p:cNvPr>
          <p:cNvCxnSpPr>
            <a:cxnSpLocks noChangeShapeType="1"/>
            <a:stCxn id="591888" idx="6"/>
            <a:endCxn id="591887" idx="2"/>
          </p:cNvCxnSpPr>
          <p:nvPr/>
        </p:nvCxnSpPr>
        <p:spPr bwMode="auto">
          <a:xfrm flipV="1">
            <a:off x="3576638" y="4686300"/>
            <a:ext cx="1685925" cy="3810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1890" name="Text Box 18">
            <a:extLst>
              <a:ext uri="{FF2B5EF4-FFF2-40B4-BE49-F238E27FC236}">
                <a16:creationId xmlns:a16="http://schemas.microsoft.com/office/drawing/2014/main" id="{C06133BA-B172-4A26-2D82-46FC0EFAB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25" y="4638675"/>
            <a:ext cx="5111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d(u)</a:t>
            </a:r>
          </a:p>
        </p:txBody>
      </p:sp>
      <p:cxnSp>
        <p:nvCxnSpPr>
          <p:cNvPr id="591891" name="AutoShape 19">
            <a:extLst>
              <a:ext uri="{FF2B5EF4-FFF2-40B4-BE49-F238E27FC236}">
                <a16:creationId xmlns:a16="http://schemas.microsoft.com/office/drawing/2014/main" id="{F24A15FF-0E98-A6FA-43DC-7467F3B89C11}"/>
              </a:ext>
            </a:extLst>
          </p:cNvPr>
          <p:cNvCxnSpPr>
            <a:cxnSpLocks noChangeShapeType="1"/>
            <a:stCxn id="591883" idx="7"/>
            <a:endCxn id="591887" idx="3"/>
          </p:cNvCxnSpPr>
          <p:nvPr/>
        </p:nvCxnSpPr>
        <p:spPr bwMode="auto">
          <a:xfrm flipV="1">
            <a:off x="3548063" y="4767263"/>
            <a:ext cx="1747837" cy="7524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2" name="AutoShape 20">
            <a:extLst>
              <a:ext uri="{FF2B5EF4-FFF2-40B4-BE49-F238E27FC236}">
                <a16:creationId xmlns:a16="http://schemas.microsoft.com/office/drawing/2014/main" id="{C273BD88-9812-09FC-761F-02E08235233F}"/>
              </a:ext>
            </a:extLst>
          </p:cNvPr>
          <p:cNvCxnSpPr>
            <a:cxnSpLocks noChangeShapeType="1"/>
            <a:stCxn id="591883" idx="6"/>
            <a:endCxn id="591885" idx="2"/>
          </p:cNvCxnSpPr>
          <p:nvPr/>
        </p:nvCxnSpPr>
        <p:spPr bwMode="auto">
          <a:xfrm>
            <a:off x="3581400" y="5600700"/>
            <a:ext cx="2519363" cy="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3" name="AutoShape 21">
            <a:extLst>
              <a:ext uri="{FF2B5EF4-FFF2-40B4-BE49-F238E27FC236}">
                <a16:creationId xmlns:a16="http://schemas.microsoft.com/office/drawing/2014/main" id="{A3470594-0B65-A5B1-E6F6-60172220FB54}"/>
              </a:ext>
            </a:extLst>
          </p:cNvPr>
          <p:cNvCxnSpPr>
            <a:cxnSpLocks noChangeShapeType="1"/>
            <a:stCxn id="591884" idx="6"/>
            <a:endCxn id="591886" idx="2"/>
          </p:cNvCxnSpPr>
          <p:nvPr/>
        </p:nvCxnSpPr>
        <p:spPr bwMode="auto">
          <a:xfrm>
            <a:off x="3195638" y="6057900"/>
            <a:ext cx="1757362" cy="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4" name="AutoShape 22">
            <a:extLst>
              <a:ext uri="{FF2B5EF4-FFF2-40B4-BE49-F238E27FC236}">
                <a16:creationId xmlns:a16="http://schemas.microsoft.com/office/drawing/2014/main" id="{C9C2CCB8-489B-C58D-EC56-CD439A557E5A}"/>
              </a:ext>
            </a:extLst>
          </p:cNvPr>
          <p:cNvCxnSpPr>
            <a:cxnSpLocks noChangeShapeType="1"/>
            <a:stCxn id="591887" idx="5"/>
            <a:endCxn id="591885" idx="1"/>
          </p:cNvCxnSpPr>
          <p:nvPr/>
        </p:nvCxnSpPr>
        <p:spPr bwMode="auto">
          <a:xfrm>
            <a:off x="5453063" y="4767263"/>
            <a:ext cx="681037" cy="7524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5" name="AutoShape 23">
            <a:extLst>
              <a:ext uri="{FF2B5EF4-FFF2-40B4-BE49-F238E27FC236}">
                <a16:creationId xmlns:a16="http://schemas.microsoft.com/office/drawing/2014/main" id="{757D4619-B9D8-1C9E-9537-43C0C41C4889}"/>
              </a:ext>
            </a:extLst>
          </p:cNvPr>
          <p:cNvCxnSpPr>
            <a:cxnSpLocks noChangeShapeType="1"/>
            <a:stCxn id="591886" idx="6"/>
            <a:endCxn id="591885" idx="3"/>
          </p:cNvCxnSpPr>
          <p:nvPr/>
        </p:nvCxnSpPr>
        <p:spPr bwMode="auto">
          <a:xfrm flipV="1">
            <a:off x="5176838" y="5681663"/>
            <a:ext cx="957262" cy="3762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6" name="AutoShape 24">
            <a:extLst>
              <a:ext uri="{FF2B5EF4-FFF2-40B4-BE49-F238E27FC236}">
                <a16:creationId xmlns:a16="http://schemas.microsoft.com/office/drawing/2014/main" id="{0282B540-928E-52FD-4522-F1FBE2522441}"/>
              </a:ext>
            </a:extLst>
          </p:cNvPr>
          <p:cNvCxnSpPr>
            <a:cxnSpLocks noChangeShapeType="1"/>
            <a:stCxn id="591880" idx="7"/>
            <a:endCxn id="591882" idx="3"/>
          </p:cNvCxnSpPr>
          <p:nvPr/>
        </p:nvCxnSpPr>
        <p:spPr bwMode="auto">
          <a:xfrm flipV="1">
            <a:off x="1714500" y="5300663"/>
            <a:ext cx="909638" cy="2952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7" name="AutoShape 25">
            <a:extLst>
              <a:ext uri="{FF2B5EF4-FFF2-40B4-BE49-F238E27FC236}">
                <a16:creationId xmlns:a16="http://schemas.microsoft.com/office/drawing/2014/main" id="{B219FCC1-453F-9D1A-0E1C-611D42E12A71}"/>
              </a:ext>
            </a:extLst>
          </p:cNvPr>
          <p:cNvCxnSpPr>
            <a:cxnSpLocks noChangeShapeType="1"/>
            <a:stCxn id="591880" idx="6"/>
            <a:endCxn id="591881" idx="2"/>
          </p:cNvCxnSpPr>
          <p:nvPr/>
        </p:nvCxnSpPr>
        <p:spPr bwMode="auto">
          <a:xfrm>
            <a:off x="1747838" y="5676900"/>
            <a:ext cx="614362" cy="762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8" name="AutoShape 26">
            <a:extLst>
              <a:ext uri="{FF2B5EF4-FFF2-40B4-BE49-F238E27FC236}">
                <a16:creationId xmlns:a16="http://schemas.microsoft.com/office/drawing/2014/main" id="{4B387B35-5385-F087-9CF3-13031415B400}"/>
              </a:ext>
            </a:extLst>
          </p:cNvPr>
          <p:cNvCxnSpPr>
            <a:cxnSpLocks noChangeShapeType="1"/>
            <a:stCxn id="591881" idx="5"/>
            <a:endCxn id="591884" idx="2"/>
          </p:cNvCxnSpPr>
          <p:nvPr/>
        </p:nvCxnSpPr>
        <p:spPr bwMode="auto">
          <a:xfrm>
            <a:off x="2552700" y="5832475"/>
            <a:ext cx="419100" cy="2254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899" name="AutoShape 27">
            <a:extLst>
              <a:ext uri="{FF2B5EF4-FFF2-40B4-BE49-F238E27FC236}">
                <a16:creationId xmlns:a16="http://schemas.microsoft.com/office/drawing/2014/main" id="{6B13F8F0-EBF9-23DE-EDBD-CFAC0BFB9E2D}"/>
              </a:ext>
            </a:extLst>
          </p:cNvPr>
          <p:cNvCxnSpPr>
            <a:cxnSpLocks noChangeShapeType="1"/>
            <a:stCxn id="591881" idx="6"/>
            <a:endCxn id="591883" idx="2"/>
          </p:cNvCxnSpPr>
          <p:nvPr/>
        </p:nvCxnSpPr>
        <p:spPr bwMode="auto">
          <a:xfrm flipV="1">
            <a:off x="2586038" y="5600700"/>
            <a:ext cx="771525" cy="152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900" name="AutoShape 28">
            <a:extLst>
              <a:ext uri="{FF2B5EF4-FFF2-40B4-BE49-F238E27FC236}">
                <a16:creationId xmlns:a16="http://schemas.microsoft.com/office/drawing/2014/main" id="{3F957594-90F6-C8CA-95B4-DA38785102A4}"/>
              </a:ext>
            </a:extLst>
          </p:cNvPr>
          <p:cNvCxnSpPr>
            <a:cxnSpLocks noChangeShapeType="1"/>
            <a:stCxn id="591888" idx="4"/>
            <a:endCxn id="591883" idx="0"/>
          </p:cNvCxnSpPr>
          <p:nvPr/>
        </p:nvCxnSpPr>
        <p:spPr bwMode="auto">
          <a:xfrm>
            <a:off x="3465513" y="5181600"/>
            <a:ext cx="4762" cy="3048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1901" name="AutoShape 29">
            <a:extLst>
              <a:ext uri="{FF2B5EF4-FFF2-40B4-BE49-F238E27FC236}">
                <a16:creationId xmlns:a16="http://schemas.microsoft.com/office/drawing/2014/main" id="{74FDAD6A-5A63-BD9A-C37D-11164E7F027C}"/>
              </a:ext>
            </a:extLst>
          </p:cNvPr>
          <p:cNvCxnSpPr>
            <a:cxnSpLocks noChangeShapeType="1"/>
            <a:stCxn id="591882" idx="6"/>
            <a:endCxn id="591888" idx="2"/>
          </p:cNvCxnSpPr>
          <p:nvPr/>
        </p:nvCxnSpPr>
        <p:spPr bwMode="auto">
          <a:xfrm flipV="1">
            <a:off x="2814638" y="5067300"/>
            <a:ext cx="538162" cy="152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1902" name="Text Box 30">
            <a:extLst>
              <a:ext uri="{FF2B5EF4-FFF2-40B4-BE49-F238E27FC236}">
                <a16:creationId xmlns:a16="http://schemas.microsoft.com/office/drawing/2014/main" id="{BFDAF3CF-114C-7105-C497-516D7F233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81600"/>
            <a:ext cx="3079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S</a:t>
            </a:r>
          </a:p>
        </p:txBody>
      </p:sp>
      <p:sp>
        <p:nvSpPr>
          <p:cNvPr id="591903" name="Text Box 31">
            <a:extLst>
              <a:ext uri="{FF2B5EF4-FFF2-40B4-BE49-F238E27FC236}">
                <a16:creationId xmlns:a16="http://schemas.microsoft.com/office/drawing/2014/main" id="{41AB860A-067D-DC9D-63EC-A895BB501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4451350"/>
            <a:ext cx="315913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ym typeface="MT Extra" panose="05050102010205020202" pitchFamily="18" charset="2"/>
              </a:rPr>
              <a:t></a:t>
            </a:r>
            <a:r>
              <a:rPr lang="en-US" altLang="en-US" baseline="-25000">
                <a:sym typeface="MT Extra" panose="05050102010205020202" pitchFamily="18" charset="2"/>
              </a:rPr>
              <a:t>e</a:t>
            </a:r>
          </a:p>
        </p:txBody>
      </p:sp>
      <p:sp>
        <p:nvSpPr>
          <p:cNvPr id="591905" name="Text Box 33">
            <a:extLst>
              <a:ext uri="{FF2B5EF4-FFF2-40B4-BE49-F238E27FC236}">
                <a16:creationId xmlns:a16="http://schemas.microsoft.com/office/drawing/2014/main" id="{727368E8-B7F7-327E-815A-F0889FB18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76600"/>
            <a:ext cx="2895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200"/>
              <a:t>shortest path to some u in explored part, followed by a single edge (u, v)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AC59779-969B-F97A-5D74-8A7F8F664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DBB12-F76A-492C-8F80-023D2A020B64}" type="slidenum">
              <a:rPr lang="en-US" altLang="en-US"/>
              <a:pPr/>
              <a:t>84</a:t>
            </a:fld>
            <a:endParaRPr lang="en-US" altLang="en-US" sz="1400"/>
          </a:p>
        </p:txBody>
      </p:sp>
      <p:sp>
        <p:nvSpPr>
          <p:cNvPr id="589826" name="Rectangle 2">
            <a:extLst>
              <a:ext uri="{FF2B5EF4-FFF2-40B4-BE49-F238E27FC236}">
                <a16:creationId xmlns:a16="http://schemas.microsoft.com/office/drawing/2014/main" id="{DC13A91C-FADB-4F23-725B-B85B79F30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Dijkstra's Algorithm</a:t>
            </a:r>
          </a:p>
        </p:txBody>
      </p:sp>
      <p:sp>
        <p:nvSpPr>
          <p:cNvPr id="589827" name="Rectangle 3">
            <a:extLst>
              <a:ext uri="{FF2B5EF4-FFF2-40B4-BE49-F238E27FC236}">
                <a16:creationId xmlns:a16="http://schemas.microsoft.com/office/drawing/2014/main" id="{2E036FA6-AC40-9BC3-5ACD-E4D30FEE2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Dijkstra's algorithm.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Maintain a set of </a:t>
            </a:r>
            <a:r>
              <a:rPr lang="en-US" altLang="en-US">
                <a:solidFill>
                  <a:schemeClr val="accent1"/>
                </a:solidFill>
                <a:sym typeface="Symbol" panose="05050102010706020507" pitchFamily="18" charset="2"/>
              </a:rPr>
              <a:t>explored nodes</a:t>
            </a:r>
            <a:r>
              <a:rPr lang="en-US" altLang="en-US">
                <a:sym typeface="Symbol" panose="05050102010706020507" pitchFamily="18" charset="2"/>
              </a:rPr>
              <a:t> S for which we have determined the shortest path distance d(u) from s to u.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Initialize S = {</a:t>
            </a:r>
            <a:r>
              <a:rPr lang="en-US" altLang="en-US" baseline="-25000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s</a:t>
            </a:r>
            <a:r>
              <a:rPr lang="en-US" altLang="en-US" baseline="-25000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}, d(s) = 0.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Repeatedly choose unexplored node v which minimizes</a:t>
            </a:r>
            <a:br>
              <a:rPr lang="en-US" altLang="en-US">
                <a:sym typeface="Symbol" panose="05050102010706020507" pitchFamily="18" charset="2"/>
              </a:rPr>
            </a:br>
            <a:br>
              <a:rPr lang="en-US" altLang="en-US">
                <a:sym typeface="Symbol" panose="05050102010706020507" pitchFamily="18" charset="2"/>
              </a:rPr>
            </a:b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add v to S, and set d(v) = (v).</a:t>
            </a:r>
          </a:p>
        </p:txBody>
      </p:sp>
      <p:graphicFrame>
        <p:nvGraphicFramePr>
          <p:cNvPr id="589828" name="Object 4">
            <a:extLst>
              <a:ext uri="{FF2B5EF4-FFF2-40B4-BE49-F238E27FC236}">
                <a16:creationId xmlns:a16="http://schemas.microsoft.com/office/drawing/2014/main" id="{D853F09C-3886-53A8-0D31-234F8CFEE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2725" y="2752725"/>
          <a:ext cx="270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05040" imgH="419040" progId="Equation.3">
                  <p:embed/>
                </p:oleObj>
              </mc:Choice>
              <mc:Fallback>
                <p:oleObj name="Equation" r:id="rId3" imgW="2705040" imgH="419040" progId="Equation.3">
                  <p:embed/>
                  <p:pic>
                    <p:nvPicPr>
                      <p:cNvPr id="589828" name="Object 4">
                        <a:extLst>
                          <a:ext uri="{FF2B5EF4-FFF2-40B4-BE49-F238E27FC236}">
                            <a16:creationId xmlns:a16="http://schemas.microsoft.com/office/drawing/2014/main" id="{D853F09C-3886-53A8-0D31-234F8CFEE6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2752725"/>
                        <a:ext cx="270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29" name="Freeform 5">
            <a:extLst>
              <a:ext uri="{FF2B5EF4-FFF2-40B4-BE49-F238E27FC236}">
                <a16:creationId xmlns:a16="http://schemas.microsoft.com/office/drawing/2014/main" id="{FD92A3AF-D45C-339D-65BA-2EF04F7C574B}"/>
              </a:ext>
            </a:extLst>
          </p:cNvPr>
          <p:cNvSpPr>
            <a:spLocks/>
          </p:cNvSpPr>
          <p:nvPr/>
        </p:nvSpPr>
        <p:spPr bwMode="auto">
          <a:xfrm>
            <a:off x="990600" y="4286250"/>
            <a:ext cx="4878388" cy="2266950"/>
          </a:xfrm>
          <a:custGeom>
            <a:avLst/>
            <a:gdLst>
              <a:gd name="T0" fmla="*/ 286 w 3073"/>
              <a:gd name="T1" fmla="*/ 485 h 1428"/>
              <a:gd name="T2" fmla="*/ 379 w 3073"/>
              <a:gd name="T3" fmla="*/ 421 h 1428"/>
              <a:gd name="T4" fmla="*/ 442 w 3073"/>
              <a:gd name="T5" fmla="*/ 368 h 1428"/>
              <a:gd name="T6" fmla="*/ 567 w 3073"/>
              <a:gd name="T7" fmla="*/ 315 h 1428"/>
              <a:gd name="T8" fmla="*/ 598 w 3073"/>
              <a:gd name="T9" fmla="*/ 303 h 1428"/>
              <a:gd name="T10" fmla="*/ 661 w 3073"/>
              <a:gd name="T11" fmla="*/ 282 h 1428"/>
              <a:gd name="T12" fmla="*/ 723 w 3073"/>
              <a:gd name="T13" fmla="*/ 261 h 1428"/>
              <a:gd name="T14" fmla="*/ 1079 w 3073"/>
              <a:gd name="T15" fmla="*/ 165 h 1428"/>
              <a:gd name="T16" fmla="*/ 1360 w 3073"/>
              <a:gd name="T17" fmla="*/ 132 h 1428"/>
              <a:gd name="T18" fmla="*/ 1642 w 3073"/>
              <a:gd name="T19" fmla="*/ 142 h 1428"/>
              <a:gd name="T20" fmla="*/ 1930 w 3073"/>
              <a:gd name="T21" fmla="*/ 105 h 1428"/>
              <a:gd name="T22" fmla="*/ 2106 w 3073"/>
              <a:gd name="T23" fmla="*/ 74 h 1428"/>
              <a:gd name="T24" fmla="*/ 2356 w 3073"/>
              <a:gd name="T25" fmla="*/ 36 h 1428"/>
              <a:gd name="T26" fmla="*/ 2607 w 3073"/>
              <a:gd name="T27" fmla="*/ 17 h 1428"/>
              <a:gd name="T28" fmla="*/ 2920 w 3073"/>
              <a:gd name="T29" fmla="*/ 61 h 1428"/>
              <a:gd name="T30" fmla="*/ 2995 w 3073"/>
              <a:gd name="T31" fmla="*/ 149 h 1428"/>
              <a:gd name="T32" fmla="*/ 3051 w 3073"/>
              <a:gd name="T33" fmla="*/ 330 h 1428"/>
              <a:gd name="T34" fmla="*/ 2863 w 3073"/>
              <a:gd name="T35" fmla="*/ 537 h 1428"/>
              <a:gd name="T36" fmla="*/ 2481 w 3073"/>
              <a:gd name="T37" fmla="*/ 700 h 1428"/>
              <a:gd name="T38" fmla="*/ 2102 w 3073"/>
              <a:gd name="T39" fmla="*/ 893 h 1428"/>
              <a:gd name="T40" fmla="*/ 2019 w 3073"/>
              <a:gd name="T41" fmla="*/ 1012 h 1428"/>
              <a:gd name="T42" fmla="*/ 1956 w 3073"/>
              <a:gd name="T43" fmla="*/ 1129 h 1428"/>
              <a:gd name="T44" fmla="*/ 1914 w 3073"/>
              <a:gd name="T45" fmla="*/ 1215 h 1428"/>
              <a:gd name="T46" fmla="*/ 1778 w 3073"/>
              <a:gd name="T47" fmla="*/ 1355 h 1428"/>
              <a:gd name="T48" fmla="*/ 1340 w 3073"/>
              <a:gd name="T49" fmla="*/ 1408 h 1428"/>
              <a:gd name="T50" fmla="*/ 807 w 3073"/>
              <a:gd name="T51" fmla="*/ 1365 h 1428"/>
              <a:gd name="T52" fmla="*/ 462 w 3073"/>
              <a:gd name="T53" fmla="*/ 1248 h 1428"/>
              <a:gd name="T54" fmla="*/ 390 w 3073"/>
              <a:gd name="T55" fmla="*/ 1226 h 1428"/>
              <a:gd name="T56" fmla="*/ 368 w 3073"/>
              <a:gd name="T57" fmla="*/ 1205 h 1428"/>
              <a:gd name="T58" fmla="*/ 296 w 3073"/>
              <a:gd name="T59" fmla="*/ 1172 h 1428"/>
              <a:gd name="T60" fmla="*/ 96 w 3073"/>
              <a:gd name="T61" fmla="*/ 1023 h 1428"/>
              <a:gd name="T62" fmla="*/ 108 w 3073"/>
              <a:gd name="T63" fmla="*/ 582 h 1428"/>
              <a:gd name="T64" fmla="*/ 286 w 3073"/>
              <a:gd name="T65" fmla="*/ 485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073" h="1428">
                <a:moveTo>
                  <a:pt x="286" y="485"/>
                </a:moveTo>
                <a:cubicBezTo>
                  <a:pt x="317" y="463"/>
                  <a:pt x="354" y="449"/>
                  <a:pt x="379" y="421"/>
                </a:cubicBezTo>
                <a:cubicBezTo>
                  <a:pt x="404" y="395"/>
                  <a:pt x="410" y="384"/>
                  <a:pt x="442" y="368"/>
                </a:cubicBezTo>
                <a:cubicBezTo>
                  <a:pt x="481" y="348"/>
                  <a:pt x="527" y="329"/>
                  <a:pt x="567" y="315"/>
                </a:cubicBezTo>
                <a:cubicBezTo>
                  <a:pt x="577" y="311"/>
                  <a:pt x="588" y="307"/>
                  <a:pt x="598" y="303"/>
                </a:cubicBezTo>
                <a:cubicBezTo>
                  <a:pt x="619" y="295"/>
                  <a:pt x="640" y="288"/>
                  <a:pt x="661" y="282"/>
                </a:cubicBezTo>
                <a:cubicBezTo>
                  <a:pt x="682" y="275"/>
                  <a:pt x="723" y="261"/>
                  <a:pt x="723" y="261"/>
                </a:cubicBezTo>
                <a:cubicBezTo>
                  <a:pt x="822" y="192"/>
                  <a:pt x="963" y="178"/>
                  <a:pt x="1079" y="165"/>
                </a:cubicBezTo>
                <a:cubicBezTo>
                  <a:pt x="1171" y="144"/>
                  <a:pt x="1360" y="132"/>
                  <a:pt x="1360" y="132"/>
                </a:cubicBezTo>
                <a:cubicBezTo>
                  <a:pt x="1454" y="136"/>
                  <a:pt x="1548" y="136"/>
                  <a:pt x="1642" y="142"/>
                </a:cubicBezTo>
                <a:cubicBezTo>
                  <a:pt x="1650" y="142"/>
                  <a:pt x="1924" y="102"/>
                  <a:pt x="1930" y="105"/>
                </a:cubicBezTo>
                <a:cubicBezTo>
                  <a:pt x="1952" y="111"/>
                  <a:pt x="2106" y="74"/>
                  <a:pt x="2106" y="74"/>
                </a:cubicBezTo>
                <a:cubicBezTo>
                  <a:pt x="2143" y="101"/>
                  <a:pt x="2313" y="22"/>
                  <a:pt x="2356" y="36"/>
                </a:cubicBezTo>
                <a:cubicBezTo>
                  <a:pt x="2372" y="53"/>
                  <a:pt x="2591" y="0"/>
                  <a:pt x="2607" y="17"/>
                </a:cubicBezTo>
                <a:cubicBezTo>
                  <a:pt x="2616" y="26"/>
                  <a:pt x="2912" y="51"/>
                  <a:pt x="2920" y="61"/>
                </a:cubicBezTo>
                <a:cubicBezTo>
                  <a:pt x="2972" y="86"/>
                  <a:pt x="2981" y="107"/>
                  <a:pt x="2995" y="149"/>
                </a:cubicBezTo>
                <a:cubicBezTo>
                  <a:pt x="3017" y="194"/>
                  <a:pt x="3073" y="265"/>
                  <a:pt x="3051" y="330"/>
                </a:cubicBezTo>
                <a:cubicBezTo>
                  <a:pt x="3064" y="372"/>
                  <a:pt x="2963" y="524"/>
                  <a:pt x="2863" y="537"/>
                </a:cubicBezTo>
                <a:cubicBezTo>
                  <a:pt x="2879" y="587"/>
                  <a:pt x="2455" y="657"/>
                  <a:pt x="2481" y="700"/>
                </a:cubicBezTo>
                <a:cubicBezTo>
                  <a:pt x="2350" y="757"/>
                  <a:pt x="2160" y="805"/>
                  <a:pt x="2102" y="893"/>
                </a:cubicBezTo>
                <a:cubicBezTo>
                  <a:pt x="2088" y="938"/>
                  <a:pt x="2051" y="978"/>
                  <a:pt x="2019" y="1012"/>
                </a:cubicBezTo>
                <a:cubicBezTo>
                  <a:pt x="2003" y="1059"/>
                  <a:pt x="1991" y="1094"/>
                  <a:pt x="1956" y="1129"/>
                </a:cubicBezTo>
                <a:cubicBezTo>
                  <a:pt x="1933" y="1204"/>
                  <a:pt x="1951" y="1178"/>
                  <a:pt x="1914" y="1215"/>
                </a:cubicBezTo>
                <a:cubicBezTo>
                  <a:pt x="1897" y="1270"/>
                  <a:pt x="1831" y="1338"/>
                  <a:pt x="1778" y="1355"/>
                </a:cubicBezTo>
                <a:cubicBezTo>
                  <a:pt x="1671" y="1428"/>
                  <a:pt x="1463" y="1402"/>
                  <a:pt x="1340" y="1408"/>
                </a:cubicBezTo>
                <a:cubicBezTo>
                  <a:pt x="1033" y="1401"/>
                  <a:pt x="1009" y="1416"/>
                  <a:pt x="807" y="1365"/>
                </a:cubicBezTo>
                <a:cubicBezTo>
                  <a:pt x="703" y="1296"/>
                  <a:pt x="584" y="1265"/>
                  <a:pt x="462" y="1248"/>
                </a:cubicBezTo>
                <a:cubicBezTo>
                  <a:pt x="438" y="1239"/>
                  <a:pt x="412" y="1238"/>
                  <a:pt x="390" y="1226"/>
                </a:cubicBezTo>
                <a:cubicBezTo>
                  <a:pt x="381" y="1222"/>
                  <a:pt x="376" y="1210"/>
                  <a:pt x="368" y="1205"/>
                </a:cubicBezTo>
                <a:cubicBezTo>
                  <a:pt x="338" y="1184"/>
                  <a:pt x="327" y="1183"/>
                  <a:pt x="296" y="1172"/>
                </a:cubicBezTo>
                <a:cubicBezTo>
                  <a:pt x="235" y="1112"/>
                  <a:pt x="157" y="1082"/>
                  <a:pt x="96" y="1023"/>
                </a:cubicBezTo>
                <a:cubicBezTo>
                  <a:pt x="53" y="886"/>
                  <a:pt x="0" y="693"/>
                  <a:pt x="108" y="582"/>
                </a:cubicBezTo>
                <a:cubicBezTo>
                  <a:pt x="131" y="510"/>
                  <a:pt x="218" y="485"/>
                  <a:pt x="286" y="4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89830" name="Oval 6">
            <a:extLst>
              <a:ext uri="{FF2B5EF4-FFF2-40B4-BE49-F238E27FC236}">
                <a16:creationId xmlns:a16="http://schemas.microsoft.com/office/drawing/2014/main" id="{FDAEA0C4-53FF-637E-B329-07A823524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55626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s</a:t>
            </a:r>
          </a:p>
        </p:txBody>
      </p:sp>
      <p:sp>
        <p:nvSpPr>
          <p:cNvPr id="589831" name="Oval 7">
            <a:extLst>
              <a:ext uri="{FF2B5EF4-FFF2-40B4-BE49-F238E27FC236}">
                <a16:creationId xmlns:a16="http://schemas.microsoft.com/office/drawing/2014/main" id="{AEA3E553-CC8B-6EB3-DF69-AA9F016607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2200" y="5638800"/>
            <a:ext cx="223838" cy="227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89832" name="Oval 8">
            <a:extLst>
              <a:ext uri="{FF2B5EF4-FFF2-40B4-BE49-F238E27FC236}">
                <a16:creationId xmlns:a16="http://schemas.microsoft.com/office/drawing/2014/main" id="{0AC28FF5-DD83-2560-CEED-FD2CA3E25A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054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89833" name="Oval 9">
            <a:extLst>
              <a:ext uri="{FF2B5EF4-FFF2-40B4-BE49-F238E27FC236}">
                <a16:creationId xmlns:a16="http://schemas.microsoft.com/office/drawing/2014/main" id="{A46F1CFF-E2EF-EBE4-498B-751A26976A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7563" y="54864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89834" name="Oval 10">
            <a:extLst>
              <a:ext uri="{FF2B5EF4-FFF2-40B4-BE49-F238E27FC236}">
                <a16:creationId xmlns:a16="http://schemas.microsoft.com/office/drawing/2014/main" id="{08ADB249-9256-3AC3-73A0-2FA2C46A63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5943600"/>
            <a:ext cx="223838" cy="227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89835" name="Oval 11">
            <a:extLst>
              <a:ext uri="{FF2B5EF4-FFF2-40B4-BE49-F238E27FC236}">
                <a16:creationId xmlns:a16="http://schemas.microsoft.com/office/drawing/2014/main" id="{67922140-8AC8-9485-9BFF-76AE0DB63D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00763" y="54864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89836" name="Oval 12">
            <a:extLst>
              <a:ext uri="{FF2B5EF4-FFF2-40B4-BE49-F238E27FC236}">
                <a16:creationId xmlns:a16="http://schemas.microsoft.com/office/drawing/2014/main" id="{012C94F0-0347-E2A8-DCD4-9E6D341C4E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53000" y="59436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0" lang="en-US" altLang="en-US" sz="1400"/>
          </a:p>
        </p:txBody>
      </p:sp>
      <p:sp>
        <p:nvSpPr>
          <p:cNvPr id="589837" name="Oval 13">
            <a:extLst>
              <a:ext uri="{FF2B5EF4-FFF2-40B4-BE49-F238E27FC236}">
                <a16:creationId xmlns:a16="http://schemas.microsoft.com/office/drawing/2014/main" id="{5B5E43E1-8EA7-10AB-ECFA-EB56933430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62563" y="45720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v</a:t>
            </a:r>
          </a:p>
        </p:txBody>
      </p:sp>
      <p:sp>
        <p:nvSpPr>
          <p:cNvPr id="589838" name="Oval 14">
            <a:extLst>
              <a:ext uri="{FF2B5EF4-FFF2-40B4-BE49-F238E27FC236}">
                <a16:creationId xmlns:a16="http://schemas.microsoft.com/office/drawing/2014/main" id="{239B1552-AA20-CA7C-C11E-B93C4ABE01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4953000"/>
            <a:ext cx="223838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u</a:t>
            </a:r>
          </a:p>
        </p:txBody>
      </p:sp>
      <p:cxnSp>
        <p:nvCxnSpPr>
          <p:cNvPr id="589839" name="AutoShape 15">
            <a:extLst>
              <a:ext uri="{FF2B5EF4-FFF2-40B4-BE49-F238E27FC236}">
                <a16:creationId xmlns:a16="http://schemas.microsoft.com/office/drawing/2014/main" id="{96AE3898-375C-941E-CF9C-E0E744BF2B9F}"/>
              </a:ext>
            </a:extLst>
          </p:cNvPr>
          <p:cNvCxnSpPr>
            <a:cxnSpLocks noChangeShapeType="1"/>
            <a:stCxn id="589838" idx="6"/>
            <a:endCxn id="589837" idx="2"/>
          </p:cNvCxnSpPr>
          <p:nvPr/>
        </p:nvCxnSpPr>
        <p:spPr bwMode="auto">
          <a:xfrm flipV="1">
            <a:off x="3576638" y="4686300"/>
            <a:ext cx="1685925" cy="3810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9840" name="Text Box 16">
            <a:extLst>
              <a:ext uri="{FF2B5EF4-FFF2-40B4-BE49-F238E27FC236}">
                <a16:creationId xmlns:a16="http://schemas.microsoft.com/office/drawing/2014/main" id="{9364E005-76A8-129F-3BB4-C2BB42082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25" y="4638675"/>
            <a:ext cx="5111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d(u)</a:t>
            </a:r>
          </a:p>
        </p:txBody>
      </p:sp>
      <p:cxnSp>
        <p:nvCxnSpPr>
          <p:cNvPr id="589841" name="AutoShape 17">
            <a:extLst>
              <a:ext uri="{FF2B5EF4-FFF2-40B4-BE49-F238E27FC236}">
                <a16:creationId xmlns:a16="http://schemas.microsoft.com/office/drawing/2014/main" id="{50D87B1B-2B49-8388-7EAB-CAD88DA8E310}"/>
              </a:ext>
            </a:extLst>
          </p:cNvPr>
          <p:cNvCxnSpPr>
            <a:cxnSpLocks noChangeShapeType="1"/>
            <a:stCxn id="589833" idx="7"/>
            <a:endCxn id="589837" idx="3"/>
          </p:cNvCxnSpPr>
          <p:nvPr/>
        </p:nvCxnSpPr>
        <p:spPr bwMode="auto">
          <a:xfrm flipV="1">
            <a:off x="3548063" y="4767263"/>
            <a:ext cx="1747837" cy="7524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2" name="AutoShape 18">
            <a:extLst>
              <a:ext uri="{FF2B5EF4-FFF2-40B4-BE49-F238E27FC236}">
                <a16:creationId xmlns:a16="http://schemas.microsoft.com/office/drawing/2014/main" id="{DE3A9FAD-4214-3DA1-A5CD-DE2FDABBC488}"/>
              </a:ext>
            </a:extLst>
          </p:cNvPr>
          <p:cNvCxnSpPr>
            <a:cxnSpLocks noChangeShapeType="1"/>
            <a:stCxn id="589833" idx="6"/>
            <a:endCxn id="589835" idx="2"/>
          </p:cNvCxnSpPr>
          <p:nvPr/>
        </p:nvCxnSpPr>
        <p:spPr bwMode="auto">
          <a:xfrm>
            <a:off x="3581400" y="5600700"/>
            <a:ext cx="2519363" cy="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3" name="AutoShape 19">
            <a:extLst>
              <a:ext uri="{FF2B5EF4-FFF2-40B4-BE49-F238E27FC236}">
                <a16:creationId xmlns:a16="http://schemas.microsoft.com/office/drawing/2014/main" id="{E0A68257-C00A-6C79-EEE8-2757DC5A93E3}"/>
              </a:ext>
            </a:extLst>
          </p:cNvPr>
          <p:cNvCxnSpPr>
            <a:cxnSpLocks noChangeShapeType="1"/>
            <a:stCxn id="589834" idx="6"/>
            <a:endCxn id="589836" idx="2"/>
          </p:cNvCxnSpPr>
          <p:nvPr/>
        </p:nvCxnSpPr>
        <p:spPr bwMode="auto">
          <a:xfrm>
            <a:off x="3195638" y="6057900"/>
            <a:ext cx="1757362" cy="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4" name="AutoShape 20">
            <a:extLst>
              <a:ext uri="{FF2B5EF4-FFF2-40B4-BE49-F238E27FC236}">
                <a16:creationId xmlns:a16="http://schemas.microsoft.com/office/drawing/2014/main" id="{3349AC5E-74F9-DC4C-D5A4-3614F4078435}"/>
              </a:ext>
            </a:extLst>
          </p:cNvPr>
          <p:cNvCxnSpPr>
            <a:cxnSpLocks noChangeShapeType="1"/>
            <a:stCxn id="589837" idx="5"/>
            <a:endCxn id="589835" idx="1"/>
          </p:cNvCxnSpPr>
          <p:nvPr/>
        </p:nvCxnSpPr>
        <p:spPr bwMode="auto">
          <a:xfrm>
            <a:off x="5453063" y="4767263"/>
            <a:ext cx="681037" cy="7524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5" name="AutoShape 21">
            <a:extLst>
              <a:ext uri="{FF2B5EF4-FFF2-40B4-BE49-F238E27FC236}">
                <a16:creationId xmlns:a16="http://schemas.microsoft.com/office/drawing/2014/main" id="{2BEB4DF9-C1CB-304F-484C-9BCA67C44C33}"/>
              </a:ext>
            </a:extLst>
          </p:cNvPr>
          <p:cNvCxnSpPr>
            <a:cxnSpLocks noChangeShapeType="1"/>
            <a:stCxn id="589836" idx="6"/>
            <a:endCxn id="589835" idx="3"/>
          </p:cNvCxnSpPr>
          <p:nvPr/>
        </p:nvCxnSpPr>
        <p:spPr bwMode="auto">
          <a:xfrm flipV="1">
            <a:off x="5176838" y="5681663"/>
            <a:ext cx="957262" cy="37623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6" name="AutoShape 22">
            <a:extLst>
              <a:ext uri="{FF2B5EF4-FFF2-40B4-BE49-F238E27FC236}">
                <a16:creationId xmlns:a16="http://schemas.microsoft.com/office/drawing/2014/main" id="{475C4FAF-D31B-A99B-D0AA-BA8F7958A196}"/>
              </a:ext>
            </a:extLst>
          </p:cNvPr>
          <p:cNvCxnSpPr>
            <a:cxnSpLocks noChangeShapeType="1"/>
            <a:stCxn id="589830" idx="7"/>
            <a:endCxn id="589832" idx="3"/>
          </p:cNvCxnSpPr>
          <p:nvPr/>
        </p:nvCxnSpPr>
        <p:spPr bwMode="auto">
          <a:xfrm flipV="1">
            <a:off x="1714500" y="5300663"/>
            <a:ext cx="909638" cy="29527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7" name="AutoShape 23">
            <a:extLst>
              <a:ext uri="{FF2B5EF4-FFF2-40B4-BE49-F238E27FC236}">
                <a16:creationId xmlns:a16="http://schemas.microsoft.com/office/drawing/2014/main" id="{B2259230-44FD-E1C6-1FCB-F45D5B3CF990}"/>
              </a:ext>
            </a:extLst>
          </p:cNvPr>
          <p:cNvCxnSpPr>
            <a:cxnSpLocks noChangeShapeType="1"/>
            <a:stCxn id="589830" idx="6"/>
            <a:endCxn id="589831" idx="2"/>
          </p:cNvCxnSpPr>
          <p:nvPr/>
        </p:nvCxnSpPr>
        <p:spPr bwMode="auto">
          <a:xfrm>
            <a:off x="1747838" y="5676900"/>
            <a:ext cx="614362" cy="762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8" name="AutoShape 24">
            <a:extLst>
              <a:ext uri="{FF2B5EF4-FFF2-40B4-BE49-F238E27FC236}">
                <a16:creationId xmlns:a16="http://schemas.microsoft.com/office/drawing/2014/main" id="{38C3A54C-E69C-B1BB-4FD7-FA24D46554E3}"/>
              </a:ext>
            </a:extLst>
          </p:cNvPr>
          <p:cNvCxnSpPr>
            <a:cxnSpLocks noChangeShapeType="1"/>
            <a:stCxn id="589831" idx="5"/>
            <a:endCxn id="589834" idx="2"/>
          </p:cNvCxnSpPr>
          <p:nvPr/>
        </p:nvCxnSpPr>
        <p:spPr bwMode="auto">
          <a:xfrm>
            <a:off x="2552700" y="5832475"/>
            <a:ext cx="419100" cy="225425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49" name="AutoShape 25">
            <a:extLst>
              <a:ext uri="{FF2B5EF4-FFF2-40B4-BE49-F238E27FC236}">
                <a16:creationId xmlns:a16="http://schemas.microsoft.com/office/drawing/2014/main" id="{BD0FB661-E28E-C948-05BC-F1F7F51EF81A}"/>
              </a:ext>
            </a:extLst>
          </p:cNvPr>
          <p:cNvCxnSpPr>
            <a:cxnSpLocks noChangeShapeType="1"/>
            <a:stCxn id="589831" idx="6"/>
            <a:endCxn id="589833" idx="2"/>
          </p:cNvCxnSpPr>
          <p:nvPr/>
        </p:nvCxnSpPr>
        <p:spPr bwMode="auto">
          <a:xfrm flipV="1">
            <a:off x="2586038" y="5600700"/>
            <a:ext cx="771525" cy="152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50" name="AutoShape 26">
            <a:extLst>
              <a:ext uri="{FF2B5EF4-FFF2-40B4-BE49-F238E27FC236}">
                <a16:creationId xmlns:a16="http://schemas.microsoft.com/office/drawing/2014/main" id="{C37B98A9-C0A5-831B-38ED-38942CA46722}"/>
              </a:ext>
            </a:extLst>
          </p:cNvPr>
          <p:cNvCxnSpPr>
            <a:cxnSpLocks noChangeShapeType="1"/>
            <a:stCxn id="589838" idx="4"/>
            <a:endCxn id="589833" idx="0"/>
          </p:cNvCxnSpPr>
          <p:nvPr/>
        </p:nvCxnSpPr>
        <p:spPr bwMode="auto">
          <a:xfrm>
            <a:off x="3465513" y="5181600"/>
            <a:ext cx="4762" cy="3048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9851" name="AutoShape 27">
            <a:extLst>
              <a:ext uri="{FF2B5EF4-FFF2-40B4-BE49-F238E27FC236}">
                <a16:creationId xmlns:a16="http://schemas.microsoft.com/office/drawing/2014/main" id="{A294BF62-CB40-9D63-23AF-79E0B072B7EC}"/>
              </a:ext>
            </a:extLst>
          </p:cNvPr>
          <p:cNvCxnSpPr>
            <a:cxnSpLocks noChangeShapeType="1"/>
            <a:stCxn id="589832" idx="6"/>
            <a:endCxn id="589838" idx="2"/>
          </p:cNvCxnSpPr>
          <p:nvPr/>
        </p:nvCxnSpPr>
        <p:spPr bwMode="auto">
          <a:xfrm flipV="1">
            <a:off x="2814638" y="5067300"/>
            <a:ext cx="538162" cy="152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9852" name="Line 28">
            <a:extLst>
              <a:ext uri="{FF2B5EF4-FFF2-40B4-BE49-F238E27FC236}">
                <a16:creationId xmlns:a16="http://schemas.microsoft.com/office/drawing/2014/main" id="{86D2899A-2D95-FF8C-B7A6-31B3A6F44A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89853" name="Text Box 29">
            <a:extLst>
              <a:ext uri="{FF2B5EF4-FFF2-40B4-BE49-F238E27FC236}">
                <a16:creationId xmlns:a16="http://schemas.microsoft.com/office/drawing/2014/main" id="{261CF2DE-D6D3-CC93-8E69-B7CA70911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76600"/>
            <a:ext cx="2895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200"/>
              <a:t>shortest path to some u in explored part, followed by a single edge (u, v)</a:t>
            </a:r>
          </a:p>
        </p:txBody>
      </p:sp>
      <p:sp>
        <p:nvSpPr>
          <p:cNvPr id="589854" name="Text Box 30">
            <a:extLst>
              <a:ext uri="{FF2B5EF4-FFF2-40B4-BE49-F238E27FC236}">
                <a16:creationId xmlns:a16="http://schemas.microsoft.com/office/drawing/2014/main" id="{DDB37306-286B-4898-5AD9-26D498416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81600"/>
            <a:ext cx="3079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/>
              <a:t>S</a:t>
            </a:r>
          </a:p>
        </p:txBody>
      </p:sp>
      <p:sp>
        <p:nvSpPr>
          <p:cNvPr id="589855" name="Text Box 31">
            <a:extLst>
              <a:ext uri="{FF2B5EF4-FFF2-40B4-BE49-F238E27FC236}">
                <a16:creationId xmlns:a16="http://schemas.microsoft.com/office/drawing/2014/main" id="{2BE0084A-0A04-565E-2CD5-542944EBC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4451350"/>
            <a:ext cx="315913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ym typeface="MT Extra" panose="05050102010205020202" pitchFamily="18" charset="2"/>
              </a:rPr>
              <a:t></a:t>
            </a:r>
            <a:r>
              <a:rPr lang="en-US" altLang="en-US" baseline="-25000">
                <a:sym typeface="MT Extra" panose="05050102010205020202" pitchFamily="18" charset="2"/>
              </a:rPr>
              <a:t>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2DB8677-570B-EDDF-0A63-8A2649B1ED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743AA-ED09-4C51-9FDD-4BA07EEFA3F5}" type="slidenum">
              <a:rPr lang="en-US" altLang="en-US"/>
              <a:pPr/>
              <a:t>85</a:t>
            </a:fld>
            <a:endParaRPr lang="en-US" altLang="en-US" sz="1400"/>
          </a:p>
        </p:txBody>
      </p:sp>
      <p:sp>
        <p:nvSpPr>
          <p:cNvPr id="598018" name="Rectangle 2">
            <a:extLst>
              <a:ext uri="{FF2B5EF4-FFF2-40B4-BE49-F238E27FC236}">
                <a16:creationId xmlns:a16="http://schemas.microsoft.com/office/drawing/2014/main" id="{FACD1195-39B5-4674-BAE2-F1F670903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Dijkstra's Algorithm:  Proof of Correctness</a:t>
            </a:r>
          </a:p>
        </p:txBody>
      </p:sp>
      <p:sp>
        <p:nvSpPr>
          <p:cNvPr id="598019" name="Rectangle 3">
            <a:extLst>
              <a:ext uri="{FF2B5EF4-FFF2-40B4-BE49-F238E27FC236}">
                <a16:creationId xmlns:a16="http://schemas.microsoft.com/office/drawing/2014/main" id="{20387933-62AC-3E99-9436-82B7D595E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245475" cy="5410200"/>
          </a:xfrm>
        </p:spPr>
        <p:txBody>
          <a:bodyPr/>
          <a:lstStyle/>
          <a:p>
            <a:pPr defTabSz="488950">
              <a:tabLst>
                <a:tab pos="1778000" algn="l"/>
              </a:tabLst>
            </a:pPr>
            <a:r>
              <a:rPr lang="en-US" altLang="en-US"/>
              <a:t>Invariant.  </a:t>
            </a:r>
            <a:r>
              <a:rPr lang="en-US" altLang="en-US">
                <a:solidFill>
                  <a:schemeClr val="tx1"/>
                </a:solidFill>
              </a:rPr>
              <a:t>For each node u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 S</a:t>
            </a:r>
            <a:r>
              <a:rPr lang="en-US" altLang="en-US">
                <a:solidFill>
                  <a:schemeClr val="tx1"/>
                </a:solidFill>
              </a:rPr>
              <a:t>, d(u) is the length of the shortest s-u path.</a:t>
            </a:r>
          </a:p>
          <a:p>
            <a:pPr defTabSz="488950">
              <a:tabLst>
                <a:tab pos="1778000" algn="l"/>
              </a:tabLst>
            </a:pPr>
            <a:r>
              <a:rPr lang="en-US" altLang="en-US"/>
              <a:t>Pf.  </a:t>
            </a:r>
            <a:r>
              <a:rPr lang="en-US" altLang="en-US">
                <a:solidFill>
                  <a:schemeClr val="hlink"/>
                </a:solidFill>
              </a:rPr>
              <a:t>(by induction on |S|)</a:t>
            </a:r>
          </a:p>
          <a:p>
            <a:pPr defTabSz="488950">
              <a:tabLst>
                <a:tab pos="1778000" algn="l"/>
              </a:tabLst>
            </a:pPr>
            <a:r>
              <a:rPr lang="en-US" altLang="en-US"/>
              <a:t>Base case:</a:t>
            </a:r>
            <a:r>
              <a:rPr lang="en-US" altLang="en-US">
                <a:solidFill>
                  <a:schemeClr val="tx1"/>
                </a:solidFill>
              </a:rPr>
              <a:t>  |S| = 1 is trivial.</a:t>
            </a:r>
          </a:p>
          <a:p>
            <a:pPr defTabSz="488950">
              <a:tabLst>
                <a:tab pos="1778000" algn="l"/>
              </a:tabLst>
            </a:pPr>
            <a:r>
              <a:rPr lang="en-US" altLang="en-US"/>
              <a:t>Inductive hypothesis:</a:t>
            </a:r>
            <a:r>
              <a:rPr lang="en-US" altLang="en-US">
                <a:solidFill>
                  <a:schemeClr val="tx1"/>
                </a:solidFill>
              </a:rPr>
              <a:t>  Assume true for |S| = k 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  1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  <a:p>
            <a:pPr lvl="1" defTabSz="488950">
              <a:tabLst>
                <a:tab pos="1778000" algn="l"/>
              </a:tabLst>
            </a:pPr>
            <a:r>
              <a:rPr lang="en-US" altLang="en-US"/>
              <a:t>Let v be next node added to S, and let u-v be the chosen edge.</a:t>
            </a:r>
          </a:p>
          <a:p>
            <a:pPr lvl="1" defTabSz="488950">
              <a:tabLst>
                <a:tab pos="1778000" algn="l"/>
              </a:tabLst>
            </a:pPr>
            <a:r>
              <a:rPr lang="en-US" altLang="en-US"/>
              <a:t>The shortest s-u path plus (u, v) is an s-v path of length </a:t>
            </a:r>
            <a:r>
              <a:rPr lang="en-US" altLang="en-US">
                <a:sym typeface="Symbol" panose="05050102010706020507" pitchFamily="18" charset="2"/>
              </a:rPr>
              <a:t>(v).</a:t>
            </a:r>
            <a:endParaRPr lang="en-US" altLang="en-US"/>
          </a:p>
          <a:p>
            <a:pPr lvl="1" defTabSz="488950">
              <a:tabLst>
                <a:tab pos="1778000" algn="l"/>
              </a:tabLst>
            </a:pPr>
            <a:r>
              <a:rPr lang="en-US" altLang="en-US"/>
              <a:t>Consider any s-v path P. We'll see that it's no shorter than </a:t>
            </a:r>
            <a:r>
              <a:rPr lang="en-US" altLang="en-US">
                <a:sym typeface="Symbol" panose="05050102010706020507" pitchFamily="18" charset="2"/>
              </a:rPr>
              <a:t>(v)</a:t>
            </a:r>
            <a:r>
              <a:rPr lang="en-US" altLang="en-US"/>
              <a:t>.</a:t>
            </a:r>
          </a:p>
          <a:p>
            <a:pPr lvl="1" defTabSz="488950">
              <a:tabLst>
                <a:tab pos="1778000" algn="l"/>
              </a:tabLst>
            </a:pPr>
            <a:r>
              <a:rPr lang="en-US" altLang="en-US"/>
              <a:t>Let x-y be the first edge in P that leaves S,</a:t>
            </a:r>
            <a:br>
              <a:rPr lang="en-US" altLang="en-US"/>
            </a:br>
            <a:r>
              <a:rPr lang="en-US" altLang="en-US"/>
              <a:t>and let P' be the subpath to x.</a:t>
            </a:r>
          </a:p>
          <a:p>
            <a:pPr lvl="1" defTabSz="488950">
              <a:tabLst>
                <a:tab pos="1778000" algn="l"/>
              </a:tabLst>
            </a:pPr>
            <a:r>
              <a:rPr lang="en-US" altLang="en-US"/>
              <a:t>P is already too long as soon as it leaves S.</a:t>
            </a:r>
          </a:p>
          <a:p>
            <a:pPr lvl="1" defTabSz="488950">
              <a:tabLst>
                <a:tab pos="1778000" algn="l"/>
              </a:tabLst>
            </a:pPr>
            <a:endParaRPr lang="en-US" altLang="en-US"/>
          </a:p>
        </p:txBody>
      </p:sp>
      <p:sp>
        <p:nvSpPr>
          <p:cNvPr id="598020" name="Rectangle 4">
            <a:extLst>
              <a:ext uri="{FF2B5EF4-FFF2-40B4-BE49-F238E27FC236}">
                <a16:creationId xmlns:a16="http://schemas.microsoft.com/office/drawing/2014/main" id="{9A479A5E-2944-7EE5-DBA3-39A0448EB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38750"/>
            <a:ext cx="527208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64117" tIns="91440" rIns="164117" bIns="91440">
            <a:spAutoFit/>
          </a:bodyPr>
          <a:lstStyle>
            <a:lvl1pPr defTabSz="820738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9575" defTabSz="820738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20738" defTabSz="820738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30313" defTabSz="820738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41475" defTabSz="820738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/>
              <a:t> </a:t>
            </a:r>
            <a:r>
              <a:rPr lang="en-US" altLang="en-US" sz="1600">
                <a:sym typeface="MT Extra" panose="05050102010205020202" pitchFamily="18" charset="2"/>
              </a:rPr>
              <a:t> (P)</a:t>
            </a:r>
            <a:r>
              <a:rPr lang="en-US" altLang="en-US" sz="1600"/>
              <a:t>  </a:t>
            </a:r>
            <a:r>
              <a:rPr lang="en-US" altLang="en-US" sz="1600">
                <a:sym typeface="Symbol" panose="05050102010706020507" pitchFamily="18" charset="2"/>
              </a:rPr>
              <a:t></a:t>
            </a:r>
            <a:r>
              <a:rPr lang="en-US" altLang="en-US" sz="1600"/>
              <a:t> </a:t>
            </a:r>
            <a:r>
              <a:rPr lang="en-US" altLang="en-US" sz="1600">
                <a:sym typeface="MT Extra" panose="05050102010205020202" pitchFamily="18" charset="2"/>
              </a:rPr>
              <a:t> (P')</a:t>
            </a:r>
            <a:r>
              <a:rPr lang="en-US" altLang="en-US" sz="1600"/>
              <a:t> + </a:t>
            </a:r>
            <a:r>
              <a:rPr lang="en-US" altLang="en-US" sz="1600">
                <a:sym typeface="MT Extra" panose="05050102010205020202" pitchFamily="18" charset="2"/>
              </a:rPr>
              <a:t> (x,y)</a:t>
            </a:r>
            <a:r>
              <a:rPr lang="en-US" altLang="en-US" sz="1600"/>
              <a:t>  </a:t>
            </a:r>
            <a:r>
              <a:rPr lang="en-US" altLang="en-US" sz="1600">
                <a:sym typeface="Symbol" panose="05050102010706020507" pitchFamily="18" charset="2"/>
              </a:rPr>
              <a:t>  d(x) + </a:t>
            </a:r>
            <a:r>
              <a:rPr lang="en-US" altLang="en-US" sz="1600">
                <a:sym typeface="MT Extra" panose="05050102010205020202" pitchFamily="18" charset="2"/>
              </a:rPr>
              <a:t> (x, y) </a:t>
            </a:r>
            <a:r>
              <a:rPr lang="en-US" altLang="en-US" sz="1600"/>
              <a:t> </a:t>
            </a:r>
            <a:r>
              <a:rPr lang="en-US" altLang="en-US" sz="1600">
                <a:sym typeface="Symbol" panose="05050102010706020507" pitchFamily="18" charset="2"/>
              </a:rPr>
              <a:t>  (y)    (v)</a:t>
            </a:r>
          </a:p>
        </p:txBody>
      </p:sp>
      <p:sp>
        <p:nvSpPr>
          <p:cNvPr id="598021" name="Text Box 5">
            <a:extLst>
              <a:ext uri="{FF2B5EF4-FFF2-40B4-BE49-F238E27FC236}">
                <a16:creationId xmlns:a16="http://schemas.microsoft.com/office/drawing/2014/main" id="{48EF369B-CD55-1BC3-64D4-93EB1FA0B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013" y="5834063"/>
            <a:ext cx="9969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nonnegative</a:t>
            </a:r>
            <a:br>
              <a:rPr lang="en-US" altLang="en-US" sz="1200"/>
            </a:br>
            <a:r>
              <a:rPr lang="en-US" altLang="en-US" sz="1200"/>
              <a:t>weights</a:t>
            </a:r>
          </a:p>
        </p:txBody>
      </p:sp>
      <p:sp>
        <p:nvSpPr>
          <p:cNvPr id="598022" name="Text Box 6">
            <a:extLst>
              <a:ext uri="{FF2B5EF4-FFF2-40B4-BE49-F238E27FC236}">
                <a16:creationId xmlns:a16="http://schemas.microsoft.com/office/drawing/2014/main" id="{92D86054-35D3-FF2F-861A-A81F6BB2C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3" y="5838825"/>
            <a:ext cx="9207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inductive</a:t>
            </a:r>
            <a:br>
              <a:rPr lang="en-US" altLang="en-US" sz="1200"/>
            </a:br>
            <a:r>
              <a:rPr lang="en-US" altLang="en-US" sz="1200"/>
              <a:t>hypothesis</a:t>
            </a:r>
          </a:p>
        </p:txBody>
      </p:sp>
      <p:sp>
        <p:nvSpPr>
          <p:cNvPr id="598023" name="Text Box 7">
            <a:extLst>
              <a:ext uri="{FF2B5EF4-FFF2-40B4-BE49-F238E27FC236}">
                <a16:creationId xmlns:a16="http://schemas.microsoft.com/office/drawing/2014/main" id="{48167550-F338-BFD1-E5FB-11ED55EF0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00" y="5857875"/>
            <a:ext cx="10096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defn of </a:t>
            </a:r>
            <a:r>
              <a:rPr lang="en-US" altLang="en-US" sz="1200">
                <a:sym typeface="Symbol" panose="05050102010706020507" pitchFamily="18" charset="2"/>
              </a:rPr>
              <a:t>(y)</a:t>
            </a:r>
          </a:p>
        </p:txBody>
      </p:sp>
      <p:sp>
        <p:nvSpPr>
          <p:cNvPr id="598024" name="Text Box 8">
            <a:extLst>
              <a:ext uri="{FF2B5EF4-FFF2-40B4-BE49-F238E27FC236}">
                <a16:creationId xmlns:a16="http://schemas.microsoft.com/office/drawing/2014/main" id="{26AA81A7-794F-A772-F70F-B730AA44E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0" y="5867400"/>
            <a:ext cx="13525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Dijkstra chose v</a:t>
            </a:r>
            <a:br>
              <a:rPr lang="en-US" altLang="en-US" sz="1200"/>
            </a:br>
            <a:r>
              <a:rPr lang="en-US" altLang="en-US" sz="1200"/>
              <a:t>instead of y</a:t>
            </a:r>
          </a:p>
        </p:txBody>
      </p:sp>
      <p:sp>
        <p:nvSpPr>
          <p:cNvPr id="598025" name="Line 9">
            <a:extLst>
              <a:ext uri="{FF2B5EF4-FFF2-40B4-BE49-F238E27FC236}">
                <a16:creationId xmlns:a16="http://schemas.microsoft.com/office/drawing/2014/main" id="{EA078927-E96B-114A-658C-6A2896F19C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7525" y="5619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98026" name="Line 10">
            <a:extLst>
              <a:ext uri="{FF2B5EF4-FFF2-40B4-BE49-F238E27FC236}">
                <a16:creationId xmlns:a16="http://schemas.microsoft.com/office/drawing/2014/main" id="{E69EDD0C-558F-DDD9-BEB2-7C5CE05313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7900" y="5619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98027" name="Line 11">
            <a:extLst>
              <a:ext uri="{FF2B5EF4-FFF2-40B4-BE49-F238E27FC236}">
                <a16:creationId xmlns:a16="http://schemas.microsoft.com/office/drawing/2014/main" id="{9820F780-4139-6B39-AC20-5B10F20CDB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4850" y="5619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98028" name="Line 12">
            <a:extLst>
              <a:ext uri="{FF2B5EF4-FFF2-40B4-BE49-F238E27FC236}">
                <a16:creationId xmlns:a16="http://schemas.microsoft.com/office/drawing/2014/main" id="{82B557FC-E1DE-53A6-9EA4-603E501F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0050" y="5619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98030" name="Freeform 14">
            <a:extLst>
              <a:ext uri="{FF2B5EF4-FFF2-40B4-BE49-F238E27FC236}">
                <a16:creationId xmlns:a16="http://schemas.microsoft.com/office/drawing/2014/main" id="{CF0FF031-03FF-91B1-1214-673059C15BE8}"/>
              </a:ext>
            </a:extLst>
          </p:cNvPr>
          <p:cNvSpPr>
            <a:spLocks/>
          </p:cNvSpPr>
          <p:nvPr/>
        </p:nvSpPr>
        <p:spPr bwMode="auto">
          <a:xfrm>
            <a:off x="5662613" y="3697288"/>
            <a:ext cx="2541587" cy="1484312"/>
          </a:xfrm>
          <a:custGeom>
            <a:avLst/>
            <a:gdLst>
              <a:gd name="T0" fmla="*/ 225 w 1702"/>
              <a:gd name="T1" fmla="*/ 271 h 994"/>
              <a:gd name="T2" fmla="*/ 299 w 1702"/>
              <a:gd name="T3" fmla="*/ 222 h 994"/>
              <a:gd name="T4" fmla="*/ 348 w 1702"/>
              <a:gd name="T5" fmla="*/ 181 h 994"/>
              <a:gd name="T6" fmla="*/ 447 w 1702"/>
              <a:gd name="T7" fmla="*/ 140 h 994"/>
              <a:gd name="T8" fmla="*/ 471 w 1702"/>
              <a:gd name="T9" fmla="*/ 131 h 994"/>
              <a:gd name="T10" fmla="*/ 521 w 1702"/>
              <a:gd name="T11" fmla="*/ 115 h 994"/>
              <a:gd name="T12" fmla="*/ 570 w 1702"/>
              <a:gd name="T13" fmla="*/ 99 h 994"/>
              <a:gd name="T14" fmla="*/ 850 w 1702"/>
              <a:gd name="T15" fmla="*/ 25 h 994"/>
              <a:gd name="T16" fmla="*/ 1072 w 1702"/>
              <a:gd name="T17" fmla="*/ 0 h 994"/>
              <a:gd name="T18" fmla="*/ 1294 w 1702"/>
              <a:gd name="T19" fmla="*/ 8 h 994"/>
              <a:gd name="T20" fmla="*/ 1360 w 1702"/>
              <a:gd name="T21" fmla="*/ 25 h 994"/>
              <a:gd name="T22" fmla="*/ 1410 w 1702"/>
              <a:gd name="T23" fmla="*/ 41 h 994"/>
              <a:gd name="T24" fmla="*/ 1516 w 1702"/>
              <a:gd name="T25" fmla="*/ 90 h 994"/>
              <a:gd name="T26" fmla="*/ 1558 w 1702"/>
              <a:gd name="T27" fmla="*/ 123 h 994"/>
              <a:gd name="T28" fmla="*/ 1574 w 1702"/>
              <a:gd name="T29" fmla="*/ 148 h 994"/>
              <a:gd name="T30" fmla="*/ 1591 w 1702"/>
              <a:gd name="T31" fmla="*/ 164 h 994"/>
              <a:gd name="T32" fmla="*/ 1640 w 1702"/>
              <a:gd name="T33" fmla="*/ 255 h 994"/>
              <a:gd name="T34" fmla="*/ 1681 w 1702"/>
              <a:gd name="T35" fmla="*/ 354 h 994"/>
              <a:gd name="T36" fmla="*/ 1656 w 1702"/>
              <a:gd name="T37" fmla="*/ 584 h 994"/>
              <a:gd name="T38" fmla="*/ 1591 w 1702"/>
              <a:gd name="T39" fmla="*/ 675 h 994"/>
              <a:gd name="T40" fmla="*/ 1541 w 1702"/>
              <a:gd name="T41" fmla="*/ 765 h 994"/>
              <a:gd name="T42" fmla="*/ 1508 w 1702"/>
              <a:gd name="T43" fmla="*/ 831 h 994"/>
              <a:gd name="T44" fmla="*/ 1401 w 1702"/>
              <a:gd name="T45" fmla="*/ 938 h 994"/>
              <a:gd name="T46" fmla="*/ 1056 w 1702"/>
              <a:gd name="T47" fmla="*/ 979 h 994"/>
              <a:gd name="T48" fmla="*/ 636 w 1702"/>
              <a:gd name="T49" fmla="*/ 946 h 994"/>
              <a:gd name="T50" fmla="*/ 364 w 1702"/>
              <a:gd name="T51" fmla="*/ 856 h 994"/>
              <a:gd name="T52" fmla="*/ 307 w 1702"/>
              <a:gd name="T53" fmla="*/ 839 h 994"/>
              <a:gd name="T54" fmla="*/ 290 w 1702"/>
              <a:gd name="T55" fmla="*/ 823 h 994"/>
              <a:gd name="T56" fmla="*/ 233 w 1702"/>
              <a:gd name="T57" fmla="*/ 798 h 994"/>
              <a:gd name="T58" fmla="*/ 76 w 1702"/>
              <a:gd name="T59" fmla="*/ 683 h 994"/>
              <a:gd name="T60" fmla="*/ 85 w 1702"/>
              <a:gd name="T61" fmla="*/ 345 h 994"/>
              <a:gd name="T62" fmla="*/ 225 w 1702"/>
              <a:gd name="T63" fmla="*/ 271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02" h="994">
                <a:moveTo>
                  <a:pt x="225" y="271"/>
                </a:moveTo>
                <a:cubicBezTo>
                  <a:pt x="250" y="254"/>
                  <a:pt x="279" y="243"/>
                  <a:pt x="299" y="222"/>
                </a:cubicBezTo>
                <a:cubicBezTo>
                  <a:pt x="318" y="202"/>
                  <a:pt x="323" y="193"/>
                  <a:pt x="348" y="181"/>
                </a:cubicBezTo>
                <a:cubicBezTo>
                  <a:pt x="379" y="166"/>
                  <a:pt x="415" y="151"/>
                  <a:pt x="447" y="140"/>
                </a:cubicBezTo>
                <a:cubicBezTo>
                  <a:pt x="455" y="137"/>
                  <a:pt x="463" y="134"/>
                  <a:pt x="471" y="131"/>
                </a:cubicBezTo>
                <a:cubicBezTo>
                  <a:pt x="488" y="125"/>
                  <a:pt x="504" y="120"/>
                  <a:pt x="521" y="115"/>
                </a:cubicBezTo>
                <a:cubicBezTo>
                  <a:pt x="537" y="110"/>
                  <a:pt x="570" y="99"/>
                  <a:pt x="570" y="99"/>
                </a:cubicBezTo>
                <a:cubicBezTo>
                  <a:pt x="648" y="46"/>
                  <a:pt x="759" y="35"/>
                  <a:pt x="850" y="25"/>
                </a:cubicBezTo>
                <a:cubicBezTo>
                  <a:pt x="923" y="9"/>
                  <a:pt x="1072" y="0"/>
                  <a:pt x="1072" y="0"/>
                </a:cubicBezTo>
                <a:cubicBezTo>
                  <a:pt x="1146" y="3"/>
                  <a:pt x="1220" y="3"/>
                  <a:pt x="1294" y="8"/>
                </a:cubicBezTo>
                <a:cubicBezTo>
                  <a:pt x="1300" y="8"/>
                  <a:pt x="1355" y="23"/>
                  <a:pt x="1360" y="25"/>
                </a:cubicBezTo>
                <a:cubicBezTo>
                  <a:pt x="1377" y="30"/>
                  <a:pt x="1410" y="41"/>
                  <a:pt x="1410" y="41"/>
                </a:cubicBezTo>
                <a:cubicBezTo>
                  <a:pt x="1439" y="61"/>
                  <a:pt x="1482" y="79"/>
                  <a:pt x="1516" y="90"/>
                </a:cubicBezTo>
                <a:cubicBezTo>
                  <a:pt x="1529" y="103"/>
                  <a:pt x="1545" y="110"/>
                  <a:pt x="1558" y="123"/>
                </a:cubicBezTo>
                <a:cubicBezTo>
                  <a:pt x="1565" y="130"/>
                  <a:pt x="1568" y="140"/>
                  <a:pt x="1574" y="148"/>
                </a:cubicBezTo>
                <a:cubicBezTo>
                  <a:pt x="1579" y="154"/>
                  <a:pt x="1585" y="159"/>
                  <a:pt x="1591" y="164"/>
                </a:cubicBezTo>
                <a:cubicBezTo>
                  <a:pt x="1601" y="196"/>
                  <a:pt x="1617" y="232"/>
                  <a:pt x="1640" y="255"/>
                </a:cubicBezTo>
                <a:cubicBezTo>
                  <a:pt x="1652" y="293"/>
                  <a:pt x="1660" y="321"/>
                  <a:pt x="1681" y="354"/>
                </a:cubicBezTo>
                <a:cubicBezTo>
                  <a:pt x="1694" y="432"/>
                  <a:pt x="1702" y="516"/>
                  <a:pt x="1656" y="584"/>
                </a:cubicBezTo>
                <a:cubicBezTo>
                  <a:pt x="1645" y="618"/>
                  <a:pt x="1616" y="649"/>
                  <a:pt x="1591" y="675"/>
                </a:cubicBezTo>
                <a:cubicBezTo>
                  <a:pt x="1578" y="711"/>
                  <a:pt x="1569" y="738"/>
                  <a:pt x="1541" y="765"/>
                </a:cubicBezTo>
                <a:cubicBezTo>
                  <a:pt x="1523" y="822"/>
                  <a:pt x="1537" y="802"/>
                  <a:pt x="1508" y="831"/>
                </a:cubicBezTo>
                <a:cubicBezTo>
                  <a:pt x="1495" y="873"/>
                  <a:pt x="1443" y="925"/>
                  <a:pt x="1401" y="938"/>
                </a:cubicBezTo>
                <a:cubicBezTo>
                  <a:pt x="1317" y="994"/>
                  <a:pt x="1153" y="974"/>
                  <a:pt x="1056" y="979"/>
                </a:cubicBezTo>
                <a:cubicBezTo>
                  <a:pt x="814" y="973"/>
                  <a:pt x="795" y="985"/>
                  <a:pt x="636" y="946"/>
                </a:cubicBezTo>
                <a:cubicBezTo>
                  <a:pt x="554" y="893"/>
                  <a:pt x="460" y="869"/>
                  <a:pt x="364" y="856"/>
                </a:cubicBezTo>
                <a:cubicBezTo>
                  <a:pt x="345" y="849"/>
                  <a:pt x="325" y="848"/>
                  <a:pt x="307" y="839"/>
                </a:cubicBezTo>
                <a:cubicBezTo>
                  <a:pt x="300" y="836"/>
                  <a:pt x="296" y="827"/>
                  <a:pt x="290" y="823"/>
                </a:cubicBezTo>
                <a:cubicBezTo>
                  <a:pt x="266" y="807"/>
                  <a:pt x="258" y="806"/>
                  <a:pt x="233" y="798"/>
                </a:cubicBezTo>
                <a:cubicBezTo>
                  <a:pt x="185" y="752"/>
                  <a:pt x="124" y="729"/>
                  <a:pt x="76" y="683"/>
                </a:cubicBezTo>
                <a:cubicBezTo>
                  <a:pt x="42" y="578"/>
                  <a:pt x="0" y="430"/>
                  <a:pt x="85" y="345"/>
                </a:cubicBezTo>
                <a:cubicBezTo>
                  <a:pt x="103" y="290"/>
                  <a:pt x="172" y="271"/>
                  <a:pt x="225" y="27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98031" name="Text Box 15">
            <a:extLst>
              <a:ext uri="{FF2B5EF4-FFF2-40B4-BE49-F238E27FC236}">
                <a16:creationId xmlns:a16="http://schemas.microsoft.com/office/drawing/2014/main" id="{F8824273-5E14-6491-5BA2-1972B5D72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138" y="4781550"/>
            <a:ext cx="2698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</a:t>
            </a:r>
          </a:p>
        </p:txBody>
      </p:sp>
      <p:sp>
        <p:nvSpPr>
          <p:cNvPr id="598032" name="Oval 16">
            <a:extLst>
              <a:ext uri="{FF2B5EF4-FFF2-40B4-BE49-F238E27FC236}">
                <a16:creationId xmlns:a16="http://schemas.microsoft.com/office/drawing/2014/main" id="{34C9E7AE-1CED-18E4-2E45-6DDC719571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7413" y="44196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s</a:t>
            </a:r>
          </a:p>
        </p:txBody>
      </p:sp>
      <p:sp>
        <p:nvSpPr>
          <p:cNvPr id="598033" name="Oval 17">
            <a:extLst>
              <a:ext uri="{FF2B5EF4-FFF2-40B4-BE49-F238E27FC236}">
                <a16:creationId xmlns:a16="http://schemas.microsoft.com/office/drawing/2014/main" id="{9F1082E5-0358-151E-E5D6-3CEC3F046B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21700" y="3937000"/>
            <a:ext cx="223838" cy="227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y</a:t>
            </a:r>
          </a:p>
        </p:txBody>
      </p:sp>
      <p:sp>
        <p:nvSpPr>
          <p:cNvPr id="598034" name="Oval 18">
            <a:extLst>
              <a:ext uri="{FF2B5EF4-FFF2-40B4-BE49-F238E27FC236}">
                <a16:creationId xmlns:a16="http://schemas.microsoft.com/office/drawing/2014/main" id="{609E2CA7-63A2-3869-FBD2-9FA1A8EBD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7213" y="5105400"/>
            <a:ext cx="225425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v</a:t>
            </a:r>
          </a:p>
        </p:txBody>
      </p:sp>
      <p:sp>
        <p:nvSpPr>
          <p:cNvPr id="598035" name="Freeform 19">
            <a:extLst>
              <a:ext uri="{FF2B5EF4-FFF2-40B4-BE49-F238E27FC236}">
                <a16:creationId xmlns:a16="http://schemas.microsoft.com/office/drawing/2014/main" id="{DAB7B75F-2178-438C-F80B-C103CFE09DBA}"/>
              </a:ext>
            </a:extLst>
          </p:cNvPr>
          <p:cNvSpPr>
            <a:spLocks/>
          </p:cNvSpPr>
          <p:nvPr/>
        </p:nvSpPr>
        <p:spPr bwMode="auto">
          <a:xfrm>
            <a:off x="6172200" y="4578350"/>
            <a:ext cx="1401763" cy="368300"/>
          </a:xfrm>
          <a:custGeom>
            <a:avLst/>
            <a:gdLst>
              <a:gd name="T0" fmla="*/ 0 w 883"/>
              <a:gd name="T1" fmla="*/ 0 h 232"/>
              <a:gd name="T2" fmla="*/ 251 w 883"/>
              <a:gd name="T3" fmla="*/ 63 h 232"/>
              <a:gd name="T4" fmla="*/ 494 w 883"/>
              <a:gd name="T5" fmla="*/ 51 h 232"/>
              <a:gd name="T6" fmla="*/ 733 w 883"/>
              <a:gd name="T7" fmla="*/ 69 h 232"/>
              <a:gd name="T8" fmla="*/ 883 w 883"/>
              <a:gd name="T9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3" h="232">
                <a:moveTo>
                  <a:pt x="0" y="0"/>
                </a:moveTo>
                <a:cubicBezTo>
                  <a:pt x="42" y="10"/>
                  <a:pt x="169" y="54"/>
                  <a:pt x="251" y="63"/>
                </a:cubicBezTo>
                <a:cubicBezTo>
                  <a:pt x="333" y="72"/>
                  <a:pt x="414" y="50"/>
                  <a:pt x="494" y="51"/>
                </a:cubicBezTo>
                <a:cubicBezTo>
                  <a:pt x="574" y="52"/>
                  <a:pt x="668" y="39"/>
                  <a:pt x="733" y="69"/>
                </a:cubicBezTo>
                <a:cubicBezTo>
                  <a:pt x="798" y="99"/>
                  <a:pt x="852" y="198"/>
                  <a:pt x="883" y="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98036" name="Freeform 20">
            <a:extLst>
              <a:ext uri="{FF2B5EF4-FFF2-40B4-BE49-F238E27FC236}">
                <a16:creationId xmlns:a16="http://schemas.microsoft.com/office/drawing/2014/main" id="{A3F3A48A-B3BA-35C4-EBB4-557A2C833F43}"/>
              </a:ext>
            </a:extLst>
          </p:cNvPr>
          <p:cNvSpPr>
            <a:spLocks/>
          </p:cNvSpPr>
          <p:nvPr/>
        </p:nvSpPr>
        <p:spPr bwMode="auto">
          <a:xfrm>
            <a:off x="7753350" y="4187825"/>
            <a:ext cx="1238250" cy="966788"/>
          </a:xfrm>
          <a:custGeom>
            <a:avLst/>
            <a:gdLst>
              <a:gd name="T0" fmla="*/ 550 w 780"/>
              <a:gd name="T1" fmla="*/ 0 h 609"/>
              <a:gd name="T2" fmla="*/ 502 w 780"/>
              <a:gd name="T3" fmla="*/ 108 h 609"/>
              <a:gd name="T4" fmla="*/ 100 w 780"/>
              <a:gd name="T5" fmla="*/ 140 h 609"/>
              <a:gd name="T6" fmla="*/ 0 w 780"/>
              <a:gd name="T7" fmla="*/ 215 h 609"/>
              <a:gd name="T8" fmla="*/ 100 w 780"/>
              <a:gd name="T9" fmla="*/ 265 h 609"/>
              <a:gd name="T10" fmla="*/ 394 w 780"/>
              <a:gd name="T11" fmla="*/ 296 h 609"/>
              <a:gd name="T12" fmla="*/ 595 w 780"/>
              <a:gd name="T13" fmla="*/ 284 h 609"/>
              <a:gd name="T14" fmla="*/ 751 w 780"/>
              <a:gd name="T15" fmla="*/ 440 h 609"/>
              <a:gd name="T16" fmla="*/ 419 w 780"/>
              <a:gd name="T17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0" h="609">
                <a:moveTo>
                  <a:pt x="550" y="0"/>
                </a:moveTo>
                <a:cubicBezTo>
                  <a:pt x="542" y="18"/>
                  <a:pt x="577" y="85"/>
                  <a:pt x="502" y="108"/>
                </a:cubicBezTo>
                <a:cubicBezTo>
                  <a:pt x="427" y="131"/>
                  <a:pt x="184" y="122"/>
                  <a:pt x="100" y="140"/>
                </a:cubicBezTo>
                <a:cubicBezTo>
                  <a:pt x="16" y="158"/>
                  <a:pt x="0" y="194"/>
                  <a:pt x="0" y="215"/>
                </a:cubicBezTo>
                <a:cubicBezTo>
                  <a:pt x="0" y="236"/>
                  <a:pt x="34" y="252"/>
                  <a:pt x="100" y="265"/>
                </a:cubicBezTo>
                <a:cubicBezTo>
                  <a:pt x="166" y="278"/>
                  <a:pt x="312" y="293"/>
                  <a:pt x="394" y="296"/>
                </a:cubicBezTo>
                <a:cubicBezTo>
                  <a:pt x="476" y="299"/>
                  <a:pt x="536" y="260"/>
                  <a:pt x="595" y="284"/>
                </a:cubicBezTo>
                <a:cubicBezTo>
                  <a:pt x="654" y="308"/>
                  <a:pt x="780" y="386"/>
                  <a:pt x="751" y="440"/>
                </a:cubicBezTo>
                <a:cubicBezTo>
                  <a:pt x="722" y="494"/>
                  <a:pt x="488" y="574"/>
                  <a:pt x="419" y="609"/>
                </a:cubicBezTo>
              </a:path>
            </a:pathLst>
          </a:custGeom>
          <a:noFill/>
          <a:ln w="9525" cap="flat" cmpd="sng">
            <a:solidFill>
              <a:srgbClr val="003399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98037" name="Freeform 21">
            <a:extLst>
              <a:ext uri="{FF2B5EF4-FFF2-40B4-BE49-F238E27FC236}">
                <a16:creationId xmlns:a16="http://schemas.microsoft.com/office/drawing/2014/main" id="{9AAEC0AF-F7D2-42C4-553C-4889509C88C9}"/>
              </a:ext>
            </a:extLst>
          </p:cNvPr>
          <p:cNvSpPr>
            <a:spLocks/>
          </p:cNvSpPr>
          <p:nvPr/>
        </p:nvSpPr>
        <p:spPr bwMode="auto">
          <a:xfrm>
            <a:off x="6143625" y="4038600"/>
            <a:ext cx="2386013" cy="411163"/>
          </a:xfrm>
          <a:custGeom>
            <a:avLst/>
            <a:gdLst>
              <a:gd name="T0" fmla="*/ 0 w 1503"/>
              <a:gd name="T1" fmla="*/ 259 h 259"/>
              <a:gd name="T2" fmla="*/ 144 w 1503"/>
              <a:gd name="T3" fmla="*/ 90 h 259"/>
              <a:gd name="T4" fmla="*/ 347 w 1503"/>
              <a:gd name="T5" fmla="*/ 32 h 259"/>
              <a:gd name="T6" fmla="*/ 438 w 1503"/>
              <a:gd name="T7" fmla="*/ 146 h 259"/>
              <a:gd name="T8" fmla="*/ 649 w 1503"/>
              <a:gd name="T9" fmla="*/ 169 h 259"/>
              <a:gd name="T10" fmla="*/ 814 w 1503"/>
              <a:gd name="T11" fmla="*/ 58 h 259"/>
              <a:gd name="T12" fmla="*/ 1039 w 1503"/>
              <a:gd name="T13" fmla="*/ 8 h 259"/>
              <a:gd name="T14" fmla="*/ 1503 w 1503"/>
              <a:gd name="T15" fmla="*/ 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03" h="259">
                <a:moveTo>
                  <a:pt x="0" y="259"/>
                </a:moveTo>
                <a:cubicBezTo>
                  <a:pt x="24" y="231"/>
                  <a:pt x="86" y="128"/>
                  <a:pt x="144" y="90"/>
                </a:cubicBezTo>
                <a:cubicBezTo>
                  <a:pt x="202" y="52"/>
                  <a:pt x="298" y="23"/>
                  <a:pt x="347" y="32"/>
                </a:cubicBezTo>
                <a:cubicBezTo>
                  <a:pt x="396" y="41"/>
                  <a:pt x="388" y="123"/>
                  <a:pt x="438" y="146"/>
                </a:cubicBezTo>
                <a:cubicBezTo>
                  <a:pt x="488" y="169"/>
                  <a:pt x="586" y="184"/>
                  <a:pt x="649" y="169"/>
                </a:cubicBezTo>
                <a:cubicBezTo>
                  <a:pt x="712" y="154"/>
                  <a:pt x="749" y="85"/>
                  <a:pt x="814" y="58"/>
                </a:cubicBezTo>
                <a:cubicBezTo>
                  <a:pt x="879" y="31"/>
                  <a:pt x="924" y="16"/>
                  <a:pt x="1039" y="8"/>
                </a:cubicBezTo>
                <a:cubicBezTo>
                  <a:pt x="1154" y="0"/>
                  <a:pt x="1406" y="9"/>
                  <a:pt x="1503" y="9"/>
                </a:cubicBezTo>
              </a:path>
            </a:pathLst>
          </a:custGeom>
          <a:noFill/>
          <a:ln w="9525" cap="flat" cmpd="sng">
            <a:solidFill>
              <a:srgbClr val="003399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598038" name="Oval 22">
            <a:extLst>
              <a:ext uri="{FF2B5EF4-FFF2-40B4-BE49-F238E27FC236}">
                <a16:creationId xmlns:a16="http://schemas.microsoft.com/office/drawing/2014/main" id="{4B4F7B36-5080-4D9E-6538-99D399179F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91413" y="39624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x</a:t>
            </a:r>
          </a:p>
        </p:txBody>
      </p:sp>
      <p:sp>
        <p:nvSpPr>
          <p:cNvPr id="598039" name="Text Box 23">
            <a:extLst>
              <a:ext uri="{FF2B5EF4-FFF2-40B4-BE49-F238E27FC236}">
                <a16:creationId xmlns:a16="http://schemas.microsoft.com/office/drawing/2014/main" id="{77AD1E33-0902-1F5B-A37F-EF9AC9885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3435350"/>
            <a:ext cx="4984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3399"/>
                </a:solidFill>
              </a:rPr>
              <a:t>P</a:t>
            </a:r>
          </a:p>
        </p:txBody>
      </p:sp>
      <p:sp>
        <p:nvSpPr>
          <p:cNvPr id="598040" name="Oval 24">
            <a:extLst>
              <a:ext uri="{FF2B5EF4-FFF2-40B4-BE49-F238E27FC236}">
                <a16:creationId xmlns:a16="http://schemas.microsoft.com/office/drawing/2014/main" id="{3C3B2086-5632-9171-C9BB-F19A75743D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15213" y="4800600"/>
            <a:ext cx="223837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u</a:t>
            </a:r>
          </a:p>
        </p:txBody>
      </p:sp>
      <p:cxnSp>
        <p:nvCxnSpPr>
          <p:cNvPr id="598041" name="AutoShape 25">
            <a:extLst>
              <a:ext uri="{FF2B5EF4-FFF2-40B4-BE49-F238E27FC236}">
                <a16:creationId xmlns:a16="http://schemas.microsoft.com/office/drawing/2014/main" id="{15EDB7E4-C5EE-9CCD-292C-CA7E5ADEEBA0}"/>
              </a:ext>
            </a:extLst>
          </p:cNvPr>
          <p:cNvCxnSpPr>
            <a:cxnSpLocks noChangeShapeType="1"/>
            <a:stCxn id="598040" idx="5"/>
            <a:endCxn id="598034" idx="2"/>
          </p:cNvCxnSpPr>
          <p:nvPr/>
        </p:nvCxnSpPr>
        <p:spPr bwMode="auto">
          <a:xfrm>
            <a:off x="7605713" y="4995863"/>
            <a:ext cx="571500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8042" name="Text Box 26">
            <a:extLst>
              <a:ext uri="{FF2B5EF4-FFF2-40B4-BE49-F238E27FC236}">
                <a16:creationId xmlns:a16="http://schemas.microsoft.com/office/drawing/2014/main" id="{65ACAB42-AAE0-CDBB-044A-7210B7D00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8" y="3981450"/>
            <a:ext cx="4984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3399"/>
                </a:solidFill>
              </a:rPr>
              <a:t>P'</a:t>
            </a:r>
            <a:endParaRPr lang="en-US" altLang="en-US" sz="1400" baseline="-25000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7B6CC39-38F8-A925-7BF5-4D307A04DD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82925-454B-4F7C-A5E4-972353CB7197}" type="slidenum">
              <a:rPr lang="en-US" altLang="en-US"/>
              <a:pPr/>
              <a:t>86</a:t>
            </a:fld>
            <a:endParaRPr lang="en-US" altLang="en-US" sz="1400"/>
          </a:p>
        </p:txBody>
      </p:sp>
      <p:sp>
        <p:nvSpPr>
          <p:cNvPr id="600066" name="Rectangle 2">
            <a:extLst>
              <a:ext uri="{FF2B5EF4-FFF2-40B4-BE49-F238E27FC236}">
                <a16:creationId xmlns:a16="http://schemas.microsoft.com/office/drawing/2014/main" id="{C6857C6F-6616-C26A-B957-73E6FF624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Dijkstra's Algorithm:  Implementation</a:t>
            </a:r>
          </a:p>
        </p:txBody>
      </p:sp>
      <p:sp>
        <p:nvSpPr>
          <p:cNvPr id="600067" name="Rectangle 3">
            <a:extLst>
              <a:ext uri="{FF2B5EF4-FFF2-40B4-BE49-F238E27FC236}">
                <a16:creationId xmlns:a16="http://schemas.microsoft.com/office/drawing/2014/main" id="{C756DCEF-0901-A628-7EA7-F6A75F304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For each unexplored node, explicitly maintain </a:t>
            </a:r>
          </a:p>
          <a:p>
            <a:pPr lvl="1">
              <a:buFont typeface="Monotype Sorts" pitchFamily="92" charset="2"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 lvl="1"/>
            <a:r>
              <a:rPr lang="en-US" altLang="en-US">
                <a:sym typeface="Symbol" panose="05050102010706020507" pitchFamily="18" charset="2"/>
              </a:rPr>
              <a:t>Next node to explore = node with minimum (v).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When exploring v, for each incident edge e = (v, w), update</a:t>
            </a:r>
          </a:p>
          <a:p>
            <a:pPr lvl="1"/>
            <a:endParaRPr lang="en-US" altLang="en-US">
              <a:sym typeface="Symbol" panose="05050102010706020507" pitchFamily="18" charset="2"/>
            </a:endParaRPr>
          </a:p>
          <a:p>
            <a:pPr lvl="1"/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Efficient implementation. 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Maintain a priority queue of unexplored nodes, prioritized by (v).</a:t>
            </a:r>
          </a:p>
        </p:txBody>
      </p:sp>
      <p:sp>
        <p:nvSpPr>
          <p:cNvPr id="600069" name="Text Box 5">
            <a:extLst>
              <a:ext uri="{FF2B5EF4-FFF2-40B4-BE49-F238E27FC236}">
                <a16:creationId xmlns:a16="http://schemas.microsoft.com/office/drawing/2014/main" id="{EE13965E-FF0A-26FC-6518-5186688DB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6248400"/>
            <a:ext cx="36385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†  Individual ops are amortized bounds</a:t>
            </a:r>
          </a:p>
        </p:txBody>
      </p:sp>
      <p:sp>
        <p:nvSpPr>
          <p:cNvPr id="600070" name="Rectangle 6">
            <a:extLst>
              <a:ext uri="{FF2B5EF4-FFF2-40B4-BE49-F238E27FC236}">
                <a16:creationId xmlns:a16="http://schemas.microsoft.com/office/drawing/2014/main" id="{7BCA92FB-0E3A-9C65-53FD-0B1B5DAE4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22750"/>
            <a:ext cx="1560513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PQ Operation</a:t>
            </a:r>
          </a:p>
        </p:txBody>
      </p:sp>
      <p:sp>
        <p:nvSpPr>
          <p:cNvPr id="600071" name="Rectangle 7">
            <a:extLst>
              <a:ext uri="{FF2B5EF4-FFF2-40B4-BE49-F238E27FC236}">
                <a16:creationId xmlns:a16="http://schemas.microsoft.com/office/drawing/2014/main" id="{F8E14458-AD23-D3E9-3948-E0F4440E2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83113"/>
            <a:ext cx="1560513" cy="3000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Insert</a:t>
            </a:r>
            <a:endParaRPr kumimoji="0" lang="en-US" altLang="en-US" sz="1400" baseline="30000"/>
          </a:p>
        </p:txBody>
      </p:sp>
      <p:sp>
        <p:nvSpPr>
          <p:cNvPr id="600072" name="Rectangle 8">
            <a:extLst>
              <a:ext uri="{FF2B5EF4-FFF2-40B4-BE49-F238E27FC236}">
                <a16:creationId xmlns:a16="http://schemas.microsoft.com/office/drawing/2014/main" id="{089B4755-8A51-C722-2F38-FFB8CAEC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83150"/>
            <a:ext cx="1560513" cy="2984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ExtractMin</a:t>
            </a:r>
            <a:endParaRPr kumimoji="0" lang="en-US" altLang="en-US" sz="1400" baseline="30000"/>
          </a:p>
        </p:txBody>
      </p:sp>
      <p:sp>
        <p:nvSpPr>
          <p:cNvPr id="600073" name="Rectangle 9">
            <a:extLst>
              <a:ext uri="{FF2B5EF4-FFF2-40B4-BE49-F238E27FC236}">
                <a16:creationId xmlns:a16="http://schemas.microsoft.com/office/drawing/2014/main" id="{553809AB-24DA-844E-60BF-7CFD0C307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81600"/>
            <a:ext cx="1560513" cy="3016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ChangeKey</a:t>
            </a:r>
            <a:endParaRPr kumimoji="0" lang="en-US" altLang="en-US" sz="1400" baseline="30000"/>
          </a:p>
        </p:txBody>
      </p:sp>
      <p:sp>
        <p:nvSpPr>
          <p:cNvPr id="600074" name="Rectangle 10">
            <a:extLst>
              <a:ext uri="{FF2B5EF4-FFF2-40B4-BE49-F238E27FC236}">
                <a16:creationId xmlns:a16="http://schemas.microsoft.com/office/drawing/2014/main" id="{14F60824-3904-02B4-126B-D55D9B0B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4222750"/>
            <a:ext cx="1198562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Binary heap</a:t>
            </a:r>
          </a:p>
        </p:txBody>
      </p:sp>
      <p:sp>
        <p:nvSpPr>
          <p:cNvPr id="600075" name="Rectangle 11">
            <a:extLst>
              <a:ext uri="{FF2B5EF4-FFF2-40B4-BE49-F238E27FC236}">
                <a16:creationId xmlns:a16="http://schemas.microsoft.com/office/drawing/2014/main" id="{76C1945F-B366-872B-5FB9-14C7F1ED1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4583113"/>
            <a:ext cx="1198562" cy="3000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log n</a:t>
            </a:r>
          </a:p>
        </p:txBody>
      </p:sp>
      <p:sp>
        <p:nvSpPr>
          <p:cNvPr id="600076" name="Rectangle 12">
            <a:extLst>
              <a:ext uri="{FF2B5EF4-FFF2-40B4-BE49-F238E27FC236}">
                <a16:creationId xmlns:a16="http://schemas.microsoft.com/office/drawing/2014/main" id="{CB989496-775E-48C1-3499-18EC6D05E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4883150"/>
            <a:ext cx="1198562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log n</a:t>
            </a:r>
          </a:p>
        </p:txBody>
      </p:sp>
      <p:sp>
        <p:nvSpPr>
          <p:cNvPr id="600077" name="Rectangle 13">
            <a:extLst>
              <a:ext uri="{FF2B5EF4-FFF2-40B4-BE49-F238E27FC236}">
                <a16:creationId xmlns:a16="http://schemas.microsoft.com/office/drawing/2014/main" id="{AA1BCF01-036A-DAA4-C523-9A5269C1E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5181600"/>
            <a:ext cx="1198562" cy="30162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log n</a:t>
            </a:r>
          </a:p>
        </p:txBody>
      </p:sp>
      <p:sp>
        <p:nvSpPr>
          <p:cNvPr id="600078" name="Rectangle 14">
            <a:extLst>
              <a:ext uri="{FF2B5EF4-FFF2-40B4-BE49-F238E27FC236}">
                <a16:creationId xmlns:a16="http://schemas.microsoft.com/office/drawing/2014/main" id="{C5B1EDB5-C328-CF4C-F27E-0724CDD88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38" y="4222750"/>
            <a:ext cx="1217612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Fib heap </a:t>
            </a:r>
            <a:r>
              <a:rPr kumimoji="0" lang="en-US" altLang="en-US" sz="1400" baseline="30000">
                <a:solidFill>
                  <a:schemeClr val="bg1"/>
                </a:solidFill>
              </a:rPr>
              <a:t>†</a:t>
            </a:r>
          </a:p>
        </p:txBody>
      </p:sp>
      <p:sp>
        <p:nvSpPr>
          <p:cNvPr id="600079" name="Rectangle 15">
            <a:extLst>
              <a:ext uri="{FF2B5EF4-FFF2-40B4-BE49-F238E27FC236}">
                <a16:creationId xmlns:a16="http://schemas.microsoft.com/office/drawing/2014/main" id="{DA8E5932-5EC6-FEB5-9D3C-D463DEFA4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38" y="4583113"/>
            <a:ext cx="1217612" cy="3000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1</a:t>
            </a:r>
          </a:p>
        </p:txBody>
      </p:sp>
      <p:sp>
        <p:nvSpPr>
          <p:cNvPr id="600080" name="Rectangle 16">
            <a:extLst>
              <a:ext uri="{FF2B5EF4-FFF2-40B4-BE49-F238E27FC236}">
                <a16:creationId xmlns:a16="http://schemas.microsoft.com/office/drawing/2014/main" id="{B952B292-F92F-10BE-7796-9836020F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38" y="4883150"/>
            <a:ext cx="1217612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log n</a:t>
            </a:r>
          </a:p>
        </p:txBody>
      </p:sp>
      <p:sp>
        <p:nvSpPr>
          <p:cNvPr id="600081" name="Rectangle 17">
            <a:extLst>
              <a:ext uri="{FF2B5EF4-FFF2-40B4-BE49-F238E27FC236}">
                <a16:creationId xmlns:a16="http://schemas.microsoft.com/office/drawing/2014/main" id="{B6A8ADE9-32FF-2A4C-F958-31F73725A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38" y="5181600"/>
            <a:ext cx="1217612" cy="30162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1</a:t>
            </a:r>
          </a:p>
        </p:txBody>
      </p:sp>
      <p:sp>
        <p:nvSpPr>
          <p:cNvPr id="600082" name="Rectangle 18">
            <a:extLst>
              <a:ext uri="{FF2B5EF4-FFF2-40B4-BE49-F238E27FC236}">
                <a16:creationId xmlns:a16="http://schemas.microsoft.com/office/drawing/2014/main" id="{BF26E4A9-088C-8676-BA8A-3A65839CB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4222750"/>
            <a:ext cx="839788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600083" name="Rectangle 19">
            <a:extLst>
              <a:ext uri="{FF2B5EF4-FFF2-40B4-BE49-F238E27FC236}">
                <a16:creationId xmlns:a16="http://schemas.microsoft.com/office/drawing/2014/main" id="{B8C91931-F628-0183-705C-EFD5183A1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4583113"/>
            <a:ext cx="839788" cy="3000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n</a:t>
            </a:r>
          </a:p>
        </p:txBody>
      </p:sp>
      <p:sp>
        <p:nvSpPr>
          <p:cNvPr id="600084" name="Rectangle 20">
            <a:extLst>
              <a:ext uri="{FF2B5EF4-FFF2-40B4-BE49-F238E27FC236}">
                <a16:creationId xmlns:a16="http://schemas.microsoft.com/office/drawing/2014/main" id="{63170339-1E49-B9FB-82B4-A5A1A54C3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4883150"/>
            <a:ext cx="839788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n</a:t>
            </a:r>
          </a:p>
        </p:txBody>
      </p:sp>
      <p:sp>
        <p:nvSpPr>
          <p:cNvPr id="600085" name="Rectangle 21">
            <a:extLst>
              <a:ext uri="{FF2B5EF4-FFF2-40B4-BE49-F238E27FC236}">
                <a16:creationId xmlns:a16="http://schemas.microsoft.com/office/drawing/2014/main" id="{08CFCFA3-C8A5-A4D4-17FC-CC0F4FAAF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5181600"/>
            <a:ext cx="839788" cy="30162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1</a:t>
            </a:r>
          </a:p>
        </p:txBody>
      </p:sp>
      <p:sp>
        <p:nvSpPr>
          <p:cNvPr id="600086" name="Rectangle 22">
            <a:extLst>
              <a:ext uri="{FF2B5EF4-FFF2-40B4-BE49-F238E27FC236}">
                <a16:creationId xmlns:a16="http://schemas.microsoft.com/office/drawing/2014/main" id="{A8CB0149-518A-074F-BA37-F000A4CB7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483225"/>
            <a:ext cx="1560513" cy="2984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IsEmpty</a:t>
            </a:r>
            <a:endParaRPr kumimoji="0" lang="en-US" altLang="en-US" sz="1400" baseline="30000"/>
          </a:p>
        </p:txBody>
      </p:sp>
      <p:sp>
        <p:nvSpPr>
          <p:cNvPr id="600087" name="Rectangle 23">
            <a:extLst>
              <a:ext uri="{FF2B5EF4-FFF2-40B4-BE49-F238E27FC236}">
                <a16:creationId xmlns:a16="http://schemas.microsoft.com/office/drawing/2014/main" id="{87F51A0B-93EB-3696-19E7-3A86455D4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5483225"/>
            <a:ext cx="1198562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1</a:t>
            </a:r>
          </a:p>
        </p:txBody>
      </p:sp>
      <p:sp>
        <p:nvSpPr>
          <p:cNvPr id="600088" name="Rectangle 24">
            <a:extLst>
              <a:ext uri="{FF2B5EF4-FFF2-40B4-BE49-F238E27FC236}">
                <a16:creationId xmlns:a16="http://schemas.microsoft.com/office/drawing/2014/main" id="{A33A6937-69E4-B557-4CB8-49395495B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38" y="5483225"/>
            <a:ext cx="1217612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1</a:t>
            </a:r>
          </a:p>
        </p:txBody>
      </p:sp>
      <p:sp>
        <p:nvSpPr>
          <p:cNvPr id="600089" name="Rectangle 25">
            <a:extLst>
              <a:ext uri="{FF2B5EF4-FFF2-40B4-BE49-F238E27FC236}">
                <a16:creationId xmlns:a16="http://schemas.microsoft.com/office/drawing/2014/main" id="{563161FD-3238-6E49-B990-5C96EFAB5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5483225"/>
            <a:ext cx="839788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1</a:t>
            </a:r>
          </a:p>
        </p:txBody>
      </p:sp>
      <p:sp>
        <p:nvSpPr>
          <p:cNvPr id="600090" name="Rectangle 26">
            <a:extLst>
              <a:ext uri="{FF2B5EF4-FFF2-40B4-BE49-F238E27FC236}">
                <a16:creationId xmlns:a16="http://schemas.microsoft.com/office/drawing/2014/main" id="{58119A24-FC30-785D-EE3A-736380890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3922713"/>
            <a:ext cx="4464050" cy="3000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Priority Queue</a:t>
            </a:r>
          </a:p>
        </p:txBody>
      </p:sp>
      <p:sp>
        <p:nvSpPr>
          <p:cNvPr id="600091" name="Rectangle 27">
            <a:extLst>
              <a:ext uri="{FF2B5EF4-FFF2-40B4-BE49-F238E27FC236}">
                <a16:creationId xmlns:a16="http://schemas.microsoft.com/office/drawing/2014/main" id="{77F8BE55-DBFA-64CA-E685-8515060E6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81675"/>
            <a:ext cx="1560513" cy="300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Total</a:t>
            </a:r>
            <a:endParaRPr kumimoji="0" lang="en-US" altLang="en-US" sz="1400" baseline="30000"/>
          </a:p>
        </p:txBody>
      </p:sp>
      <p:sp>
        <p:nvSpPr>
          <p:cNvPr id="600092" name="Rectangle 28">
            <a:extLst>
              <a:ext uri="{FF2B5EF4-FFF2-40B4-BE49-F238E27FC236}">
                <a16:creationId xmlns:a16="http://schemas.microsoft.com/office/drawing/2014/main" id="{C213990E-253B-A64E-12C4-90DC3584C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5781675"/>
            <a:ext cx="1198562" cy="300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m log n</a:t>
            </a:r>
          </a:p>
        </p:txBody>
      </p:sp>
      <p:sp>
        <p:nvSpPr>
          <p:cNvPr id="600093" name="Rectangle 29">
            <a:extLst>
              <a:ext uri="{FF2B5EF4-FFF2-40B4-BE49-F238E27FC236}">
                <a16:creationId xmlns:a16="http://schemas.microsoft.com/office/drawing/2014/main" id="{0EC271D9-30CE-0D80-7B62-15C691EC1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38" y="5781675"/>
            <a:ext cx="1217612" cy="300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m + n log n</a:t>
            </a:r>
            <a:endParaRPr kumimoji="0" lang="en-US" altLang="en-US" sz="1400"/>
          </a:p>
        </p:txBody>
      </p:sp>
      <p:sp>
        <p:nvSpPr>
          <p:cNvPr id="600094" name="Rectangle 30">
            <a:extLst>
              <a:ext uri="{FF2B5EF4-FFF2-40B4-BE49-F238E27FC236}">
                <a16:creationId xmlns:a16="http://schemas.microsoft.com/office/drawing/2014/main" id="{25D78CCC-C7D5-03C4-6787-6AADFB0A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5781675"/>
            <a:ext cx="839788" cy="300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n</a:t>
            </a:r>
            <a:r>
              <a:rPr lang="en-US" altLang="en-US" sz="1400" baseline="30000"/>
              <a:t>2</a:t>
            </a:r>
          </a:p>
        </p:txBody>
      </p:sp>
      <p:sp>
        <p:nvSpPr>
          <p:cNvPr id="600095" name="Rectangle 31">
            <a:extLst>
              <a:ext uri="{FF2B5EF4-FFF2-40B4-BE49-F238E27FC236}">
                <a16:creationId xmlns:a16="http://schemas.microsoft.com/office/drawing/2014/main" id="{F8470CE2-74A6-2851-B96B-C6C859F1C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513" y="4222750"/>
            <a:ext cx="909637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Dijkstra</a:t>
            </a:r>
          </a:p>
        </p:txBody>
      </p:sp>
      <p:sp>
        <p:nvSpPr>
          <p:cNvPr id="600096" name="Rectangle 32">
            <a:extLst>
              <a:ext uri="{FF2B5EF4-FFF2-40B4-BE49-F238E27FC236}">
                <a16:creationId xmlns:a16="http://schemas.microsoft.com/office/drawing/2014/main" id="{32702A84-B0DD-1F4C-E7D4-0E0EEDE13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513" y="4583113"/>
            <a:ext cx="909637" cy="3000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n</a:t>
            </a:r>
          </a:p>
        </p:txBody>
      </p:sp>
      <p:sp>
        <p:nvSpPr>
          <p:cNvPr id="600097" name="Rectangle 33">
            <a:extLst>
              <a:ext uri="{FF2B5EF4-FFF2-40B4-BE49-F238E27FC236}">
                <a16:creationId xmlns:a16="http://schemas.microsoft.com/office/drawing/2014/main" id="{2706A2DF-63C7-C1D4-4CA0-15F8D153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513" y="4883150"/>
            <a:ext cx="909637" cy="2984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n</a:t>
            </a:r>
          </a:p>
        </p:txBody>
      </p:sp>
      <p:sp>
        <p:nvSpPr>
          <p:cNvPr id="600098" name="Rectangle 34">
            <a:extLst>
              <a:ext uri="{FF2B5EF4-FFF2-40B4-BE49-F238E27FC236}">
                <a16:creationId xmlns:a16="http://schemas.microsoft.com/office/drawing/2014/main" id="{BDF88605-A96E-825E-CAF4-51B2777D3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513" y="5181600"/>
            <a:ext cx="909637" cy="3016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m</a:t>
            </a:r>
          </a:p>
        </p:txBody>
      </p:sp>
      <p:sp>
        <p:nvSpPr>
          <p:cNvPr id="600099" name="Rectangle 35">
            <a:extLst>
              <a:ext uri="{FF2B5EF4-FFF2-40B4-BE49-F238E27FC236}">
                <a16:creationId xmlns:a16="http://schemas.microsoft.com/office/drawing/2014/main" id="{F07E4853-9A36-CF1F-A47A-2C117F566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513" y="5483225"/>
            <a:ext cx="909637" cy="2984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n</a:t>
            </a:r>
          </a:p>
        </p:txBody>
      </p:sp>
      <p:sp>
        <p:nvSpPr>
          <p:cNvPr id="600100" name="Rectangle 36">
            <a:extLst>
              <a:ext uri="{FF2B5EF4-FFF2-40B4-BE49-F238E27FC236}">
                <a16:creationId xmlns:a16="http://schemas.microsoft.com/office/drawing/2014/main" id="{0A346343-B5C4-3433-6293-305803C0B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513" y="5781675"/>
            <a:ext cx="909637" cy="300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 baseline="30000"/>
          </a:p>
        </p:txBody>
      </p:sp>
      <p:sp>
        <p:nvSpPr>
          <p:cNvPr id="600101" name="Rectangle 37">
            <a:extLst>
              <a:ext uri="{FF2B5EF4-FFF2-40B4-BE49-F238E27FC236}">
                <a16:creationId xmlns:a16="http://schemas.microsoft.com/office/drawing/2014/main" id="{069B537D-4A52-19CC-174E-83EAC0A51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222750"/>
            <a:ext cx="1201738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>
                <a:solidFill>
                  <a:schemeClr val="bg1"/>
                </a:solidFill>
              </a:rPr>
              <a:t>d-way Heap</a:t>
            </a:r>
          </a:p>
        </p:txBody>
      </p:sp>
      <p:sp>
        <p:nvSpPr>
          <p:cNvPr id="600102" name="Rectangle 38">
            <a:extLst>
              <a:ext uri="{FF2B5EF4-FFF2-40B4-BE49-F238E27FC236}">
                <a16:creationId xmlns:a16="http://schemas.microsoft.com/office/drawing/2014/main" id="{F821D546-5E05-CF7D-41AF-9DD03DA36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583113"/>
            <a:ext cx="1201738" cy="3000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d log</a:t>
            </a:r>
            <a:r>
              <a:rPr kumimoji="0" lang="en-US" altLang="en-US" sz="1400" baseline="-25000"/>
              <a:t> d</a:t>
            </a:r>
            <a:r>
              <a:rPr kumimoji="0" lang="en-US" altLang="en-US" sz="1400"/>
              <a:t> n</a:t>
            </a:r>
          </a:p>
        </p:txBody>
      </p:sp>
      <p:sp>
        <p:nvSpPr>
          <p:cNvPr id="600103" name="Rectangle 39">
            <a:extLst>
              <a:ext uri="{FF2B5EF4-FFF2-40B4-BE49-F238E27FC236}">
                <a16:creationId xmlns:a16="http://schemas.microsoft.com/office/drawing/2014/main" id="{051B71FF-AB9E-C33A-DE27-02A3BA38B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883150"/>
            <a:ext cx="1201738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d log</a:t>
            </a:r>
            <a:r>
              <a:rPr kumimoji="0" lang="en-US" altLang="en-US" sz="1400" baseline="-25000"/>
              <a:t> d</a:t>
            </a:r>
            <a:r>
              <a:rPr kumimoji="0" lang="en-US" altLang="en-US" sz="1400"/>
              <a:t> n</a:t>
            </a:r>
          </a:p>
        </p:txBody>
      </p:sp>
      <p:sp>
        <p:nvSpPr>
          <p:cNvPr id="600104" name="Rectangle 40">
            <a:extLst>
              <a:ext uri="{FF2B5EF4-FFF2-40B4-BE49-F238E27FC236}">
                <a16:creationId xmlns:a16="http://schemas.microsoft.com/office/drawing/2014/main" id="{5EF78F29-ED91-8097-E11A-A30B81709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181600"/>
            <a:ext cx="1201738" cy="30162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log</a:t>
            </a:r>
            <a:r>
              <a:rPr kumimoji="0" lang="en-US" altLang="en-US" sz="1400" baseline="-25000"/>
              <a:t> d</a:t>
            </a:r>
            <a:r>
              <a:rPr kumimoji="0" lang="en-US" altLang="en-US" sz="1400"/>
              <a:t> n</a:t>
            </a:r>
          </a:p>
        </p:txBody>
      </p:sp>
      <p:sp>
        <p:nvSpPr>
          <p:cNvPr id="600105" name="Rectangle 41">
            <a:extLst>
              <a:ext uri="{FF2B5EF4-FFF2-40B4-BE49-F238E27FC236}">
                <a16:creationId xmlns:a16="http://schemas.microsoft.com/office/drawing/2014/main" id="{573E97C2-D657-95CB-C27B-29F8C1B4F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483225"/>
            <a:ext cx="1201738" cy="2984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1</a:t>
            </a:r>
          </a:p>
        </p:txBody>
      </p:sp>
      <p:sp>
        <p:nvSpPr>
          <p:cNvPr id="600106" name="Rectangle 42">
            <a:extLst>
              <a:ext uri="{FF2B5EF4-FFF2-40B4-BE49-F238E27FC236}">
                <a16:creationId xmlns:a16="http://schemas.microsoft.com/office/drawing/2014/main" id="{357E52F3-E08F-D3DF-9EF6-12AACF870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781675"/>
            <a:ext cx="1201738" cy="300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m log </a:t>
            </a:r>
            <a:r>
              <a:rPr kumimoji="0" lang="en-US" altLang="en-US" sz="1400" baseline="-25000"/>
              <a:t>m/n </a:t>
            </a:r>
            <a:r>
              <a:rPr lang="en-US" altLang="en-US" sz="1400"/>
              <a:t>n</a:t>
            </a:r>
          </a:p>
        </p:txBody>
      </p:sp>
      <p:graphicFrame>
        <p:nvGraphicFramePr>
          <p:cNvPr id="600107" name="Object 43">
            <a:extLst>
              <a:ext uri="{FF2B5EF4-FFF2-40B4-BE49-F238E27FC236}">
                <a16:creationId xmlns:a16="http://schemas.microsoft.com/office/drawing/2014/main" id="{93D26867-E304-FF32-2439-B4C275CE4C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0700" y="1022350"/>
          <a:ext cx="270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05100" imgH="393700" progId="Equation.3">
                  <p:embed/>
                </p:oleObj>
              </mc:Choice>
              <mc:Fallback>
                <p:oleObj name="Equation" r:id="rId3" imgW="2705100" imgH="393700" progId="Equation.3">
                  <p:embed/>
                  <p:pic>
                    <p:nvPicPr>
                      <p:cNvPr id="600107" name="Object 43">
                        <a:extLst>
                          <a:ext uri="{FF2B5EF4-FFF2-40B4-BE49-F238E27FC236}">
                            <a16:creationId xmlns:a16="http://schemas.microsoft.com/office/drawing/2014/main" id="{93D26867-E304-FF32-2439-B4C275CE4C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1022350"/>
                        <a:ext cx="270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0108" name="Object 44">
            <a:extLst>
              <a:ext uri="{FF2B5EF4-FFF2-40B4-BE49-F238E27FC236}">
                <a16:creationId xmlns:a16="http://schemas.microsoft.com/office/drawing/2014/main" id="{BF27D42D-D355-BF68-364B-1AC0CA7E7D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5388" y="2441575"/>
          <a:ext cx="2667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7000" imgH="279400" progId="Equation.3">
                  <p:embed/>
                </p:oleObj>
              </mc:Choice>
              <mc:Fallback>
                <p:oleObj name="Equation" r:id="rId4" imgW="2667000" imgH="279400" progId="Equation.3">
                  <p:embed/>
                  <p:pic>
                    <p:nvPicPr>
                      <p:cNvPr id="600108" name="Object 44">
                        <a:extLst>
                          <a:ext uri="{FF2B5EF4-FFF2-40B4-BE49-F238E27FC236}">
                            <a16:creationId xmlns:a16="http://schemas.microsoft.com/office/drawing/2014/main" id="{BF27D42D-D355-BF68-364B-1AC0CA7E7D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441575"/>
                        <a:ext cx="2667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0109" name="AutoShape 45">
            <a:hlinkClick r:id="rId5" highlightClick="1"/>
            <a:extLst>
              <a:ext uri="{FF2B5EF4-FFF2-40B4-BE49-F238E27FC236}">
                <a16:creationId xmlns:a16="http://schemas.microsoft.com/office/drawing/2014/main" id="{E6F0034F-1617-A81A-5746-736EE30A8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52800"/>
            <a:ext cx="487363" cy="354013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>
            <a:extLst>
              <a:ext uri="{FF2B5EF4-FFF2-40B4-BE49-F238E27FC236}">
                <a16:creationId xmlns:a16="http://schemas.microsoft.com/office/drawing/2014/main" id="{44214DC3-2BF8-E4E6-4864-B6BD702B9450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Extra Slides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>
            <a:extLst>
              <a:ext uri="{FF2B5EF4-FFF2-40B4-BE49-F238E27FC236}">
                <a16:creationId xmlns:a16="http://schemas.microsoft.com/office/drawing/2014/main" id="{4B75070F-D360-E4A8-5C28-B903F1859072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Coin Changing</a:t>
            </a:r>
          </a:p>
        </p:txBody>
      </p:sp>
      <p:pic>
        <p:nvPicPr>
          <p:cNvPr id="661507" name="Picture 3">
            <a:extLst>
              <a:ext uri="{FF2B5EF4-FFF2-40B4-BE49-F238E27FC236}">
                <a16:creationId xmlns:a16="http://schemas.microsoft.com/office/drawing/2014/main" id="{339D3CB5-134A-6DCA-FA2D-B0B0BDE5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133600"/>
            <a:ext cx="16954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1508" name="Rectangle 4">
            <a:extLst>
              <a:ext uri="{FF2B5EF4-FFF2-40B4-BE49-F238E27FC236}">
                <a16:creationId xmlns:a16="http://schemas.microsoft.com/office/drawing/2014/main" id="{230A6F41-E5CF-9493-F2DF-807090F59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968625"/>
            <a:ext cx="4800600" cy="1460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0" tIns="137160" rIns="137160" bIns="13716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1143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4603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74295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203325" indent="166688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1660525" indent="1666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117725" indent="1666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574925" indent="1666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032125" indent="1666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en-US" sz="1600"/>
              <a:t>Greed is good. Greed is right. Greed works. Greed clarifies, cuts through, and captures the essence of the evolutionary spirit.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en-US" sz="1600"/>
              <a:t>        - </a:t>
            </a:r>
            <a:r>
              <a:rPr lang="en-US" altLang="en-US" sz="1600" i="1"/>
              <a:t>Gordon Gecko (Michael Douglas)</a:t>
            </a:r>
          </a:p>
        </p:txBody>
      </p:sp>
      <p:pic>
        <p:nvPicPr>
          <p:cNvPr id="661509" name="Microsoft Office 2004">
            <a:hlinkClick r:id="" action="ppaction://media"/>
            <a:extLst>
              <a:ext uri="{FF2B5EF4-FFF2-40B4-BE49-F238E27FC236}">
                <a16:creationId xmlns:a16="http://schemas.microsoft.com/office/drawing/2014/main" id="{AF215D3B-07DE-CB45-2C8F-0CD884029284}"/>
              </a:ext>
            </a:extLst>
          </p:cNvPr>
          <p:cNvPicPr>
            <a:picLocks noChangeAspect="1" noChangeArrowheads="1"/>
          </p:cNvPicPr>
          <p:nvPr>
            <a:audi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334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615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49" fill="hold"/>
                                        <p:tgtEl>
                                          <p:spTgt spid="661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1509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1509"/>
                </p:tgtEl>
              </p:cMediaNode>
            </p:audio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BD4DAC1-97B3-BF9D-7A96-849945888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43E58-227E-46CA-B454-F76495B5DE14}" type="slidenum">
              <a:rPr lang="en-US" altLang="en-US"/>
              <a:pPr/>
              <a:t>89</a:t>
            </a:fld>
            <a:endParaRPr lang="en-US" altLang="en-US" sz="1400"/>
          </a:p>
        </p:txBody>
      </p:sp>
      <p:sp>
        <p:nvSpPr>
          <p:cNvPr id="641026" name="Rectangle 2">
            <a:extLst>
              <a:ext uri="{FF2B5EF4-FFF2-40B4-BE49-F238E27FC236}">
                <a16:creationId xmlns:a16="http://schemas.microsoft.com/office/drawing/2014/main" id="{F43320AC-F1DB-4368-C575-87BDE2A89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Coin Changing</a:t>
            </a:r>
          </a:p>
        </p:txBody>
      </p:sp>
      <p:sp>
        <p:nvSpPr>
          <p:cNvPr id="641027" name="Rectangle 3">
            <a:extLst>
              <a:ext uri="{FF2B5EF4-FFF2-40B4-BE49-F238E27FC236}">
                <a16:creationId xmlns:a16="http://schemas.microsoft.com/office/drawing/2014/main" id="{48E300C0-DA59-C8B6-5420-334506FBB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Goal.  </a:t>
            </a:r>
            <a:r>
              <a:rPr lang="en-US" altLang="en-US">
                <a:solidFill>
                  <a:schemeClr val="tx1"/>
                </a:solidFill>
              </a:rPr>
              <a:t>Given currency denominations: 1, 5, 10, 25, 100, devise a method to pay amount to customer using fewest number of coins.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Ex:  </a:t>
            </a:r>
            <a:r>
              <a:rPr lang="en-US" altLang="en-US">
                <a:solidFill>
                  <a:schemeClr val="tx1"/>
                </a:solidFill>
              </a:rPr>
              <a:t>34¢.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Cashier's algorithm.  </a:t>
            </a:r>
            <a:r>
              <a:rPr lang="en-US" altLang="en-US">
                <a:solidFill>
                  <a:schemeClr val="tx1"/>
                </a:solidFill>
              </a:rPr>
              <a:t>At each iteration, add coin of the largest value that does not take us past the amount to be paid.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Ex:  </a:t>
            </a:r>
            <a:r>
              <a:rPr lang="en-US" altLang="en-US">
                <a:solidFill>
                  <a:schemeClr val="tx1"/>
                </a:solidFill>
              </a:rPr>
              <a:t>$2.89.</a:t>
            </a:r>
          </a:p>
          <a:p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641028" name="Group 4">
            <a:extLst>
              <a:ext uri="{FF2B5EF4-FFF2-40B4-BE49-F238E27FC236}">
                <a16:creationId xmlns:a16="http://schemas.microsoft.com/office/drawing/2014/main" id="{2AA335F9-DFA9-8B3B-4899-D8CB7BE487A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981200"/>
            <a:ext cx="3962400" cy="709613"/>
            <a:chOff x="1584" y="1200"/>
            <a:chExt cx="3456" cy="619"/>
          </a:xfrm>
        </p:grpSpPr>
        <p:pic>
          <p:nvPicPr>
            <p:cNvPr id="641029" name="Picture 5">
              <a:extLst>
                <a:ext uri="{FF2B5EF4-FFF2-40B4-BE49-F238E27FC236}">
                  <a16:creationId xmlns:a16="http://schemas.microsoft.com/office/drawing/2014/main" id="{CEE86907-7872-FEFD-3EF8-9DFAA3DCE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1248"/>
              <a:ext cx="518" cy="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0" name="Picture 6">
              <a:extLst>
                <a:ext uri="{FF2B5EF4-FFF2-40B4-BE49-F238E27FC236}">
                  <a16:creationId xmlns:a16="http://schemas.microsoft.com/office/drawing/2014/main" id="{A0C83C3B-4CA6-5A6D-3263-CF9B6E227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1200"/>
              <a:ext cx="648" cy="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1" name="Picture 7">
              <a:extLst>
                <a:ext uri="{FF2B5EF4-FFF2-40B4-BE49-F238E27FC236}">
                  <a16:creationId xmlns:a16="http://schemas.microsoft.com/office/drawing/2014/main" id="{20A93969-B900-AFD9-7FF8-50D11AEBD9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248"/>
              <a:ext cx="490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2" name="Picture 8">
              <a:extLst>
                <a:ext uri="{FF2B5EF4-FFF2-40B4-BE49-F238E27FC236}">
                  <a16:creationId xmlns:a16="http://schemas.microsoft.com/office/drawing/2014/main" id="{040432C0-6B19-83A2-07E5-0BEEEE42D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248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3" name="Picture 9">
              <a:extLst>
                <a:ext uri="{FF2B5EF4-FFF2-40B4-BE49-F238E27FC236}">
                  <a16:creationId xmlns:a16="http://schemas.microsoft.com/office/drawing/2014/main" id="{A1CE796D-0A82-B95B-4451-CBB12D118E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" y="1248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4" name="Picture 10">
              <a:extLst>
                <a:ext uri="{FF2B5EF4-FFF2-40B4-BE49-F238E27FC236}">
                  <a16:creationId xmlns:a16="http://schemas.microsoft.com/office/drawing/2014/main" id="{6CE48435-0D4F-3263-9B8D-419AC67AF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" y="1248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1035" name="Group 11">
            <a:extLst>
              <a:ext uri="{FF2B5EF4-FFF2-40B4-BE49-F238E27FC236}">
                <a16:creationId xmlns:a16="http://schemas.microsoft.com/office/drawing/2014/main" id="{A8E55AB6-FBD1-BDBD-AA01-207E2D6C846D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4738688"/>
            <a:ext cx="5741987" cy="1357312"/>
            <a:chOff x="144" y="3024"/>
            <a:chExt cx="5057" cy="1195"/>
          </a:xfrm>
        </p:grpSpPr>
        <p:pic>
          <p:nvPicPr>
            <p:cNvPr id="641036" name="Picture 12">
              <a:extLst>
                <a:ext uri="{FF2B5EF4-FFF2-40B4-BE49-F238E27FC236}">
                  <a16:creationId xmlns:a16="http://schemas.microsoft.com/office/drawing/2014/main" id="{1B929E6E-1CFC-EAC0-2531-37A8142385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3120"/>
              <a:ext cx="727" cy="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7" name="Picture 13">
              <a:extLst>
                <a:ext uri="{FF2B5EF4-FFF2-40B4-BE49-F238E27FC236}">
                  <a16:creationId xmlns:a16="http://schemas.microsoft.com/office/drawing/2014/main" id="{CD3A741D-E47B-366F-4B79-92AB84808A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3360"/>
              <a:ext cx="468" cy="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8" name="Picture 14">
              <a:extLst>
                <a:ext uri="{FF2B5EF4-FFF2-40B4-BE49-F238E27FC236}">
                  <a16:creationId xmlns:a16="http://schemas.microsoft.com/office/drawing/2014/main" id="{F85DAE69-912B-549A-FAFA-D930529A20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3120"/>
              <a:ext cx="490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9" name="Picture 15">
              <a:extLst>
                <a:ext uri="{FF2B5EF4-FFF2-40B4-BE49-F238E27FC236}">
                  <a16:creationId xmlns:a16="http://schemas.microsoft.com/office/drawing/2014/main" id="{7635EC95-4E14-3DBF-287F-F81BE19F8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696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0" name="Picture 16">
              <a:extLst>
                <a:ext uri="{FF2B5EF4-FFF2-40B4-BE49-F238E27FC236}">
                  <a16:creationId xmlns:a16="http://schemas.microsoft.com/office/drawing/2014/main" id="{EF9D3F8F-59CD-FFB5-FB09-14D4F45A74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120"/>
              <a:ext cx="727" cy="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1" name="Picture 17">
              <a:extLst>
                <a:ext uri="{FF2B5EF4-FFF2-40B4-BE49-F238E27FC236}">
                  <a16:creationId xmlns:a16="http://schemas.microsoft.com/office/drawing/2014/main" id="{B3DBC4FA-32E1-5650-0F2E-6382AAF54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3696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2" name="Picture 18">
              <a:extLst>
                <a:ext uri="{FF2B5EF4-FFF2-40B4-BE49-F238E27FC236}">
                  <a16:creationId xmlns:a16="http://schemas.microsoft.com/office/drawing/2014/main" id="{2A99EB75-9EFE-7517-1DD3-2E683EFE48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120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3" name="Picture 19">
              <a:extLst>
                <a:ext uri="{FF2B5EF4-FFF2-40B4-BE49-F238E27FC236}">
                  <a16:creationId xmlns:a16="http://schemas.microsoft.com/office/drawing/2014/main" id="{2F8AC9E4-CCF5-F37E-3E6A-E35C1405B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024"/>
              <a:ext cx="648" cy="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4" name="Picture 20">
              <a:extLst>
                <a:ext uri="{FF2B5EF4-FFF2-40B4-BE49-F238E27FC236}">
                  <a16:creationId xmlns:a16="http://schemas.microsoft.com/office/drawing/2014/main" id="{AD736F6F-70A2-B3E2-A8A9-1DBB9CD3A2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3024"/>
              <a:ext cx="648" cy="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5" name="Picture 21">
              <a:extLst>
                <a:ext uri="{FF2B5EF4-FFF2-40B4-BE49-F238E27FC236}">
                  <a16:creationId xmlns:a16="http://schemas.microsoft.com/office/drawing/2014/main" id="{E2CCCC32-F619-BD70-76AB-367F7F75FA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600"/>
              <a:ext cx="648" cy="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142CAF6-01C0-508B-F3E9-73ECCBBFBF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D9307-4A0C-4A91-85CD-F156B6103B25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636930" name="Rectangle 2">
            <a:extLst>
              <a:ext uri="{FF2B5EF4-FFF2-40B4-BE49-F238E27FC236}">
                <a16:creationId xmlns:a16="http://schemas.microsoft.com/office/drawing/2014/main" id="{73E10B5F-FC82-CF6B-2041-2F4FA67CA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Interval Scheduling:  Greedy Algorithms</a:t>
            </a:r>
          </a:p>
        </p:txBody>
      </p:sp>
      <p:sp>
        <p:nvSpPr>
          <p:cNvPr id="636931" name="Rectangle 3">
            <a:extLst>
              <a:ext uri="{FF2B5EF4-FFF2-40B4-BE49-F238E27FC236}">
                <a16:creationId xmlns:a16="http://schemas.microsoft.com/office/drawing/2014/main" id="{81BE7E56-6A29-8005-EC95-DF26FEF7B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template.  </a:t>
            </a:r>
            <a:r>
              <a:rPr lang="en-US" altLang="en-US">
                <a:solidFill>
                  <a:schemeClr val="tx1"/>
                </a:solidFill>
              </a:rPr>
              <a:t>Consider jobs in some order. Take each job provided it's compatible with the ones already taken.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[Earliest start time]</a:t>
            </a:r>
            <a:r>
              <a:rPr lang="en-US" altLang="en-US"/>
              <a:t>  Consider jobs in ascending order of start time s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[Earliest finish time]</a:t>
            </a:r>
            <a:r>
              <a:rPr lang="en-US" altLang="en-US"/>
              <a:t>  Consider jobs in ascending order of finish time f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[Shortest interval]</a:t>
            </a:r>
            <a:r>
              <a:rPr lang="en-US" altLang="en-US"/>
              <a:t>  Consider jobs in ascending order of interval length  f</a:t>
            </a:r>
            <a:r>
              <a:rPr lang="en-US" altLang="en-US" baseline="-25000"/>
              <a:t>j</a:t>
            </a:r>
            <a:r>
              <a:rPr lang="en-US" altLang="en-US"/>
              <a:t> - s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[Fewest conflicts]</a:t>
            </a:r>
            <a:r>
              <a:rPr lang="en-US" altLang="en-US"/>
              <a:t>  For each job, count the number of conflicting jobs c</a:t>
            </a:r>
            <a:r>
              <a:rPr lang="en-US" altLang="en-US" baseline="-25000"/>
              <a:t>j</a:t>
            </a:r>
            <a:r>
              <a:rPr lang="en-US" altLang="en-US"/>
              <a:t>. Schedule in ascending order of conflicts c</a:t>
            </a:r>
            <a:r>
              <a:rPr lang="en-US" altLang="en-US" baseline="-25000"/>
              <a:t>j</a:t>
            </a:r>
            <a:r>
              <a:rPr lang="en-US" altLang="en-US"/>
              <a:t>.</a:t>
            </a:r>
          </a:p>
          <a:p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584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05A33A7-96D8-A665-10B5-2BD7D7E16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752D2-FC68-4614-9B22-F7954858E6B0}" type="slidenum">
              <a:rPr lang="en-US" altLang="en-US"/>
              <a:pPr/>
              <a:t>90</a:t>
            </a:fld>
            <a:endParaRPr lang="en-US" altLang="en-US" sz="1400"/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40C801ED-FAC3-0C43-8363-DF62355D8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Coin-Changing:  Greedy Algorithm</a:t>
            </a:r>
          </a:p>
        </p:txBody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8E02635D-81ED-68BB-645C-77203FE2D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Cashier's algorithm.  </a:t>
            </a:r>
            <a:r>
              <a:rPr lang="en-US" altLang="en-US">
                <a:solidFill>
                  <a:schemeClr val="tx1"/>
                </a:solidFill>
              </a:rPr>
              <a:t>At each iteration, add coin of the largest value that does not take us past the amount to be paid.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Q.  </a:t>
            </a:r>
            <a:r>
              <a:rPr lang="en-US" altLang="en-US">
                <a:solidFill>
                  <a:schemeClr val="tx1"/>
                </a:solidFill>
              </a:rPr>
              <a:t>Is cashier's algorithm optimal?</a:t>
            </a:r>
          </a:p>
        </p:txBody>
      </p:sp>
      <p:sp>
        <p:nvSpPr>
          <p:cNvPr id="643076" name="Text Box 4">
            <a:extLst>
              <a:ext uri="{FF2B5EF4-FFF2-40B4-BE49-F238E27FC236}">
                <a16:creationId xmlns:a16="http://schemas.microsoft.com/office/drawing/2014/main" id="{92DCA9B8-F981-EB77-5B6F-4986F16D6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33600"/>
            <a:ext cx="6705600" cy="31178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b="1">
                <a:latin typeface="Courier New" panose="02070309020205020404" pitchFamily="49" charset="0"/>
              </a:rPr>
              <a:t> coins denominations by value: c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 &lt; c</a:t>
            </a:r>
            <a:r>
              <a:rPr lang="en-US" altLang="en-US" b="1" baseline="-25000">
                <a:latin typeface="Courier New" panose="02070309020205020404" pitchFamily="49" charset="0"/>
              </a:rPr>
              <a:t>2</a:t>
            </a:r>
            <a:r>
              <a:rPr lang="en-US" altLang="en-US" b="1">
                <a:latin typeface="Courier New" panose="02070309020205020404" pitchFamily="49" charset="0"/>
              </a:rPr>
              <a:t> &lt; … &lt; c</a:t>
            </a:r>
            <a:r>
              <a:rPr lang="en-US" altLang="en-US" b="1" baseline="-25000">
                <a:latin typeface="Courier New" panose="02070309020205020404" pitchFamily="49" charset="0"/>
              </a:rPr>
              <a:t>n</a:t>
            </a:r>
            <a:r>
              <a:rPr lang="en-US" altLang="en-US" b="1">
                <a:latin typeface="Courier New" panose="02070309020205020404" pitchFamily="49" charset="0"/>
              </a:rPr>
              <a:t>.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</a:rPr>
              <a:t>S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 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b="1">
                <a:latin typeface="Courier New" panose="02070309020205020404" pitchFamily="49" charset="0"/>
              </a:rPr>
              <a:t> (x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</a:t>
            </a:r>
            <a:r>
              <a:rPr lang="en-US" altLang="en-US" b="1">
                <a:latin typeface="Courier New" panose="02070309020205020404" pitchFamily="49" charset="0"/>
              </a:rPr>
              <a:t> 0) {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let k be largest integer such that c</a:t>
            </a:r>
            <a:r>
              <a:rPr lang="en-US" altLang="en-US" b="1" baseline="-25000">
                <a:latin typeface="Courier New" panose="02070309020205020404" pitchFamily="49" charset="0"/>
              </a:rPr>
              <a:t>k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x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b="1">
                <a:latin typeface="Courier New" panose="02070309020205020404" pitchFamily="49" charset="0"/>
              </a:rPr>
              <a:t> (k = 0)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>
                <a:latin typeface="Courier New" panose="02070309020205020404" pitchFamily="49" charset="0"/>
              </a:rPr>
              <a:t> "no solution found"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x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en-US" b="1">
                <a:latin typeface="Courier New" panose="02070309020205020404" pitchFamily="49" charset="0"/>
              </a:rPr>
              <a:t> x - c</a:t>
            </a:r>
            <a:r>
              <a:rPr lang="en-US" altLang="en-US" b="1" baseline="-25000">
                <a:latin typeface="Courier New" panose="02070309020205020404" pitchFamily="49" charset="0"/>
              </a:rPr>
              <a:t>k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S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 S  {k}</a:t>
            </a:r>
          </a:p>
          <a:p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return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 S</a:t>
            </a:r>
          </a:p>
        </p:txBody>
      </p:sp>
      <p:sp>
        <p:nvSpPr>
          <p:cNvPr id="643077" name="Text Box 5">
            <a:extLst>
              <a:ext uri="{FF2B5EF4-FFF2-40B4-BE49-F238E27FC236}">
                <a16:creationId xmlns:a16="http://schemas.microsoft.com/office/drawing/2014/main" id="{C3E241C9-70A7-379E-707F-7808948D9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2667000"/>
            <a:ext cx="1041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coins selected </a:t>
            </a:r>
            <a:endParaRPr lang="en-US" altLang="en-US" sz="1200">
              <a:sym typeface="Symbol" panose="05050102010706020507" pitchFamily="18" charset="2"/>
            </a:endParaRPr>
          </a:p>
        </p:txBody>
      </p:sp>
      <p:sp>
        <p:nvSpPr>
          <p:cNvPr id="643078" name="Line 6">
            <a:extLst>
              <a:ext uri="{FF2B5EF4-FFF2-40B4-BE49-F238E27FC236}">
                <a16:creationId xmlns:a16="http://schemas.microsoft.com/office/drawing/2014/main" id="{C2B0A7F1-816A-F857-57D1-58DAA232CF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8275" y="2819400"/>
            <a:ext cx="112713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B9E1703-5130-5FB7-005C-64F996EF2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9E115-E239-41F7-B6B1-2A7D76252272}" type="slidenum">
              <a:rPr lang="en-US" altLang="en-US"/>
              <a:pPr/>
              <a:t>91</a:t>
            </a:fld>
            <a:endParaRPr lang="en-US" altLang="en-US" sz="1400"/>
          </a:p>
        </p:txBody>
      </p:sp>
      <p:sp>
        <p:nvSpPr>
          <p:cNvPr id="645122" name="Rectangle 2">
            <a:extLst>
              <a:ext uri="{FF2B5EF4-FFF2-40B4-BE49-F238E27FC236}">
                <a16:creationId xmlns:a16="http://schemas.microsoft.com/office/drawing/2014/main" id="{B55A156C-EA17-F7FC-97EA-CEF76DC28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Coin-Changing:  Analysis of Greedy Algorithm</a:t>
            </a:r>
          </a:p>
        </p:txBody>
      </p:sp>
      <p:sp>
        <p:nvSpPr>
          <p:cNvPr id="645123" name="Rectangle 3">
            <a:extLst>
              <a:ext uri="{FF2B5EF4-FFF2-40B4-BE49-F238E27FC236}">
                <a16:creationId xmlns:a16="http://schemas.microsoft.com/office/drawing/2014/main" id="{6570A8ED-1850-9DE9-2DD3-C324F48BA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5410200"/>
          </a:xfrm>
        </p:spPr>
        <p:txBody>
          <a:bodyPr/>
          <a:lstStyle/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Greed is optimal for U.S. coinage:  1, 5, 10, 25, 100.</a:t>
            </a:r>
          </a:p>
          <a:p>
            <a:r>
              <a:rPr lang="en-US" altLang="en-US"/>
              <a:t>Pf. </a:t>
            </a:r>
            <a:r>
              <a:rPr lang="en-US" altLang="en-US">
                <a:solidFill>
                  <a:schemeClr val="hlink"/>
                </a:solidFill>
              </a:rPr>
              <a:t>(by induction on x)</a:t>
            </a:r>
          </a:p>
          <a:p>
            <a:pPr lvl="1"/>
            <a:r>
              <a:rPr lang="en-US" altLang="en-US"/>
              <a:t>Consider optimal way to change c</a:t>
            </a:r>
            <a:r>
              <a:rPr lang="en-US" altLang="en-US" baseline="-25000"/>
              <a:t>k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/>
              <a:t> x &lt; c</a:t>
            </a:r>
            <a:r>
              <a:rPr lang="en-US" altLang="en-US" baseline="-25000"/>
              <a:t>k+1</a:t>
            </a:r>
            <a:r>
              <a:rPr lang="en-US" altLang="en-US"/>
              <a:t> :  greedy takes coin k.</a:t>
            </a:r>
          </a:p>
          <a:p>
            <a:pPr lvl="1"/>
            <a:r>
              <a:rPr lang="en-US" altLang="en-US"/>
              <a:t>We claim that any optimal solution must also take coin k.</a:t>
            </a:r>
          </a:p>
          <a:p>
            <a:pPr lvl="2"/>
            <a:r>
              <a:rPr lang="en-US" altLang="en-US"/>
              <a:t>if not, it needs enough coins of type c</a:t>
            </a:r>
            <a:r>
              <a:rPr lang="en-US" altLang="en-US" baseline="-25000"/>
              <a:t>1</a:t>
            </a:r>
            <a:r>
              <a:rPr lang="en-US" altLang="en-US"/>
              <a:t>, …, c</a:t>
            </a:r>
            <a:r>
              <a:rPr lang="en-US" altLang="en-US" baseline="-25000"/>
              <a:t>k-1</a:t>
            </a:r>
            <a:r>
              <a:rPr lang="en-US" altLang="en-US" sz="2000" baseline="-25000"/>
              <a:t>  </a:t>
            </a:r>
            <a:r>
              <a:rPr lang="en-US" altLang="en-US"/>
              <a:t>to add up to x</a:t>
            </a:r>
          </a:p>
          <a:p>
            <a:pPr lvl="2"/>
            <a:r>
              <a:rPr lang="en-US" altLang="en-US"/>
              <a:t>table below indicates no optimal solution can do this</a:t>
            </a:r>
          </a:p>
          <a:p>
            <a:pPr lvl="1"/>
            <a:r>
              <a:rPr lang="en-US" altLang="en-US"/>
              <a:t>Problem reduces to coin-changing x - c</a:t>
            </a:r>
            <a:r>
              <a:rPr lang="en-US" altLang="en-US" baseline="-25000"/>
              <a:t>k</a:t>
            </a:r>
            <a:r>
              <a:rPr lang="en-US" altLang="en-US"/>
              <a:t> cents, which, by induction, is optimally solved by greedy algorithm.  </a:t>
            </a:r>
            <a:r>
              <a:rPr lang="en-US" altLang="en-US">
                <a:solidFill>
                  <a:schemeClr val="hlink"/>
                </a:solidFill>
                <a:cs typeface="Lucida Grande" pitchFamily="92" charset="0"/>
              </a:rPr>
              <a:t>▪</a:t>
            </a:r>
            <a:endParaRPr lang="en-US" altLang="en-US">
              <a:solidFill>
                <a:schemeClr val="hlink"/>
              </a:solidFill>
            </a:endParaRPr>
          </a:p>
          <a:p>
            <a:pPr lvl="1">
              <a:buFont typeface="Monotype Sorts" pitchFamily="92" charset="2"/>
              <a:buNone/>
            </a:pPr>
            <a:endParaRPr lang="en-US" altLang="en-US" sz="2000" baseline="-25000"/>
          </a:p>
        </p:txBody>
      </p:sp>
      <p:sp>
        <p:nvSpPr>
          <p:cNvPr id="645124" name="Rectangle 4">
            <a:extLst>
              <a:ext uri="{FF2B5EF4-FFF2-40B4-BE49-F238E27FC236}">
                <a16:creationId xmlns:a16="http://schemas.microsoft.com/office/drawing/2014/main" id="{88442F40-191E-4017-6844-EB022B3E1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572000"/>
            <a:ext cx="762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  <a:endParaRPr kumimoji="0" lang="en-US" altLang="en-US" baseline="30000"/>
          </a:p>
        </p:txBody>
      </p:sp>
      <p:sp>
        <p:nvSpPr>
          <p:cNvPr id="645125" name="Rectangle 5">
            <a:extLst>
              <a:ext uri="{FF2B5EF4-FFF2-40B4-BE49-F238E27FC236}">
                <a16:creationId xmlns:a16="http://schemas.microsoft.com/office/drawing/2014/main" id="{36A8B730-B047-0421-D346-FB27AD06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962400"/>
            <a:ext cx="762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c</a:t>
            </a:r>
            <a:r>
              <a:rPr lang="en-US" altLang="en-US" baseline="-2500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645126" name="Rectangle 6">
            <a:extLst>
              <a:ext uri="{FF2B5EF4-FFF2-40B4-BE49-F238E27FC236}">
                <a16:creationId xmlns:a16="http://schemas.microsoft.com/office/drawing/2014/main" id="{AA3BA672-867B-8AE7-A954-CC8F5BFB8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334000"/>
            <a:ext cx="762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</a:t>
            </a:r>
            <a:endParaRPr kumimoji="0" lang="en-US" altLang="en-US" baseline="30000"/>
          </a:p>
        </p:txBody>
      </p:sp>
      <p:sp>
        <p:nvSpPr>
          <p:cNvPr id="645127" name="Rectangle 7">
            <a:extLst>
              <a:ext uri="{FF2B5EF4-FFF2-40B4-BE49-F238E27FC236}">
                <a16:creationId xmlns:a16="http://schemas.microsoft.com/office/drawing/2014/main" id="{655E064D-4E09-0241-835C-C8D9C369B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715000"/>
            <a:ext cx="762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25</a:t>
            </a:r>
            <a:endParaRPr kumimoji="0" lang="en-US" altLang="en-US" baseline="30000"/>
          </a:p>
        </p:txBody>
      </p:sp>
      <p:sp>
        <p:nvSpPr>
          <p:cNvPr id="645128" name="Rectangle 8">
            <a:extLst>
              <a:ext uri="{FF2B5EF4-FFF2-40B4-BE49-F238E27FC236}">
                <a16:creationId xmlns:a16="http://schemas.microsoft.com/office/drawing/2014/main" id="{7923C88F-472D-C0D6-18D1-314788378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096000"/>
            <a:ext cx="762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100</a:t>
            </a:r>
            <a:endParaRPr kumimoji="0" lang="en-US" altLang="en-US" baseline="30000"/>
          </a:p>
        </p:txBody>
      </p:sp>
      <p:sp>
        <p:nvSpPr>
          <p:cNvPr id="645129" name="Rectangle 9">
            <a:extLst>
              <a:ext uri="{FF2B5EF4-FFF2-40B4-BE49-F238E27FC236}">
                <a16:creationId xmlns:a16="http://schemas.microsoft.com/office/drawing/2014/main" id="{830DA79C-20EC-0C77-7A7C-1475DF753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572000"/>
            <a:ext cx="2057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P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/>
              <a:t> </a:t>
            </a:r>
            <a:r>
              <a:rPr kumimoji="0" lang="en-US" altLang="en-US"/>
              <a:t>4</a:t>
            </a:r>
          </a:p>
        </p:txBody>
      </p:sp>
      <p:sp>
        <p:nvSpPr>
          <p:cNvPr id="645130" name="Rectangle 10">
            <a:extLst>
              <a:ext uri="{FF2B5EF4-FFF2-40B4-BE49-F238E27FC236}">
                <a16:creationId xmlns:a16="http://schemas.microsoft.com/office/drawing/2014/main" id="{302E0415-6FBF-2FCE-9C0A-CC24D507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962400"/>
            <a:ext cx="20574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All optimal solutions</a:t>
            </a:r>
            <a:br>
              <a:rPr kumimoji="0" lang="en-US" altLang="en-US">
                <a:solidFill>
                  <a:schemeClr val="bg1"/>
                </a:solidFill>
              </a:rPr>
            </a:br>
            <a:r>
              <a:rPr kumimoji="0" lang="en-US" altLang="en-US">
                <a:solidFill>
                  <a:schemeClr val="bg1"/>
                </a:solidFill>
              </a:rPr>
              <a:t>must satisfy</a:t>
            </a:r>
          </a:p>
        </p:txBody>
      </p:sp>
      <p:sp>
        <p:nvSpPr>
          <p:cNvPr id="645131" name="Rectangle 11">
            <a:extLst>
              <a:ext uri="{FF2B5EF4-FFF2-40B4-BE49-F238E27FC236}">
                <a16:creationId xmlns:a16="http://schemas.microsoft.com/office/drawing/2014/main" id="{DDCA5C77-ED98-4473-00CD-C4B5ED6F8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334000"/>
            <a:ext cx="2057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N + D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/>
              <a:t> </a:t>
            </a:r>
            <a:r>
              <a:rPr kumimoji="0" lang="en-US" altLang="en-US"/>
              <a:t>2</a:t>
            </a:r>
            <a:endParaRPr kumimoji="0" lang="en-US" altLang="en-US" baseline="30000"/>
          </a:p>
        </p:txBody>
      </p:sp>
      <p:sp>
        <p:nvSpPr>
          <p:cNvPr id="645132" name="Rectangle 12">
            <a:extLst>
              <a:ext uri="{FF2B5EF4-FFF2-40B4-BE49-F238E27FC236}">
                <a16:creationId xmlns:a16="http://schemas.microsoft.com/office/drawing/2014/main" id="{D148B6DA-176D-8410-9885-D85BFEB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15000"/>
            <a:ext cx="2057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Q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/>
              <a:t> </a:t>
            </a:r>
            <a:r>
              <a:rPr kumimoji="0" lang="en-US" altLang="en-US"/>
              <a:t>3</a:t>
            </a:r>
          </a:p>
        </p:txBody>
      </p:sp>
      <p:sp>
        <p:nvSpPr>
          <p:cNvPr id="645133" name="Rectangle 13">
            <a:extLst>
              <a:ext uri="{FF2B5EF4-FFF2-40B4-BE49-F238E27FC236}">
                <a16:creationId xmlns:a16="http://schemas.microsoft.com/office/drawing/2014/main" id="{DC4131FC-50ED-D38B-21F4-2F7A207DA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953000"/>
            <a:ext cx="762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  <a:endParaRPr kumimoji="0" lang="en-US" altLang="en-US" baseline="30000"/>
          </a:p>
        </p:txBody>
      </p:sp>
      <p:sp>
        <p:nvSpPr>
          <p:cNvPr id="645134" name="Rectangle 14">
            <a:extLst>
              <a:ext uri="{FF2B5EF4-FFF2-40B4-BE49-F238E27FC236}">
                <a16:creationId xmlns:a16="http://schemas.microsoft.com/office/drawing/2014/main" id="{467D1A2C-301F-26A1-4379-DC2FE659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53000"/>
            <a:ext cx="2057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N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/>
              <a:t> 1</a:t>
            </a:r>
            <a:endParaRPr kumimoji="0" lang="en-US" altLang="en-US" baseline="30000"/>
          </a:p>
        </p:txBody>
      </p:sp>
      <p:sp>
        <p:nvSpPr>
          <p:cNvPr id="645135" name="Rectangle 15">
            <a:extLst>
              <a:ext uri="{FF2B5EF4-FFF2-40B4-BE49-F238E27FC236}">
                <a16:creationId xmlns:a16="http://schemas.microsoft.com/office/drawing/2014/main" id="{023DEBC1-C674-D0CB-EE81-3F25342D2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096000"/>
            <a:ext cx="2057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no limit</a:t>
            </a:r>
            <a:endParaRPr kumimoji="0" lang="en-US" altLang="en-US" baseline="30000"/>
          </a:p>
        </p:txBody>
      </p:sp>
      <p:sp>
        <p:nvSpPr>
          <p:cNvPr id="645136" name="Rectangle 16">
            <a:extLst>
              <a:ext uri="{FF2B5EF4-FFF2-40B4-BE49-F238E27FC236}">
                <a16:creationId xmlns:a16="http://schemas.microsoft.com/office/drawing/2014/main" id="{EA455120-6975-9583-F3AA-B6719427A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62400"/>
            <a:ext cx="6858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645137" name="Rectangle 17">
            <a:extLst>
              <a:ext uri="{FF2B5EF4-FFF2-40B4-BE49-F238E27FC236}">
                <a16:creationId xmlns:a16="http://schemas.microsoft.com/office/drawing/2014/main" id="{9DEC7555-FA9F-15ED-62AF-8BF7AB2E2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720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1</a:t>
            </a:r>
            <a:endParaRPr kumimoji="0" lang="en-US" altLang="en-US" baseline="30000"/>
          </a:p>
        </p:txBody>
      </p:sp>
      <p:sp>
        <p:nvSpPr>
          <p:cNvPr id="645138" name="Rectangle 18">
            <a:extLst>
              <a:ext uri="{FF2B5EF4-FFF2-40B4-BE49-F238E27FC236}">
                <a16:creationId xmlns:a16="http://schemas.microsoft.com/office/drawing/2014/main" id="{326AC7D7-AD45-3311-0E7F-4BA9B6D2B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340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3</a:t>
            </a:r>
            <a:endParaRPr kumimoji="0" lang="en-US" altLang="en-US" baseline="30000"/>
          </a:p>
        </p:txBody>
      </p:sp>
      <p:sp>
        <p:nvSpPr>
          <p:cNvPr id="645139" name="Rectangle 19">
            <a:extLst>
              <a:ext uri="{FF2B5EF4-FFF2-40B4-BE49-F238E27FC236}">
                <a16:creationId xmlns:a16="http://schemas.microsoft.com/office/drawing/2014/main" id="{4475D5D8-E3AD-5C87-ABD7-8CDA2D8AC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7150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  <a:endParaRPr kumimoji="0" lang="en-US" altLang="en-US" baseline="30000"/>
          </a:p>
        </p:txBody>
      </p:sp>
      <p:sp>
        <p:nvSpPr>
          <p:cNvPr id="645140" name="Rectangle 20">
            <a:extLst>
              <a:ext uri="{FF2B5EF4-FFF2-40B4-BE49-F238E27FC236}">
                <a16:creationId xmlns:a16="http://schemas.microsoft.com/office/drawing/2014/main" id="{5F73B63F-9815-AF2F-5FE7-043CB2290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0960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5</a:t>
            </a:r>
            <a:endParaRPr kumimoji="0" lang="en-US" altLang="en-US" baseline="30000"/>
          </a:p>
        </p:txBody>
      </p:sp>
      <p:sp>
        <p:nvSpPr>
          <p:cNvPr id="645141" name="Rectangle 21">
            <a:extLst>
              <a:ext uri="{FF2B5EF4-FFF2-40B4-BE49-F238E27FC236}">
                <a16:creationId xmlns:a16="http://schemas.microsoft.com/office/drawing/2014/main" id="{6FDB1FF8-D7C4-F38E-EAB8-10C55C8EF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9530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</a:t>
            </a:r>
            <a:endParaRPr kumimoji="0" lang="en-US" altLang="en-US" baseline="30000"/>
          </a:p>
        </p:txBody>
      </p:sp>
      <p:sp>
        <p:nvSpPr>
          <p:cNvPr id="645142" name="Rectangle 22">
            <a:extLst>
              <a:ext uri="{FF2B5EF4-FFF2-40B4-BE49-F238E27FC236}">
                <a16:creationId xmlns:a16="http://schemas.microsoft.com/office/drawing/2014/main" id="{C0F10373-D247-7825-C8C1-5DC9D0EF1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572000"/>
            <a:ext cx="2438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-</a:t>
            </a:r>
            <a:endParaRPr kumimoji="0" lang="en-US" altLang="en-US" baseline="30000"/>
          </a:p>
        </p:txBody>
      </p:sp>
      <p:sp>
        <p:nvSpPr>
          <p:cNvPr id="645143" name="Rectangle 23">
            <a:extLst>
              <a:ext uri="{FF2B5EF4-FFF2-40B4-BE49-F238E27FC236}">
                <a16:creationId xmlns:a16="http://schemas.microsoft.com/office/drawing/2014/main" id="{87584CD8-4EC8-D7FF-254D-6A6902807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962400"/>
            <a:ext cx="24384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>
                <a:solidFill>
                  <a:schemeClr val="bg1"/>
                </a:solidFill>
              </a:rPr>
              <a:t>Max value of coins</a:t>
            </a:r>
            <a:br>
              <a:rPr kumimoji="0" lang="en-US" altLang="en-US">
                <a:solidFill>
                  <a:schemeClr val="bg1"/>
                </a:solidFill>
              </a:rPr>
            </a:br>
            <a:r>
              <a:rPr kumimoji="0" lang="en-US" altLang="en-US">
                <a:solidFill>
                  <a:schemeClr val="bg1"/>
                </a:solidFill>
              </a:rPr>
              <a:t>1, 2, …, k-1 in any OPT</a:t>
            </a:r>
          </a:p>
        </p:txBody>
      </p:sp>
      <p:sp>
        <p:nvSpPr>
          <p:cNvPr id="645144" name="Rectangle 24">
            <a:extLst>
              <a:ext uri="{FF2B5EF4-FFF2-40B4-BE49-F238E27FC236}">
                <a16:creationId xmlns:a16="http://schemas.microsoft.com/office/drawing/2014/main" id="{AEF0D1ED-598E-99EF-3A6D-726DF9C98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334000"/>
            <a:ext cx="2438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 + 5 = 9</a:t>
            </a:r>
          </a:p>
        </p:txBody>
      </p:sp>
      <p:sp>
        <p:nvSpPr>
          <p:cNvPr id="645145" name="Rectangle 25">
            <a:extLst>
              <a:ext uri="{FF2B5EF4-FFF2-40B4-BE49-F238E27FC236}">
                <a16:creationId xmlns:a16="http://schemas.microsoft.com/office/drawing/2014/main" id="{0E703916-8EDE-2757-3888-85A3A7EF1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715000"/>
            <a:ext cx="2438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20 + 4 = 24</a:t>
            </a:r>
            <a:endParaRPr kumimoji="0" lang="en-US" altLang="en-US" baseline="30000"/>
          </a:p>
        </p:txBody>
      </p:sp>
      <p:sp>
        <p:nvSpPr>
          <p:cNvPr id="645146" name="Rectangle 26">
            <a:extLst>
              <a:ext uri="{FF2B5EF4-FFF2-40B4-BE49-F238E27FC236}">
                <a16:creationId xmlns:a16="http://schemas.microsoft.com/office/drawing/2014/main" id="{D997CBF0-2109-9B71-7DCD-DE67C7F66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953000"/>
            <a:ext cx="2438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4</a:t>
            </a:r>
            <a:endParaRPr kumimoji="0" lang="en-US" altLang="en-US" baseline="30000"/>
          </a:p>
        </p:txBody>
      </p:sp>
      <p:sp>
        <p:nvSpPr>
          <p:cNvPr id="645147" name="Rectangle 27">
            <a:extLst>
              <a:ext uri="{FF2B5EF4-FFF2-40B4-BE49-F238E27FC236}">
                <a16:creationId xmlns:a16="http://schemas.microsoft.com/office/drawing/2014/main" id="{2E678FD1-B645-5123-12CF-868A5E7E6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096000"/>
            <a:ext cx="2438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/>
              <a:t>75 + 24 = 99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385C889-97E9-F41A-83F0-A456FB49A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BA34D-DC53-4324-9235-B50F67C08BDF}" type="slidenum">
              <a:rPr lang="en-US" altLang="en-US"/>
              <a:pPr/>
              <a:t>92</a:t>
            </a:fld>
            <a:endParaRPr lang="en-US" altLang="en-US" sz="1400"/>
          </a:p>
        </p:txBody>
      </p:sp>
      <p:sp>
        <p:nvSpPr>
          <p:cNvPr id="647170" name="Rectangle 2">
            <a:extLst>
              <a:ext uri="{FF2B5EF4-FFF2-40B4-BE49-F238E27FC236}">
                <a16:creationId xmlns:a16="http://schemas.microsoft.com/office/drawing/2014/main" id="{BFD79D60-6B74-ADA4-1D12-7F286AB9A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Coin-Changing:  Analysis of Greedy Algorithm</a:t>
            </a:r>
          </a:p>
        </p:txBody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01664099-920F-3CC1-DEC1-7EE7DDE56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Observation.  </a:t>
            </a:r>
            <a:r>
              <a:rPr lang="en-US" altLang="en-US">
                <a:solidFill>
                  <a:schemeClr val="tx1"/>
                </a:solidFill>
              </a:rPr>
              <a:t>Greedy algorithm is sub-optimal for US postal denominations: </a:t>
            </a:r>
            <a:r>
              <a:rPr lang="en-US" altLang="en-US" sz="1600">
                <a:solidFill>
                  <a:schemeClr val="tx1"/>
                </a:solidFill>
              </a:rPr>
              <a:t>1, 10, 21, 34, 70, 100, 350, 1225, 1500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en-US"/>
          </a:p>
          <a:p>
            <a:r>
              <a:rPr lang="en-US" altLang="en-US"/>
              <a:t>Counterexample.  </a:t>
            </a:r>
            <a:r>
              <a:rPr lang="en-US" altLang="en-US">
                <a:solidFill>
                  <a:schemeClr val="tx1"/>
                </a:solidFill>
              </a:rPr>
              <a:t>140¢.</a:t>
            </a:r>
          </a:p>
          <a:p>
            <a:pPr lvl="1"/>
            <a:r>
              <a:rPr lang="en-US" altLang="en-US"/>
              <a:t>Greedy:  100, 34, 1, 1, 1, 1, 1, 1.</a:t>
            </a:r>
          </a:p>
          <a:p>
            <a:pPr lvl="1"/>
            <a:r>
              <a:rPr lang="en-US" altLang="en-US"/>
              <a:t>Optimal:  70, 70.</a:t>
            </a:r>
          </a:p>
        </p:txBody>
      </p:sp>
      <p:grpSp>
        <p:nvGrpSpPr>
          <p:cNvPr id="647172" name="Group 4">
            <a:extLst>
              <a:ext uri="{FF2B5EF4-FFF2-40B4-BE49-F238E27FC236}">
                <a16:creationId xmlns:a16="http://schemas.microsoft.com/office/drawing/2014/main" id="{94A5C568-8A35-52C4-7A3B-0352DB8218FE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594100"/>
            <a:ext cx="5724525" cy="2479675"/>
            <a:chOff x="144" y="1776"/>
            <a:chExt cx="5430" cy="2352"/>
          </a:xfrm>
        </p:grpSpPr>
        <p:pic>
          <p:nvPicPr>
            <p:cNvPr id="647173" name="Picture 5">
              <a:extLst>
                <a:ext uri="{FF2B5EF4-FFF2-40B4-BE49-F238E27FC236}">
                  <a16:creationId xmlns:a16="http://schemas.microsoft.com/office/drawing/2014/main" id="{F7849224-F32C-8648-32DB-4D2312BBB1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516"/>
            <a:stretch>
              <a:fillRect/>
            </a:stretch>
          </p:blipFill>
          <p:spPr bwMode="auto">
            <a:xfrm>
              <a:off x="2256" y="1776"/>
              <a:ext cx="844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4" name="Picture 6">
              <a:extLst>
                <a:ext uri="{FF2B5EF4-FFF2-40B4-BE49-F238E27FC236}">
                  <a16:creationId xmlns:a16="http://schemas.microsoft.com/office/drawing/2014/main" id="{990D14F9-B436-DB03-02D1-00558654C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2886"/>
              <a:ext cx="720" cy="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5" name="Picture 7">
              <a:extLst>
                <a:ext uri="{FF2B5EF4-FFF2-40B4-BE49-F238E27FC236}">
                  <a16:creationId xmlns:a16="http://schemas.microsoft.com/office/drawing/2014/main" id="{67BAD548-96B0-63F2-E475-73707BC28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" y="2892"/>
              <a:ext cx="720" cy="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6" name="Picture 8">
              <a:extLst>
                <a:ext uri="{FF2B5EF4-FFF2-40B4-BE49-F238E27FC236}">
                  <a16:creationId xmlns:a16="http://schemas.microsoft.com/office/drawing/2014/main" id="{695D8732-8226-85DC-F53A-76299C54E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776"/>
              <a:ext cx="780" cy="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7" name="Picture 9">
              <a:extLst>
                <a:ext uri="{FF2B5EF4-FFF2-40B4-BE49-F238E27FC236}">
                  <a16:creationId xmlns:a16="http://schemas.microsoft.com/office/drawing/2014/main" id="{7AF1230A-2B23-15E3-C1AB-2AE5B8CFF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7" y="2892"/>
              <a:ext cx="1110" cy="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8" name="Picture 10">
              <a:extLst>
                <a:ext uri="{FF2B5EF4-FFF2-40B4-BE49-F238E27FC236}">
                  <a16:creationId xmlns:a16="http://schemas.microsoft.com/office/drawing/2014/main" id="{D0AAE08C-1991-AD97-EF75-29F09EC6E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880"/>
              <a:ext cx="875" cy="1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9" name="Picture 11">
              <a:extLst>
                <a:ext uri="{FF2B5EF4-FFF2-40B4-BE49-F238E27FC236}">
                  <a16:creationId xmlns:a16="http://schemas.microsoft.com/office/drawing/2014/main" id="{EF0A6CDA-4A81-68BE-3266-DE794B3A9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824"/>
              <a:ext cx="819" cy="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80" name="Picture 12">
              <a:extLst>
                <a:ext uri="{FF2B5EF4-FFF2-40B4-BE49-F238E27FC236}">
                  <a16:creationId xmlns:a16="http://schemas.microsoft.com/office/drawing/2014/main" id="{BF8AF060-BE0E-4CCD-0283-B12D7C44F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4" t="18127" r="22195" b="30876"/>
            <a:stretch>
              <a:fillRect/>
            </a:stretch>
          </p:blipFill>
          <p:spPr bwMode="auto">
            <a:xfrm>
              <a:off x="144" y="1824"/>
              <a:ext cx="798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81" name="Picture 13">
              <a:extLst>
                <a:ext uri="{FF2B5EF4-FFF2-40B4-BE49-F238E27FC236}">
                  <a16:creationId xmlns:a16="http://schemas.microsoft.com/office/drawing/2014/main" id="{CCC69CAC-F3AE-08C7-A076-1075517824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468"/>
            <a:stretch>
              <a:fillRect/>
            </a:stretch>
          </p:blipFill>
          <p:spPr bwMode="auto">
            <a:xfrm>
              <a:off x="4224" y="1776"/>
              <a:ext cx="1350" cy="8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>
            <a:extLst>
              <a:ext uri="{FF2B5EF4-FFF2-40B4-BE49-F238E27FC236}">
                <a16:creationId xmlns:a16="http://schemas.microsoft.com/office/drawing/2014/main" id="{B67481CC-8D63-3C97-1D16-D41E38411B5F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Selecting Breakpoints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4B23458-518C-EC17-95E3-4A29106413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84498-95D8-4EC5-B20B-F387013F1263}" type="slidenum">
              <a:rPr lang="en-US" altLang="en-US"/>
              <a:pPr/>
              <a:t>94</a:t>
            </a:fld>
            <a:endParaRPr lang="en-US" altLang="en-US" sz="1400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44AFF8F6-3531-C3A1-3323-B3E2F7A0B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Selecting Breakpoints</a:t>
            </a: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539C0F00-2BFA-ABE7-1F5D-655879FC5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Selecting breakpoints.</a:t>
            </a:r>
          </a:p>
          <a:p>
            <a:pPr lvl="1"/>
            <a:r>
              <a:rPr lang="en-US" altLang="en-US"/>
              <a:t>Road trip from Princeton to Palo Alto along fixed route.</a:t>
            </a:r>
          </a:p>
          <a:p>
            <a:pPr lvl="1"/>
            <a:r>
              <a:rPr lang="en-US" altLang="en-US"/>
              <a:t>Refueling stations at certain points along the way.</a:t>
            </a:r>
          </a:p>
          <a:p>
            <a:pPr lvl="1"/>
            <a:r>
              <a:rPr lang="en-US" altLang="en-US"/>
              <a:t>Fuel capacity = C.</a:t>
            </a:r>
          </a:p>
          <a:p>
            <a:pPr lvl="1"/>
            <a:r>
              <a:rPr lang="en-US" altLang="en-US"/>
              <a:t>Goal:  makes as few refueling stops as possible.</a:t>
            </a:r>
          </a:p>
          <a:p>
            <a:pPr lvl="1"/>
            <a:endParaRPr lang="en-US" altLang="en-US"/>
          </a:p>
          <a:p>
            <a:r>
              <a:rPr lang="en-US" altLang="en-US"/>
              <a:t>Greedy algorithm.  </a:t>
            </a:r>
            <a:r>
              <a:rPr lang="en-US" altLang="en-US">
                <a:solidFill>
                  <a:schemeClr val="tx1"/>
                </a:solidFill>
              </a:rPr>
              <a:t>Go as far as you can before refueling.</a:t>
            </a:r>
          </a:p>
        </p:txBody>
      </p:sp>
      <p:sp>
        <p:nvSpPr>
          <p:cNvPr id="653316" name="Line 4">
            <a:extLst>
              <a:ext uri="{FF2B5EF4-FFF2-40B4-BE49-F238E27FC236}">
                <a16:creationId xmlns:a16="http://schemas.microsoft.com/office/drawing/2014/main" id="{2A404E1D-90EC-F230-0967-FA68A8000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6482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3317" name="Text Box 5">
            <a:extLst>
              <a:ext uri="{FF2B5EF4-FFF2-40B4-BE49-F238E27FC236}">
                <a16:creationId xmlns:a16="http://schemas.microsoft.com/office/drawing/2014/main" id="{C4693178-D007-B1D7-5C60-C948447CF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4783138"/>
            <a:ext cx="9636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Princeton</a:t>
            </a:r>
          </a:p>
        </p:txBody>
      </p:sp>
      <p:sp>
        <p:nvSpPr>
          <p:cNvPr id="653318" name="Text Box 6">
            <a:extLst>
              <a:ext uri="{FF2B5EF4-FFF2-40B4-BE49-F238E27FC236}">
                <a16:creationId xmlns:a16="http://schemas.microsoft.com/office/drawing/2014/main" id="{09956AD8-016B-CBE9-4E20-016D44106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4797425"/>
            <a:ext cx="9191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Palo Alto</a:t>
            </a:r>
          </a:p>
        </p:txBody>
      </p:sp>
      <p:sp>
        <p:nvSpPr>
          <p:cNvPr id="653319" name="Rectangle 7">
            <a:extLst>
              <a:ext uri="{FF2B5EF4-FFF2-40B4-BE49-F238E27FC236}">
                <a16:creationId xmlns:a16="http://schemas.microsoft.com/office/drawing/2014/main" id="{D561D879-A338-B4CF-B125-7F2C420B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4864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1</a:t>
            </a:r>
          </a:p>
        </p:txBody>
      </p:sp>
      <p:grpSp>
        <p:nvGrpSpPr>
          <p:cNvPr id="653320" name="Group 8">
            <a:extLst>
              <a:ext uri="{FF2B5EF4-FFF2-40B4-BE49-F238E27FC236}">
                <a16:creationId xmlns:a16="http://schemas.microsoft.com/office/drawing/2014/main" id="{FE50F1D9-513F-C239-8777-306764089464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173538"/>
            <a:ext cx="1346200" cy="339725"/>
            <a:chOff x="1680" y="3344"/>
            <a:chExt cx="848" cy="214"/>
          </a:xfrm>
        </p:grpSpPr>
        <p:sp>
          <p:nvSpPr>
            <p:cNvPr id="653321" name="Line 9">
              <a:extLst>
                <a:ext uri="{FF2B5EF4-FFF2-40B4-BE49-F238E27FC236}">
                  <a16:creationId xmlns:a16="http://schemas.microsoft.com/office/drawing/2014/main" id="{001E27AA-C534-9F35-B2D2-927D2EF17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22" name="Line 10">
              <a:extLst>
                <a:ext uri="{FF2B5EF4-FFF2-40B4-BE49-F238E27FC236}">
                  <a16:creationId xmlns:a16="http://schemas.microsoft.com/office/drawing/2014/main" id="{B0029583-C5B6-C489-CD64-1A81EBD976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23" name="Text Box 11">
              <a:extLst>
                <a:ext uri="{FF2B5EF4-FFF2-40B4-BE49-F238E27FC236}">
                  <a16:creationId xmlns:a16="http://schemas.microsoft.com/office/drawing/2014/main" id="{DA6AD1FC-AB83-B00B-6DF5-D864D4DB9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C</a:t>
              </a:r>
            </a:p>
          </p:txBody>
        </p:sp>
      </p:grpSp>
      <p:grpSp>
        <p:nvGrpSpPr>
          <p:cNvPr id="653324" name="Group 12">
            <a:extLst>
              <a:ext uri="{FF2B5EF4-FFF2-40B4-BE49-F238E27FC236}">
                <a16:creationId xmlns:a16="http://schemas.microsoft.com/office/drawing/2014/main" id="{453EF484-E08F-2080-D6AF-EC133048E4D4}"/>
              </a:ext>
            </a:extLst>
          </p:cNvPr>
          <p:cNvGrpSpPr>
            <a:grpSpLocks/>
          </p:cNvGrpSpPr>
          <p:nvPr/>
        </p:nvGrpSpPr>
        <p:grpSpPr bwMode="auto">
          <a:xfrm>
            <a:off x="1892300" y="4783138"/>
            <a:ext cx="1346200" cy="339725"/>
            <a:chOff x="1680" y="3344"/>
            <a:chExt cx="848" cy="214"/>
          </a:xfrm>
        </p:grpSpPr>
        <p:sp>
          <p:nvSpPr>
            <p:cNvPr id="653325" name="Line 13">
              <a:extLst>
                <a:ext uri="{FF2B5EF4-FFF2-40B4-BE49-F238E27FC236}">
                  <a16:creationId xmlns:a16="http://schemas.microsoft.com/office/drawing/2014/main" id="{42C362A0-0385-3BC4-4F8F-DCBA2D3C9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26" name="Line 14">
              <a:extLst>
                <a:ext uri="{FF2B5EF4-FFF2-40B4-BE49-F238E27FC236}">
                  <a16:creationId xmlns:a16="http://schemas.microsoft.com/office/drawing/2014/main" id="{AA36687B-317B-DC78-AE1F-FB873DB4C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27" name="Text Box 15">
              <a:extLst>
                <a:ext uri="{FF2B5EF4-FFF2-40B4-BE49-F238E27FC236}">
                  <a16:creationId xmlns:a16="http://schemas.microsoft.com/office/drawing/2014/main" id="{50F0B176-3889-8630-816B-785A88130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C</a:t>
              </a:r>
            </a:p>
          </p:txBody>
        </p:sp>
      </p:grpSp>
      <p:sp>
        <p:nvSpPr>
          <p:cNvPr id="653328" name="Rectangle 16">
            <a:extLst>
              <a:ext uri="{FF2B5EF4-FFF2-40B4-BE49-F238E27FC236}">
                <a16:creationId xmlns:a16="http://schemas.microsoft.com/office/drawing/2014/main" id="{9F72DC15-E40F-8BD4-BFCB-652524D71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486400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2</a:t>
            </a:r>
          </a:p>
        </p:txBody>
      </p:sp>
      <p:grpSp>
        <p:nvGrpSpPr>
          <p:cNvPr id="653329" name="Group 17">
            <a:extLst>
              <a:ext uri="{FF2B5EF4-FFF2-40B4-BE49-F238E27FC236}">
                <a16:creationId xmlns:a16="http://schemas.microsoft.com/office/drawing/2014/main" id="{B35E86C6-B2D4-157D-3C30-7878F888A7B9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173538"/>
            <a:ext cx="1346200" cy="339725"/>
            <a:chOff x="1680" y="3344"/>
            <a:chExt cx="848" cy="214"/>
          </a:xfrm>
        </p:grpSpPr>
        <p:sp>
          <p:nvSpPr>
            <p:cNvPr id="653330" name="Line 18">
              <a:extLst>
                <a:ext uri="{FF2B5EF4-FFF2-40B4-BE49-F238E27FC236}">
                  <a16:creationId xmlns:a16="http://schemas.microsoft.com/office/drawing/2014/main" id="{EE2B4BD9-035E-99FA-CD3B-0CB6A9633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31" name="Line 19">
              <a:extLst>
                <a:ext uri="{FF2B5EF4-FFF2-40B4-BE49-F238E27FC236}">
                  <a16:creationId xmlns:a16="http://schemas.microsoft.com/office/drawing/2014/main" id="{EAB8BA62-7725-4A87-3753-71E42BADFC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32" name="Text Box 20">
              <a:extLst>
                <a:ext uri="{FF2B5EF4-FFF2-40B4-BE49-F238E27FC236}">
                  <a16:creationId xmlns:a16="http://schemas.microsoft.com/office/drawing/2014/main" id="{1088EE13-15C0-A5B1-BD28-2BB25CE65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C</a:t>
              </a:r>
            </a:p>
          </p:txBody>
        </p:sp>
      </p:grpSp>
      <p:sp>
        <p:nvSpPr>
          <p:cNvPr id="653333" name="Rectangle 21">
            <a:extLst>
              <a:ext uri="{FF2B5EF4-FFF2-40B4-BE49-F238E27FC236}">
                <a16:creationId xmlns:a16="http://schemas.microsoft.com/office/drawing/2014/main" id="{AC17B885-5C1A-B4AF-3E67-69D8E617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486400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3</a:t>
            </a:r>
          </a:p>
        </p:txBody>
      </p:sp>
      <p:grpSp>
        <p:nvGrpSpPr>
          <p:cNvPr id="653334" name="Group 22">
            <a:extLst>
              <a:ext uri="{FF2B5EF4-FFF2-40B4-BE49-F238E27FC236}">
                <a16:creationId xmlns:a16="http://schemas.microsoft.com/office/drawing/2014/main" id="{B6C14704-8593-6371-7958-4DE74B91A0C7}"/>
              </a:ext>
            </a:extLst>
          </p:cNvPr>
          <p:cNvGrpSpPr>
            <a:grpSpLocks/>
          </p:cNvGrpSpPr>
          <p:nvPr/>
        </p:nvGrpSpPr>
        <p:grpSpPr bwMode="auto">
          <a:xfrm>
            <a:off x="4064000" y="4768850"/>
            <a:ext cx="1346200" cy="339725"/>
            <a:chOff x="1680" y="3344"/>
            <a:chExt cx="848" cy="214"/>
          </a:xfrm>
        </p:grpSpPr>
        <p:sp>
          <p:nvSpPr>
            <p:cNvPr id="653335" name="Line 23">
              <a:extLst>
                <a:ext uri="{FF2B5EF4-FFF2-40B4-BE49-F238E27FC236}">
                  <a16:creationId xmlns:a16="http://schemas.microsoft.com/office/drawing/2014/main" id="{AF67D48A-47EF-7BDF-C908-BDBEE867B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36" name="Line 24">
              <a:extLst>
                <a:ext uri="{FF2B5EF4-FFF2-40B4-BE49-F238E27FC236}">
                  <a16:creationId xmlns:a16="http://schemas.microsoft.com/office/drawing/2014/main" id="{53644602-E0D7-75BA-63FC-6DC1525BB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37" name="Text Box 25">
              <a:extLst>
                <a:ext uri="{FF2B5EF4-FFF2-40B4-BE49-F238E27FC236}">
                  <a16:creationId xmlns:a16="http://schemas.microsoft.com/office/drawing/2014/main" id="{1CDDCF78-6179-AA20-C054-317685BB4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C</a:t>
              </a:r>
            </a:p>
          </p:txBody>
        </p:sp>
      </p:grpSp>
      <p:sp>
        <p:nvSpPr>
          <p:cNvPr id="653338" name="Rectangle 26">
            <a:extLst>
              <a:ext uri="{FF2B5EF4-FFF2-40B4-BE49-F238E27FC236}">
                <a16:creationId xmlns:a16="http://schemas.microsoft.com/office/drawing/2014/main" id="{3A366A62-879E-DB74-23EA-D6668795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486400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grpSp>
        <p:nvGrpSpPr>
          <p:cNvPr id="653339" name="Group 27">
            <a:extLst>
              <a:ext uri="{FF2B5EF4-FFF2-40B4-BE49-F238E27FC236}">
                <a16:creationId xmlns:a16="http://schemas.microsoft.com/office/drawing/2014/main" id="{77B3C938-1E46-8DA8-55F6-8E73C30E6D55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87825"/>
            <a:ext cx="1346200" cy="339725"/>
            <a:chOff x="1680" y="3344"/>
            <a:chExt cx="848" cy="214"/>
          </a:xfrm>
        </p:grpSpPr>
        <p:sp>
          <p:nvSpPr>
            <p:cNvPr id="653340" name="Line 28">
              <a:extLst>
                <a:ext uri="{FF2B5EF4-FFF2-40B4-BE49-F238E27FC236}">
                  <a16:creationId xmlns:a16="http://schemas.microsoft.com/office/drawing/2014/main" id="{31FBAF1D-B650-2FA6-E6CD-E818EC3E8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41" name="Line 29">
              <a:extLst>
                <a:ext uri="{FF2B5EF4-FFF2-40B4-BE49-F238E27FC236}">
                  <a16:creationId xmlns:a16="http://schemas.microsoft.com/office/drawing/2014/main" id="{6AE1B806-7B0C-7267-D1A2-85DE1B833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42" name="Text Box 30">
              <a:extLst>
                <a:ext uri="{FF2B5EF4-FFF2-40B4-BE49-F238E27FC236}">
                  <a16:creationId xmlns:a16="http://schemas.microsoft.com/office/drawing/2014/main" id="{D4532E6B-A1AE-BF53-F011-6E1D21D48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C</a:t>
              </a:r>
            </a:p>
          </p:txBody>
        </p:sp>
      </p:grpSp>
      <p:sp>
        <p:nvSpPr>
          <p:cNvPr id="653343" name="Rectangle 31">
            <a:extLst>
              <a:ext uri="{FF2B5EF4-FFF2-40B4-BE49-F238E27FC236}">
                <a16:creationId xmlns:a16="http://schemas.microsoft.com/office/drawing/2014/main" id="{7B391523-A8AC-B22C-7E94-3E07053F0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486400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5</a:t>
            </a:r>
          </a:p>
        </p:txBody>
      </p:sp>
      <p:grpSp>
        <p:nvGrpSpPr>
          <p:cNvPr id="653344" name="Group 32">
            <a:extLst>
              <a:ext uri="{FF2B5EF4-FFF2-40B4-BE49-F238E27FC236}">
                <a16:creationId xmlns:a16="http://schemas.microsoft.com/office/drawing/2014/main" id="{B67E8B06-729B-F38F-FFA8-71F404378C2C}"/>
              </a:ext>
            </a:extLst>
          </p:cNvPr>
          <p:cNvGrpSpPr>
            <a:grpSpLocks/>
          </p:cNvGrpSpPr>
          <p:nvPr/>
        </p:nvGrpSpPr>
        <p:grpSpPr bwMode="auto">
          <a:xfrm>
            <a:off x="5969000" y="4768850"/>
            <a:ext cx="1346200" cy="339725"/>
            <a:chOff x="1680" y="3344"/>
            <a:chExt cx="848" cy="214"/>
          </a:xfrm>
        </p:grpSpPr>
        <p:sp>
          <p:nvSpPr>
            <p:cNvPr id="653345" name="Line 33">
              <a:extLst>
                <a:ext uri="{FF2B5EF4-FFF2-40B4-BE49-F238E27FC236}">
                  <a16:creationId xmlns:a16="http://schemas.microsoft.com/office/drawing/2014/main" id="{6E0AE8C7-EE45-81D1-001B-96296148B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46" name="Line 34">
              <a:extLst>
                <a:ext uri="{FF2B5EF4-FFF2-40B4-BE49-F238E27FC236}">
                  <a16:creationId xmlns:a16="http://schemas.microsoft.com/office/drawing/2014/main" id="{55A30EEC-501C-6C1E-14E3-FEAB71084A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47" name="Text Box 35">
              <a:extLst>
                <a:ext uri="{FF2B5EF4-FFF2-40B4-BE49-F238E27FC236}">
                  <a16:creationId xmlns:a16="http://schemas.microsoft.com/office/drawing/2014/main" id="{2D7636AF-31AF-466C-BCEC-3A5856619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C</a:t>
              </a:r>
            </a:p>
          </p:txBody>
        </p:sp>
      </p:grpSp>
      <p:sp>
        <p:nvSpPr>
          <p:cNvPr id="653348" name="Rectangle 36">
            <a:extLst>
              <a:ext uri="{FF2B5EF4-FFF2-40B4-BE49-F238E27FC236}">
                <a16:creationId xmlns:a16="http://schemas.microsoft.com/office/drawing/2014/main" id="{A7241EEC-B7F7-3869-4757-0815E1792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486400"/>
            <a:ext cx="1143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6</a:t>
            </a:r>
          </a:p>
        </p:txBody>
      </p:sp>
      <p:grpSp>
        <p:nvGrpSpPr>
          <p:cNvPr id="653349" name="Group 37">
            <a:extLst>
              <a:ext uri="{FF2B5EF4-FFF2-40B4-BE49-F238E27FC236}">
                <a16:creationId xmlns:a16="http://schemas.microsoft.com/office/drawing/2014/main" id="{7FA47590-582E-7DCA-E230-363C5620C1B4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4187825"/>
            <a:ext cx="1346200" cy="339725"/>
            <a:chOff x="1680" y="3344"/>
            <a:chExt cx="848" cy="214"/>
          </a:xfrm>
        </p:grpSpPr>
        <p:sp>
          <p:nvSpPr>
            <p:cNvPr id="653350" name="Line 38">
              <a:extLst>
                <a:ext uri="{FF2B5EF4-FFF2-40B4-BE49-F238E27FC236}">
                  <a16:creationId xmlns:a16="http://schemas.microsoft.com/office/drawing/2014/main" id="{F18976C8-7EB6-DC6C-563C-FF4F45280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51" name="Line 39">
              <a:extLst>
                <a:ext uri="{FF2B5EF4-FFF2-40B4-BE49-F238E27FC236}">
                  <a16:creationId xmlns:a16="http://schemas.microsoft.com/office/drawing/2014/main" id="{1021BDED-D9EF-02D5-CDA0-AD51D7DDA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52" name="Text Box 40">
              <a:extLst>
                <a:ext uri="{FF2B5EF4-FFF2-40B4-BE49-F238E27FC236}">
                  <a16:creationId xmlns:a16="http://schemas.microsoft.com/office/drawing/2014/main" id="{AEA71D4F-1A2C-31D4-3FD9-53BC010DC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C</a:t>
              </a:r>
            </a:p>
          </p:txBody>
        </p:sp>
      </p:grpSp>
      <p:sp>
        <p:nvSpPr>
          <p:cNvPr id="653353" name="Rectangle 41">
            <a:extLst>
              <a:ext uri="{FF2B5EF4-FFF2-40B4-BE49-F238E27FC236}">
                <a16:creationId xmlns:a16="http://schemas.microsoft.com/office/drawing/2014/main" id="{61CE3BE5-0CD1-8100-2B18-B6AF3E382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4864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653354" name="Line 42">
            <a:extLst>
              <a:ext uri="{FF2B5EF4-FFF2-40B4-BE49-F238E27FC236}">
                <a16:creationId xmlns:a16="http://schemas.microsoft.com/office/drawing/2014/main" id="{A7015E78-0CC6-E846-A245-67802F0CB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55" name="Line 43">
            <a:extLst>
              <a:ext uri="{FF2B5EF4-FFF2-40B4-BE49-F238E27FC236}">
                <a16:creationId xmlns:a16="http://schemas.microsoft.com/office/drawing/2014/main" id="{33C8E338-A9BA-8485-7568-5BEAE2485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56" name="Line 44">
            <a:extLst>
              <a:ext uri="{FF2B5EF4-FFF2-40B4-BE49-F238E27FC236}">
                <a16:creationId xmlns:a16="http://schemas.microsoft.com/office/drawing/2014/main" id="{D7547610-EAF8-A610-7C0C-F086FBE39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57" name="Line 45">
            <a:extLst>
              <a:ext uri="{FF2B5EF4-FFF2-40B4-BE49-F238E27FC236}">
                <a16:creationId xmlns:a16="http://schemas.microsoft.com/office/drawing/2014/main" id="{13E003C2-FACE-1E01-FA65-D97F69A43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58" name="Line 46">
            <a:extLst>
              <a:ext uri="{FF2B5EF4-FFF2-40B4-BE49-F238E27FC236}">
                <a16:creationId xmlns:a16="http://schemas.microsoft.com/office/drawing/2014/main" id="{657C8451-9A5F-62E7-C1BD-FF6EB39E6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59" name="Line 47">
            <a:extLst>
              <a:ext uri="{FF2B5EF4-FFF2-40B4-BE49-F238E27FC236}">
                <a16:creationId xmlns:a16="http://schemas.microsoft.com/office/drawing/2014/main" id="{2E4619E3-5EDA-F17B-115D-288E967FD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0" name="Line 48">
            <a:extLst>
              <a:ext uri="{FF2B5EF4-FFF2-40B4-BE49-F238E27FC236}">
                <a16:creationId xmlns:a16="http://schemas.microsoft.com/office/drawing/2014/main" id="{CEC968DA-404F-2B38-6C4C-E3467FA71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1" name="Line 49">
            <a:extLst>
              <a:ext uri="{FF2B5EF4-FFF2-40B4-BE49-F238E27FC236}">
                <a16:creationId xmlns:a16="http://schemas.microsoft.com/office/drawing/2014/main" id="{5EE4D8B6-C212-B52B-685A-957CC9413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2" name="Line 50">
            <a:extLst>
              <a:ext uri="{FF2B5EF4-FFF2-40B4-BE49-F238E27FC236}">
                <a16:creationId xmlns:a16="http://schemas.microsoft.com/office/drawing/2014/main" id="{ACE48123-9B44-5435-0B5E-4A402C5FA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3" name="Line 51">
            <a:extLst>
              <a:ext uri="{FF2B5EF4-FFF2-40B4-BE49-F238E27FC236}">
                <a16:creationId xmlns:a16="http://schemas.microsoft.com/office/drawing/2014/main" id="{D77482FE-040D-8991-5EB5-42F9027E9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4" name="Line 52">
            <a:extLst>
              <a:ext uri="{FF2B5EF4-FFF2-40B4-BE49-F238E27FC236}">
                <a16:creationId xmlns:a16="http://schemas.microsoft.com/office/drawing/2014/main" id="{33374F8A-7DC5-3110-6C1D-3CF06CA80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5" name="Line 53">
            <a:extLst>
              <a:ext uri="{FF2B5EF4-FFF2-40B4-BE49-F238E27FC236}">
                <a16:creationId xmlns:a16="http://schemas.microsoft.com/office/drawing/2014/main" id="{D0B18DE6-5B65-2943-97B0-03C31DFA7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6" name="Line 54">
            <a:extLst>
              <a:ext uri="{FF2B5EF4-FFF2-40B4-BE49-F238E27FC236}">
                <a16:creationId xmlns:a16="http://schemas.microsoft.com/office/drawing/2014/main" id="{343E1FFD-F9B0-B0F0-66E4-BD00870E0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7" name="Line 55">
            <a:extLst>
              <a:ext uri="{FF2B5EF4-FFF2-40B4-BE49-F238E27FC236}">
                <a16:creationId xmlns:a16="http://schemas.microsoft.com/office/drawing/2014/main" id="{F08CE589-5B00-2DDC-FA3E-41344BC7B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8" name="Line 56">
            <a:extLst>
              <a:ext uri="{FF2B5EF4-FFF2-40B4-BE49-F238E27FC236}">
                <a16:creationId xmlns:a16="http://schemas.microsoft.com/office/drawing/2014/main" id="{23336989-A60C-B09E-4040-0F3CF04BA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9" name="Line 57">
            <a:extLst>
              <a:ext uri="{FF2B5EF4-FFF2-40B4-BE49-F238E27FC236}">
                <a16:creationId xmlns:a16="http://schemas.microsoft.com/office/drawing/2014/main" id="{C17558B4-5D58-3815-6FAF-8AD580407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0" name="Line 58">
            <a:extLst>
              <a:ext uri="{FF2B5EF4-FFF2-40B4-BE49-F238E27FC236}">
                <a16:creationId xmlns:a16="http://schemas.microsoft.com/office/drawing/2014/main" id="{47A6810E-A157-6F8C-5120-E78D5887B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1" name="Line 59">
            <a:extLst>
              <a:ext uri="{FF2B5EF4-FFF2-40B4-BE49-F238E27FC236}">
                <a16:creationId xmlns:a16="http://schemas.microsoft.com/office/drawing/2014/main" id="{D0A07EC6-C0F4-598D-054F-4112F9ED1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2" name="Line 60">
            <a:extLst>
              <a:ext uri="{FF2B5EF4-FFF2-40B4-BE49-F238E27FC236}">
                <a16:creationId xmlns:a16="http://schemas.microsoft.com/office/drawing/2014/main" id="{23D09CE7-E075-B743-E07E-4CE4A3A1F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3" name="Line 61">
            <a:extLst>
              <a:ext uri="{FF2B5EF4-FFF2-40B4-BE49-F238E27FC236}">
                <a16:creationId xmlns:a16="http://schemas.microsoft.com/office/drawing/2014/main" id="{8C260083-12CA-A5FF-2846-5699A315D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4" name="Line 62">
            <a:extLst>
              <a:ext uri="{FF2B5EF4-FFF2-40B4-BE49-F238E27FC236}">
                <a16:creationId xmlns:a16="http://schemas.microsoft.com/office/drawing/2014/main" id="{9D8A9499-6575-A4BD-3176-C410A4204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5" name="Line 63">
            <a:extLst>
              <a:ext uri="{FF2B5EF4-FFF2-40B4-BE49-F238E27FC236}">
                <a16:creationId xmlns:a16="http://schemas.microsoft.com/office/drawing/2014/main" id="{690E4A80-14F0-D951-09AA-F2F27D02E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6" name="Line 64">
            <a:extLst>
              <a:ext uri="{FF2B5EF4-FFF2-40B4-BE49-F238E27FC236}">
                <a16:creationId xmlns:a16="http://schemas.microsoft.com/office/drawing/2014/main" id="{5EFBE7E6-6599-9BC3-99AD-8CE291054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7" name="Line 65">
            <a:extLst>
              <a:ext uri="{FF2B5EF4-FFF2-40B4-BE49-F238E27FC236}">
                <a16:creationId xmlns:a16="http://schemas.microsoft.com/office/drawing/2014/main" id="{88E90CCA-1108-3342-D4F6-3761D0B3E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8" name="Line 66">
            <a:extLst>
              <a:ext uri="{FF2B5EF4-FFF2-40B4-BE49-F238E27FC236}">
                <a16:creationId xmlns:a16="http://schemas.microsoft.com/office/drawing/2014/main" id="{7A05AA8B-4FA5-0D40-3D2C-93B091F86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9" name="Line 67">
            <a:extLst>
              <a:ext uri="{FF2B5EF4-FFF2-40B4-BE49-F238E27FC236}">
                <a16:creationId xmlns:a16="http://schemas.microsoft.com/office/drawing/2014/main" id="{D883BDFB-8ACA-53D5-33F5-305B5AB21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0" name="Line 68">
            <a:extLst>
              <a:ext uri="{FF2B5EF4-FFF2-40B4-BE49-F238E27FC236}">
                <a16:creationId xmlns:a16="http://schemas.microsoft.com/office/drawing/2014/main" id="{CCC055C6-09D3-DC96-042C-D9E126953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1" name="Line 69">
            <a:extLst>
              <a:ext uri="{FF2B5EF4-FFF2-40B4-BE49-F238E27FC236}">
                <a16:creationId xmlns:a16="http://schemas.microsoft.com/office/drawing/2014/main" id="{B58FF019-341C-DE58-C21C-38B6C33FF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2" name="Line 70">
            <a:extLst>
              <a:ext uri="{FF2B5EF4-FFF2-40B4-BE49-F238E27FC236}">
                <a16:creationId xmlns:a16="http://schemas.microsoft.com/office/drawing/2014/main" id="{39EB09EC-4333-4A7D-201E-F8761EF93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3" name="Line 71">
            <a:extLst>
              <a:ext uri="{FF2B5EF4-FFF2-40B4-BE49-F238E27FC236}">
                <a16:creationId xmlns:a16="http://schemas.microsoft.com/office/drawing/2014/main" id="{E4CC1CC1-F288-5FF2-07CB-08B961F44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4" name="Line 72">
            <a:extLst>
              <a:ext uri="{FF2B5EF4-FFF2-40B4-BE49-F238E27FC236}">
                <a16:creationId xmlns:a16="http://schemas.microsoft.com/office/drawing/2014/main" id="{19630BAD-7531-F5D7-02C7-256732362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5" name="Line 73">
            <a:extLst>
              <a:ext uri="{FF2B5EF4-FFF2-40B4-BE49-F238E27FC236}">
                <a16:creationId xmlns:a16="http://schemas.microsoft.com/office/drawing/2014/main" id="{26C570E4-A85F-7A81-8527-64A23EE1D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6" name="Line 74">
            <a:extLst>
              <a:ext uri="{FF2B5EF4-FFF2-40B4-BE49-F238E27FC236}">
                <a16:creationId xmlns:a16="http://schemas.microsoft.com/office/drawing/2014/main" id="{273F7C99-69A7-12A7-908F-F977EC0AD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7" name="Line 75">
            <a:extLst>
              <a:ext uri="{FF2B5EF4-FFF2-40B4-BE49-F238E27FC236}">
                <a16:creationId xmlns:a16="http://schemas.microsoft.com/office/drawing/2014/main" id="{8927E95A-DC69-B305-342D-2DE39BF6F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8" name="Line 76">
            <a:extLst>
              <a:ext uri="{FF2B5EF4-FFF2-40B4-BE49-F238E27FC236}">
                <a16:creationId xmlns:a16="http://schemas.microsoft.com/office/drawing/2014/main" id="{D921CABE-A391-DD4F-6ACE-9503F104E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9" name="Line 77">
            <a:extLst>
              <a:ext uri="{FF2B5EF4-FFF2-40B4-BE49-F238E27FC236}">
                <a16:creationId xmlns:a16="http://schemas.microsoft.com/office/drawing/2014/main" id="{E07E99F8-ADDE-7D8A-56C8-6704AF01A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90" name="Line 78">
            <a:extLst>
              <a:ext uri="{FF2B5EF4-FFF2-40B4-BE49-F238E27FC236}">
                <a16:creationId xmlns:a16="http://schemas.microsoft.com/office/drawing/2014/main" id="{BB77493B-D1E7-E596-F25F-F6462F850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5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5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5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5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5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9" grpId="0" animBg="1" autoUpdateAnimBg="0"/>
      <p:bldP spid="653328" grpId="0" animBg="1" autoUpdateAnimBg="0"/>
      <p:bldP spid="653333" grpId="0" animBg="1" autoUpdateAnimBg="0"/>
      <p:bldP spid="653338" grpId="0" animBg="1" autoUpdateAnimBg="0"/>
      <p:bldP spid="653343" grpId="0" animBg="1" autoUpdateAnimBg="0"/>
      <p:bldP spid="653348" grpId="0" animBg="1" autoUpdateAnimBg="0"/>
      <p:bldP spid="653353" grpId="0" animBg="1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5C9094A-953D-09D8-91E1-7C56B2844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4D6F0-F6C0-41A2-A23C-FA3EFDD01B3F}" type="slidenum">
              <a:rPr lang="en-US" altLang="en-US"/>
              <a:pPr/>
              <a:t>95</a:t>
            </a:fld>
            <a:endParaRPr lang="en-US" altLang="en-US" sz="1400"/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E4F809AB-CC20-7DDE-B0DB-0B8AE6184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Truck driver's algorithm.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Implementation.  </a:t>
            </a:r>
            <a:r>
              <a:rPr lang="en-US" altLang="en-US">
                <a:solidFill>
                  <a:schemeClr val="tx1"/>
                </a:solidFill>
              </a:rPr>
              <a:t>O(n log n)</a:t>
            </a:r>
          </a:p>
          <a:p>
            <a:pPr lvl="1"/>
            <a:r>
              <a:rPr lang="en-US" altLang="en-US"/>
              <a:t>Use binary search to select each breakpoint p. </a:t>
            </a:r>
          </a:p>
        </p:txBody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id="{F6D909AC-AC10-4E26-D71E-AAA489E72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Selecting Breakpoints:  Greedy Algorithm</a:t>
            </a:r>
          </a:p>
        </p:txBody>
      </p:sp>
      <p:sp>
        <p:nvSpPr>
          <p:cNvPr id="655364" name="Text Box 4">
            <a:extLst>
              <a:ext uri="{FF2B5EF4-FFF2-40B4-BE49-F238E27FC236}">
                <a16:creationId xmlns:a16="http://schemas.microsoft.com/office/drawing/2014/main" id="{F9C427A7-6AFB-1167-AB8E-49643D1EB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76400"/>
            <a:ext cx="7443788" cy="31178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r>
              <a:rPr lang="en-US" altLang="en-US" b="1">
                <a:latin typeface="Courier New" panose="02070309020205020404" pitchFamily="49" charset="0"/>
              </a:rPr>
              <a:t>Sort breakpoints so that: 0 = b</a:t>
            </a:r>
            <a:r>
              <a:rPr lang="en-US" altLang="en-US" b="1" baseline="-25000">
                <a:latin typeface="Courier New" panose="02070309020205020404" pitchFamily="49" charset="0"/>
              </a:rPr>
              <a:t>0</a:t>
            </a:r>
            <a:r>
              <a:rPr lang="en-US" altLang="en-US" b="1">
                <a:latin typeface="Courier New" panose="02070309020205020404" pitchFamily="49" charset="0"/>
              </a:rPr>
              <a:t> &lt; b</a:t>
            </a:r>
            <a:r>
              <a:rPr lang="en-US" altLang="en-US" b="1" baseline="-25000">
                <a:latin typeface="Courier New" panose="02070309020205020404" pitchFamily="49" charset="0"/>
              </a:rPr>
              <a:t>1</a:t>
            </a:r>
            <a:r>
              <a:rPr lang="en-US" altLang="en-US" b="1">
                <a:latin typeface="Courier New" panose="02070309020205020404" pitchFamily="49" charset="0"/>
              </a:rPr>
              <a:t> &lt; b</a:t>
            </a:r>
            <a:r>
              <a:rPr lang="en-US" altLang="en-US" b="1" baseline="-25000">
                <a:latin typeface="Courier New" panose="02070309020205020404" pitchFamily="49" charset="0"/>
              </a:rPr>
              <a:t>2</a:t>
            </a:r>
            <a:r>
              <a:rPr lang="en-US" altLang="en-US" b="1">
                <a:latin typeface="Courier New" panose="02070309020205020404" pitchFamily="49" charset="0"/>
              </a:rPr>
              <a:t> &lt; ... &lt; b</a:t>
            </a:r>
            <a:r>
              <a:rPr lang="en-US" altLang="en-US" b="1" baseline="-25000">
                <a:latin typeface="Courier New" panose="02070309020205020404" pitchFamily="49" charset="0"/>
              </a:rPr>
              <a:t>n </a:t>
            </a:r>
            <a:r>
              <a:rPr lang="en-US" altLang="en-US" b="1">
                <a:latin typeface="Courier New" panose="02070309020205020404" pitchFamily="49" charset="0"/>
              </a:rPr>
              <a:t>= L</a:t>
            </a:r>
          </a:p>
          <a:p>
            <a:endParaRPr lang="en-US" altLang="en-US" b="1">
              <a:latin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</a:rPr>
              <a:t>S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 {0}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x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en-US" b="1">
                <a:latin typeface="Courier New" panose="02070309020205020404" pitchFamily="49" charset="0"/>
              </a:rPr>
              <a:t> 0</a:t>
            </a:r>
          </a:p>
          <a:p>
            <a:endParaRPr lang="en-US" altLang="en-US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b="1">
                <a:latin typeface="Courier New" panose="02070309020205020404" pitchFamily="49" charset="0"/>
              </a:rPr>
              <a:t> (x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</a:t>
            </a:r>
            <a:r>
              <a:rPr lang="en-US" altLang="en-US" b="1">
                <a:latin typeface="Courier New" panose="02070309020205020404" pitchFamily="49" charset="0"/>
              </a:rPr>
              <a:t> b</a:t>
            </a:r>
            <a:r>
              <a:rPr lang="en-US" altLang="en-US" b="1" baseline="-25000">
                <a:latin typeface="Courier New" panose="02070309020205020404" pitchFamily="49" charset="0"/>
              </a:rPr>
              <a:t>n</a:t>
            </a:r>
            <a:r>
              <a:rPr lang="en-US" altLang="en-US" b="1"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let p be largest integer such that b</a:t>
            </a:r>
            <a:r>
              <a:rPr lang="en-US" altLang="en-US" b="1" baseline="-25000">
                <a:latin typeface="Courier New" panose="02070309020205020404" pitchFamily="49" charset="0"/>
              </a:rPr>
              <a:t>p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en-US" b="1">
                <a:latin typeface="Courier New" panose="02070309020205020404" pitchFamily="49" charset="0"/>
              </a:rPr>
              <a:t> x + C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b="1">
                <a:latin typeface="Courier New" panose="02070309020205020404" pitchFamily="49" charset="0"/>
              </a:rPr>
              <a:t> (b</a:t>
            </a:r>
            <a:r>
              <a:rPr lang="en-US" altLang="en-US" b="1" baseline="-25000">
                <a:latin typeface="Courier New" panose="02070309020205020404" pitchFamily="49" charset="0"/>
              </a:rPr>
              <a:t>p</a:t>
            </a:r>
            <a:r>
              <a:rPr lang="en-US" altLang="en-US" b="1">
                <a:latin typeface="Courier New" panose="02070309020205020404" pitchFamily="49" charset="0"/>
              </a:rPr>
              <a:t> = x)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   return "no solution"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x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en-US" b="1">
                <a:latin typeface="Courier New" panose="02070309020205020404" pitchFamily="49" charset="0"/>
              </a:rPr>
              <a:t> b</a:t>
            </a:r>
            <a:r>
              <a:rPr lang="en-US" altLang="en-US" b="1" baseline="-25000">
                <a:latin typeface="Courier New" panose="02070309020205020404" pitchFamily="49" charset="0"/>
              </a:rPr>
              <a:t>p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   S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 S  {p}</a:t>
            </a:r>
          </a:p>
          <a:p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return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 S</a:t>
            </a:r>
          </a:p>
        </p:txBody>
      </p:sp>
      <p:sp>
        <p:nvSpPr>
          <p:cNvPr id="655365" name="Line 5">
            <a:extLst>
              <a:ext uri="{FF2B5EF4-FFF2-40B4-BE49-F238E27FC236}">
                <a16:creationId xmlns:a16="http://schemas.microsoft.com/office/drawing/2014/main" id="{33C02A66-5324-4371-7A4D-7F44DAEDD8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06638" y="2382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5366" name="Text Box 6">
            <a:extLst>
              <a:ext uri="{FF2B5EF4-FFF2-40B4-BE49-F238E27FC236}">
                <a16:creationId xmlns:a16="http://schemas.microsoft.com/office/drawing/2014/main" id="{8616CA50-0CE0-0DEB-8825-86AFE5E7A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0" y="2232025"/>
            <a:ext cx="16319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breakpoints selected</a:t>
            </a:r>
          </a:p>
        </p:txBody>
      </p:sp>
      <p:sp>
        <p:nvSpPr>
          <p:cNvPr id="655367" name="Line 7">
            <a:extLst>
              <a:ext uri="{FF2B5EF4-FFF2-40B4-BE49-F238E27FC236}">
                <a16:creationId xmlns:a16="http://schemas.microsoft.com/office/drawing/2014/main" id="{EFE2BC07-8401-96CF-0042-EE3C916454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05050" y="26019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5368" name="Text Box 8">
            <a:extLst>
              <a:ext uri="{FF2B5EF4-FFF2-40B4-BE49-F238E27FC236}">
                <a16:creationId xmlns:a16="http://schemas.microsoft.com/office/drawing/2014/main" id="{A7601538-E724-07A0-04FF-8173FD205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463" y="2451100"/>
            <a:ext cx="13271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current location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591125F-2C8D-51AC-29BC-9FE3952B0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80C41-C2CB-4380-A27C-11343AD44707}" type="slidenum">
              <a:rPr lang="en-US" altLang="en-US"/>
              <a:pPr/>
              <a:t>96</a:t>
            </a:fld>
            <a:endParaRPr lang="en-US" altLang="en-US" sz="1400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DA2DE07E-D5C7-5F85-BF91-D9B2D59DC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Selecting Breakpoints:  Correctness</a:t>
            </a:r>
          </a:p>
        </p:txBody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35A85CD0-04A7-F3B9-B1F6-CF52EE758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Greedy algorithm is optimal.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Pf. </a:t>
            </a:r>
            <a:r>
              <a:rPr lang="en-US" altLang="en-US">
                <a:solidFill>
                  <a:schemeClr val="hlink"/>
                </a:solidFill>
              </a:rPr>
              <a:t>(by contradiction)</a:t>
            </a:r>
            <a:endParaRPr lang="en-US" altLang="en-US"/>
          </a:p>
          <a:p>
            <a:pPr lvl="1"/>
            <a:r>
              <a:rPr lang="en-US" altLang="en-US"/>
              <a:t>Assume greedy is not optimal, and let's see what happens.</a:t>
            </a:r>
          </a:p>
          <a:p>
            <a:pPr lvl="1"/>
            <a:r>
              <a:rPr lang="en-US" altLang="en-US"/>
              <a:t>Let </a:t>
            </a:r>
            <a:r>
              <a:rPr lang="en-US" altLang="en-US" sz="1600"/>
              <a:t>0 = g</a:t>
            </a:r>
            <a:r>
              <a:rPr lang="en-US" altLang="en-US" sz="1600" baseline="-25000"/>
              <a:t>0 </a:t>
            </a:r>
            <a:r>
              <a:rPr lang="en-US" altLang="en-US" sz="1600"/>
              <a:t> &lt; g</a:t>
            </a:r>
            <a:r>
              <a:rPr lang="en-US" altLang="en-US" sz="1600" baseline="-25000"/>
              <a:t>1 </a:t>
            </a:r>
            <a:r>
              <a:rPr lang="en-US" altLang="en-US" sz="1600"/>
              <a:t>&lt;  . . . &lt; g</a:t>
            </a:r>
            <a:r>
              <a:rPr lang="en-US" altLang="en-US" sz="1600" baseline="-25000"/>
              <a:t>p </a:t>
            </a:r>
            <a:r>
              <a:rPr lang="en-US" altLang="en-US" sz="1600"/>
              <a:t> = L</a:t>
            </a:r>
            <a:r>
              <a:rPr lang="en-US" altLang="en-US"/>
              <a:t> denote set of breakpoints chosen by greedy.</a:t>
            </a:r>
          </a:p>
          <a:p>
            <a:pPr lvl="1"/>
            <a:r>
              <a:rPr lang="en-US" altLang="en-US"/>
              <a:t>Let </a:t>
            </a:r>
            <a:r>
              <a:rPr lang="en-US" altLang="en-US" sz="1600"/>
              <a:t>0 = f</a:t>
            </a:r>
            <a:r>
              <a:rPr lang="en-US" altLang="en-US" sz="1600" baseline="-25000"/>
              <a:t>0 </a:t>
            </a:r>
            <a:r>
              <a:rPr lang="en-US" altLang="en-US" sz="1600"/>
              <a:t>&lt; f</a:t>
            </a:r>
            <a:r>
              <a:rPr lang="en-US" altLang="en-US" sz="1600" baseline="-25000"/>
              <a:t>1 </a:t>
            </a:r>
            <a:r>
              <a:rPr lang="en-US" altLang="en-US" sz="1600"/>
              <a:t>&lt;  . . . &lt; f</a:t>
            </a:r>
            <a:r>
              <a:rPr lang="en-US" altLang="en-US" sz="1600" baseline="-25000"/>
              <a:t>q </a:t>
            </a:r>
            <a:r>
              <a:rPr lang="en-US" altLang="en-US" sz="1600"/>
              <a:t>= L</a:t>
            </a:r>
            <a:r>
              <a:rPr lang="en-US" altLang="en-US"/>
              <a:t> denote set of breakpoints in an optimal solution with </a:t>
            </a:r>
            <a:r>
              <a:rPr lang="en-US" altLang="en-US" sz="1600"/>
              <a:t>f</a:t>
            </a:r>
            <a:r>
              <a:rPr lang="en-US" altLang="en-US" sz="1600" baseline="-25000"/>
              <a:t>0</a:t>
            </a:r>
            <a:r>
              <a:rPr lang="en-US" altLang="en-US" sz="1600"/>
              <a:t> = g</a:t>
            </a:r>
            <a:r>
              <a:rPr lang="en-US" altLang="en-US" sz="1600" baseline="-25000"/>
              <a:t>0</a:t>
            </a:r>
            <a:r>
              <a:rPr lang="en-US" altLang="en-US" sz="1600"/>
              <a:t>, f</a:t>
            </a:r>
            <a:r>
              <a:rPr lang="en-US" altLang="en-US" sz="1600" baseline="-25000"/>
              <a:t>1</a:t>
            </a:r>
            <a:r>
              <a:rPr lang="en-US" altLang="en-US" sz="1600"/>
              <a:t>= g</a:t>
            </a:r>
            <a:r>
              <a:rPr lang="en-US" altLang="en-US" sz="1600" baseline="-25000"/>
              <a:t>1 </a:t>
            </a:r>
            <a:r>
              <a:rPr lang="en-US" altLang="en-US" sz="1600"/>
              <a:t>, . . . , f</a:t>
            </a:r>
            <a:r>
              <a:rPr lang="en-US" altLang="en-US" sz="1600" baseline="-25000"/>
              <a:t>r</a:t>
            </a:r>
            <a:r>
              <a:rPr lang="en-US" altLang="en-US" sz="1600"/>
              <a:t> = g</a:t>
            </a:r>
            <a:r>
              <a:rPr lang="en-US" altLang="en-US" sz="1600" baseline="-25000"/>
              <a:t>r</a:t>
            </a:r>
            <a:r>
              <a:rPr lang="en-US" altLang="en-US" sz="2000" baseline="-25000"/>
              <a:t> </a:t>
            </a:r>
            <a:r>
              <a:rPr lang="en-US" altLang="en-US"/>
              <a:t>for largest possible value of </a:t>
            </a:r>
            <a:r>
              <a:rPr lang="en-US" altLang="en-US" sz="1600"/>
              <a:t>r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Note: </a:t>
            </a:r>
            <a:r>
              <a:rPr lang="en-US" altLang="en-US" sz="1600"/>
              <a:t>g</a:t>
            </a:r>
            <a:r>
              <a:rPr lang="en-US" altLang="en-US" sz="1600" baseline="-25000"/>
              <a:t>r+1 </a:t>
            </a:r>
            <a:r>
              <a:rPr lang="en-US" altLang="en-US" sz="1600"/>
              <a:t>&gt; f</a:t>
            </a:r>
            <a:r>
              <a:rPr lang="en-US" altLang="en-US" sz="1600" baseline="-25000"/>
              <a:t>r+1 </a:t>
            </a:r>
            <a:r>
              <a:rPr lang="en-US" altLang="en-US" sz="1600"/>
              <a:t> </a:t>
            </a:r>
            <a:r>
              <a:rPr lang="en-US" altLang="en-US"/>
              <a:t>by greedy choice of algorithm. </a:t>
            </a:r>
          </a:p>
        </p:txBody>
      </p:sp>
      <p:sp>
        <p:nvSpPr>
          <p:cNvPr id="657412" name="Rectangle 4">
            <a:extLst>
              <a:ext uri="{FF2B5EF4-FFF2-40B4-BE49-F238E27FC236}">
                <a16:creationId xmlns:a16="http://schemas.microsoft.com/office/drawing/2014/main" id="{445A522F-08B8-6C55-1B42-1644607E2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210175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657413" name="Rectangle 5">
            <a:extLst>
              <a:ext uri="{FF2B5EF4-FFF2-40B4-BE49-F238E27FC236}">
                <a16:creationId xmlns:a16="http://schemas.microsoft.com/office/drawing/2014/main" id="{4EB68ADB-CB03-5ED6-D3C0-FAB574094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210175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657414" name="Rectangle 6">
            <a:extLst>
              <a:ext uri="{FF2B5EF4-FFF2-40B4-BE49-F238E27FC236}">
                <a16:creationId xmlns:a16="http://schemas.microsoft.com/office/drawing/2014/main" id="{B570950C-9674-236A-D1BF-1386235A7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210175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657415" name="Rectangle 7">
            <a:extLst>
              <a:ext uri="{FF2B5EF4-FFF2-40B4-BE49-F238E27FC236}">
                <a16:creationId xmlns:a16="http://schemas.microsoft.com/office/drawing/2014/main" id="{C68B74C5-3D28-6459-AEA9-966D3E6A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210175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657416" name="Rectangle 8">
            <a:extLst>
              <a:ext uri="{FF2B5EF4-FFF2-40B4-BE49-F238E27FC236}">
                <a16:creationId xmlns:a16="http://schemas.microsoft.com/office/drawing/2014/main" id="{E258F969-9F98-2992-B18A-97B57BA32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210175"/>
            <a:ext cx="762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57417" name="Rectangle 9">
            <a:extLst>
              <a:ext uri="{FF2B5EF4-FFF2-40B4-BE49-F238E27FC236}">
                <a16:creationId xmlns:a16="http://schemas.microsoft.com/office/drawing/2014/main" id="{0C30AED1-4253-6B3C-566E-4C9B9AAD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10175"/>
            <a:ext cx="2362200" cy="304800"/>
          </a:xfrm>
          <a:prstGeom prst="rect">
            <a:avLst/>
          </a:prstGeom>
          <a:solidFill>
            <a:srgbClr val="3333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657418" name="Rectangle 10">
            <a:extLst>
              <a:ext uri="{FF2B5EF4-FFF2-40B4-BE49-F238E27FC236}">
                <a16:creationId xmlns:a16="http://schemas.microsoft.com/office/drawing/2014/main" id="{FFC3E983-0977-FC45-B53B-51EE82F6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448175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657419" name="Rectangle 11">
            <a:extLst>
              <a:ext uri="{FF2B5EF4-FFF2-40B4-BE49-F238E27FC236}">
                <a16:creationId xmlns:a16="http://schemas.microsoft.com/office/drawing/2014/main" id="{6D4A2AD7-1ED1-9BAE-E234-16D20BC99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448175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657420" name="Rectangle 12">
            <a:extLst>
              <a:ext uri="{FF2B5EF4-FFF2-40B4-BE49-F238E27FC236}">
                <a16:creationId xmlns:a16="http://schemas.microsoft.com/office/drawing/2014/main" id="{51F3320F-C683-53CD-FCA7-1A4187EB9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48175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657421" name="Rectangle 13">
            <a:extLst>
              <a:ext uri="{FF2B5EF4-FFF2-40B4-BE49-F238E27FC236}">
                <a16:creationId xmlns:a16="http://schemas.microsoft.com/office/drawing/2014/main" id="{6B78B434-A267-65A2-FC8C-77A3DB9E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48175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657422" name="Rectangle 14">
            <a:extLst>
              <a:ext uri="{FF2B5EF4-FFF2-40B4-BE49-F238E27FC236}">
                <a16:creationId xmlns:a16="http://schemas.microsoft.com/office/drawing/2014/main" id="{6898DA1A-7019-977E-BCD1-CEC7FCBB5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48175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657423" name="Text Box 15">
            <a:extLst>
              <a:ext uri="{FF2B5EF4-FFF2-40B4-BE49-F238E27FC236}">
                <a16:creationId xmlns:a16="http://schemas.microsoft.com/office/drawing/2014/main" id="{38432AF1-2651-A73F-E223-D5524D3BE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4398963"/>
            <a:ext cx="8350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Greedy:</a:t>
            </a:r>
          </a:p>
        </p:txBody>
      </p:sp>
      <p:sp>
        <p:nvSpPr>
          <p:cNvPr id="657424" name="Text Box 16">
            <a:extLst>
              <a:ext uri="{FF2B5EF4-FFF2-40B4-BE49-F238E27FC236}">
                <a16:creationId xmlns:a16="http://schemas.microsoft.com/office/drawing/2014/main" id="{1A4B9405-21B5-3A15-1DE9-39924387C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5222875"/>
            <a:ext cx="5921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OPT:</a:t>
            </a:r>
          </a:p>
        </p:txBody>
      </p:sp>
      <p:sp>
        <p:nvSpPr>
          <p:cNvPr id="657425" name="Text Box 17">
            <a:extLst>
              <a:ext uri="{FF2B5EF4-FFF2-40B4-BE49-F238E27FC236}">
                <a16:creationId xmlns:a16="http://schemas.microsoft.com/office/drawing/2014/main" id="{3CEA25AF-1817-2883-8536-60A77DC13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4079875"/>
            <a:ext cx="3476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g</a:t>
            </a:r>
            <a:r>
              <a:rPr lang="en-US" altLang="en-US" sz="1400" baseline="-25000"/>
              <a:t>0</a:t>
            </a:r>
          </a:p>
        </p:txBody>
      </p:sp>
      <p:sp>
        <p:nvSpPr>
          <p:cNvPr id="657426" name="Text Box 18">
            <a:extLst>
              <a:ext uri="{FF2B5EF4-FFF2-40B4-BE49-F238E27FC236}">
                <a16:creationId xmlns:a16="http://schemas.microsoft.com/office/drawing/2014/main" id="{76EC673E-CF11-BC9F-7CCD-6539CEBE6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4079875"/>
            <a:ext cx="33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g</a:t>
            </a:r>
            <a:r>
              <a:rPr lang="en-US" altLang="en-US" sz="1400" baseline="-25000"/>
              <a:t>1</a:t>
            </a:r>
          </a:p>
        </p:txBody>
      </p:sp>
      <p:sp>
        <p:nvSpPr>
          <p:cNvPr id="657427" name="Text Box 19">
            <a:extLst>
              <a:ext uri="{FF2B5EF4-FFF2-40B4-BE49-F238E27FC236}">
                <a16:creationId xmlns:a16="http://schemas.microsoft.com/office/drawing/2014/main" id="{BA9823E4-ABCF-9C63-5F2A-E9AB99E2C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163" y="4079875"/>
            <a:ext cx="3476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g</a:t>
            </a:r>
            <a:r>
              <a:rPr lang="en-US" altLang="en-US" sz="1400" baseline="-25000"/>
              <a:t>2</a:t>
            </a:r>
          </a:p>
        </p:txBody>
      </p:sp>
      <p:sp>
        <p:nvSpPr>
          <p:cNvPr id="657428" name="Text Box 20">
            <a:extLst>
              <a:ext uri="{FF2B5EF4-FFF2-40B4-BE49-F238E27FC236}">
                <a16:creationId xmlns:a16="http://schemas.microsoft.com/office/drawing/2014/main" id="{A470C164-4296-FC46-72A9-646DBE38F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5541963"/>
            <a:ext cx="3444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f</a:t>
            </a:r>
            <a:r>
              <a:rPr lang="en-US" altLang="en-US" sz="1400" baseline="-25000"/>
              <a:t>0</a:t>
            </a:r>
          </a:p>
        </p:txBody>
      </p:sp>
      <p:sp>
        <p:nvSpPr>
          <p:cNvPr id="657429" name="Text Box 21">
            <a:extLst>
              <a:ext uri="{FF2B5EF4-FFF2-40B4-BE49-F238E27FC236}">
                <a16:creationId xmlns:a16="http://schemas.microsoft.com/office/drawing/2014/main" id="{3F67C264-06A0-8314-4A84-8F567B8D3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888" y="5541963"/>
            <a:ext cx="3254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f</a:t>
            </a:r>
            <a:r>
              <a:rPr lang="en-US" altLang="en-US" sz="1400" baseline="-25000"/>
              <a:t>1</a:t>
            </a:r>
          </a:p>
        </p:txBody>
      </p:sp>
      <p:sp>
        <p:nvSpPr>
          <p:cNvPr id="657430" name="Text Box 22">
            <a:extLst>
              <a:ext uri="{FF2B5EF4-FFF2-40B4-BE49-F238E27FC236}">
                <a16:creationId xmlns:a16="http://schemas.microsoft.com/office/drawing/2014/main" id="{45E89905-9EC0-439E-ED1D-0E29D7F1A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0" y="5541963"/>
            <a:ext cx="3444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f</a:t>
            </a:r>
            <a:r>
              <a:rPr lang="en-US" altLang="en-US" sz="1400" baseline="-25000"/>
              <a:t>2</a:t>
            </a:r>
          </a:p>
        </p:txBody>
      </p:sp>
      <p:sp>
        <p:nvSpPr>
          <p:cNvPr id="657431" name="Text Box 23">
            <a:extLst>
              <a:ext uri="{FF2B5EF4-FFF2-40B4-BE49-F238E27FC236}">
                <a16:creationId xmlns:a16="http://schemas.microsoft.com/office/drawing/2014/main" id="{228C85BD-972F-E48E-04DA-5874E617D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325" y="5541963"/>
            <a:ext cx="3333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f</a:t>
            </a:r>
            <a:r>
              <a:rPr lang="en-US" altLang="en-US" sz="1400" baseline="-25000"/>
              <a:t>q</a:t>
            </a:r>
          </a:p>
        </p:txBody>
      </p:sp>
      <p:sp>
        <p:nvSpPr>
          <p:cNvPr id="657432" name="Text Box 24">
            <a:extLst>
              <a:ext uri="{FF2B5EF4-FFF2-40B4-BE49-F238E27FC236}">
                <a16:creationId xmlns:a16="http://schemas.microsoft.com/office/drawing/2014/main" id="{38251A33-40FD-DD46-6A17-0529EFACE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4079875"/>
            <a:ext cx="3333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g</a:t>
            </a:r>
            <a:r>
              <a:rPr lang="en-US" altLang="en-US" sz="1400" baseline="-25000"/>
              <a:t>r</a:t>
            </a:r>
          </a:p>
        </p:txBody>
      </p:sp>
      <p:sp>
        <p:nvSpPr>
          <p:cNvPr id="657433" name="Text Box 25">
            <a:extLst>
              <a:ext uri="{FF2B5EF4-FFF2-40B4-BE49-F238E27FC236}">
                <a16:creationId xmlns:a16="http://schemas.microsoft.com/office/drawing/2014/main" id="{10E0257E-566E-6822-4F5E-1420B6902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5541963"/>
            <a:ext cx="33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f</a:t>
            </a:r>
            <a:r>
              <a:rPr lang="en-US" altLang="en-US" sz="1400" baseline="-25000"/>
              <a:t>r</a:t>
            </a:r>
          </a:p>
        </p:txBody>
      </p:sp>
      <p:sp>
        <p:nvSpPr>
          <p:cNvPr id="657434" name="Text Box 26">
            <a:extLst>
              <a:ext uri="{FF2B5EF4-FFF2-40B4-BE49-F238E27FC236}">
                <a16:creationId xmlns:a16="http://schemas.microsoft.com/office/drawing/2014/main" id="{3E51F96B-B228-129C-4EC9-E9C94E89D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75" y="5819775"/>
            <a:ext cx="21431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why doesn't optimal solution drive a little further?</a:t>
            </a:r>
            <a:endParaRPr lang="en-US" altLang="en-US" sz="1200">
              <a:sym typeface="Symbol" panose="05050102010706020507" pitchFamily="18" charset="2"/>
            </a:endParaRPr>
          </a:p>
        </p:txBody>
      </p:sp>
      <p:sp>
        <p:nvSpPr>
          <p:cNvPr id="657435" name="Line 27">
            <a:extLst>
              <a:ext uri="{FF2B5EF4-FFF2-40B4-BE49-F238E27FC236}">
                <a16:creationId xmlns:a16="http://schemas.microsoft.com/office/drawing/2014/main" id="{255DE408-80FA-7563-3503-DF5B952B43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2200" y="5638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7436" name="Line 28">
            <a:extLst>
              <a:ext uri="{FF2B5EF4-FFF2-40B4-BE49-F238E27FC236}">
                <a16:creationId xmlns:a16="http://schemas.microsoft.com/office/drawing/2014/main" id="{56CAC3D9-A7D5-36D8-7522-EF1F96438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071938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7437" name="Text Box 29">
            <a:extLst>
              <a:ext uri="{FF2B5EF4-FFF2-40B4-BE49-F238E27FC236}">
                <a16:creationId xmlns:a16="http://schemas.microsoft.com/office/drawing/2014/main" id="{94662F9B-756E-E433-DEF8-D183CC22F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38" y="4070350"/>
            <a:ext cx="4397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g</a:t>
            </a:r>
            <a:r>
              <a:rPr lang="en-US" altLang="en-US" sz="1400" baseline="-25000"/>
              <a:t>r+1</a:t>
            </a:r>
          </a:p>
        </p:txBody>
      </p:sp>
      <p:sp>
        <p:nvSpPr>
          <p:cNvPr id="657438" name="Text Box 30">
            <a:extLst>
              <a:ext uri="{FF2B5EF4-FFF2-40B4-BE49-F238E27FC236}">
                <a16:creationId xmlns:a16="http://schemas.microsoft.com/office/drawing/2014/main" id="{441B2C1F-A086-CF8C-21AB-65AE3B28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5541963"/>
            <a:ext cx="4365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f</a:t>
            </a:r>
            <a:r>
              <a:rPr lang="en-US" altLang="en-US" sz="1400" baseline="-25000"/>
              <a:t>r+1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FBF44FC-B504-3CF6-2D1F-5A6EC20EA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FCCE9-6061-4E36-B634-F9E8C70E95CB}" type="slidenum">
              <a:rPr lang="en-US" altLang="en-US"/>
              <a:pPr/>
              <a:t>97</a:t>
            </a:fld>
            <a:endParaRPr lang="en-US" altLang="en-US" sz="1400"/>
          </a:p>
        </p:txBody>
      </p:sp>
      <p:sp>
        <p:nvSpPr>
          <p:cNvPr id="659458" name="Rectangle 2">
            <a:extLst>
              <a:ext uri="{FF2B5EF4-FFF2-40B4-BE49-F238E27FC236}">
                <a16:creationId xmlns:a16="http://schemas.microsoft.com/office/drawing/2014/main" id="{CDA50588-58B9-B34F-9992-37E2DCF93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Selecting Breakpoints:  Correctness</a:t>
            </a:r>
          </a:p>
        </p:txBody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id="{A891144B-7BB4-1F78-D1B3-56056A984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42275" cy="5410200"/>
          </a:xfrm>
        </p:spPr>
        <p:txBody>
          <a:bodyPr/>
          <a:lstStyle/>
          <a:p>
            <a:r>
              <a:rPr lang="en-US" altLang="en-US"/>
              <a:t>Theorem.  </a:t>
            </a:r>
            <a:r>
              <a:rPr lang="en-US" altLang="en-US">
                <a:solidFill>
                  <a:schemeClr val="tx1"/>
                </a:solidFill>
              </a:rPr>
              <a:t>Greedy algorithm is optimal.</a:t>
            </a:r>
          </a:p>
          <a:p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/>
              <a:t>Pf. </a:t>
            </a:r>
            <a:r>
              <a:rPr lang="en-US" altLang="en-US">
                <a:solidFill>
                  <a:schemeClr val="hlink"/>
                </a:solidFill>
              </a:rPr>
              <a:t>(by contradiction)</a:t>
            </a:r>
            <a:endParaRPr lang="en-US" altLang="en-US"/>
          </a:p>
          <a:p>
            <a:pPr lvl="1"/>
            <a:r>
              <a:rPr lang="en-US" altLang="en-US"/>
              <a:t>Assume greedy is not optimal, and let's see what happens.</a:t>
            </a:r>
          </a:p>
          <a:p>
            <a:pPr lvl="1"/>
            <a:r>
              <a:rPr lang="en-US" altLang="en-US"/>
              <a:t>Let </a:t>
            </a:r>
            <a:r>
              <a:rPr lang="en-US" altLang="en-US" sz="1600"/>
              <a:t>0 = g</a:t>
            </a:r>
            <a:r>
              <a:rPr lang="en-US" altLang="en-US" sz="1600" baseline="-25000"/>
              <a:t>0 </a:t>
            </a:r>
            <a:r>
              <a:rPr lang="en-US" altLang="en-US" sz="1600"/>
              <a:t> &lt; g</a:t>
            </a:r>
            <a:r>
              <a:rPr lang="en-US" altLang="en-US" sz="1600" baseline="-25000"/>
              <a:t>1 </a:t>
            </a:r>
            <a:r>
              <a:rPr lang="en-US" altLang="en-US" sz="1600"/>
              <a:t>&lt;  . . . &lt; g</a:t>
            </a:r>
            <a:r>
              <a:rPr lang="en-US" altLang="en-US" sz="1600" baseline="-25000"/>
              <a:t>p </a:t>
            </a:r>
            <a:r>
              <a:rPr lang="en-US" altLang="en-US" sz="1600"/>
              <a:t> = L</a:t>
            </a:r>
            <a:r>
              <a:rPr lang="en-US" altLang="en-US"/>
              <a:t> denote set of breakpoints chosen by greedy.</a:t>
            </a:r>
          </a:p>
          <a:p>
            <a:pPr lvl="1"/>
            <a:r>
              <a:rPr lang="en-US" altLang="en-US"/>
              <a:t>Let </a:t>
            </a:r>
            <a:r>
              <a:rPr lang="en-US" altLang="en-US" sz="1600"/>
              <a:t>0 = f</a:t>
            </a:r>
            <a:r>
              <a:rPr lang="en-US" altLang="en-US" sz="1600" baseline="-25000"/>
              <a:t>0 </a:t>
            </a:r>
            <a:r>
              <a:rPr lang="en-US" altLang="en-US" sz="1600"/>
              <a:t>&lt; f</a:t>
            </a:r>
            <a:r>
              <a:rPr lang="en-US" altLang="en-US" sz="1600" baseline="-25000"/>
              <a:t>1 </a:t>
            </a:r>
            <a:r>
              <a:rPr lang="en-US" altLang="en-US" sz="1600"/>
              <a:t>&lt;  . . . &lt; f</a:t>
            </a:r>
            <a:r>
              <a:rPr lang="en-US" altLang="en-US" sz="1600" baseline="-25000"/>
              <a:t>q </a:t>
            </a:r>
            <a:r>
              <a:rPr lang="en-US" altLang="en-US" sz="1600"/>
              <a:t>= L</a:t>
            </a:r>
            <a:r>
              <a:rPr lang="en-US" altLang="en-US"/>
              <a:t> denote set of breakpoints in an optimal solution with </a:t>
            </a:r>
            <a:r>
              <a:rPr lang="en-US" altLang="en-US" sz="1600"/>
              <a:t>f</a:t>
            </a:r>
            <a:r>
              <a:rPr lang="en-US" altLang="en-US" sz="1600" baseline="-25000"/>
              <a:t>0</a:t>
            </a:r>
            <a:r>
              <a:rPr lang="en-US" altLang="en-US" sz="1600"/>
              <a:t> = g</a:t>
            </a:r>
            <a:r>
              <a:rPr lang="en-US" altLang="en-US" sz="1600" baseline="-25000"/>
              <a:t>0</a:t>
            </a:r>
            <a:r>
              <a:rPr lang="en-US" altLang="en-US" sz="1600"/>
              <a:t>, f</a:t>
            </a:r>
            <a:r>
              <a:rPr lang="en-US" altLang="en-US" sz="1600" baseline="-25000"/>
              <a:t>1</a:t>
            </a:r>
            <a:r>
              <a:rPr lang="en-US" altLang="en-US" sz="1600"/>
              <a:t>= g</a:t>
            </a:r>
            <a:r>
              <a:rPr lang="en-US" altLang="en-US" sz="1600" baseline="-25000"/>
              <a:t>1 </a:t>
            </a:r>
            <a:r>
              <a:rPr lang="en-US" altLang="en-US" sz="1600"/>
              <a:t>, . . . , f</a:t>
            </a:r>
            <a:r>
              <a:rPr lang="en-US" altLang="en-US" sz="1600" baseline="-25000"/>
              <a:t>r</a:t>
            </a:r>
            <a:r>
              <a:rPr lang="en-US" altLang="en-US" sz="1600"/>
              <a:t> = g</a:t>
            </a:r>
            <a:r>
              <a:rPr lang="en-US" altLang="en-US" sz="1600" baseline="-25000"/>
              <a:t>r</a:t>
            </a:r>
            <a:r>
              <a:rPr lang="en-US" altLang="en-US" sz="2000" baseline="-25000"/>
              <a:t> </a:t>
            </a:r>
            <a:r>
              <a:rPr lang="en-US" altLang="en-US"/>
              <a:t>for largest possible value of </a:t>
            </a:r>
            <a:r>
              <a:rPr lang="en-US" altLang="en-US" sz="1600"/>
              <a:t>r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Note: </a:t>
            </a:r>
            <a:r>
              <a:rPr lang="en-US" altLang="en-US" sz="1600"/>
              <a:t>g</a:t>
            </a:r>
            <a:r>
              <a:rPr lang="en-US" altLang="en-US" sz="1600" baseline="-25000"/>
              <a:t>r+1 </a:t>
            </a:r>
            <a:r>
              <a:rPr lang="en-US" altLang="en-US" sz="1600"/>
              <a:t>&gt; f</a:t>
            </a:r>
            <a:r>
              <a:rPr lang="en-US" altLang="en-US" sz="1600" baseline="-25000"/>
              <a:t>r+1 </a:t>
            </a:r>
            <a:r>
              <a:rPr lang="en-US" altLang="en-US" sz="1600"/>
              <a:t> </a:t>
            </a:r>
            <a:r>
              <a:rPr lang="en-US" altLang="en-US"/>
              <a:t>by greedy choice of algorithm. </a:t>
            </a:r>
          </a:p>
          <a:p>
            <a:pPr lvl="1"/>
            <a:endParaRPr lang="en-US" altLang="en-US"/>
          </a:p>
        </p:txBody>
      </p:sp>
      <p:sp>
        <p:nvSpPr>
          <p:cNvPr id="659460" name="Text Box 4">
            <a:extLst>
              <a:ext uri="{FF2B5EF4-FFF2-40B4-BE49-F238E27FC236}">
                <a16:creationId xmlns:a16="http://schemas.microsoft.com/office/drawing/2014/main" id="{33D32F7F-BD30-76C8-5561-D256B98D4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75" y="5834063"/>
            <a:ext cx="21336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another optimal solution has</a:t>
            </a:r>
            <a:br>
              <a:rPr lang="en-US" altLang="en-US" sz="1200"/>
            </a:br>
            <a:r>
              <a:rPr lang="en-US" altLang="en-US" sz="1200"/>
              <a:t>one more breakpoint in common</a:t>
            </a:r>
            <a:br>
              <a:rPr lang="en-US" altLang="en-US" sz="1200"/>
            </a:br>
            <a:r>
              <a:rPr lang="en-US" altLang="en-US" sz="1200">
                <a:sym typeface="Symbol" panose="05050102010706020507" pitchFamily="18" charset="2"/>
              </a:rPr>
              <a:t> contradiction</a:t>
            </a:r>
          </a:p>
        </p:txBody>
      </p:sp>
      <p:sp>
        <p:nvSpPr>
          <p:cNvPr id="659461" name="Rectangle 5">
            <a:extLst>
              <a:ext uri="{FF2B5EF4-FFF2-40B4-BE49-F238E27FC236}">
                <a16:creationId xmlns:a16="http://schemas.microsoft.com/office/drawing/2014/main" id="{EA5C3073-E748-45CC-0524-C7216737E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210175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659462" name="Rectangle 6">
            <a:extLst>
              <a:ext uri="{FF2B5EF4-FFF2-40B4-BE49-F238E27FC236}">
                <a16:creationId xmlns:a16="http://schemas.microsoft.com/office/drawing/2014/main" id="{21E4952A-D394-2C45-40FC-2C439E7BB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210175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659463" name="Rectangle 7">
            <a:extLst>
              <a:ext uri="{FF2B5EF4-FFF2-40B4-BE49-F238E27FC236}">
                <a16:creationId xmlns:a16="http://schemas.microsoft.com/office/drawing/2014/main" id="{3B2EDF9B-30F5-F389-D1D2-B98495AD1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210175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659464" name="Rectangle 8">
            <a:extLst>
              <a:ext uri="{FF2B5EF4-FFF2-40B4-BE49-F238E27FC236}">
                <a16:creationId xmlns:a16="http://schemas.microsoft.com/office/drawing/2014/main" id="{1354DF64-E5C5-CBEB-1631-D7D0EC572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210175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659465" name="Rectangle 9">
            <a:extLst>
              <a:ext uri="{FF2B5EF4-FFF2-40B4-BE49-F238E27FC236}">
                <a16:creationId xmlns:a16="http://schemas.microsoft.com/office/drawing/2014/main" id="{7C6D3D81-5A5B-8ED3-E62B-C99B191EA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10175"/>
            <a:ext cx="2362200" cy="304800"/>
          </a:xfrm>
          <a:prstGeom prst="rect">
            <a:avLst/>
          </a:prstGeom>
          <a:solidFill>
            <a:srgbClr val="3333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659466" name="Rectangle 10">
            <a:extLst>
              <a:ext uri="{FF2B5EF4-FFF2-40B4-BE49-F238E27FC236}">
                <a16:creationId xmlns:a16="http://schemas.microsoft.com/office/drawing/2014/main" id="{8906EE60-0C45-99C4-CA82-411CD35DD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448175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659467" name="Rectangle 11">
            <a:extLst>
              <a:ext uri="{FF2B5EF4-FFF2-40B4-BE49-F238E27FC236}">
                <a16:creationId xmlns:a16="http://schemas.microsoft.com/office/drawing/2014/main" id="{32AA0643-C550-6A98-B596-EC79E3C34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448175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659468" name="Rectangle 12">
            <a:extLst>
              <a:ext uri="{FF2B5EF4-FFF2-40B4-BE49-F238E27FC236}">
                <a16:creationId xmlns:a16="http://schemas.microsoft.com/office/drawing/2014/main" id="{B3A7951C-F93F-E954-F2CA-160B85CA4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48175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659469" name="Rectangle 13">
            <a:extLst>
              <a:ext uri="{FF2B5EF4-FFF2-40B4-BE49-F238E27FC236}">
                <a16:creationId xmlns:a16="http://schemas.microsoft.com/office/drawing/2014/main" id="{701DE9F0-7091-473E-F483-100E48968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48175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659470" name="Rectangle 14">
            <a:extLst>
              <a:ext uri="{FF2B5EF4-FFF2-40B4-BE49-F238E27FC236}">
                <a16:creationId xmlns:a16="http://schemas.microsoft.com/office/drawing/2014/main" id="{F8FC480B-1609-4795-3F95-80D02DBC0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48175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/>
          </a:p>
        </p:txBody>
      </p:sp>
      <p:sp>
        <p:nvSpPr>
          <p:cNvPr id="659471" name="Text Box 15">
            <a:extLst>
              <a:ext uri="{FF2B5EF4-FFF2-40B4-BE49-F238E27FC236}">
                <a16:creationId xmlns:a16="http://schemas.microsoft.com/office/drawing/2014/main" id="{A151AFC7-EC50-D438-3418-61EA4D253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4398963"/>
            <a:ext cx="8350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Greedy:</a:t>
            </a:r>
          </a:p>
        </p:txBody>
      </p:sp>
      <p:sp>
        <p:nvSpPr>
          <p:cNvPr id="659472" name="Text Box 16">
            <a:extLst>
              <a:ext uri="{FF2B5EF4-FFF2-40B4-BE49-F238E27FC236}">
                <a16:creationId xmlns:a16="http://schemas.microsoft.com/office/drawing/2014/main" id="{C605962E-336F-A937-EE08-E09D73F66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5222875"/>
            <a:ext cx="5921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OPT:</a:t>
            </a:r>
          </a:p>
        </p:txBody>
      </p:sp>
      <p:sp>
        <p:nvSpPr>
          <p:cNvPr id="659473" name="Text Box 17">
            <a:extLst>
              <a:ext uri="{FF2B5EF4-FFF2-40B4-BE49-F238E27FC236}">
                <a16:creationId xmlns:a16="http://schemas.microsoft.com/office/drawing/2014/main" id="{AEE0F642-A098-DBBA-69C4-87778083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4079875"/>
            <a:ext cx="3476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g</a:t>
            </a:r>
            <a:r>
              <a:rPr lang="en-US" altLang="en-US" sz="1400" baseline="-25000"/>
              <a:t>0</a:t>
            </a:r>
          </a:p>
        </p:txBody>
      </p:sp>
      <p:sp>
        <p:nvSpPr>
          <p:cNvPr id="659474" name="Text Box 18">
            <a:extLst>
              <a:ext uri="{FF2B5EF4-FFF2-40B4-BE49-F238E27FC236}">
                <a16:creationId xmlns:a16="http://schemas.microsoft.com/office/drawing/2014/main" id="{C9E45625-695A-5B50-195F-0F49C70CF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4079875"/>
            <a:ext cx="33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g</a:t>
            </a:r>
            <a:r>
              <a:rPr lang="en-US" altLang="en-US" sz="1400" baseline="-25000"/>
              <a:t>1</a:t>
            </a:r>
          </a:p>
        </p:txBody>
      </p:sp>
      <p:sp>
        <p:nvSpPr>
          <p:cNvPr id="659475" name="Text Box 19">
            <a:extLst>
              <a:ext uri="{FF2B5EF4-FFF2-40B4-BE49-F238E27FC236}">
                <a16:creationId xmlns:a16="http://schemas.microsoft.com/office/drawing/2014/main" id="{734E2DE5-C59B-31CC-70B6-2B6DA7D9F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163" y="4079875"/>
            <a:ext cx="3476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g</a:t>
            </a:r>
            <a:r>
              <a:rPr lang="en-US" altLang="en-US" sz="1400" baseline="-25000"/>
              <a:t>2</a:t>
            </a:r>
          </a:p>
        </p:txBody>
      </p:sp>
      <p:sp>
        <p:nvSpPr>
          <p:cNvPr id="659476" name="Text Box 20">
            <a:extLst>
              <a:ext uri="{FF2B5EF4-FFF2-40B4-BE49-F238E27FC236}">
                <a16:creationId xmlns:a16="http://schemas.microsoft.com/office/drawing/2014/main" id="{216A824E-0CDA-031D-B800-907987110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5541963"/>
            <a:ext cx="3444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f</a:t>
            </a:r>
            <a:r>
              <a:rPr lang="en-US" altLang="en-US" sz="1400" baseline="-25000"/>
              <a:t>0</a:t>
            </a:r>
          </a:p>
        </p:txBody>
      </p:sp>
      <p:sp>
        <p:nvSpPr>
          <p:cNvPr id="659477" name="Text Box 21">
            <a:extLst>
              <a:ext uri="{FF2B5EF4-FFF2-40B4-BE49-F238E27FC236}">
                <a16:creationId xmlns:a16="http://schemas.microsoft.com/office/drawing/2014/main" id="{C5FAFDB8-1CDA-291B-5A0F-839A2722D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888" y="5541963"/>
            <a:ext cx="3254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f</a:t>
            </a:r>
            <a:r>
              <a:rPr lang="en-US" altLang="en-US" sz="1400" baseline="-25000"/>
              <a:t>1</a:t>
            </a:r>
          </a:p>
        </p:txBody>
      </p:sp>
      <p:sp>
        <p:nvSpPr>
          <p:cNvPr id="659478" name="Text Box 22">
            <a:extLst>
              <a:ext uri="{FF2B5EF4-FFF2-40B4-BE49-F238E27FC236}">
                <a16:creationId xmlns:a16="http://schemas.microsoft.com/office/drawing/2014/main" id="{7CCD838C-80BD-C385-7993-AE956C0F0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0" y="5541963"/>
            <a:ext cx="3444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f</a:t>
            </a:r>
            <a:r>
              <a:rPr lang="en-US" altLang="en-US" sz="1400" baseline="-25000"/>
              <a:t>2</a:t>
            </a:r>
          </a:p>
        </p:txBody>
      </p:sp>
      <p:sp>
        <p:nvSpPr>
          <p:cNvPr id="659479" name="Text Box 23">
            <a:extLst>
              <a:ext uri="{FF2B5EF4-FFF2-40B4-BE49-F238E27FC236}">
                <a16:creationId xmlns:a16="http://schemas.microsoft.com/office/drawing/2014/main" id="{1C11E283-58A0-E77D-4B58-C0F6728F7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325" y="5541963"/>
            <a:ext cx="3333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f</a:t>
            </a:r>
            <a:r>
              <a:rPr lang="en-US" altLang="en-US" sz="1400" baseline="-25000"/>
              <a:t>q</a:t>
            </a:r>
          </a:p>
        </p:txBody>
      </p:sp>
      <p:sp>
        <p:nvSpPr>
          <p:cNvPr id="659480" name="Text Box 24">
            <a:extLst>
              <a:ext uri="{FF2B5EF4-FFF2-40B4-BE49-F238E27FC236}">
                <a16:creationId xmlns:a16="http://schemas.microsoft.com/office/drawing/2014/main" id="{C7FDE8D5-39C1-CD6E-F834-FE8840FDC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4079875"/>
            <a:ext cx="3333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g</a:t>
            </a:r>
            <a:r>
              <a:rPr lang="en-US" altLang="en-US" sz="1400" baseline="-25000"/>
              <a:t>r</a:t>
            </a:r>
          </a:p>
        </p:txBody>
      </p:sp>
      <p:sp>
        <p:nvSpPr>
          <p:cNvPr id="659481" name="Text Box 25">
            <a:extLst>
              <a:ext uri="{FF2B5EF4-FFF2-40B4-BE49-F238E27FC236}">
                <a16:creationId xmlns:a16="http://schemas.microsoft.com/office/drawing/2014/main" id="{514235B1-8D6A-A575-82D6-7C14CB858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5541963"/>
            <a:ext cx="33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f</a:t>
            </a:r>
            <a:r>
              <a:rPr lang="en-US" altLang="en-US" sz="1400" baseline="-25000"/>
              <a:t>r</a:t>
            </a:r>
          </a:p>
        </p:txBody>
      </p:sp>
      <p:sp>
        <p:nvSpPr>
          <p:cNvPr id="659482" name="Line 26">
            <a:extLst>
              <a:ext uri="{FF2B5EF4-FFF2-40B4-BE49-F238E27FC236}">
                <a16:creationId xmlns:a16="http://schemas.microsoft.com/office/drawing/2014/main" id="{E03B2AF3-8FFE-BDD9-072F-0EE56F2C1F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91275" y="556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9483" name="Rectangle 27">
            <a:extLst>
              <a:ext uri="{FF2B5EF4-FFF2-40B4-BE49-F238E27FC236}">
                <a16:creationId xmlns:a16="http://schemas.microsoft.com/office/drawing/2014/main" id="{37E9F665-CD21-3C8E-031B-3BBCAA7E2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210175"/>
            <a:ext cx="1066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59484" name="Line 28">
            <a:extLst>
              <a:ext uri="{FF2B5EF4-FFF2-40B4-BE49-F238E27FC236}">
                <a16:creationId xmlns:a16="http://schemas.microsoft.com/office/drawing/2014/main" id="{A309E736-A6DC-84AB-F6EA-617C258F7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071938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9485" name="Text Box 29">
            <a:extLst>
              <a:ext uri="{FF2B5EF4-FFF2-40B4-BE49-F238E27FC236}">
                <a16:creationId xmlns:a16="http://schemas.microsoft.com/office/drawing/2014/main" id="{EBDF3790-B0E9-9201-0558-8123CD548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38" y="4070350"/>
            <a:ext cx="4397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g</a:t>
            </a:r>
            <a:r>
              <a:rPr lang="en-US" altLang="en-US" sz="1400" baseline="-25000"/>
              <a:t>r+1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CE25563-B9A3-2637-B825-F372B2CBC5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FAF43-0814-4D5D-A84D-062AAEEA3C38}" type="slidenum">
              <a:rPr lang="en-US" altLang="en-US"/>
              <a:pPr/>
              <a:t>98</a:t>
            </a:fld>
            <a:endParaRPr lang="en-US" altLang="en-US" sz="1400"/>
          </a:p>
        </p:txBody>
      </p:sp>
      <p:sp>
        <p:nvSpPr>
          <p:cNvPr id="675842" name="Rectangle 2">
            <a:extLst>
              <a:ext uri="{FF2B5EF4-FFF2-40B4-BE49-F238E27FC236}">
                <a16:creationId xmlns:a16="http://schemas.microsoft.com/office/drawing/2014/main" id="{648E70D8-4C50-6D4C-6D7B-F16A32563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Edsger W. Dijkstra</a:t>
            </a:r>
          </a:p>
        </p:txBody>
      </p:sp>
      <p:pic>
        <p:nvPicPr>
          <p:cNvPr id="675843" name="Picture 3">
            <a:extLst>
              <a:ext uri="{FF2B5EF4-FFF2-40B4-BE49-F238E27FC236}">
                <a16:creationId xmlns:a16="http://schemas.microsoft.com/office/drawing/2014/main" id="{67DCFF6D-D152-6EA7-BFF0-1EE509F85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3" y="1566863"/>
            <a:ext cx="1997075" cy="266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44" name="Rectangle 4">
            <a:extLst>
              <a:ext uri="{FF2B5EF4-FFF2-40B4-BE49-F238E27FC236}">
                <a16:creationId xmlns:a16="http://schemas.microsoft.com/office/drawing/2014/main" id="{CFD8095C-3968-F76F-04BC-C1E98734F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016000"/>
            <a:ext cx="5765800" cy="558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64117" tIns="164117" rIns="164117" bIns="164117">
            <a:spAutoFit/>
          </a:bodyPr>
          <a:lstStyle>
            <a:lvl1pPr defTabSz="820738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409575" defTabSz="820738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820738" defTabSz="820738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230313" defTabSz="820738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641475" defTabSz="820738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en-US" sz="1600"/>
              <a:t>The question of whether computers can think is like the question of whether submarines can swim.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en-US" sz="1600"/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en-US" sz="1600"/>
              <a:t>Do only what only you can do.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en-US" sz="1600"/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en-US" sz="1600"/>
              <a:t>In their capacity as a tool, computers will be but a ripple on the surface of our culture.  In their capacity as intellectual challenge, they are without precedent in the cultural history of mankind.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92" charset="2"/>
              <a:buNone/>
            </a:pPr>
            <a:endParaRPr lang="en-US" altLang="en-US" sz="1600"/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en-US" sz="1600"/>
              <a:t>The use of COBOL cripples the mind; its teaching should, therefore, be regarded as a criminal offence. </a:t>
            </a:r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92" charset="2"/>
              <a:buChar char="n"/>
            </a:pPr>
            <a:endParaRPr lang="en-US" altLang="en-US" sz="1600"/>
          </a:p>
          <a:p>
            <a:pPr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altLang="en-US" sz="1600"/>
              <a:t>APL is a mistake, carried through to perfection. It is the language of the future for the programming techniques of the past:  it creates a new generation of coding bums.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WAYNE:CS423:kleinberg-tardos:slides:alg-design.pot</Template>
  <TotalTime>10042</TotalTime>
  <Words>9958</Words>
  <Application>Microsoft Office PowerPoint</Application>
  <PresentationFormat>On-screen Show (4:3)</PresentationFormat>
  <Paragraphs>1969</Paragraphs>
  <Slides>98</Slides>
  <Notes>84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98</vt:i4>
      </vt:variant>
    </vt:vector>
  </HeadingPairs>
  <TitlesOfParts>
    <vt:vector size="110" baseType="lpstr">
      <vt:lpstr>Comic Sans MS</vt:lpstr>
      <vt:lpstr>Monotype Sorts</vt:lpstr>
      <vt:lpstr>Wingdings</vt:lpstr>
      <vt:lpstr>Symbol</vt:lpstr>
      <vt:lpstr>Courier New</vt:lpstr>
      <vt:lpstr>Lucida Grande</vt:lpstr>
      <vt:lpstr>MT Extra</vt:lpstr>
      <vt:lpstr>alg-design</vt:lpstr>
      <vt:lpstr>Office Theme</vt:lpstr>
      <vt:lpstr>Microsoft Equation</vt:lpstr>
      <vt:lpstr>Equation</vt:lpstr>
      <vt:lpstr>Microsoft Photo Editor 3.0 Photo</vt:lpstr>
      <vt:lpstr>Design and Analysis of Algorithms</vt:lpstr>
      <vt:lpstr>Chapter 4  Greedy Algorithms</vt:lpstr>
      <vt:lpstr>4.1  Interval Scheduling</vt:lpstr>
      <vt:lpstr>Interval Scheduling</vt:lpstr>
      <vt:lpstr>Interval Scheduling:  Greedy Algorithms</vt:lpstr>
      <vt:lpstr>Interval Scheduling:  Greedy Algorithms</vt:lpstr>
      <vt:lpstr>Interval Scheduling:  Greedy Algorithms</vt:lpstr>
      <vt:lpstr>Interval Scheduling:  Greedy Algorithms</vt:lpstr>
      <vt:lpstr>Interval Scheduling:  Greedy Algorithms</vt:lpstr>
      <vt:lpstr>Interval Scheduling:  Greedy Algorithms</vt:lpstr>
      <vt:lpstr>Interval Scheduling:  Greedy Algorithms</vt:lpstr>
      <vt:lpstr>Interval Scheduling:  Greedy Algorithms</vt:lpstr>
      <vt:lpstr>Interval Scheduling:  Greedy Algorithm</vt:lpstr>
      <vt:lpstr>Interval Scheduling:  Greedy Algorithm</vt:lpstr>
      <vt:lpstr>Interval Scheduling:  Greedy Algorithm</vt:lpstr>
      <vt:lpstr>Interval Scheduling:  Analysis</vt:lpstr>
      <vt:lpstr>Interval Scheduling:  Analysis</vt:lpstr>
      <vt:lpstr>Interval Scheduling:  Analysis</vt:lpstr>
      <vt:lpstr>Interval Scheduling:  Analysis</vt:lpstr>
      <vt:lpstr>4.1  Interval Partitioning</vt:lpstr>
      <vt:lpstr>Interval Partitioning</vt:lpstr>
      <vt:lpstr>Interval Partitioning</vt:lpstr>
      <vt:lpstr>Interval Partitioning</vt:lpstr>
      <vt:lpstr>Interval Partitioning:  Lower Bound on Optimal Solution</vt:lpstr>
      <vt:lpstr>Interval Partitioning:  Lower Bound on Optimal Solution</vt:lpstr>
      <vt:lpstr>Interval Partitioning:  Lower Bound on Optimal Solution</vt:lpstr>
      <vt:lpstr>Interval Partitioning:  Lower Bound on Optimal Solution</vt:lpstr>
      <vt:lpstr>Interval Partitioning:  Greedy Algorithm</vt:lpstr>
      <vt:lpstr>Interval Partitioning:  Greedy Algorithm</vt:lpstr>
      <vt:lpstr>Interval Partitioning:  Greedy Algorithm</vt:lpstr>
      <vt:lpstr>Interval Partitioning:  Greedy Analysis</vt:lpstr>
      <vt:lpstr>Interval Partitioning:  Greedy Analysis</vt:lpstr>
      <vt:lpstr>Interval Partitioning:  Greedy Analysis</vt:lpstr>
      <vt:lpstr>Interval Partitioning:  Greedy Analysis</vt:lpstr>
      <vt:lpstr>Interval Partitioning:  Greedy Analysis</vt:lpstr>
      <vt:lpstr>Interval Partitioning:  Greedy Analysis</vt:lpstr>
      <vt:lpstr>Interval Partitioning:  Greedy Analysis</vt:lpstr>
      <vt:lpstr>4.2  Scheduling to Minimize Lateness</vt:lpstr>
      <vt:lpstr>Scheduling to Minimizing Lateness</vt:lpstr>
      <vt:lpstr>Minimizing Lateness:  Greedy Algorithms</vt:lpstr>
      <vt:lpstr>Minimizing Lateness:  Greedy Algorithms</vt:lpstr>
      <vt:lpstr>Minimizing Lateness:  Greedy Algorithms</vt:lpstr>
      <vt:lpstr>Minimizing Lateness:  Greedy Algorithms</vt:lpstr>
      <vt:lpstr>Minimizing Lateness:  Greedy Algorithms</vt:lpstr>
      <vt:lpstr>Minimizing Lateness:  Greedy Algorithms</vt:lpstr>
      <vt:lpstr>Minimizing Lateness:  Greedy Algorithm</vt:lpstr>
      <vt:lpstr>Minimizing Lateness: No Idle Time</vt:lpstr>
      <vt:lpstr>Minimizing Lateness: No Idle Time</vt:lpstr>
      <vt:lpstr>Minimizing Lateness: Inversions</vt:lpstr>
      <vt:lpstr>Minimizing Lateness: Inversions</vt:lpstr>
      <vt:lpstr>Minimizing Lateness: Inversions</vt:lpstr>
      <vt:lpstr>Minimizing Lateness: Inversions</vt:lpstr>
      <vt:lpstr>Minimizing Lateness: Inversions</vt:lpstr>
      <vt:lpstr>Minimizing Lateness: Inversions</vt:lpstr>
      <vt:lpstr>Minimizing Lateness: Inversions</vt:lpstr>
      <vt:lpstr>Minimizing Lateness: Analysis of Greedy Algorithm</vt:lpstr>
      <vt:lpstr>Minimizing Lateness: Analysis of Greedy Algorithm</vt:lpstr>
      <vt:lpstr>Minimizing Lateness: Analysis of Greedy Algorithm</vt:lpstr>
      <vt:lpstr>Minimizing Lateness: Analysis of Greedy Algorithm</vt:lpstr>
      <vt:lpstr>Minimizing Lateness: Analysis of Greedy Algorithm</vt:lpstr>
      <vt:lpstr>Greedy Analysis Strategies</vt:lpstr>
      <vt:lpstr>4.3 Optimal Caching</vt:lpstr>
      <vt:lpstr>Optimal Offline Caching</vt:lpstr>
      <vt:lpstr>Optimal Offline Caching:  Farthest-In-Future</vt:lpstr>
      <vt:lpstr>Optimal Offline Caching:  Farthest-In-Future</vt:lpstr>
      <vt:lpstr>Reduced Eviction Schedules</vt:lpstr>
      <vt:lpstr>Reduced Eviction Schedules</vt:lpstr>
      <vt:lpstr>Farthest-In-Future:  Analysis</vt:lpstr>
      <vt:lpstr>Farthest-In-Future:  Analysis</vt:lpstr>
      <vt:lpstr>Farthest-In-Future:  Analysis</vt:lpstr>
      <vt:lpstr>Farthest-In-Future:  Analysis</vt:lpstr>
      <vt:lpstr>Farthest-In-Future:  Analysis</vt:lpstr>
      <vt:lpstr>Farthest-In-Future:  Analysis</vt:lpstr>
      <vt:lpstr>Farthest-In-Future:  Analysis</vt:lpstr>
      <vt:lpstr>Farthest-In-Future:  Analysis</vt:lpstr>
      <vt:lpstr>Farthest-In-Future:  Analysis</vt:lpstr>
      <vt:lpstr>Farthest-In-Future:  Analysis</vt:lpstr>
      <vt:lpstr>Farthest-In-Future:  Analysis</vt:lpstr>
      <vt:lpstr>Farthest-In-Future:  Analysis</vt:lpstr>
      <vt:lpstr>Caching Perspective</vt:lpstr>
      <vt:lpstr>4.4  Shortest Paths in a Graph</vt:lpstr>
      <vt:lpstr>Shortest Path Problem</vt:lpstr>
      <vt:lpstr>Dijkstra's Algorithm</vt:lpstr>
      <vt:lpstr>Dijkstra's Algorithm</vt:lpstr>
      <vt:lpstr>Dijkstra's Algorithm:  Proof of Correctness</vt:lpstr>
      <vt:lpstr>Dijkstra's Algorithm:  Implementation</vt:lpstr>
      <vt:lpstr>Extra Slides</vt:lpstr>
      <vt:lpstr>Coin Changing</vt:lpstr>
      <vt:lpstr>Coin Changing</vt:lpstr>
      <vt:lpstr>Coin-Changing:  Greedy Algorithm</vt:lpstr>
      <vt:lpstr>Coin-Changing:  Analysis of Greedy Algorithm</vt:lpstr>
      <vt:lpstr>Coin-Changing:  Analysis of Greedy Algorithm</vt:lpstr>
      <vt:lpstr>Selecting Breakpoints</vt:lpstr>
      <vt:lpstr>Selecting Breakpoints</vt:lpstr>
      <vt:lpstr>Selecting Breakpoints:  Greedy Algorithm</vt:lpstr>
      <vt:lpstr>Selecting Breakpoints:  Correctness</vt:lpstr>
      <vt:lpstr>Selecting Breakpoints:  Correctness</vt:lpstr>
      <vt:lpstr>Edsger W. Dijkstra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Arnab Bhattacharyya</cp:lastModifiedBy>
  <cp:revision>893</cp:revision>
  <cp:lastPrinted>2005-06-06T17:45:38Z</cp:lastPrinted>
  <dcterms:created xsi:type="dcterms:W3CDTF">1999-12-31T01:41:01Z</dcterms:created>
  <dcterms:modified xsi:type="dcterms:W3CDTF">2023-09-05T01:48:58Z</dcterms:modified>
</cp:coreProperties>
</file>