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3"/>
    <p:restoredTop sz="96197"/>
  </p:normalViewPr>
  <p:slideViewPr>
    <p:cSldViewPr snapToGrid="0">
      <p:cViewPr varScale="1">
        <p:scale>
          <a:sx n="144" d="100"/>
          <a:sy n="14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AC16-8532-32D5-5C88-EB09045D4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94563-463E-BC5B-B15A-2F8C9D17F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F2DA-B2F2-BB96-0FD0-8063AAD7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267-158D-BC43-ADFC-C5D6A2C7A46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915A4-2ED4-CD89-E64A-ECD5E181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2ADD-A5AD-80E7-5AF8-219CA987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9717-A1AB-8B40-80DD-58C1EF64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A9D3-4C97-5614-BA0B-3E575478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E792B-77E6-E175-F297-DD375F072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190B-DC20-BEDD-50D1-F07CCD07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267-158D-BC43-ADFC-C5D6A2C7A46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686B4-6A86-750D-262D-814E5D6F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D3724-B327-DB11-C1F1-E2514D68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9717-A1AB-8B40-80DD-58C1EF64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8D344-98F6-D324-7A6D-79CA77AE2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1BFE7-4C9F-3D8A-630C-5F8FD2AFA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DBF77-C8D7-1C13-6699-CC6E67BB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267-158D-BC43-ADFC-C5D6A2C7A46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34BB7-2C42-18A5-F22B-044008E1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33929-714E-D10F-310C-383E63E3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9717-A1AB-8B40-80DD-58C1EF64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AACE-F6FE-1A07-7C37-A6E44A90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1916-1337-AFD7-5C95-378D88875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9591-9726-0404-C28A-4B7E5BC3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267-158D-BC43-ADFC-C5D6A2C7A46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0907-0AA0-4622-67CD-BE39D5B2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E37CF-43FF-2B14-66B5-9666649E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9717-A1AB-8B40-80DD-58C1EF64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0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8F7E-FF43-4F94-DB1A-23B92432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FC54D-E337-8251-6C60-048D92094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15F29-0E10-2C75-6DB1-5D5D5924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267-158D-BC43-ADFC-C5D6A2C7A46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D773B-E5CA-06C0-86B6-4D357249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5D93B-61F4-C8FC-7618-3D14D1EB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9717-A1AB-8B40-80DD-58C1EF64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2DCD-6DC5-7E6D-7F17-4888242E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BA72-F72F-F329-E00F-B1FF0F08F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2AAB6-77F8-FB1A-90FE-EBC2E0764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70A82-78D0-1E59-45B9-6DD276C4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267-158D-BC43-ADFC-C5D6A2C7A46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378F3-AAE1-B740-88A8-B0F34FB0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5F3A6-95F4-B322-1055-70E9CCE8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9717-A1AB-8B40-80DD-58C1EF64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4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A8CE-DEB8-8C17-1D13-834890AE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98622-0A52-D389-4843-5FD6E93B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24E41-781D-7E9C-3166-D9D9D84D6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9279A-BD2A-1683-74A2-FCA9EBE87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7C292-0791-04EC-081F-0350BB000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17825-EF7C-1CDB-7039-684AE535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267-158D-BC43-ADFC-C5D6A2C7A46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34587-2E6D-4ACE-2D1A-2908BEBD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4C442-ABEB-F862-8BBB-BB634920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9717-A1AB-8B40-80DD-58C1EF64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7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C322-C125-36BA-E414-EF1080BE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9ED15-DC3A-A6BE-9583-C894B1A1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267-158D-BC43-ADFC-C5D6A2C7A46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F7E7D-C6DD-7D29-5E57-FFD7A295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90C79-152F-5E6D-B9C4-F4B1C12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9717-A1AB-8B40-80DD-58C1EF64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0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564E1-8C63-0B90-A24E-B0FE5DFA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267-158D-BC43-ADFC-C5D6A2C7A46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2F403-AA72-DACC-2016-B67B7C05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328B2-5531-911A-DC0E-9DA2A5EC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9717-A1AB-8B40-80DD-58C1EF64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70CF-8705-BFA0-CCFD-5030A810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529C-DA2E-C756-6AD9-FD6D77795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5D0AD-1D2D-A3C9-1D61-5D27E1162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5EBA7-0B74-FA9E-9A5A-FD3066B5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267-158D-BC43-ADFC-C5D6A2C7A46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0754A-D45F-2709-B1E5-A1228D03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30EEE-A4D5-0BD8-2B02-BCE93A16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9717-A1AB-8B40-80DD-58C1EF64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9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A318-D869-D043-C127-7380C8DF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292E7-83AF-BE70-DA81-8A4A630AB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74B6C-0F9F-1391-85B9-331C75E8D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0D9E5-D086-A8DF-3049-9FF4877E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7267-158D-BC43-ADFC-C5D6A2C7A46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9840F-2161-251D-442B-05F3B469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97FD0-AA96-C96E-6E07-99B9915D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9717-A1AB-8B40-80DD-58C1EF64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9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98CF8-92CC-D95A-0DC3-99EA04C6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F1762-63E1-6F8F-8830-9A97DE89D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1DD2-3531-367D-3FC5-D41A64C78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7267-158D-BC43-ADFC-C5D6A2C7A46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9965-003D-91CD-CEFB-8154B3D2A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A00C4-4B2E-A72A-F9CB-CF9A1D5C3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A9717-A1AB-8B40-80DD-58C1EF64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6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ma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B526B-DC81-6B65-C4AC-9BB2D5372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IS4301 Agile IT with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50DA1-1EEF-7F09-2137-C33F32E20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Tutorial 8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CD667-44E5-16A3-02BE-CE84463E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Key Take-away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664D-A3D6-8015-44DD-2EC930D5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Git branch feature provides developers with </a:t>
            </a:r>
            <a:r>
              <a:rPr lang="en-SG" sz="2400" dirty="0">
                <a:latin typeface="Arial" panose="020B0604020202020204" pitchFamily="34" charset="0"/>
                <a:ea typeface="Times New Roman" panose="02020603050405020304" pitchFamily="18" charset="0"/>
              </a:rPr>
              <a:t>an </a:t>
            </a:r>
            <a:r>
              <a:rPr lang="en-SG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isolated environment to make and test changes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513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BC2D6-B0C9-0829-4654-4C7A3464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Submit your report to Luminus</a:t>
            </a:r>
          </a:p>
        </p:txBody>
      </p:sp>
    </p:spTree>
    <p:extLst>
      <p:ext uri="{BB962C8B-B14F-4D97-AF65-F5344CB8AC3E}">
        <p14:creationId xmlns:p14="http://schemas.microsoft.com/office/powerpoint/2010/main" val="331086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B627A-75BD-0FC8-AE42-A6D50581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Tutorial Objective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70CF-CED8-9F76-1CA4-35885781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Learn Version control with Git</a:t>
            </a:r>
          </a:p>
          <a:p>
            <a:pPr lvl="1"/>
            <a:r>
              <a:rPr lang="en-US" dirty="0"/>
              <a:t>Create code brunch</a:t>
            </a:r>
          </a:p>
          <a:p>
            <a:pPr lvl="1"/>
            <a:r>
              <a:rPr lang="en-US" dirty="0"/>
              <a:t>Update code brunch</a:t>
            </a:r>
          </a:p>
          <a:p>
            <a:pPr lvl="1"/>
            <a:r>
              <a:rPr lang="en-US" dirty="0"/>
              <a:t>Merge code brunch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Screenshot your progress and submit a report to </a:t>
            </a:r>
            <a:r>
              <a:rPr lang="en-US" dirty="0" err="1"/>
              <a:t>Luminus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1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10A8B-39D5-2532-CEA7-BF839D83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Installing Git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36EA-E1C9-D616-96BE-D0E57A2E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Terminal/Console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a version of Git:</a:t>
            </a:r>
          </a:p>
          <a:p>
            <a:pPr lvl="1"/>
            <a:r>
              <a:rPr lang="en-US" dirty="0"/>
              <a:t>Git --version</a:t>
            </a:r>
          </a:p>
          <a:p>
            <a:pPr marL="0" indent="0">
              <a:buNone/>
            </a:pPr>
            <a:r>
              <a:rPr lang="en-US" dirty="0"/>
              <a:t>3. If there is none, install Git to your PC: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https://git-scm.com/download/mac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3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50A3F-29CF-2E7E-23F0-DD478E10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Git basic commands: git add &amp; git commit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0A4605A-0718-53D8-7484-59822CD3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42" y="1845426"/>
            <a:ext cx="9271463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3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213D6-1880-325E-D9F6-3891AF6D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Git basic commands: git branch, git checkout &amp; git merge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E7EE996-A7B5-8BF5-6AB9-59A9BD98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01" y="1845426"/>
            <a:ext cx="7841945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64AE-3BE7-AD4D-16BA-D6D4A7CF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1" dirty="0"/>
              <a:t>Task 1: Create a </a:t>
            </a:r>
            <a:r>
              <a:rPr lang="en-US" sz="4800" b="1" i="1"/>
              <a:t>master branch</a:t>
            </a:r>
            <a:endParaRPr lang="en-US" sz="4800" b="1" i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DA2764-6016-79F3-F682-62088DFC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the unchanged project from the tutorial 7</a:t>
            </a:r>
            <a:endParaRPr lang="en-SG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a git project with branch </a:t>
            </a:r>
            <a:r>
              <a:rPr lang="en-US" sz="1800" i="1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en-US" sz="1800" i="1" dirty="0">
                <a:solidFill>
                  <a:srgbClr val="24292E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lnSpc>
                <a:spcPct val="107000"/>
              </a:lnSpc>
            </a:pPr>
            <a:r>
              <a:rPr lang="en-GB" sz="14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 </a:t>
            </a:r>
            <a:r>
              <a:rPr lang="en-GB" sz="1400" i="1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init</a:t>
            </a:r>
            <a:endParaRPr lang="en-SG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all files to the snapshot: </a:t>
            </a:r>
          </a:p>
          <a:p>
            <a:pPr lvl="1" algn="just">
              <a:lnSpc>
                <a:spcPct val="107000"/>
              </a:lnSpc>
            </a:pPr>
            <a:r>
              <a:rPr lang="en-GB" sz="14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 add .</a:t>
            </a:r>
            <a:endParaRPr lang="en-SG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 the snapshot: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GB" sz="14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 commit –m “Project Branch”</a:t>
            </a:r>
            <a:endParaRPr lang="en-GB" sz="1400" i="1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4292E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heck the Git’s current status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4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 status</a:t>
            </a:r>
            <a:endParaRPr lang="en-SG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8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8DE71-D614-9A27-537B-9BD91395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1" dirty="0"/>
              <a:t>Task 2: Make changes in develop branch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F9A7C-D147-DDAE-B2FF-B3EADA398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26" t="8690" r="11664" b="5997"/>
          <a:stretch/>
        </p:blipFill>
        <p:spPr>
          <a:xfrm>
            <a:off x="838200" y="1825625"/>
            <a:ext cx="4745803" cy="4305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6915-74CB-9608-44D8-9A42D2E84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204" y="1825624"/>
            <a:ext cx="4931596" cy="5032375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branch </a:t>
            </a: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switch to the branch: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 branch </a:t>
            </a:r>
            <a:r>
              <a:rPr lang="en-GB" sz="20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develop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 checkout </a:t>
            </a:r>
            <a:r>
              <a:rPr lang="en-GB" sz="20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develop</a:t>
            </a:r>
            <a:endParaRPr lang="en-SG" sz="20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the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files in the project: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Change color of buttons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Change text: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Font 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Size of the objects </a:t>
            </a:r>
            <a:endParaRPr lang="en-SG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 all files to the branch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add 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ommit the change: </a:t>
            </a:r>
          </a:p>
          <a:p>
            <a:pPr lvl="1"/>
            <a:r>
              <a:rPr lang="en-GB" sz="16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 commit –m “Project Branch v2”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SG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the commit history: </a:t>
            </a:r>
          </a:p>
          <a:p>
            <a:pPr lvl="1">
              <a:spcAft>
                <a:spcPts val="800"/>
              </a:spcAft>
            </a:pPr>
            <a:r>
              <a:rPr lang="en-GB" sz="16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 log --</a:t>
            </a:r>
            <a:r>
              <a:rPr lang="en-GB" sz="1600" i="1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oneline</a:t>
            </a:r>
            <a:r>
              <a:rPr lang="en-GB" sz="16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--graph --all –-decorate</a:t>
            </a:r>
            <a:endParaRPr lang="en-SG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7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85CD-1066-CFDB-7A3F-80FB1F9A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 i="1" dirty="0"/>
              <a:t>Task 3: </a:t>
            </a:r>
            <a:r>
              <a:rPr lang="en-GB" sz="4800" b="1" i="1" dirty="0"/>
              <a:t>Add Firebase configuration on </a:t>
            </a:r>
            <a:r>
              <a:rPr lang="en-GB" sz="4800" b="1" i="1" dirty="0" err="1"/>
              <a:t>newfeature</a:t>
            </a:r>
            <a:r>
              <a:rPr lang="en-GB" sz="4800" b="1" i="1" dirty="0"/>
              <a:t> branch </a:t>
            </a:r>
            <a:endParaRPr lang="en-US" sz="48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F6392-3C32-0525-D098-B74C01E4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new branch </a:t>
            </a:r>
            <a:r>
              <a:rPr lang="en-US" sz="1800" b="1" i="1" dirty="0" err="1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newfeature</a:t>
            </a:r>
            <a:r>
              <a:rPr lang="en-US" sz="18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US" sz="1800" b="1" i="1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US" sz="1800" i="1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branch:</a:t>
            </a:r>
          </a:p>
          <a:p>
            <a:pPr lvl="1" algn="just">
              <a:lnSpc>
                <a:spcPct val="107000"/>
              </a:lnSpc>
            </a:pPr>
            <a:r>
              <a:rPr lang="en-GB" sz="14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 checkout –b </a:t>
            </a:r>
            <a:r>
              <a:rPr lang="en-GB" sz="1400" i="1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newfeature</a:t>
            </a:r>
            <a:r>
              <a:rPr lang="en-GB" sz="14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develop</a:t>
            </a:r>
            <a:endParaRPr lang="en-SG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the firebase configuration, as we did last week </a:t>
            </a:r>
            <a:endParaRPr lang="en-SG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all files then commit the change</a:t>
            </a:r>
          </a:p>
          <a:p>
            <a:pPr lvl="1" algn="just">
              <a:lnSpc>
                <a:spcPct val="107000"/>
              </a:lnSpc>
            </a:pPr>
            <a:r>
              <a:rPr lang="en-GB" sz="14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 add .</a:t>
            </a:r>
            <a:endParaRPr lang="en-SG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back to branch </a:t>
            </a:r>
            <a:r>
              <a:rPr lang="en-US" sz="1800" b="1" i="1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US" sz="18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merge the new feature onto the </a:t>
            </a:r>
            <a:r>
              <a:rPr lang="en-US" sz="1800" b="1" i="1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US" sz="18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branch </a:t>
            </a:r>
          </a:p>
          <a:p>
            <a:pPr lvl="1" algn="just">
              <a:lnSpc>
                <a:spcPct val="107000"/>
              </a:lnSpc>
            </a:pPr>
            <a:r>
              <a:rPr lang="en-GB" sz="14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 checkout develop</a:t>
            </a:r>
            <a:r>
              <a:rPr lang="en-US" sz="1400" i="1" dirty="0">
                <a:solidFill>
                  <a:srgbClr val="24292E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GB" sz="14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 merge --no-ff </a:t>
            </a:r>
            <a:r>
              <a:rPr lang="en-GB" sz="1400" i="1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newfeature</a:t>
            </a:r>
            <a:endParaRPr lang="en-SG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the commit history: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4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 log --</a:t>
            </a:r>
            <a:r>
              <a:rPr lang="en-GB" sz="1400" i="1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oneline</a:t>
            </a:r>
            <a:r>
              <a:rPr lang="en-GB" sz="14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--graph --all --decorate</a:t>
            </a:r>
            <a:endParaRPr lang="en-SG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9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6164-1550-EAA3-7F61-36DD577F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 i="1" dirty="0"/>
              <a:t>Task 4: </a:t>
            </a:r>
            <a:r>
              <a:rPr lang="en-US" sz="4800" b="1" i="1"/>
              <a:t>Merge develop</a:t>
            </a:r>
            <a:r>
              <a:rPr lang="en-US" sz="4800" b="1" i="1" dirty="0"/>
              <a:t> branch back </a:t>
            </a:r>
            <a:r>
              <a:rPr lang="en-US" sz="4800" b="1" i="1"/>
              <a:t>to master</a:t>
            </a:r>
            <a:r>
              <a:rPr lang="en-US" sz="4800" b="1" i="1" dirty="0"/>
              <a:t> branch </a:t>
            </a:r>
            <a:r>
              <a:rPr lang="en-US" sz="4800" b="1" i="1"/>
              <a:t>for release</a:t>
            </a:r>
            <a:endParaRPr lang="en-US" sz="48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F463-3027-2933-665B-7D314CFC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Switch back to branch </a:t>
            </a:r>
            <a:r>
              <a:rPr lang="en-US" sz="1800" i="1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master</a:t>
            </a:r>
            <a:r>
              <a:rPr lang="en-US" sz="18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merge branch </a:t>
            </a:r>
            <a:r>
              <a:rPr lang="en-US" sz="1800" i="1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develop</a:t>
            </a:r>
            <a:r>
              <a:rPr lang="en-US" sz="18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7000"/>
              </a:lnSpc>
            </a:pPr>
            <a:r>
              <a:rPr lang="en-GB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git checkout master</a:t>
            </a:r>
            <a:r>
              <a:rPr lang="en-US" sz="14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&amp; </a:t>
            </a:r>
            <a:r>
              <a:rPr lang="en-GB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git merge --no-ff develop</a:t>
            </a:r>
            <a:endParaRPr lang="en-SG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4292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Check the commit history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git log --</a:t>
            </a:r>
            <a:r>
              <a:rPr lang="en-GB" sz="14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oneline</a:t>
            </a:r>
            <a:r>
              <a:rPr lang="en-GB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--graph --all --decorate</a:t>
            </a:r>
            <a:endParaRPr lang="en-SG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5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375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IS4301 Agile IT with DevOps</vt:lpstr>
      <vt:lpstr>Tutorial Objective </vt:lpstr>
      <vt:lpstr>Installing Git</vt:lpstr>
      <vt:lpstr>Git basic commands: git add &amp; git commit</vt:lpstr>
      <vt:lpstr>Git basic commands: git branch, git checkout &amp; git merge</vt:lpstr>
      <vt:lpstr>Task 1: Create a master branch</vt:lpstr>
      <vt:lpstr>Task 2: Make changes in develop branch </vt:lpstr>
      <vt:lpstr>Task 3: Add Firebase configuration on newfeature branch </vt:lpstr>
      <vt:lpstr>Task 4: Merge develop branch back to master branch for release</vt:lpstr>
      <vt:lpstr>Key Take-away </vt:lpstr>
      <vt:lpstr>Submit your report to Luminus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IS4301 Agile IT with DevOps</dc:title>
  <dc:creator>Mariya Tsyganova</dc:creator>
  <cp:lastModifiedBy>Mariya Tsyganova</cp:lastModifiedBy>
  <cp:revision>2</cp:revision>
  <dcterms:created xsi:type="dcterms:W3CDTF">2022-09-28T03:57:02Z</dcterms:created>
  <dcterms:modified xsi:type="dcterms:W3CDTF">2022-10-04T11:53:46Z</dcterms:modified>
</cp:coreProperties>
</file>