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Javier Pérez Alvaro"/>
  <p:cmAuthor clrIdx="1" id="1" initials="" lastIdx="1" name="Jack Schwaig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5-01T16:18:13.704">
    <p:pos x="6000" y="0"/>
    <p:text>add plots?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3-05-01T17:38:27.074">
    <p:pos x="6000" y="0"/>
    <p:text>Should we mention that false positives could still be anomalies?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c7903476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c7903476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b733ce64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b733ce64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b733ce64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b733ce64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3b733ce64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3b733ce64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Over the past several years, Intrusion noticed a trend in anomalous web traffic rates for multiple web domains, in particular large spikes in traffic and then a return to very low traffic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Our team was tasked with investigating the DNS data and using ML and other techniques to identify and possibly predict these anomalies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data we recieved represented an aggregated summary of DNS logs per site, per day. This data was collected between the months of </a:t>
            </a:r>
            <a:r>
              <a:rPr lang="en" sz="1200">
                <a:solidFill>
                  <a:schemeClr val="dk1"/>
                </a:solidFill>
                <a:highlight>
                  <a:schemeClr val="lt2"/>
                </a:highlight>
                <a:latin typeface="Times New Roman"/>
                <a:ea typeface="Times New Roman"/>
                <a:cs typeface="Times New Roman"/>
                <a:sym typeface="Times New Roman"/>
              </a:rPr>
              <a:t>October 2022 and January 2023</a:t>
            </a:r>
            <a:endParaRPr sz="1200">
              <a:solidFill>
                <a:schemeClr val="dk1"/>
              </a:solidFill>
              <a:highlight>
                <a:schemeClr val="lt2"/>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highlight>
                <a:schemeClr val="lt2"/>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highlight>
                  <a:schemeClr val="lt2"/>
                </a:highlight>
                <a:latin typeface="Times New Roman"/>
                <a:ea typeface="Times New Roman"/>
                <a:cs typeface="Times New Roman"/>
                <a:sym typeface="Times New Roman"/>
              </a:rPr>
              <a:t>What could have made the data better to begin with</a:t>
            </a:r>
            <a:endParaRPr sz="1200">
              <a:solidFill>
                <a:schemeClr val="dk1"/>
              </a:solidFill>
              <a:highlight>
                <a:schemeClr val="lt2"/>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highlight>
                  <a:schemeClr val="lt2"/>
                </a:highlight>
                <a:latin typeface="Times New Roman"/>
                <a:ea typeface="Times New Roman"/>
                <a:cs typeface="Times New Roman"/>
                <a:sym typeface="Times New Roman"/>
              </a:rPr>
              <a:t>What could we have known </a:t>
            </a:r>
            <a:endParaRPr sz="1200">
              <a:solidFill>
                <a:schemeClr val="dk1"/>
              </a:solidFill>
              <a:highlight>
                <a:schemeClr val="lt2"/>
              </a:highlight>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3ca0f1df4b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3ca0f1df4b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3b733ce64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3b733ce64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 identify anomalies in the dataset, the team used the criterion of a domain name that appeared on no Shield-IDs and then suddenly appeared on multiple Shield-IDs at once.</a:t>
            </a:r>
            <a:endParaRPr/>
          </a:p>
          <a:p>
            <a:pPr indent="0" lvl="0" marL="0" rtl="0" algn="l">
              <a:spcBef>
                <a:spcPts val="0"/>
              </a:spcBef>
              <a:spcAft>
                <a:spcPts val="0"/>
              </a:spcAft>
              <a:buClr>
                <a:schemeClr val="dk1"/>
              </a:buClr>
              <a:buSzPts val="1100"/>
              <a:buFont typeface="Arial"/>
              <a:buNone/>
            </a:pPr>
            <a:r>
              <a:rPr lang="en"/>
              <a:t>To isolate such domain names, the team grouped the data by domain name, day, and shield-ID, and counted how many days each domain name appeared in the dataset.</a:t>
            </a:r>
            <a:endParaRPr/>
          </a:p>
          <a:p>
            <a:pPr indent="0" lvl="0" marL="0" rtl="0" algn="l">
              <a:spcBef>
                <a:spcPts val="0"/>
              </a:spcBef>
              <a:spcAft>
                <a:spcPts val="0"/>
              </a:spcAft>
              <a:buClr>
                <a:schemeClr val="dk1"/>
              </a:buClr>
              <a:buSzPts val="1100"/>
              <a:buFont typeface="Arial"/>
              <a:buNone/>
            </a:pPr>
            <a:r>
              <a:rPr lang="en"/>
              <a:t>This approach was effective in identifying a list of 200 anomalies, but had some limitations. For example, it did not pick up anomalies that occurred on specific days, or anomalies that did not fit the criterion defined by shield-ID.</a:t>
            </a:r>
            <a:endParaRPr/>
          </a:p>
          <a:p>
            <a:pPr indent="0" lvl="0" marL="0" rtl="0" algn="l">
              <a:spcBef>
                <a:spcPts val="0"/>
              </a:spcBef>
              <a:spcAft>
                <a:spcPts val="0"/>
              </a:spcAft>
              <a:buClr>
                <a:schemeClr val="dk1"/>
              </a:buClr>
              <a:buSzPts val="1100"/>
              <a:buFont typeface="Arial"/>
              <a:buNone/>
            </a:pPr>
            <a:r>
              <a:rPr lang="en"/>
              <a:t>Here is one anomaly that this method detected. This was a </a:t>
            </a:r>
            <a:r>
              <a:rPr lang="en"/>
              <a:t>particularly</a:t>
            </a:r>
            <a:r>
              <a:rPr lang="en"/>
              <a:t> interesting example because it was not </a:t>
            </a:r>
            <a:r>
              <a:rPr lang="en"/>
              <a:t>necessarily</a:t>
            </a:r>
            <a:r>
              <a:rPr lang="en"/>
              <a:t> a “bad” anomaly. But instead was just a spike on the day that Loretta Lynn passed away.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3b733ce64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3b733ce64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3ca0f1df4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3ca0f1df4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b733ce64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b733ce64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Due to the sparisty of anomalies, our initial Models performed very poorly, classifying all data as not anomalies. </a:t>
            </a:r>
            <a:endParaRPr/>
          </a:p>
          <a:p>
            <a:pPr indent="0" lvl="0" marL="0" rtl="0" algn="l">
              <a:spcBef>
                <a:spcPts val="0"/>
              </a:spcBef>
              <a:spcAft>
                <a:spcPts val="0"/>
              </a:spcAft>
              <a:buNone/>
            </a:pPr>
            <a:r>
              <a:rPr lang="en"/>
              <a:t>To create a more robust and usable dataframe we added additional columns to the data, including top million rank, time existed (days between created, expires), and tld</a:t>
            </a:r>
            <a:endParaRPr/>
          </a:p>
          <a:p>
            <a:pPr indent="0" lvl="0" marL="0" rtl="0" algn="l">
              <a:spcBef>
                <a:spcPts val="0"/>
              </a:spcBef>
              <a:spcAft>
                <a:spcPts val="0"/>
              </a:spcAft>
              <a:buNone/>
            </a:pPr>
            <a:r>
              <a:rPr lang="en"/>
              <a:t>We also balanced the data by first splitting it into training and testing sets and then duplicated rows of anomalies and randomly selected non-anomalies and removed them.</a:t>
            </a:r>
            <a:endParaRPr/>
          </a:p>
          <a:p>
            <a:pPr indent="0" lvl="0" marL="0" rtl="0" algn="l">
              <a:spcBef>
                <a:spcPts val="0"/>
              </a:spcBef>
              <a:spcAft>
                <a:spcPts val="0"/>
              </a:spcAft>
              <a:buNone/>
            </a:pPr>
            <a:r>
              <a:rPr lang="en"/>
              <a:t>Once we had a more robust and balanced dataset we built Random Forest and XGBoost (good with large datasets, </a:t>
            </a:r>
            <a:r>
              <a:rPr lang="en"/>
              <a:t>parallel</a:t>
            </a:r>
            <a:r>
              <a:rPr lang="en"/>
              <a:t> processing) model pipelines.</a:t>
            </a:r>
            <a:endParaRPr/>
          </a:p>
          <a:p>
            <a:pPr indent="0" lvl="0" marL="0" rtl="0" algn="l">
              <a:spcBef>
                <a:spcPts val="0"/>
              </a:spcBef>
              <a:spcAft>
                <a:spcPts val="0"/>
              </a:spcAft>
              <a:buNone/>
            </a:pPr>
            <a:r>
              <a:rPr lang="en"/>
              <a:t>We used Optuna for hyperparameter tuning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b733ce64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b733ce64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XGBoost performed the best. We trained the model on the balanced data and then tested on the entire data unbalanced, and a single day unbalanced and these were our results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b733ce64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b733ce64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0">
              <a:schemeClr val="dk1"/>
            </a:gs>
            <a:gs pos="100000">
              <a:srgbClr val="20124D"/>
            </a:gs>
            <a:gs pos="100000">
              <a:srgbClr val="282C61"/>
            </a:gs>
            <a:gs pos="100000">
              <a:srgbClr val="203554"/>
            </a:gs>
            <a:gs pos="100000">
              <a:srgbClr val="2B2965"/>
            </a:gs>
            <a:gs pos="100000">
              <a:srgbClr val="351C75"/>
            </a:gs>
            <a:gs pos="100000">
              <a:srgbClr val="272D5F"/>
            </a:gs>
            <a:gs pos="100000">
              <a:srgbClr val="193D49"/>
            </a:gs>
            <a:gs pos="100000">
              <a:srgbClr val="254554"/>
            </a:gs>
            <a:gs pos="100000">
              <a:srgbClr val="737373"/>
            </a:gs>
          </a:gsLst>
          <a:lin ang="5400012" scaled="0"/>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7913883" y="35284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rPr>
              <a:t>Intrusion: </a:t>
            </a:r>
            <a:endParaRPr>
              <a:solidFill>
                <a:schemeClr val="lt1"/>
              </a:solidFill>
            </a:endParaRPr>
          </a:p>
          <a:p>
            <a:pPr indent="0" lvl="0" marL="0" rtl="0" algn="ctr">
              <a:spcBef>
                <a:spcPts val="0"/>
              </a:spcBef>
              <a:spcAft>
                <a:spcPts val="0"/>
              </a:spcAft>
              <a:buNone/>
            </a:pPr>
            <a:r>
              <a:rPr lang="en">
                <a:solidFill>
                  <a:schemeClr val="lt1"/>
                </a:solidFill>
              </a:rPr>
              <a:t>Anomaly Detection</a:t>
            </a:r>
            <a:endParaRPr>
              <a:solidFill>
                <a:schemeClr val="lt1"/>
              </a:solidFill>
            </a:endParaRPr>
          </a:p>
        </p:txBody>
      </p:sp>
      <p:sp>
        <p:nvSpPr>
          <p:cNvPr id="55" name="Google Shape;55;p13"/>
          <p:cNvSpPr txBox="1"/>
          <p:nvPr>
            <p:ph idx="1" type="subTitle"/>
          </p:nvPr>
        </p:nvSpPr>
        <p:spPr>
          <a:xfrm>
            <a:off x="4478450" y="3636550"/>
            <a:ext cx="4076100" cy="1040700"/>
          </a:xfrm>
          <a:prstGeom prst="rect">
            <a:avLst/>
          </a:prstGeom>
        </p:spPr>
        <p:txBody>
          <a:bodyPr anchorCtr="0" anchor="t" bIns="91425" lIns="91425" spcFirstLastPara="1" rIns="91425" wrap="square" tIns="91425">
            <a:normAutofit fontScale="47500"/>
          </a:bodyPr>
          <a:lstStyle/>
          <a:p>
            <a:pPr indent="0" lvl="0" marL="0" rtl="0" algn="ctr">
              <a:spcBef>
                <a:spcPts val="0"/>
              </a:spcBef>
              <a:spcAft>
                <a:spcPts val="0"/>
              </a:spcAft>
              <a:buNone/>
            </a:pPr>
            <a:r>
              <a:rPr lang="en">
                <a:solidFill>
                  <a:schemeClr val="lt1"/>
                </a:solidFill>
              </a:rPr>
              <a:t>Project Team: </a:t>
            </a:r>
            <a:r>
              <a:rPr lang="en">
                <a:solidFill>
                  <a:schemeClr val="lt1"/>
                </a:solidFill>
              </a:rPr>
              <a:t>Fiskewold, M., Mikkola, F., </a:t>
            </a:r>
            <a:endParaRPr>
              <a:solidFill>
                <a:schemeClr val="lt1"/>
              </a:solidFill>
            </a:endParaRPr>
          </a:p>
          <a:p>
            <a:pPr indent="0" lvl="0" marL="0" rtl="0" algn="ctr">
              <a:spcBef>
                <a:spcPts val="0"/>
              </a:spcBef>
              <a:spcAft>
                <a:spcPts val="0"/>
              </a:spcAft>
              <a:buNone/>
            </a:pPr>
            <a:r>
              <a:rPr lang="en">
                <a:solidFill>
                  <a:schemeClr val="lt1"/>
                </a:solidFill>
              </a:rPr>
              <a:t>Nakae, J., Schwaiger, J., Thorne, J., Wyman, L.</a:t>
            </a:r>
            <a:endParaRPr>
              <a:solidFill>
                <a:schemeClr val="lt1"/>
              </a:solidFill>
            </a:endParaRPr>
          </a:p>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rPr lang="en">
                <a:solidFill>
                  <a:schemeClr val="lt1"/>
                </a:solidFill>
              </a:rPr>
              <a:t>Project Lead: Perez-Alvaro, J.</a:t>
            </a:r>
            <a:endParaRPr>
              <a:solidFill>
                <a:schemeClr val="lt1"/>
              </a:solidFill>
            </a:endParaRPr>
          </a:p>
        </p:txBody>
      </p:sp>
      <p:sp>
        <p:nvSpPr>
          <p:cNvPr id="56" name="Google Shape;56;p13"/>
          <p:cNvSpPr txBox="1"/>
          <p:nvPr/>
        </p:nvSpPr>
        <p:spPr>
          <a:xfrm>
            <a:off x="1048650" y="1284900"/>
            <a:ext cx="70467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0">
                <a:solidFill>
                  <a:schemeClr val="lt1"/>
                </a:solidFill>
                <a:latin typeface="Georgia"/>
                <a:ea typeface="Georgia"/>
                <a:cs typeface="Georgia"/>
                <a:sym typeface="Georgia"/>
              </a:rPr>
              <a:t>Intrusion: </a:t>
            </a:r>
            <a:endParaRPr sz="5000">
              <a:solidFill>
                <a:schemeClr val="lt1"/>
              </a:solidFill>
              <a:latin typeface="Georgia"/>
              <a:ea typeface="Georgia"/>
              <a:cs typeface="Georgia"/>
              <a:sym typeface="Georgia"/>
            </a:endParaRPr>
          </a:p>
          <a:p>
            <a:pPr indent="0" lvl="0" marL="0" rtl="0" algn="l">
              <a:spcBef>
                <a:spcPts val="0"/>
              </a:spcBef>
              <a:spcAft>
                <a:spcPts val="0"/>
              </a:spcAft>
              <a:buNone/>
            </a:pPr>
            <a:r>
              <a:rPr lang="en" sz="5000">
                <a:solidFill>
                  <a:schemeClr val="lt1"/>
                </a:solidFill>
                <a:latin typeface="Georgia"/>
                <a:ea typeface="Georgia"/>
                <a:cs typeface="Georgia"/>
                <a:sym typeface="Georgia"/>
              </a:rPr>
              <a:t>Anomaly Detection</a:t>
            </a:r>
            <a:endParaRPr sz="5000">
              <a:solidFill>
                <a:schemeClr val="lt1"/>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0">
              <a:schemeClr val="dk1"/>
            </a:gs>
            <a:gs pos="100000">
              <a:srgbClr val="20124D"/>
            </a:gs>
            <a:gs pos="100000">
              <a:srgbClr val="282C61"/>
            </a:gs>
            <a:gs pos="100000">
              <a:srgbClr val="203554"/>
            </a:gs>
            <a:gs pos="100000">
              <a:srgbClr val="2B2965"/>
            </a:gs>
            <a:gs pos="100000">
              <a:srgbClr val="351C75"/>
            </a:gs>
            <a:gs pos="100000">
              <a:srgbClr val="272D5F"/>
            </a:gs>
            <a:gs pos="100000">
              <a:srgbClr val="193D49"/>
            </a:gs>
            <a:gs pos="100000">
              <a:srgbClr val="254554"/>
            </a:gs>
            <a:gs pos="100000">
              <a:srgbClr val="737373"/>
            </a:gs>
          </a:gsLst>
          <a:lin ang="5400012" scaled="0"/>
        </a:gradFill>
      </p:bgPr>
    </p:bg>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Model 2: (Domain, Day) Anomalies</a:t>
            </a:r>
            <a:endParaRPr>
              <a:solidFill>
                <a:schemeClr val="lt1"/>
              </a:solidFill>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n</a:t>
            </a:r>
            <a:r>
              <a:rPr lang="en">
                <a:solidFill>
                  <a:schemeClr val="lt1"/>
                </a:solidFill>
              </a:rPr>
              <a:t>um_clients anomaly</a:t>
            </a:r>
            <a:r>
              <a:rPr lang="en">
                <a:solidFill>
                  <a:schemeClr val="lt1"/>
                </a:solidFill>
              </a:rPr>
              <a:t>: ‘effusedprankle.com’</a:t>
            </a:r>
            <a:endParaRPr>
              <a:solidFill>
                <a:schemeClr val="lt1"/>
              </a:solidFill>
            </a:endParaRPr>
          </a:p>
          <a:p>
            <a:pPr indent="-317500" lvl="1" marL="914400" rtl="0" algn="l">
              <a:spcBef>
                <a:spcPts val="0"/>
              </a:spcBef>
              <a:spcAft>
                <a:spcPts val="0"/>
              </a:spcAft>
              <a:buClr>
                <a:schemeClr val="lt1"/>
              </a:buClr>
              <a:buSzPts val="1400"/>
              <a:buChar char="○"/>
            </a:pPr>
            <a:r>
              <a:rPr lang="en" sz="1400">
                <a:solidFill>
                  <a:schemeClr val="lt1"/>
                </a:solidFill>
              </a:rPr>
              <a:t>‘effusedprankle.com’ has num_</a:t>
            </a:r>
            <a:r>
              <a:rPr lang="en">
                <a:solidFill>
                  <a:schemeClr val="lt1"/>
                </a:solidFill>
              </a:rPr>
              <a:t>clients </a:t>
            </a:r>
            <a:r>
              <a:rPr lang="en" sz="1400">
                <a:solidFill>
                  <a:schemeClr val="lt1"/>
                </a:solidFill>
              </a:rPr>
              <a:t>observations O={4,4,26,20,16,2,1}.</a:t>
            </a:r>
            <a:endParaRPr sz="1400">
              <a:solidFill>
                <a:schemeClr val="lt1"/>
              </a:solidFill>
            </a:endParaRPr>
          </a:p>
          <a:p>
            <a:pPr indent="-317500" lvl="1" marL="914400" rtl="0" algn="l">
              <a:spcBef>
                <a:spcPts val="0"/>
              </a:spcBef>
              <a:spcAft>
                <a:spcPts val="0"/>
              </a:spcAft>
              <a:buClr>
                <a:schemeClr val="lt1"/>
              </a:buClr>
              <a:buSzPts val="1400"/>
              <a:buChar char="○"/>
            </a:pPr>
            <a:r>
              <a:rPr lang="en" sz="1400">
                <a:solidFill>
                  <a:schemeClr val="lt1"/>
                </a:solidFill>
              </a:rPr>
              <a:t>Place in client_sum_group 73 with other domains that sum to 73.</a:t>
            </a:r>
            <a:endParaRPr sz="1400">
              <a:solidFill>
                <a:schemeClr val="lt1"/>
              </a:solidFill>
            </a:endParaRPr>
          </a:p>
          <a:p>
            <a:pPr indent="-317500" lvl="1" marL="914400" rtl="0" algn="l">
              <a:spcBef>
                <a:spcPts val="0"/>
              </a:spcBef>
              <a:spcAft>
                <a:spcPts val="0"/>
              </a:spcAft>
              <a:buClr>
                <a:schemeClr val="lt1"/>
              </a:buClr>
              <a:buSzPts val="1400"/>
              <a:buChar char="○"/>
            </a:pPr>
            <a:r>
              <a:rPr lang="en" sz="1400">
                <a:solidFill>
                  <a:schemeClr val="lt1"/>
                </a:solidFill>
              </a:rPr>
              <a:t>As o</a:t>
            </a:r>
            <a:r>
              <a:rPr baseline="-25000" lang="en" sz="1400">
                <a:solidFill>
                  <a:schemeClr val="lt1"/>
                </a:solidFill>
              </a:rPr>
              <a:t>i</a:t>
            </a:r>
            <a:r>
              <a:rPr lang="en" sz="1400">
                <a:solidFill>
                  <a:schemeClr val="lt1"/>
                </a:solidFill>
              </a:rPr>
              <a:t> gets larger for o</a:t>
            </a:r>
            <a:r>
              <a:rPr baseline="-25000" lang="en" sz="1400">
                <a:solidFill>
                  <a:schemeClr val="lt1"/>
                </a:solidFill>
              </a:rPr>
              <a:t>i</a:t>
            </a:r>
            <a:r>
              <a:rPr lang="en" sz="1400">
                <a:solidFill>
                  <a:schemeClr val="lt1"/>
                </a:solidFill>
              </a:rPr>
              <a:t>={1,2,...,73}, P(o&gt;o</a:t>
            </a:r>
            <a:r>
              <a:rPr baseline="-25000" lang="en" sz="1400">
                <a:solidFill>
                  <a:schemeClr val="lt1"/>
                </a:solidFill>
              </a:rPr>
              <a:t>i</a:t>
            </a:r>
            <a:r>
              <a:rPr lang="en" sz="1400">
                <a:solidFill>
                  <a:schemeClr val="lt1"/>
                </a:solidFill>
              </a:rPr>
              <a:t>) will get smaller.</a:t>
            </a:r>
            <a:endParaRPr sz="1400">
              <a:solidFill>
                <a:schemeClr val="lt1"/>
              </a:solidFill>
            </a:endParaRPr>
          </a:p>
          <a:p>
            <a:pPr indent="-317500" lvl="1" marL="914400" rtl="0" algn="l">
              <a:spcBef>
                <a:spcPts val="0"/>
              </a:spcBef>
              <a:spcAft>
                <a:spcPts val="0"/>
              </a:spcAft>
              <a:buClr>
                <a:schemeClr val="lt1"/>
              </a:buClr>
              <a:buSzPts val="1400"/>
              <a:buChar char="○"/>
            </a:pPr>
            <a:r>
              <a:rPr lang="en" sz="1400">
                <a:solidFill>
                  <a:schemeClr val="lt1"/>
                </a:solidFill>
              </a:rPr>
              <a:t>For client_sum_group 73, P(o&gt;2)=.693 is considered normal</a:t>
            </a:r>
            <a:endParaRPr sz="1400">
              <a:solidFill>
                <a:schemeClr val="lt1"/>
              </a:solidFill>
            </a:endParaRPr>
          </a:p>
          <a:p>
            <a:pPr indent="-317500" lvl="1" marL="914400" rtl="0" algn="l">
              <a:spcBef>
                <a:spcPts val="0"/>
              </a:spcBef>
              <a:spcAft>
                <a:spcPts val="0"/>
              </a:spcAft>
              <a:buClr>
                <a:schemeClr val="lt1"/>
              </a:buClr>
              <a:buSzPts val="1400"/>
              <a:buChar char="○"/>
            </a:pPr>
            <a:r>
              <a:rPr lang="en" sz="1400">
                <a:solidFill>
                  <a:schemeClr val="lt1"/>
                </a:solidFill>
              </a:rPr>
              <a:t>For client_sum_group 73, P(o&gt;26)=.001 is considered anomalous</a:t>
            </a:r>
            <a:endParaRPr>
              <a:solidFill>
                <a:schemeClr val="lt1"/>
              </a:solidFill>
            </a:endParaRPr>
          </a:p>
        </p:txBody>
      </p:sp>
      <p:sp>
        <p:nvSpPr>
          <p:cNvPr id="118" name="Google Shape;118;p22"/>
          <p:cNvSpPr/>
          <p:nvPr/>
        </p:nvSpPr>
        <p:spPr>
          <a:xfrm>
            <a:off x="0" y="2891975"/>
            <a:ext cx="9144000" cy="22515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 name="Google Shape;119;p22"/>
          <p:cNvPicPr preferRelativeResize="0"/>
          <p:nvPr/>
        </p:nvPicPr>
        <p:blipFill>
          <a:blip r:embed="rId3">
            <a:alphaModFix/>
          </a:blip>
          <a:stretch>
            <a:fillRect/>
          </a:stretch>
        </p:blipFill>
        <p:spPr>
          <a:xfrm>
            <a:off x="140900" y="2982275"/>
            <a:ext cx="3169852" cy="2070925"/>
          </a:xfrm>
          <a:prstGeom prst="rect">
            <a:avLst/>
          </a:prstGeom>
          <a:noFill/>
          <a:ln>
            <a:noFill/>
          </a:ln>
        </p:spPr>
      </p:pic>
      <p:pic>
        <p:nvPicPr>
          <p:cNvPr id="120" name="Google Shape;120;p22"/>
          <p:cNvPicPr preferRelativeResize="0"/>
          <p:nvPr/>
        </p:nvPicPr>
        <p:blipFill>
          <a:blip r:embed="rId4">
            <a:alphaModFix/>
          </a:blip>
          <a:stretch>
            <a:fillRect/>
          </a:stretch>
        </p:blipFill>
        <p:spPr>
          <a:xfrm>
            <a:off x="3310750" y="2982275"/>
            <a:ext cx="2817251" cy="1948901"/>
          </a:xfrm>
          <a:prstGeom prst="rect">
            <a:avLst/>
          </a:prstGeom>
          <a:noFill/>
          <a:ln>
            <a:noFill/>
          </a:ln>
        </p:spPr>
      </p:pic>
      <p:pic>
        <p:nvPicPr>
          <p:cNvPr id="121" name="Google Shape;121;p22"/>
          <p:cNvPicPr preferRelativeResize="0"/>
          <p:nvPr/>
        </p:nvPicPr>
        <p:blipFill>
          <a:blip r:embed="rId5">
            <a:alphaModFix/>
          </a:blip>
          <a:stretch>
            <a:fillRect/>
          </a:stretch>
        </p:blipFill>
        <p:spPr>
          <a:xfrm>
            <a:off x="6178225" y="3003050"/>
            <a:ext cx="2817252" cy="20293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0">
              <a:schemeClr val="dk1"/>
            </a:gs>
            <a:gs pos="100000">
              <a:srgbClr val="20124D"/>
            </a:gs>
            <a:gs pos="100000">
              <a:srgbClr val="282C61"/>
            </a:gs>
            <a:gs pos="100000">
              <a:srgbClr val="203554"/>
            </a:gs>
            <a:gs pos="100000">
              <a:srgbClr val="2B2965"/>
            </a:gs>
            <a:gs pos="100000">
              <a:srgbClr val="351C75"/>
            </a:gs>
            <a:gs pos="100000">
              <a:srgbClr val="272D5F"/>
            </a:gs>
            <a:gs pos="100000">
              <a:srgbClr val="193D49"/>
            </a:gs>
            <a:gs pos="100000">
              <a:srgbClr val="254554"/>
            </a:gs>
            <a:gs pos="100000">
              <a:srgbClr val="737373"/>
            </a:gs>
          </a:gsLst>
          <a:lin ang="5400012" scaled="0"/>
        </a:gradFill>
      </p:bgPr>
    </p:bg>
    <p:spTree>
      <p:nvGrpSpPr>
        <p:cNvPr id="125" name="Shape 125"/>
        <p:cNvGrpSpPr/>
        <p:nvPr/>
      </p:nvGrpSpPr>
      <p:grpSpPr>
        <a:xfrm>
          <a:off x="0" y="0"/>
          <a:ext cx="0" cy="0"/>
          <a:chOff x="0" y="0"/>
          <a:chExt cx="0" cy="0"/>
        </a:xfrm>
      </p:grpSpPr>
      <p:sp>
        <p:nvSpPr>
          <p:cNvPr id="126" name="Google Shape;126;p23"/>
          <p:cNvSpPr/>
          <p:nvPr/>
        </p:nvSpPr>
        <p:spPr>
          <a:xfrm>
            <a:off x="5525250" y="0"/>
            <a:ext cx="3797350" cy="51435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3"/>
          <p:cNvSpPr txBox="1"/>
          <p:nvPr>
            <p:ph type="title"/>
          </p:nvPr>
        </p:nvSpPr>
        <p:spPr>
          <a:xfrm>
            <a:off x="311700" y="221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Model 2 </a:t>
            </a:r>
            <a:r>
              <a:rPr lang="en">
                <a:solidFill>
                  <a:schemeClr val="lt1"/>
                </a:solidFill>
              </a:rPr>
              <a:t>Results</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28" name="Google Shape;128;p23"/>
          <p:cNvSpPr txBox="1"/>
          <p:nvPr>
            <p:ph idx="1" type="body"/>
          </p:nvPr>
        </p:nvSpPr>
        <p:spPr>
          <a:xfrm>
            <a:off x="311700" y="794050"/>
            <a:ext cx="5310000" cy="3757200"/>
          </a:xfrm>
          <a:prstGeom prst="rect">
            <a:avLst/>
          </a:prstGeom>
        </p:spPr>
        <p:txBody>
          <a:bodyPr anchorCtr="0" anchor="t" bIns="91425" lIns="91425" spcFirstLastPara="1" rIns="91425" wrap="square" tIns="91425">
            <a:noAutofit/>
          </a:bodyPr>
          <a:lstStyle/>
          <a:p>
            <a:pPr indent="-323532" lvl="0" marL="457200" rtl="0" algn="l">
              <a:spcBef>
                <a:spcPts val="0"/>
              </a:spcBef>
              <a:spcAft>
                <a:spcPts val="0"/>
              </a:spcAft>
              <a:buClr>
                <a:schemeClr val="lt1"/>
              </a:buClr>
              <a:buSzPts val="1495"/>
              <a:buChar char="●"/>
            </a:pPr>
            <a:r>
              <a:rPr lang="en" sz="1495">
                <a:solidFill>
                  <a:schemeClr val="lt1"/>
                </a:solidFill>
              </a:rPr>
              <a:t>Promising Statistics-based model:</a:t>
            </a:r>
            <a:endParaRPr sz="1495">
              <a:solidFill>
                <a:schemeClr val="lt1"/>
              </a:solidFill>
            </a:endParaRPr>
          </a:p>
          <a:p>
            <a:pPr indent="-303847" lvl="1" marL="914400" rtl="0" algn="l">
              <a:spcBef>
                <a:spcPts val="0"/>
              </a:spcBef>
              <a:spcAft>
                <a:spcPts val="0"/>
              </a:spcAft>
              <a:buClr>
                <a:schemeClr val="lt1"/>
              </a:buClr>
              <a:buSzPts val="1185"/>
              <a:buChar char="○"/>
            </a:pPr>
            <a:r>
              <a:rPr lang="en" sz="1185">
                <a:solidFill>
                  <a:schemeClr val="lt1"/>
                </a:solidFill>
              </a:rPr>
              <a:t>Basic model to implement (only uses initial data)</a:t>
            </a:r>
            <a:endParaRPr sz="1185">
              <a:solidFill>
                <a:schemeClr val="lt1"/>
              </a:solidFill>
            </a:endParaRPr>
          </a:p>
          <a:p>
            <a:pPr indent="-303847" lvl="1" marL="914400" rtl="0" algn="l">
              <a:spcBef>
                <a:spcPts val="0"/>
              </a:spcBef>
              <a:spcAft>
                <a:spcPts val="0"/>
              </a:spcAft>
              <a:buClr>
                <a:schemeClr val="lt1"/>
              </a:buClr>
              <a:buSzPts val="1185"/>
              <a:buChar char="○"/>
            </a:pPr>
            <a:r>
              <a:rPr lang="en" sz="1185">
                <a:solidFill>
                  <a:schemeClr val="lt1"/>
                </a:solidFill>
              </a:rPr>
              <a:t>Uses historical data to establish baselines</a:t>
            </a:r>
            <a:endParaRPr sz="1185">
              <a:solidFill>
                <a:schemeClr val="lt1"/>
              </a:solidFill>
            </a:endParaRPr>
          </a:p>
          <a:p>
            <a:pPr indent="-303847" lvl="1" marL="914400" rtl="0" algn="l">
              <a:spcBef>
                <a:spcPts val="0"/>
              </a:spcBef>
              <a:spcAft>
                <a:spcPts val="0"/>
              </a:spcAft>
              <a:buClr>
                <a:schemeClr val="lt1"/>
              </a:buClr>
              <a:buSzPts val="1185"/>
              <a:buChar char="○"/>
            </a:pPr>
            <a:r>
              <a:rPr lang="en" sz="1185">
                <a:solidFill>
                  <a:schemeClr val="lt1"/>
                </a:solidFill>
              </a:rPr>
              <a:t>Has some </a:t>
            </a:r>
            <a:r>
              <a:rPr lang="en" sz="1185">
                <a:solidFill>
                  <a:schemeClr val="lt1"/>
                </a:solidFill>
              </a:rPr>
              <a:t>known domains, but otherwise VERY robust</a:t>
            </a:r>
            <a:endParaRPr sz="1185">
              <a:solidFill>
                <a:schemeClr val="lt1"/>
              </a:solidFill>
            </a:endParaRPr>
          </a:p>
          <a:p>
            <a:pPr indent="-303847" lvl="1" marL="914400" rtl="0" algn="l">
              <a:spcBef>
                <a:spcPts val="0"/>
              </a:spcBef>
              <a:spcAft>
                <a:spcPts val="0"/>
              </a:spcAft>
              <a:buClr>
                <a:schemeClr val="lt1"/>
              </a:buClr>
              <a:buSzPts val="1185"/>
              <a:buChar char="○"/>
            </a:pPr>
            <a:r>
              <a:rPr lang="en" sz="1185">
                <a:solidFill>
                  <a:schemeClr val="lt1"/>
                </a:solidFill>
              </a:rPr>
              <a:t>Output is anomaly likelihood rather than binary</a:t>
            </a:r>
            <a:endParaRPr sz="1185">
              <a:solidFill>
                <a:schemeClr val="lt1"/>
              </a:solidFill>
            </a:endParaRPr>
          </a:p>
          <a:p>
            <a:pPr indent="-323532" lvl="0" marL="457200" rtl="0" algn="l">
              <a:spcBef>
                <a:spcPts val="0"/>
              </a:spcBef>
              <a:spcAft>
                <a:spcPts val="0"/>
              </a:spcAft>
              <a:buClr>
                <a:schemeClr val="lt1"/>
              </a:buClr>
              <a:buSzPts val="1495"/>
              <a:buChar char="●"/>
            </a:pPr>
            <a:r>
              <a:rPr lang="en" sz="1495">
                <a:solidFill>
                  <a:schemeClr val="lt1"/>
                </a:solidFill>
              </a:rPr>
              <a:t>Room for improvement:</a:t>
            </a:r>
            <a:endParaRPr sz="1495">
              <a:solidFill>
                <a:schemeClr val="lt1"/>
              </a:solidFill>
            </a:endParaRPr>
          </a:p>
          <a:p>
            <a:pPr indent="-303847" lvl="1" marL="914400" rtl="0" algn="l">
              <a:spcBef>
                <a:spcPts val="0"/>
              </a:spcBef>
              <a:spcAft>
                <a:spcPts val="0"/>
              </a:spcAft>
              <a:buClr>
                <a:schemeClr val="lt1"/>
              </a:buClr>
              <a:buSzPts val="1185"/>
              <a:buChar char="○"/>
            </a:pPr>
            <a:r>
              <a:rPr lang="en" sz="1185">
                <a:solidFill>
                  <a:schemeClr val="lt1"/>
                </a:solidFill>
              </a:rPr>
              <a:t>Choosing a balanced number of sum groups (currently 300-500)</a:t>
            </a:r>
            <a:endParaRPr sz="1185">
              <a:solidFill>
                <a:schemeClr val="lt1"/>
              </a:solidFill>
            </a:endParaRPr>
          </a:p>
          <a:p>
            <a:pPr indent="-303847" lvl="1" marL="914400" rtl="0" algn="l">
              <a:spcBef>
                <a:spcPts val="0"/>
              </a:spcBef>
              <a:spcAft>
                <a:spcPts val="0"/>
              </a:spcAft>
              <a:buClr>
                <a:schemeClr val="lt1"/>
              </a:buClr>
              <a:buSzPts val="1185"/>
              <a:buChar char="○"/>
            </a:pPr>
            <a:r>
              <a:rPr lang="en" sz="1185">
                <a:solidFill>
                  <a:schemeClr val="lt1"/>
                </a:solidFill>
              </a:rPr>
              <a:t>Unbalanced</a:t>
            </a:r>
            <a:r>
              <a:rPr lang="en" sz="1185">
                <a:solidFill>
                  <a:schemeClr val="lt1"/>
                </a:solidFill>
              </a:rPr>
              <a:t> data leads to more anomalies on days with more sensor traffic</a:t>
            </a:r>
            <a:endParaRPr sz="1185">
              <a:solidFill>
                <a:schemeClr val="lt1"/>
              </a:solidFill>
            </a:endParaRPr>
          </a:p>
          <a:p>
            <a:pPr indent="-303847" lvl="1" marL="914400" rtl="0" algn="l">
              <a:spcBef>
                <a:spcPts val="0"/>
              </a:spcBef>
              <a:spcAft>
                <a:spcPts val="0"/>
              </a:spcAft>
              <a:buClr>
                <a:schemeClr val="lt1"/>
              </a:buClr>
              <a:buSzPts val="1185"/>
              <a:buChar char="○"/>
            </a:pPr>
            <a:r>
              <a:rPr lang="en" sz="1185">
                <a:solidFill>
                  <a:schemeClr val="lt1"/>
                </a:solidFill>
              </a:rPr>
              <a:t>Arbitrary anomaly probability cutoffs could lead to missing instances (.01)</a:t>
            </a:r>
            <a:endParaRPr sz="1185">
              <a:solidFill>
                <a:schemeClr val="lt1"/>
              </a:solidFill>
            </a:endParaRPr>
          </a:p>
          <a:p>
            <a:pPr indent="-303847" lvl="1" marL="914400" rtl="0" algn="l">
              <a:spcBef>
                <a:spcPts val="0"/>
              </a:spcBef>
              <a:spcAft>
                <a:spcPts val="0"/>
              </a:spcAft>
              <a:buClr>
                <a:schemeClr val="lt1"/>
              </a:buClr>
              <a:buSzPts val="1185"/>
              <a:buChar char="○"/>
            </a:pPr>
            <a:r>
              <a:rPr lang="en" sz="1185">
                <a:solidFill>
                  <a:schemeClr val="lt1"/>
                </a:solidFill>
              </a:rPr>
              <a:t>Arbitrary interaction function that determines anomaly score</a:t>
            </a:r>
            <a:endParaRPr sz="1185">
              <a:solidFill>
                <a:schemeClr val="lt1"/>
              </a:solidFill>
            </a:endParaRPr>
          </a:p>
          <a:p>
            <a:pPr indent="-323532" lvl="0" marL="457200" rtl="0" algn="l">
              <a:spcBef>
                <a:spcPts val="0"/>
              </a:spcBef>
              <a:spcAft>
                <a:spcPts val="0"/>
              </a:spcAft>
              <a:buClr>
                <a:schemeClr val="lt1"/>
              </a:buClr>
              <a:buSzPts val="1495"/>
              <a:buChar char="●"/>
            </a:pPr>
            <a:r>
              <a:rPr lang="en" sz="1495">
                <a:solidFill>
                  <a:schemeClr val="lt1"/>
                </a:solidFill>
              </a:rPr>
              <a:t>What to do next:</a:t>
            </a:r>
            <a:endParaRPr sz="1495">
              <a:solidFill>
                <a:schemeClr val="lt1"/>
              </a:solidFill>
            </a:endParaRPr>
          </a:p>
          <a:p>
            <a:pPr indent="-303847" lvl="1" marL="914400" rtl="0" algn="l">
              <a:spcBef>
                <a:spcPts val="0"/>
              </a:spcBef>
              <a:spcAft>
                <a:spcPts val="0"/>
              </a:spcAft>
              <a:buClr>
                <a:schemeClr val="lt1"/>
              </a:buClr>
              <a:buSzPts val="1185"/>
              <a:buChar char="○"/>
            </a:pPr>
            <a:r>
              <a:rPr lang="en" sz="1185">
                <a:solidFill>
                  <a:schemeClr val="lt1"/>
                </a:solidFill>
              </a:rPr>
              <a:t>Use this classification, train a classic ML model with other columns, improve the first attempt of sorting the anomaly scores for each (Domain, Day).</a:t>
            </a:r>
            <a:endParaRPr sz="1185">
              <a:solidFill>
                <a:schemeClr val="lt1"/>
              </a:solidFill>
            </a:endParaRPr>
          </a:p>
          <a:p>
            <a:pPr indent="-303847" lvl="1" marL="914400" rtl="0" algn="l">
              <a:spcBef>
                <a:spcPts val="0"/>
              </a:spcBef>
              <a:spcAft>
                <a:spcPts val="0"/>
              </a:spcAft>
              <a:buClr>
                <a:schemeClr val="lt1"/>
              </a:buClr>
              <a:buSzPts val="1185"/>
              <a:buChar char="○"/>
            </a:pPr>
            <a:r>
              <a:rPr lang="en" sz="1185">
                <a:solidFill>
                  <a:schemeClr val="lt1"/>
                </a:solidFill>
              </a:rPr>
              <a:t>SGDRegressor in works: already shows improved anomaly quality (reinforced anomaly scores)</a:t>
            </a:r>
            <a:endParaRPr sz="1185">
              <a:solidFill>
                <a:schemeClr val="lt1"/>
              </a:solidFill>
            </a:endParaRPr>
          </a:p>
        </p:txBody>
      </p:sp>
      <p:pic>
        <p:nvPicPr>
          <p:cNvPr id="129" name="Google Shape;129;p23"/>
          <p:cNvPicPr preferRelativeResize="0"/>
          <p:nvPr/>
        </p:nvPicPr>
        <p:blipFill>
          <a:blip r:embed="rId3">
            <a:alphaModFix/>
          </a:blip>
          <a:stretch>
            <a:fillRect/>
          </a:stretch>
        </p:blipFill>
        <p:spPr>
          <a:xfrm>
            <a:off x="5679125" y="160725"/>
            <a:ext cx="3522926" cy="4601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0">
              <a:schemeClr val="dk1"/>
            </a:gs>
            <a:gs pos="100000">
              <a:srgbClr val="20124D"/>
            </a:gs>
            <a:gs pos="100000">
              <a:srgbClr val="282C61"/>
            </a:gs>
            <a:gs pos="100000">
              <a:srgbClr val="203554"/>
            </a:gs>
            <a:gs pos="100000">
              <a:srgbClr val="2B2965"/>
            </a:gs>
            <a:gs pos="100000">
              <a:srgbClr val="351C75"/>
            </a:gs>
            <a:gs pos="100000">
              <a:srgbClr val="272D5F"/>
            </a:gs>
            <a:gs pos="100000">
              <a:srgbClr val="193D49"/>
            </a:gs>
            <a:gs pos="100000">
              <a:srgbClr val="254554"/>
            </a:gs>
            <a:gs pos="100000">
              <a:srgbClr val="737373"/>
            </a:gs>
          </a:gsLst>
          <a:lin ang="5400012" scaled="0"/>
        </a:gradFill>
      </p:bgPr>
    </p:bg>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Discussion/Future Projects</a:t>
            </a:r>
            <a:endParaRPr>
              <a:solidFill>
                <a:schemeClr val="lt1"/>
              </a:solidFill>
            </a:endParaRPr>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Computational Limitations: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Data size (reading and computing)</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Data sparseness (pattern detection)</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Identifying desirable “malicious” anomalies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Combine Isolation Forests with PCA or t-SNE</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Robust Subspace Recovery Autoencoder Layer (RSR Neural Network)</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0">
              <a:schemeClr val="dk1"/>
            </a:gs>
            <a:gs pos="100000">
              <a:srgbClr val="20124D"/>
            </a:gs>
            <a:gs pos="100000">
              <a:srgbClr val="282C61"/>
            </a:gs>
            <a:gs pos="100000">
              <a:srgbClr val="203554"/>
            </a:gs>
            <a:gs pos="100000">
              <a:srgbClr val="2B2965"/>
            </a:gs>
            <a:gs pos="100000">
              <a:srgbClr val="351C75"/>
            </a:gs>
            <a:gs pos="100000">
              <a:srgbClr val="272D5F"/>
            </a:gs>
            <a:gs pos="100000">
              <a:srgbClr val="193D49"/>
            </a:gs>
            <a:gs pos="100000">
              <a:srgbClr val="254554"/>
            </a:gs>
            <a:gs pos="100000">
              <a:srgbClr val="737373"/>
            </a:gs>
          </a:gsLst>
          <a:lin ang="5400012" scaled="0"/>
        </a:gra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366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The Data</a:t>
            </a:r>
            <a:endParaRPr>
              <a:solidFill>
                <a:schemeClr val="lt1"/>
              </a:solidFill>
            </a:endParaRPr>
          </a:p>
        </p:txBody>
      </p:sp>
      <p:pic>
        <p:nvPicPr>
          <p:cNvPr id="62" name="Google Shape;62;p14"/>
          <p:cNvPicPr preferRelativeResize="0"/>
          <p:nvPr/>
        </p:nvPicPr>
        <p:blipFill>
          <a:blip r:embed="rId3">
            <a:alphaModFix/>
          </a:blip>
          <a:stretch>
            <a:fillRect/>
          </a:stretch>
        </p:blipFill>
        <p:spPr>
          <a:xfrm>
            <a:off x="311688" y="963725"/>
            <a:ext cx="8159974" cy="3856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0">
              <a:schemeClr val="dk1"/>
            </a:gs>
            <a:gs pos="100000">
              <a:srgbClr val="20124D"/>
            </a:gs>
            <a:gs pos="100000">
              <a:srgbClr val="282C61"/>
            </a:gs>
            <a:gs pos="100000">
              <a:srgbClr val="203554"/>
            </a:gs>
            <a:gs pos="100000">
              <a:srgbClr val="2B2965"/>
            </a:gs>
            <a:gs pos="100000">
              <a:srgbClr val="351C75"/>
            </a:gs>
            <a:gs pos="100000">
              <a:srgbClr val="272D5F"/>
            </a:gs>
            <a:gs pos="100000">
              <a:srgbClr val="193D49"/>
            </a:gs>
            <a:gs pos="100000">
              <a:srgbClr val="254554"/>
            </a:gs>
            <a:gs pos="100000">
              <a:srgbClr val="737373"/>
            </a:gs>
          </a:gsLst>
          <a:lin ang="5400012" scaled="0"/>
        </a:gra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Finding </a:t>
            </a:r>
            <a:r>
              <a:rPr lang="en">
                <a:solidFill>
                  <a:schemeClr val="lt1"/>
                </a:solidFill>
              </a:rPr>
              <a:t>Anomalies</a:t>
            </a:r>
            <a:r>
              <a:rPr lang="en">
                <a:solidFill>
                  <a:schemeClr val="lt1"/>
                </a:solidFill>
              </a:rPr>
              <a:t>: Attempt 1 </a:t>
            </a:r>
            <a:endParaRPr>
              <a:solidFill>
                <a:schemeClr val="lt1"/>
              </a:solidFill>
            </a:endParaRPr>
          </a:p>
        </p:txBody>
      </p:sp>
      <p:sp>
        <p:nvSpPr>
          <p:cNvPr id="74" name="Google Shape;74;p16"/>
          <p:cNvSpPr txBox="1"/>
          <p:nvPr>
            <p:ph idx="1" type="body"/>
          </p:nvPr>
        </p:nvSpPr>
        <p:spPr>
          <a:xfrm>
            <a:off x="311700" y="1152475"/>
            <a:ext cx="4440600" cy="27276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Clr>
                <a:schemeClr val="lt1"/>
              </a:buClr>
              <a:buSzPct val="100000"/>
              <a:buChar char="●"/>
            </a:pPr>
            <a:r>
              <a:rPr lang="en">
                <a:solidFill>
                  <a:schemeClr val="lt1"/>
                </a:solidFill>
              </a:rPr>
              <a:t>Shield-ID </a:t>
            </a:r>
            <a:r>
              <a:rPr lang="en">
                <a:solidFill>
                  <a:schemeClr val="lt1"/>
                </a:solidFill>
              </a:rPr>
              <a:t>occurrences</a:t>
            </a:r>
            <a:endParaRPr>
              <a:solidFill>
                <a:schemeClr val="lt1"/>
              </a:solidFill>
            </a:endParaRPr>
          </a:p>
          <a:p>
            <a:pPr indent="-325755" lvl="0" marL="457200" rtl="0" algn="l">
              <a:spcBef>
                <a:spcPts val="0"/>
              </a:spcBef>
              <a:spcAft>
                <a:spcPts val="0"/>
              </a:spcAft>
              <a:buClr>
                <a:schemeClr val="lt1"/>
              </a:buClr>
              <a:buSzPct val="100000"/>
              <a:buChar char="●"/>
            </a:pPr>
            <a:r>
              <a:rPr lang="en">
                <a:solidFill>
                  <a:schemeClr val="lt1"/>
                </a:solidFill>
              </a:rPr>
              <a:t>C</a:t>
            </a:r>
            <a:r>
              <a:rPr lang="en">
                <a:solidFill>
                  <a:schemeClr val="lt1"/>
                </a:solidFill>
              </a:rPr>
              <a:t>ounted how many days each domain name appeared in the dataset.</a:t>
            </a:r>
            <a:endParaRPr>
              <a:solidFill>
                <a:schemeClr val="lt1"/>
              </a:solidFill>
            </a:endParaRPr>
          </a:p>
          <a:p>
            <a:pPr indent="-325755" lvl="0" marL="457200" rtl="0" algn="l">
              <a:spcBef>
                <a:spcPts val="0"/>
              </a:spcBef>
              <a:spcAft>
                <a:spcPts val="0"/>
              </a:spcAft>
              <a:buClr>
                <a:schemeClr val="lt1"/>
              </a:buClr>
              <a:buSzPct val="100000"/>
              <a:buChar char="●"/>
            </a:pPr>
            <a:r>
              <a:rPr lang="en">
                <a:solidFill>
                  <a:schemeClr val="lt1"/>
                </a:solidFill>
              </a:rPr>
              <a:t>Identifying</a:t>
            </a:r>
            <a:r>
              <a:rPr lang="en">
                <a:solidFill>
                  <a:schemeClr val="lt1"/>
                </a:solidFill>
              </a:rPr>
              <a:t> a list of 200 anomalies</a:t>
            </a:r>
            <a:endParaRPr>
              <a:solidFill>
                <a:schemeClr val="lt1"/>
              </a:solidFill>
            </a:endParaRPr>
          </a:p>
          <a:p>
            <a:pPr indent="-325755" lvl="0" marL="457200" rtl="0" algn="l">
              <a:spcBef>
                <a:spcPts val="0"/>
              </a:spcBef>
              <a:spcAft>
                <a:spcPts val="0"/>
              </a:spcAft>
              <a:buClr>
                <a:schemeClr val="lt1"/>
              </a:buClr>
              <a:buSzPct val="100000"/>
              <a:buChar char="●"/>
            </a:pPr>
            <a:r>
              <a:rPr lang="en">
                <a:solidFill>
                  <a:schemeClr val="lt1"/>
                </a:solidFill>
              </a:rPr>
              <a:t>But had some limitations:</a:t>
            </a:r>
            <a:endParaRPr>
              <a:solidFill>
                <a:schemeClr val="lt1"/>
              </a:solidFill>
            </a:endParaRPr>
          </a:p>
          <a:p>
            <a:pPr indent="-304165" lvl="1" marL="914400" rtl="0" algn="l">
              <a:spcBef>
                <a:spcPts val="0"/>
              </a:spcBef>
              <a:spcAft>
                <a:spcPts val="0"/>
              </a:spcAft>
              <a:buClr>
                <a:schemeClr val="lt1"/>
              </a:buClr>
              <a:buSzPct val="100000"/>
              <a:buChar char="○"/>
            </a:pPr>
            <a:r>
              <a:rPr lang="en">
                <a:solidFill>
                  <a:schemeClr val="lt1"/>
                </a:solidFill>
              </a:rPr>
              <a:t>Did not pick up anomalies that occurred on specific days, or anomalies that did not fit the criterion defined by shield-ID.</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t/>
            </a:r>
            <a:endParaRPr/>
          </a:p>
        </p:txBody>
      </p:sp>
      <p:sp>
        <p:nvSpPr>
          <p:cNvPr id="75" name="Google Shape;75;p16"/>
          <p:cNvSpPr/>
          <p:nvPr/>
        </p:nvSpPr>
        <p:spPr>
          <a:xfrm>
            <a:off x="0" y="3000675"/>
            <a:ext cx="9222900" cy="214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6" name="Google Shape;76;p16"/>
          <p:cNvPicPr preferRelativeResize="0"/>
          <p:nvPr/>
        </p:nvPicPr>
        <p:blipFill>
          <a:blip r:embed="rId3">
            <a:alphaModFix/>
          </a:blip>
          <a:stretch>
            <a:fillRect/>
          </a:stretch>
        </p:blipFill>
        <p:spPr>
          <a:xfrm>
            <a:off x="736675" y="3069385"/>
            <a:ext cx="4015625" cy="2005453"/>
          </a:xfrm>
          <a:prstGeom prst="rect">
            <a:avLst/>
          </a:prstGeom>
          <a:noFill/>
          <a:ln>
            <a:noFill/>
          </a:ln>
        </p:spPr>
      </p:pic>
      <p:pic>
        <p:nvPicPr>
          <p:cNvPr id="77" name="Google Shape;77;p16"/>
          <p:cNvPicPr preferRelativeResize="0"/>
          <p:nvPr/>
        </p:nvPicPr>
        <p:blipFill>
          <a:blip r:embed="rId4">
            <a:alphaModFix/>
          </a:blip>
          <a:stretch>
            <a:fillRect/>
          </a:stretch>
        </p:blipFill>
        <p:spPr>
          <a:xfrm>
            <a:off x="5154675" y="3103800"/>
            <a:ext cx="3383944" cy="1936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0">
              <a:schemeClr val="dk1"/>
            </a:gs>
            <a:gs pos="100000">
              <a:srgbClr val="20124D"/>
            </a:gs>
            <a:gs pos="100000">
              <a:srgbClr val="282C61"/>
            </a:gs>
            <a:gs pos="100000">
              <a:srgbClr val="203554"/>
            </a:gs>
            <a:gs pos="100000">
              <a:srgbClr val="2B2965"/>
            </a:gs>
            <a:gs pos="100000">
              <a:srgbClr val="351C75"/>
            </a:gs>
            <a:gs pos="100000">
              <a:srgbClr val="272D5F"/>
            </a:gs>
            <a:gs pos="100000">
              <a:srgbClr val="193D49"/>
            </a:gs>
            <a:gs pos="100000">
              <a:srgbClr val="254554"/>
            </a:gs>
            <a:gs pos="100000">
              <a:srgbClr val="737373"/>
            </a:gs>
          </a:gsLst>
          <a:lin ang="5400012" scaled="0"/>
        </a:grad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chemeClr val="lt1"/>
                </a:solidFill>
              </a:rPr>
              <a:t>Finding Anomalies: Attempt 2</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Clr>
                <a:schemeClr val="lt1"/>
              </a:buClr>
              <a:buSzPct val="100000"/>
              <a:buChar char="●"/>
            </a:pPr>
            <a:r>
              <a:rPr lang="en">
                <a:solidFill>
                  <a:schemeClr val="lt1"/>
                </a:solidFill>
              </a:rPr>
              <a:t>The second type of anomalies were identified by examining the shape of the example anomaly given in 'beside.media'.</a:t>
            </a:r>
            <a:endParaRPr>
              <a:solidFill>
                <a:schemeClr val="lt1"/>
              </a:solidFill>
            </a:endParaRPr>
          </a:p>
          <a:p>
            <a:pPr indent="-325755" lvl="0" marL="457200" rtl="0" algn="l">
              <a:spcBef>
                <a:spcPts val="0"/>
              </a:spcBef>
              <a:spcAft>
                <a:spcPts val="0"/>
              </a:spcAft>
              <a:buClr>
                <a:schemeClr val="lt1"/>
              </a:buClr>
              <a:buSzPct val="100000"/>
              <a:buChar char="●"/>
            </a:pPr>
            <a:r>
              <a:rPr lang="en">
                <a:solidFill>
                  <a:schemeClr val="lt1"/>
                </a:solidFill>
              </a:rPr>
              <a:t>The traffic pattern of 'beside.media' showed a distinctive shape with low traffic for a long period, followed by a sudden spike, then slowly dying down to no traffic.</a:t>
            </a:r>
            <a:endParaRPr>
              <a:solidFill>
                <a:schemeClr val="lt1"/>
              </a:solidFill>
            </a:endParaRPr>
          </a:p>
          <a:p>
            <a:pPr indent="-325755" lvl="0" marL="457200" rtl="0" algn="l">
              <a:spcBef>
                <a:spcPts val="0"/>
              </a:spcBef>
              <a:spcAft>
                <a:spcPts val="0"/>
              </a:spcAft>
              <a:buClr>
                <a:schemeClr val="lt1"/>
              </a:buClr>
              <a:buSzPct val="100000"/>
              <a:buChar char="●"/>
            </a:pPr>
            <a:r>
              <a:rPr lang="en">
                <a:solidFill>
                  <a:schemeClr val="lt1"/>
                </a:solidFill>
              </a:rPr>
              <a:t>A linear regression program was run using the data from 'beside.media' to find similar websites, but it only found sites with traffic at the exact same time as 'beside.media'.</a:t>
            </a:r>
            <a:endParaRPr>
              <a:solidFill>
                <a:schemeClr val="lt1"/>
              </a:solidFill>
            </a:endParaRPr>
          </a:p>
          <a:p>
            <a:pPr indent="-325755" lvl="0" marL="457200" rtl="0" algn="l">
              <a:spcBef>
                <a:spcPts val="0"/>
              </a:spcBef>
              <a:spcAft>
                <a:spcPts val="0"/>
              </a:spcAft>
              <a:buClr>
                <a:schemeClr val="lt1"/>
              </a:buClr>
              <a:buSzPct val="100000"/>
              <a:buChar char="●"/>
            </a:pPr>
            <a:r>
              <a:rPr lang="en">
                <a:solidFill>
                  <a:schemeClr val="lt1"/>
                </a:solidFill>
              </a:rPr>
              <a:t>The solution was found by using the tslearn library and the dynamic time warping function (dtw) to compare websites with traffic that occurred on completely different days.</a:t>
            </a:r>
            <a:endParaRPr>
              <a:solidFill>
                <a:schemeClr val="lt1"/>
              </a:solidFill>
            </a:endParaRPr>
          </a:p>
          <a:p>
            <a:pPr indent="-325755" lvl="0" marL="457200" rtl="0" algn="l">
              <a:spcBef>
                <a:spcPts val="0"/>
              </a:spcBef>
              <a:spcAft>
                <a:spcPts val="0"/>
              </a:spcAft>
              <a:buClr>
                <a:schemeClr val="lt1"/>
              </a:buClr>
              <a:buSzPct val="100000"/>
              <a:buChar char="●"/>
            </a:pPr>
            <a:r>
              <a:rPr lang="en">
                <a:solidFill>
                  <a:schemeClr val="lt1"/>
                </a:solidFill>
              </a:rPr>
              <a:t>The dtw function was used to compare all websites with 'beside.media' and only those with a dtw value below a specific threshold were saved, which returned a lot of websites containing a good amount of seemingly anomalous websites, such as '123w0w.com'.</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8"/>
          <p:cNvPicPr preferRelativeResize="0"/>
          <p:nvPr/>
        </p:nvPicPr>
        <p:blipFill>
          <a:blip r:embed="rId3">
            <a:alphaModFix/>
          </a:blip>
          <a:stretch>
            <a:fillRect/>
          </a:stretch>
        </p:blipFill>
        <p:spPr>
          <a:xfrm>
            <a:off x="142050" y="162750"/>
            <a:ext cx="4703400" cy="2133113"/>
          </a:xfrm>
          <a:prstGeom prst="rect">
            <a:avLst/>
          </a:prstGeom>
          <a:noFill/>
          <a:ln>
            <a:noFill/>
          </a:ln>
        </p:spPr>
      </p:pic>
      <p:pic>
        <p:nvPicPr>
          <p:cNvPr id="91" name="Google Shape;91;p18"/>
          <p:cNvPicPr preferRelativeResize="0"/>
          <p:nvPr/>
        </p:nvPicPr>
        <p:blipFill>
          <a:blip r:embed="rId4">
            <a:alphaModFix/>
          </a:blip>
          <a:stretch>
            <a:fillRect/>
          </a:stretch>
        </p:blipFill>
        <p:spPr>
          <a:xfrm>
            <a:off x="363600" y="2456875"/>
            <a:ext cx="4260300" cy="2521775"/>
          </a:xfrm>
          <a:prstGeom prst="rect">
            <a:avLst/>
          </a:prstGeom>
          <a:noFill/>
          <a:ln>
            <a:noFill/>
          </a:ln>
        </p:spPr>
      </p:pic>
      <p:pic>
        <p:nvPicPr>
          <p:cNvPr id="92" name="Google Shape;92;p18"/>
          <p:cNvPicPr preferRelativeResize="0"/>
          <p:nvPr/>
        </p:nvPicPr>
        <p:blipFill>
          <a:blip r:embed="rId5">
            <a:alphaModFix/>
          </a:blip>
          <a:stretch>
            <a:fillRect/>
          </a:stretch>
        </p:blipFill>
        <p:spPr>
          <a:xfrm>
            <a:off x="4691100" y="162750"/>
            <a:ext cx="4349399" cy="2294125"/>
          </a:xfrm>
          <a:prstGeom prst="rect">
            <a:avLst/>
          </a:prstGeom>
          <a:noFill/>
          <a:ln>
            <a:noFill/>
          </a:ln>
        </p:spPr>
      </p:pic>
      <p:pic>
        <p:nvPicPr>
          <p:cNvPr id="93" name="Google Shape;93;p18"/>
          <p:cNvPicPr preferRelativeResize="0"/>
          <p:nvPr/>
        </p:nvPicPr>
        <p:blipFill>
          <a:blip r:embed="rId6">
            <a:alphaModFix/>
          </a:blip>
          <a:stretch>
            <a:fillRect/>
          </a:stretch>
        </p:blipFill>
        <p:spPr>
          <a:xfrm>
            <a:off x="4845450" y="2456875"/>
            <a:ext cx="4298549" cy="2521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0">
              <a:schemeClr val="dk1"/>
            </a:gs>
            <a:gs pos="100000">
              <a:srgbClr val="20124D"/>
            </a:gs>
            <a:gs pos="100000">
              <a:srgbClr val="282C61"/>
            </a:gs>
            <a:gs pos="100000">
              <a:srgbClr val="203554"/>
            </a:gs>
            <a:gs pos="100000">
              <a:srgbClr val="2B2965"/>
            </a:gs>
            <a:gs pos="100000">
              <a:srgbClr val="351C75"/>
            </a:gs>
            <a:gs pos="100000">
              <a:srgbClr val="272D5F"/>
            </a:gs>
            <a:gs pos="100000">
              <a:srgbClr val="193D49"/>
            </a:gs>
            <a:gs pos="100000">
              <a:srgbClr val="254554"/>
            </a:gs>
            <a:gs pos="100000">
              <a:srgbClr val="737373"/>
            </a:gs>
          </a:gsLst>
          <a:lin ang="5400012" scaled="0"/>
        </a:gradFill>
      </p:bgPr>
    </p:bg>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Model 1: Classification</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99" name="Google Shape;99;p19"/>
          <p:cNvSpPr txBox="1"/>
          <p:nvPr>
            <p:ph idx="1" type="body"/>
          </p:nvPr>
        </p:nvSpPr>
        <p:spPr>
          <a:xfrm>
            <a:off x="311700" y="1152475"/>
            <a:ext cx="8520600" cy="363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lt1"/>
              </a:buClr>
              <a:buSzPts val="1800"/>
              <a:buChar char="●"/>
            </a:pPr>
            <a:r>
              <a:rPr lang="en">
                <a:solidFill>
                  <a:schemeClr val="lt1"/>
                </a:solidFill>
              </a:rPr>
              <a:t>Initial attempts</a:t>
            </a:r>
            <a:endParaRPr>
              <a:solidFill>
                <a:schemeClr val="lt1"/>
              </a:solidFill>
            </a:endParaRPr>
          </a:p>
          <a:p>
            <a:pPr indent="-342900" lvl="0" marL="457200" rtl="0" algn="l">
              <a:lnSpc>
                <a:spcPct val="150000"/>
              </a:lnSpc>
              <a:spcBef>
                <a:spcPts val="0"/>
              </a:spcBef>
              <a:spcAft>
                <a:spcPts val="0"/>
              </a:spcAft>
              <a:buClr>
                <a:schemeClr val="lt1"/>
              </a:buClr>
              <a:buSzPts val="1800"/>
              <a:buChar char="●"/>
            </a:pPr>
            <a:r>
              <a:rPr lang="en">
                <a:solidFill>
                  <a:schemeClr val="lt1"/>
                </a:solidFill>
              </a:rPr>
              <a:t>Feature Engineering</a:t>
            </a:r>
            <a:endParaRPr>
              <a:solidFill>
                <a:schemeClr val="lt1"/>
              </a:solidFill>
            </a:endParaRPr>
          </a:p>
          <a:p>
            <a:pPr indent="-317500" lvl="1" marL="914400" rtl="0" algn="l">
              <a:lnSpc>
                <a:spcPct val="150000"/>
              </a:lnSpc>
              <a:spcBef>
                <a:spcPts val="0"/>
              </a:spcBef>
              <a:spcAft>
                <a:spcPts val="0"/>
              </a:spcAft>
              <a:buClr>
                <a:schemeClr val="lt1"/>
              </a:buClr>
              <a:buSzPts val="1400"/>
              <a:buChar char="○"/>
            </a:pPr>
            <a:r>
              <a:rPr lang="en">
                <a:solidFill>
                  <a:schemeClr val="lt1"/>
                </a:solidFill>
              </a:rPr>
              <a:t>Additional Features</a:t>
            </a:r>
            <a:endParaRPr>
              <a:solidFill>
                <a:schemeClr val="lt1"/>
              </a:solidFill>
            </a:endParaRPr>
          </a:p>
          <a:p>
            <a:pPr indent="-317500" lvl="1" marL="914400" rtl="0" algn="l">
              <a:lnSpc>
                <a:spcPct val="150000"/>
              </a:lnSpc>
              <a:spcBef>
                <a:spcPts val="0"/>
              </a:spcBef>
              <a:spcAft>
                <a:spcPts val="0"/>
              </a:spcAft>
              <a:buClr>
                <a:schemeClr val="lt1"/>
              </a:buClr>
              <a:buSzPts val="1400"/>
              <a:buChar char="○"/>
            </a:pPr>
            <a:r>
              <a:rPr lang="en">
                <a:solidFill>
                  <a:schemeClr val="lt1"/>
                </a:solidFill>
              </a:rPr>
              <a:t>Balancing</a:t>
            </a:r>
            <a:endParaRPr>
              <a:solidFill>
                <a:schemeClr val="lt1"/>
              </a:solidFill>
            </a:endParaRPr>
          </a:p>
          <a:p>
            <a:pPr indent="-342900" lvl="0" marL="457200" rtl="0" algn="l">
              <a:lnSpc>
                <a:spcPct val="150000"/>
              </a:lnSpc>
              <a:spcBef>
                <a:spcPts val="0"/>
              </a:spcBef>
              <a:spcAft>
                <a:spcPts val="0"/>
              </a:spcAft>
              <a:buClr>
                <a:schemeClr val="lt1"/>
              </a:buClr>
              <a:buSzPts val="1800"/>
              <a:buChar char="●"/>
            </a:pPr>
            <a:r>
              <a:rPr lang="en">
                <a:solidFill>
                  <a:schemeClr val="lt1"/>
                </a:solidFill>
              </a:rPr>
              <a:t>Random Forest</a:t>
            </a:r>
            <a:endParaRPr>
              <a:solidFill>
                <a:schemeClr val="lt1"/>
              </a:solidFill>
            </a:endParaRPr>
          </a:p>
          <a:p>
            <a:pPr indent="-342900" lvl="0" marL="457200" rtl="0" algn="l">
              <a:lnSpc>
                <a:spcPct val="150000"/>
              </a:lnSpc>
              <a:spcBef>
                <a:spcPts val="0"/>
              </a:spcBef>
              <a:spcAft>
                <a:spcPts val="0"/>
              </a:spcAft>
              <a:buClr>
                <a:schemeClr val="lt1"/>
              </a:buClr>
              <a:buSzPts val="1800"/>
              <a:buChar char="●"/>
            </a:pPr>
            <a:r>
              <a:rPr lang="en">
                <a:solidFill>
                  <a:schemeClr val="lt1"/>
                </a:solidFill>
              </a:rPr>
              <a:t>XGBoost</a:t>
            </a:r>
            <a:endParaRPr>
              <a:solidFill>
                <a:schemeClr val="lt1"/>
              </a:solidFill>
            </a:endParaRPr>
          </a:p>
          <a:p>
            <a:pPr indent="-342900" lvl="0" marL="457200" rtl="0" algn="l">
              <a:lnSpc>
                <a:spcPct val="150000"/>
              </a:lnSpc>
              <a:spcBef>
                <a:spcPts val="0"/>
              </a:spcBef>
              <a:spcAft>
                <a:spcPts val="0"/>
              </a:spcAft>
              <a:buClr>
                <a:schemeClr val="lt1"/>
              </a:buClr>
              <a:buSzPts val="1800"/>
              <a:buChar char="●"/>
            </a:pPr>
            <a:r>
              <a:rPr lang="en">
                <a:solidFill>
                  <a:schemeClr val="lt1"/>
                </a:solidFill>
              </a:rPr>
              <a:t>Hyperparameter Tuning</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0">
              <a:schemeClr val="dk1"/>
            </a:gs>
            <a:gs pos="100000">
              <a:srgbClr val="20124D"/>
            </a:gs>
            <a:gs pos="100000">
              <a:srgbClr val="282C61"/>
            </a:gs>
            <a:gs pos="100000">
              <a:srgbClr val="203554"/>
            </a:gs>
            <a:gs pos="100000">
              <a:srgbClr val="2B2965"/>
            </a:gs>
            <a:gs pos="100000">
              <a:srgbClr val="351C75"/>
            </a:gs>
            <a:gs pos="100000">
              <a:srgbClr val="272D5F"/>
            </a:gs>
            <a:gs pos="100000">
              <a:srgbClr val="193D49"/>
            </a:gs>
            <a:gs pos="100000">
              <a:srgbClr val="254554"/>
            </a:gs>
            <a:gs pos="100000">
              <a:srgbClr val="737373"/>
            </a:gs>
          </a:gsLst>
          <a:lin ang="5400012" scaled="0"/>
        </a:gradFill>
      </p:bgPr>
    </p:bg>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Results</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05" name="Google Shape;105;p20"/>
          <p:cNvSpPr txBox="1"/>
          <p:nvPr>
            <p:ph idx="1" type="body"/>
          </p:nvPr>
        </p:nvSpPr>
        <p:spPr>
          <a:xfrm>
            <a:off x="311700" y="1152475"/>
            <a:ext cx="8520600" cy="39339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b="1" lang="en">
                <a:solidFill>
                  <a:schemeClr val="lt1"/>
                </a:solidFill>
              </a:rPr>
              <a:t>XGBoost:</a:t>
            </a:r>
            <a:endParaRPr b="1">
              <a:solidFill>
                <a:schemeClr val="lt1"/>
              </a:solidFill>
            </a:endParaRPr>
          </a:p>
          <a:p>
            <a:pPr indent="0" lvl="0" marL="0" rtl="0" algn="l">
              <a:lnSpc>
                <a:spcPct val="100000"/>
              </a:lnSpc>
              <a:spcBef>
                <a:spcPts val="0"/>
              </a:spcBef>
              <a:spcAft>
                <a:spcPts val="0"/>
              </a:spcAft>
              <a:buNone/>
            </a:pPr>
            <a:r>
              <a:t/>
            </a:r>
            <a:endParaRPr>
              <a:solidFill>
                <a:schemeClr val="lt1"/>
              </a:solidFill>
            </a:endParaRPr>
          </a:p>
          <a:p>
            <a:pPr indent="0" lvl="0" marL="0" rtl="0" algn="l">
              <a:lnSpc>
                <a:spcPct val="100000"/>
              </a:lnSpc>
              <a:spcBef>
                <a:spcPts val="0"/>
              </a:spcBef>
              <a:spcAft>
                <a:spcPts val="0"/>
              </a:spcAft>
              <a:buNone/>
            </a:pPr>
            <a:r>
              <a:rPr lang="en" u="sng">
                <a:solidFill>
                  <a:schemeClr val="lt1"/>
                </a:solidFill>
              </a:rPr>
              <a:t>Unbalanced Data</a:t>
            </a:r>
            <a:endParaRPr u="sng">
              <a:solidFill>
                <a:schemeClr val="lt1"/>
              </a:solidFill>
            </a:endParaRPr>
          </a:p>
          <a:p>
            <a:pPr indent="0" lvl="0" marL="0" rtl="0" algn="l">
              <a:lnSpc>
                <a:spcPct val="100000"/>
              </a:lnSpc>
              <a:spcBef>
                <a:spcPts val="0"/>
              </a:spcBef>
              <a:spcAft>
                <a:spcPts val="0"/>
              </a:spcAft>
              <a:buNone/>
            </a:pPr>
            <a:r>
              <a:t/>
            </a:r>
            <a:endParaRPr u="sng">
              <a:solidFill>
                <a:schemeClr val="lt1"/>
              </a:solidFill>
            </a:endParaRPr>
          </a:p>
          <a:p>
            <a:pPr indent="0" lvl="0" marL="0" rtl="0" algn="l">
              <a:lnSpc>
                <a:spcPct val="100000"/>
              </a:lnSpc>
              <a:spcBef>
                <a:spcPts val="0"/>
              </a:spcBef>
              <a:spcAft>
                <a:spcPts val="0"/>
              </a:spcAft>
              <a:buNone/>
            </a:pPr>
            <a:r>
              <a:rPr lang="en">
                <a:solidFill>
                  <a:schemeClr val="lt1"/>
                </a:solidFill>
              </a:rPr>
              <a:t>[2024000, 41441]</a:t>
            </a:r>
            <a:endParaRPr>
              <a:solidFill>
                <a:schemeClr val="lt1"/>
              </a:solidFill>
            </a:endParaRPr>
          </a:p>
          <a:p>
            <a:pPr indent="0" lvl="0" marL="0" rtl="0" algn="l">
              <a:lnSpc>
                <a:spcPct val="100000"/>
              </a:lnSpc>
              <a:spcBef>
                <a:spcPts val="0"/>
              </a:spcBef>
              <a:spcAft>
                <a:spcPts val="0"/>
              </a:spcAft>
              <a:buNone/>
            </a:pPr>
            <a:r>
              <a:rPr lang="en">
                <a:solidFill>
                  <a:schemeClr val="lt1"/>
                </a:solidFill>
              </a:rPr>
              <a:t>[0            ,   1363]</a:t>
            </a:r>
            <a:endParaRPr>
              <a:solidFill>
                <a:schemeClr val="lt1"/>
              </a:solidFill>
            </a:endParaRPr>
          </a:p>
          <a:p>
            <a:pPr indent="0" lvl="0" marL="0" rtl="0" algn="l">
              <a:lnSpc>
                <a:spcPct val="100000"/>
              </a:lnSpc>
              <a:spcBef>
                <a:spcPts val="0"/>
              </a:spcBef>
              <a:spcAft>
                <a:spcPts val="0"/>
              </a:spcAft>
              <a:buNone/>
            </a:pPr>
            <a:r>
              <a:t/>
            </a:r>
            <a:endParaRPr>
              <a:solidFill>
                <a:schemeClr val="lt1"/>
              </a:solidFill>
            </a:endParaRPr>
          </a:p>
          <a:p>
            <a:pPr indent="0" lvl="0" marL="0" rtl="0" algn="l">
              <a:lnSpc>
                <a:spcPct val="100000"/>
              </a:lnSpc>
              <a:spcBef>
                <a:spcPts val="0"/>
              </a:spcBef>
              <a:spcAft>
                <a:spcPts val="0"/>
              </a:spcAft>
              <a:buNone/>
            </a:pPr>
            <a:r>
              <a:rPr lang="en">
                <a:solidFill>
                  <a:schemeClr val="lt1"/>
                </a:solidFill>
              </a:rPr>
              <a:t>2% false pos</a:t>
            </a:r>
            <a:endParaRPr>
              <a:solidFill>
                <a:schemeClr val="lt1"/>
              </a:solidFill>
            </a:endParaRPr>
          </a:p>
          <a:p>
            <a:pPr indent="0" lvl="0" marL="0" rtl="0" algn="l">
              <a:lnSpc>
                <a:spcPct val="100000"/>
              </a:lnSpc>
              <a:spcBef>
                <a:spcPts val="0"/>
              </a:spcBef>
              <a:spcAft>
                <a:spcPts val="0"/>
              </a:spcAft>
              <a:buNone/>
            </a:pPr>
            <a:r>
              <a:t/>
            </a:r>
            <a:endParaRPr>
              <a:solidFill>
                <a:schemeClr val="lt1"/>
              </a:solidFill>
            </a:endParaRPr>
          </a:p>
          <a:p>
            <a:pPr indent="0" lvl="0" marL="0" rtl="0" algn="l">
              <a:lnSpc>
                <a:spcPct val="100000"/>
              </a:lnSpc>
              <a:spcBef>
                <a:spcPts val="0"/>
              </a:spcBef>
              <a:spcAft>
                <a:spcPts val="0"/>
              </a:spcAft>
              <a:buClr>
                <a:schemeClr val="dk1"/>
              </a:buClr>
              <a:buSzPct val="61111"/>
              <a:buFont typeface="Arial"/>
              <a:buNone/>
            </a:pPr>
            <a:r>
              <a:t/>
            </a:r>
            <a:endParaRPr>
              <a:solidFill>
                <a:schemeClr val="lt1"/>
              </a:solidFill>
            </a:endParaRPr>
          </a:p>
          <a:p>
            <a:pPr indent="0" lvl="0" marL="0" rtl="0" algn="l">
              <a:lnSpc>
                <a:spcPct val="120000"/>
              </a:lnSpc>
              <a:spcBef>
                <a:spcPts val="0"/>
              </a:spcBef>
              <a:spcAft>
                <a:spcPts val="0"/>
              </a:spcAft>
              <a:buNone/>
            </a:pPr>
            <a:r>
              <a:rPr lang="en" u="sng">
                <a:solidFill>
                  <a:srgbClr val="FFFFFF"/>
                </a:solidFill>
              </a:rPr>
              <a:t>Single Day (unbalanced)</a:t>
            </a:r>
            <a:endParaRPr u="sng">
              <a:solidFill>
                <a:srgbClr val="FFFFFF"/>
              </a:solidFill>
            </a:endParaRPr>
          </a:p>
          <a:p>
            <a:pPr indent="0" lvl="0" marL="0" rtl="0" algn="l">
              <a:lnSpc>
                <a:spcPct val="120000"/>
              </a:lnSpc>
              <a:spcBef>
                <a:spcPts val="0"/>
              </a:spcBef>
              <a:spcAft>
                <a:spcPts val="0"/>
              </a:spcAft>
              <a:buClr>
                <a:schemeClr val="dk1"/>
              </a:buClr>
              <a:buSzPct val="61111"/>
              <a:buFont typeface="Arial"/>
              <a:buNone/>
            </a:pPr>
            <a:r>
              <a:t/>
            </a:r>
            <a:endParaRPr u="sng">
              <a:solidFill>
                <a:srgbClr val="FFFFFF"/>
              </a:solidFill>
            </a:endParaRPr>
          </a:p>
          <a:p>
            <a:pPr indent="0" lvl="0" marL="0" rtl="0" algn="l">
              <a:lnSpc>
                <a:spcPct val="120000"/>
              </a:lnSpc>
              <a:spcBef>
                <a:spcPts val="0"/>
              </a:spcBef>
              <a:spcAft>
                <a:spcPts val="0"/>
              </a:spcAft>
              <a:buClr>
                <a:schemeClr val="dk1"/>
              </a:buClr>
              <a:buSzPct val="61111"/>
              <a:buFont typeface="Arial"/>
              <a:buNone/>
            </a:pPr>
            <a:r>
              <a:rPr lang="en">
                <a:solidFill>
                  <a:srgbClr val="FFFFFF"/>
                </a:solidFill>
              </a:rPr>
              <a:t>[44233, 406]</a:t>
            </a:r>
            <a:endParaRPr>
              <a:solidFill>
                <a:srgbClr val="FFFFFF"/>
              </a:solidFill>
            </a:endParaRPr>
          </a:p>
          <a:p>
            <a:pPr indent="0" lvl="0" marL="0" rtl="0" algn="l">
              <a:lnSpc>
                <a:spcPct val="120000"/>
              </a:lnSpc>
              <a:spcBef>
                <a:spcPts val="0"/>
              </a:spcBef>
              <a:spcAft>
                <a:spcPts val="0"/>
              </a:spcAft>
              <a:buClr>
                <a:schemeClr val="dk1"/>
              </a:buClr>
              <a:buSzPct val="61111"/>
              <a:buFont typeface="Arial"/>
              <a:buNone/>
            </a:pPr>
            <a:r>
              <a:rPr lang="en">
                <a:solidFill>
                  <a:srgbClr val="FFFFFF"/>
                </a:solidFill>
              </a:rPr>
              <a:t>[0        ,   20]</a:t>
            </a:r>
            <a:endParaRPr>
              <a:solidFill>
                <a:srgbClr val="FFFFFF"/>
              </a:solidFill>
            </a:endParaRPr>
          </a:p>
          <a:p>
            <a:pPr indent="0" lvl="0" marL="0" rtl="0" algn="l">
              <a:spcBef>
                <a:spcPts val="0"/>
              </a:spcBef>
              <a:spcAft>
                <a:spcPts val="0"/>
              </a:spcAft>
              <a:buClr>
                <a:schemeClr val="dk1"/>
              </a:buClr>
              <a:buSzPct val="100000"/>
              <a:buFont typeface="Arial"/>
              <a:buNone/>
            </a:pPr>
            <a:r>
              <a:t/>
            </a:r>
            <a:endParaRPr sz="1100">
              <a:solidFill>
                <a:schemeClr val="dk1"/>
              </a:solidFill>
            </a:endParaRPr>
          </a:p>
          <a:p>
            <a:pPr indent="0" lvl="0" marL="0" rtl="0" algn="l">
              <a:lnSpc>
                <a:spcPct val="120000"/>
              </a:lnSpc>
              <a:spcBef>
                <a:spcPts val="0"/>
              </a:spcBef>
              <a:spcAft>
                <a:spcPts val="0"/>
              </a:spcAft>
              <a:buClr>
                <a:schemeClr val="dk1"/>
              </a:buClr>
              <a:buSzPct val="61111"/>
              <a:buFont typeface="Arial"/>
              <a:buNone/>
            </a:pPr>
            <a:r>
              <a:rPr lang="en">
                <a:solidFill>
                  <a:srgbClr val="FFFFFF"/>
                </a:solidFill>
              </a:rPr>
              <a:t>.1% false pos</a:t>
            </a:r>
            <a:endParaRPr>
              <a:solidFill>
                <a:srgbClr val="FFFFFF"/>
              </a:solidFill>
            </a:endParaRPr>
          </a:p>
          <a:p>
            <a:pPr indent="0" lvl="0" marL="0" rtl="0" algn="l">
              <a:lnSpc>
                <a:spcPct val="100000"/>
              </a:lnSpc>
              <a:spcBef>
                <a:spcPts val="0"/>
              </a:spcBef>
              <a:spcAft>
                <a:spcPts val="0"/>
              </a:spcAft>
              <a:buNone/>
            </a:pPr>
            <a:r>
              <a:t/>
            </a:r>
            <a:endParaRPr u="sng">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0">
              <a:schemeClr val="dk1"/>
            </a:gs>
            <a:gs pos="100000">
              <a:srgbClr val="20124D"/>
            </a:gs>
            <a:gs pos="100000">
              <a:srgbClr val="282C61"/>
            </a:gs>
            <a:gs pos="100000">
              <a:srgbClr val="203554"/>
            </a:gs>
            <a:gs pos="100000">
              <a:srgbClr val="2B2965"/>
            </a:gs>
            <a:gs pos="100000">
              <a:srgbClr val="351C75"/>
            </a:gs>
            <a:gs pos="100000">
              <a:srgbClr val="272D5F"/>
            </a:gs>
            <a:gs pos="100000">
              <a:srgbClr val="193D49"/>
            </a:gs>
            <a:gs pos="100000">
              <a:srgbClr val="254554"/>
            </a:gs>
            <a:gs pos="100000">
              <a:srgbClr val="737373"/>
            </a:gs>
          </a:gsLst>
          <a:lin ang="5400012" scaled="0"/>
        </a:gradFill>
      </p:bgPr>
    </p:bg>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Model 2: (Domain, Day) Anomalies</a:t>
            </a:r>
            <a:endParaRPr>
              <a:solidFill>
                <a:schemeClr val="lt1"/>
              </a:solidFill>
            </a:endParaRPr>
          </a:p>
        </p:txBody>
      </p:sp>
      <p:sp>
        <p:nvSpPr>
          <p:cNvPr id="111" name="Google Shape;111;p21"/>
          <p:cNvSpPr txBox="1"/>
          <p:nvPr>
            <p:ph idx="1" type="body"/>
          </p:nvPr>
        </p:nvSpPr>
        <p:spPr>
          <a:xfrm>
            <a:off x="311700" y="1152475"/>
            <a:ext cx="8207100" cy="3416400"/>
          </a:xfrm>
          <a:prstGeom prst="rect">
            <a:avLst/>
          </a:prstGeom>
        </p:spPr>
        <p:txBody>
          <a:bodyPr anchorCtr="0" anchor="t" bIns="91425" lIns="91425" spcFirstLastPara="1" rIns="91425" wrap="square" tIns="91425">
            <a:normAutofit lnSpcReduction="20000"/>
          </a:bodyPr>
          <a:lstStyle/>
          <a:p>
            <a:pPr indent="-340677" lvl="0" marL="457200" rtl="0" algn="l">
              <a:lnSpc>
                <a:spcPct val="95000"/>
              </a:lnSpc>
              <a:spcBef>
                <a:spcPts val="0"/>
              </a:spcBef>
              <a:spcAft>
                <a:spcPts val="0"/>
              </a:spcAft>
              <a:buClr>
                <a:schemeClr val="lt1"/>
              </a:buClr>
              <a:buSzPts val="1765"/>
              <a:buChar char="●"/>
            </a:pPr>
            <a:r>
              <a:rPr lang="en" sz="1765">
                <a:solidFill>
                  <a:schemeClr val="lt1"/>
                </a:solidFill>
              </a:rPr>
              <a:t>Objective: Find anomalous instances of (Domain, Day) using daily count columns {num_clients, num_responses, num_shieldids}. </a:t>
            </a:r>
            <a:endParaRPr sz="1765">
              <a:solidFill>
                <a:schemeClr val="lt1"/>
              </a:solidFill>
            </a:endParaRPr>
          </a:p>
          <a:p>
            <a:pPr indent="0" lvl="0" marL="457200" rtl="0" algn="l">
              <a:lnSpc>
                <a:spcPct val="95000"/>
              </a:lnSpc>
              <a:spcBef>
                <a:spcPts val="1200"/>
              </a:spcBef>
              <a:spcAft>
                <a:spcPts val="0"/>
              </a:spcAft>
              <a:buNone/>
            </a:pPr>
            <a:r>
              <a:rPr lang="en" sz="1765">
                <a:solidFill>
                  <a:schemeClr val="lt1"/>
                </a:solidFill>
              </a:rPr>
              <a:t>Step 1: Get a statistical anomaly score for each (Domain, Day)</a:t>
            </a:r>
            <a:endParaRPr sz="1765">
              <a:solidFill>
                <a:schemeClr val="lt1"/>
              </a:solidFill>
            </a:endParaRPr>
          </a:p>
          <a:p>
            <a:pPr indent="0" lvl="0" marL="457200" rtl="0" algn="l">
              <a:lnSpc>
                <a:spcPct val="95000"/>
              </a:lnSpc>
              <a:spcBef>
                <a:spcPts val="1200"/>
              </a:spcBef>
              <a:spcAft>
                <a:spcPts val="0"/>
              </a:spcAft>
              <a:buNone/>
            </a:pPr>
            <a:r>
              <a:rPr lang="en" sz="1765">
                <a:solidFill>
                  <a:schemeClr val="lt1"/>
                </a:solidFill>
              </a:rPr>
              <a:t>Step 2: Improve our anomaly scores by classical ML methods</a:t>
            </a:r>
            <a:endParaRPr sz="1765">
              <a:solidFill>
                <a:schemeClr val="lt1"/>
              </a:solidFill>
            </a:endParaRPr>
          </a:p>
          <a:p>
            <a:pPr indent="-340677" lvl="0" marL="457200" rtl="0" algn="l">
              <a:lnSpc>
                <a:spcPct val="95000"/>
              </a:lnSpc>
              <a:spcBef>
                <a:spcPts val="1200"/>
              </a:spcBef>
              <a:spcAft>
                <a:spcPts val="0"/>
              </a:spcAft>
              <a:buClr>
                <a:schemeClr val="lt1"/>
              </a:buClr>
              <a:buSzPts val="1765"/>
              <a:buChar char="●"/>
            </a:pPr>
            <a:r>
              <a:rPr lang="en" sz="1765">
                <a:solidFill>
                  <a:schemeClr val="lt1"/>
                </a:solidFill>
              </a:rPr>
              <a:t>Consider num_clients column first.</a:t>
            </a:r>
            <a:endParaRPr sz="1765">
              <a:solidFill>
                <a:schemeClr val="lt1"/>
              </a:solidFill>
            </a:endParaRPr>
          </a:p>
          <a:p>
            <a:pPr indent="-317182" lvl="1" marL="914400" rtl="0" algn="l">
              <a:lnSpc>
                <a:spcPct val="95000"/>
              </a:lnSpc>
              <a:spcBef>
                <a:spcPts val="0"/>
              </a:spcBef>
              <a:spcAft>
                <a:spcPts val="0"/>
              </a:spcAft>
              <a:buClr>
                <a:schemeClr val="lt1"/>
              </a:buClr>
              <a:buSzPts val="1395"/>
              <a:buChar char="○"/>
            </a:pPr>
            <a:r>
              <a:rPr lang="en" sz="1395">
                <a:solidFill>
                  <a:schemeClr val="lt1"/>
                </a:solidFill>
              </a:rPr>
              <a:t>Classify domains </a:t>
            </a:r>
            <a:r>
              <a:rPr lang="en" sz="1395">
                <a:solidFill>
                  <a:schemeClr val="lt1"/>
                </a:solidFill>
              </a:rPr>
              <a:t>into a ‘client_sum_group’ by summing num_clients by domain</a:t>
            </a:r>
            <a:r>
              <a:rPr lang="en" sz="1395">
                <a:solidFill>
                  <a:schemeClr val="lt1"/>
                </a:solidFill>
              </a:rPr>
              <a:t>.</a:t>
            </a:r>
            <a:endParaRPr sz="1395">
              <a:solidFill>
                <a:schemeClr val="lt1"/>
              </a:solidFill>
            </a:endParaRPr>
          </a:p>
          <a:p>
            <a:pPr indent="-317182" lvl="1" marL="914400" rtl="0" algn="l">
              <a:lnSpc>
                <a:spcPct val="95000"/>
              </a:lnSpc>
              <a:spcBef>
                <a:spcPts val="0"/>
              </a:spcBef>
              <a:spcAft>
                <a:spcPts val="0"/>
              </a:spcAft>
              <a:buClr>
                <a:schemeClr val="lt1"/>
              </a:buClr>
              <a:buSzPts val="1395"/>
              <a:buChar char="○"/>
            </a:pPr>
            <a:r>
              <a:rPr lang="en" sz="1395">
                <a:solidFill>
                  <a:schemeClr val="lt1"/>
                </a:solidFill>
              </a:rPr>
              <a:t>For each client_sum_group, associate each (Domain, Day) with</a:t>
            </a:r>
            <a:r>
              <a:rPr lang="en" sz="1395">
                <a:solidFill>
                  <a:schemeClr val="lt1"/>
                </a:solidFill>
              </a:rPr>
              <a:t> the probability of observing a value as large as that observation.</a:t>
            </a:r>
            <a:endParaRPr sz="1395">
              <a:solidFill>
                <a:schemeClr val="lt1"/>
              </a:solidFill>
            </a:endParaRPr>
          </a:p>
          <a:p>
            <a:pPr indent="-317182" lvl="1" marL="914400" rtl="0" algn="l">
              <a:lnSpc>
                <a:spcPct val="95000"/>
              </a:lnSpc>
              <a:spcBef>
                <a:spcPts val="0"/>
              </a:spcBef>
              <a:spcAft>
                <a:spcPts val="0"/>
              </a:spcAft>
              <a:buClr>
                <a:schemeClr val="lt1"/>
              </a:buClr>
              <a:buSzPts val="1395"/>
              <a:buChar char="○"/>
            </a:pPr>
            <a:r>
              <a:rPr lang="en" sz="1395">
                <a:solidFill>
                  <a:schemeClr val="lt1"/>
                </a:solidFill>
              </a:rPr>
              <a:t>Relatively large observation in a relatively small sum group → anomaly</a:t>
            </a:r>
            <a:endParaRPr sz="1395">
              <a:solidFill>
                <a:schemeClr val="lt1"/>
              </a:solidFill>
            </a:endParaRPr>
          </a:p>
          <a:p>
            <a:pPr indent="-340677" lvl="0" marL="457200" rtl="0" algn="l">
              <a:lnSpc>
                <a:spcPct val="95000"/>
              </a:lnSpc>
              <a:spcBef>
                <a:spcPts val="0"/>
              </a:spcBef>
              <a:spcAft>
                <a:spcPts val="0"/>
              </a:spcAft>
              <a:buClr>
                <a:schemeClr val="lt1"/>
              </a:buClr>
              <a:buSzPts val="1765"/>
              <a:buChar char="●"/>
            </a:pPr>
            <a:r>
              <a:rPr lang="en" sz="1765">
                <a:solidFill>
                  <a:schemeClr val="lt1"/>
                </a:solidFill>
              </a:rPr>
              <a:t>Do the same for num_responses, num_shieldids.</a:t>
            </a:r>
            <a:endParaRPr sz="1765">
              <a:solidFill>
                <a:schemeClr val="lt1"/>
              </a:solidFill>
            </a:endParaRPr>
          </a:p>
          <a:p>
            <a:pPr indent="-340677" lvl="0" marL="457200" rtl="0" algn="l">
              <a:lnSpc>
                <a:spcPct val="95000"/>
              </a:lnSpc>
              <a:spcBef>
                <a:spcPts val="0"/>
              </a:spcBef>
              <a:spcAft>
                <a:spcPts val="0"/>
              </a:spcAft>
              <a:buClr>
                <a:schemeClr val="lt1"/>
              </a:buClr>
              <a:buSzPts val="1765"/>
              <a:buChar char="●"/>
            </a:pPr>
            <a:r>
              <a:rPr lang="en" sz="1765">
                <a:solidFill>
                  <a:schemeClr val="lt1"/>
                </a:solidFill>
              </a:rPr>
              <a:t>Normalize for daily traffic, creating a final anomaly score column with the interaction:</a:t>
            </a:r>
            <a:endParaRPr sz="1765">
              <a:solidFill>
                <a:schemeClr val="lt1"/>
              </a:solidFill>
            </a:endParaRPr>
          </a:p>
          <a:p>
            <a:pPr indent="0" lvl="0" marL="0" rtl="0" algn="ctr">
              <a:lnSpc>
                <a:spcPct val="95000"/>
              </a:lnSpc>
              <a:spcBef>
                <a:spcPts val="1200"/>
              </a:spcBef>
              <a:spcAft>
                <a:spcPts val="1200"/>
              </a:spcAft>
              <a:buNone/>
            </a:pPr>
            <a:r>
              <a:rPr lang="en" sz="1410">
                <a:solidFill>
                  <a:schemeClr val="lt1"/>
                </a:solidFill>
              </a:rPr>
              <a:t>prob_obs_num_clients</a:t>
            </a:r>
            <a:r>
              <a:rPr baseline="30000" lang="en" sz="1410">
                <a:solidFill>
                  <a:schemeClr val="lt1"/>
                </a:solidFill>
              </a:rPr>
              <a:t>1/2</a:t>
            </a:r>
            <a:r>
              <a:rPr lang="en" sz="1410">
                <a:solidFill>
                  <a:schemeClr val="lt1"/>
                </a:solidFill>
              </a:rPr>
              <a:t> X prob_obs_num_responses</a:t>
            </a:r>
            <a:r>
              <a:rPr baseline="30000" lang="en" sz="1410">
                <a:solidFill>
                  <a:schemeClr val="lt1"/>
                </a:solidFill>
              </a:rPr>
              <a:t>1/2</a:t>
            </a:r>
            <a:r>
              <a:rPr lang="en" sz="1410">
                <a:solidFill>
                  <a:schemeClr val="lt1"/>
                </a:solidFill>
              </a:rPr>
              <a:t> X prob_obs_num_shieldids</a:t>
            </a:r>
            <a:r>
              <a:rPr baseline="30000" lang="en" sz="1410">
                <a:solidFill>
                  <a:schemeClr val="lt1"/>
                </a:solidFill>
              </a:rPr>
              <a:t>1/2</a:t>
            </a:r>
            <a:endParaRPr sz="1595">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