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0000500000000000000" pitchFamily="2"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CREDIT CARD DEFAULT PREDICTION</a:t>
            </a:r>
            <a:endParaRPr/>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SUBMITTED BY</a:t>
            </a:r>
            <a:endParaRPr sz="1800"/>
          </a:p>
          <a:p>
            <a:pPr marL="0" lvl="0" indent="0" algn="l" rtl="0">
              <a:spcBef>
                <a:spcPts val="0"/>
              </a:spcBef>
              <a:spcAft>
                <a:spcPts val="0"/>
              </a:spcAft>
              <a:buNone/>
            </a:pPr>
            <a:r>
              <a:rPr lang="en-GB" sz="1800"/>
              <a:t>ATYAB HAKEEM</a:t>
            </a:r>
            <a:endParaRPr sz="1800"/>
          </a:p>
        </p:txBody>
      </p:sp>
      <p:sp>
        <p:nvSpPr>
          <p:cNvPr id="136" name="Google Shape;136;p13"/>
          <p:cNvSpPr txBox="1">
            <a:spLocks noGrp="1"/>
          </p:cNvSpPr>
          <p:nvPr>
            <p:ph type="subTitle" idx="1"/>
          </p:nvPr>
        </p:nvSpPr>
        <p:spPr>
          <a:xfrm>
            <a:off x="3537150" y="1221450"/>
            <a:ext cx="3470700" cy="48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2" name="Google Shape;142;p14"/>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5600"/>
              <a:t>Banks provide loans and credit cards to their customers, allowing them to make purchases and pay later. However, an increasing number of credit card users are defaulting on their payments, which poses problems for banks in terms of profitability and trust from investors and stakeholders. One solution to this problem is to identify potential credit card defaulters ahead of time and implement measures to mitigate the risk of default.</a:t>
            </a:r>
            <a:endParaRPr sz="5600"/>
          </a:p>
          <a:p>
            <a:pPr marL="0" lvl="0" indent="0" algn="l" rtl="0">
              <a:spcBef>
                <a:spcPts val="1200"/>
              </a:spcBef>
              <a:spcAft>
                <a:spcPts val="0"/>
              </a:spcAft>
              <a:buNone/>
            </a:pPr>
            <a:r>
              <a:rPr lang="en-GB" sz="5600"/>
              <a:t>This can be achieved by using machine learning algorithms to identify potential defaulters before they default. By analyzing the financial history and behavior of credit card users, banks can develop predictive models that can identify customers who are at high risk of defaulting on their payments. Once potential defaulters are identified, banks can take steps to mitigate the risk of default, such as by requiring these customers to provide additional collateral or by imposing stricter limits on their credit card usage. By taking these measures, banks can protect their profitability and maintain the trust of their investors and stakeholders.</a:t>
            </a:r>
            <a:endParaRPr sz="56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ANALYSIS</a:t>
            </a:r>
            <a:endParaRPr/>
          </a:p>
        </p:txBody>
      </p:sp>
      <p:sp>
        <p:nvSpPr>
          <p:cNvPr id="148" name="Google Shape;148;p15"/>
          <p:cNvSpPr txBox="1">
            <a:spLocks noGrp="1"/>
          </p:cNvSpPr>
          <p:nvPr>
            <p:ph type="body" idx="1"/>
          </p:nvPr>
        </p:nvSpPr>
        <p:spPr>
          <a:xfrm>
            <a:off x="1297500" y="1003000"/>
            <a:ext cx="7280400" cy="3828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5600"/>
              <a:t>In Data Analysis, the various trends in the dataset exhibited by the numerous features were visualized and examined. In addition, possible reasons were also hypothesized. </a:t>
            </a:r>
            <a:endParaRPr sz="5600"/>
          </a:p>
          <a:p>
            <a:pPr marL="0" lvl="0" indent="0" algn="l" rtl="0">
              <a:spcBef>
                <a:spcPts val="1200"/>
              </a:spcBef>
              <a:spcAft>
                <a:spcPts val="0"/>
              </a:spcAft>
              <a:buNone/>
            </a:pPr>
            <a:r>
              <a:rPr lang="en-GB" sz="5600"/>
              <a:t>For instance in the ‘SEX’ column, it was found that that there are more women than men in the dataset and men have a slightly higher chance of defaulting on payments. </a:t>
            </a:r>
            <a:endParaRPr sz="5600"/>
          </a:p>
          <a:p>
            <a:pPr marL="0" lvl="0" indent="0" algn="l" rtl="0">
              <a:spcBef>
                <a:spcPts val="1200"/>
              </a:spcBef>
              <a:spcAft>
                <a:spcPts val="0"/>
              </a:spcAft>
              <a:buNone/>
            </a:pPr>
            <a:r>
              <a:rPr lang="en-GB" sz="5600"/>
              <a:t>In the ‘Education’ column there are few people on the 'unknown' categories (0, 5, 6) and, although their probabilities of default are not exactly close, all of them are lower than the probabilities found for the 'well defined' labels (1, 2 and 3). Furthermore, predominant level of education in the dataset is 'University', followed by 'Grad School', 'High School', 'Unknown' and 'Others'. Considering only the first three levels a higher education translates to a lower chance of default. </a:t>
            </a:r>
            <a:endParaRPr sz="5600"/>
          </a:p>
          <a:p>
            <a:pPr marL="0" lvl="0" indent="0" algn="l" rtl="0">
              <a:spcBef>
                <a:spcPts val="1200"/>
              </a:spcBef>
              <a:spcAft>
                <a:spcPts val="0"/>
              </a:spcAft>
              <a:buNone/>
            </a:pPr>
            <a:r>
              <a:rPr lang="en-GB" sz="5600"/>
              <a:t>Considering ‘Marital Status’  the 'Unknown' category present a lower probability of default. Among the rest, those who are single have a slight lower chance of default, while the people who got divorced are more likely to default.</a:t>
            </a:r>
            <a:endParaRPr sz="5600"/>
          </a:p>
          <a:p>
            <a:pPr marL="0" lvl="0" indent="0" algn="l" rtl="0">
              <a:spcBef>
                <a:spcPts val="1200"/>
              </a:spcBef>
              <a:spcAft>
                <a:spcPts val="0"/>
              </a:spcAft>
              <a:buNone/>
            </a:pPr>
            <a:r>
              <a:rPr lang="en-GB" sz="5600"/>
              <a:t>Pandas, Matplotlib, and Seaborn libraries were predominantly used for visualization of the data. </a:t>
            </a:r>
            <a:endParaRPr sz="5600"/>
          </a:p>
          <a:p>
            <a:pPr marL="0" lvl="0" indent="0" algn="l" rtl="0">
              <a:spcBef>
                <a:spcPts val="1200"/>
              </a:spcBef>
              <a:spcAft>
                <a:spcPts val="0"/>
              </a:spcAft>
              <a:buNone/>
            </a:pPr>
            <a:endParaRPr sz="5600"/>
          </a:p>
          <a:p>
            <a:pPr marL="0" lvl="0" indent="0" algn="l" rtl="0">
              <a:spcBef>
                <a:spcPts val="1200"/>
              </a:spcBef>
              <a:spcAft>
                <a:spcPts val="0"/>
              </a:spcAft>
              <a:buNone/>
            </a:pPr>
            <a:endParaRPr sz="56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PREPROCESSING AND FEATURE ENGINEERING</a:t>
            </a:r>
            <a:endParaRPr/>
          </a:p>
        </p:txBody>
      </p:sp>
      <p:sp>
        <p:nvSpPr>
          <p:cNvPr id="154" name="Google Shape;154;p16"/>
          <p:cNvSpPr txBox="1">
            <a:spLocks noGrp="1"/>
          </p:cNvSpPr>
          <p:nvPr>
            <p:ph type="body" idx="1"/>
          </p:nvPr>
        </p:nvSpPr>
        <p:spPr>
          <a:xfrm>
            <a:off x="1297500" y="1558750"/>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The inspection of the data revealed the characteristics of the numerous features in addition to the tendencies and distribution of the data.</a:t>
            </a:r>
            <a:endParaRPr sz="1400"/>
          </a:p>
          <a:p>
            <a:pPr marL="0" lvl="0" indent="0" algn="l" rtl="0">
              <a:spcBef>
                <a:spcPts val="1200"/>
              </a:spcBef>
              <a:spcAft>
                <a:spcPts val="0"/>
              </a:spcAft>
              <a:buNone/>
            </a:pPr>
            <a:r>
              <a:rPr lang="en-GB" sz="1400"/>
              <a:t> As such, it was found that there were no null values in any of the columns. </a:t>
            </a:r>
            <a:endParaRPr sz="1400"/>
          </a:p>
          <a:p>
            <a:pPr marL="0" lvl="0" indent="0" algn="l" rtl="0">
              <a:spcBef>
                <a:spcPts val="1200"/>
              </a:spcBef>
              <a:spcAft>
                <a:spcPts val="0"/>
              </a:spcAft>
              <a:buNone/>
            </a:pPr>
            <a:r>
              <a:rPr lang="en-GB" sz="1400"/>
              <a:t>Moreover, the feature columns were also not multi-collinear i.e. strong correlation didn’t exist between the any two features. </a:t>
            </a:r>
            <a:endParaRPr sz="1400"/>
          </a:p>
          <a:p>
            <a:pPr marL="0" lvl="0" indent="0" algn="l" rtl="0">
              <a:spcBef>
                <a:spcPts val="1200"/>
              </a:spcBef>
              <a:spcAft>
                <a:spcPts val="0"/>
              </a:spcAft>
              <a:buNone/>
            </a:pPr>
            <a:r>
              <a:rPr lang="en-GB" sz="1400"/>
              <a:t>However, due the ranging values of the feature columns, standard scaling was performed to bring the values to a single scale.</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SELECTION AND EVALUATION</a:t>
            </a:r>
            <a:endParaRPr/>
          </a:p>
        </p:txBody>
      </p:sp>
      <p:sp>
        <p:nvSpPr>
          <p:cNvPr id="160" name="Google Shape;160;p17"/>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Naive Bayes, XGBoost, and RandomForest algorithms were used to train the model.</a:t>
            </a:r>
            <a:endParaRPr sz="1400"/>
          </a:p>
          <a:p>
            <a:pPr marL="0" lvl="0" indent="0" algn="l" rtl="0">
              <a:spcBef>
                <a:spcPts val="1200"/>
              </a:spcBef>
              <a:spcAft>
                <a:spcPts val="0"/>
              </a:spcAft>
              <a:buNone/>
            </a:pPr>
            <a:r>
              <a:rPr lang="en-GB" sz="1400"/>
              <a:t>Naive Bayes algorithm is based on Bayes theorem which states that ‘The probability of event ‘A’ occurring given event ‘B’ has already occurred is equal to the ratio  product  of probability of event ‘B’ occurring given event ‘A’ has already occurred  and probability of event ‘A’ occurring to the probability of event ‘B’ occurring.</a:t>
            </a:r>
            <a:endParaRPr sz="1400"/>
          </a:p>
          <a:p>
            <a:pPr marL="0" lvl="0" indent="0" algn="l" rtl="0">
              <a:spcBef>
                <a:spcPts val="1200"/>
              </a:spcBef>
              <a:spcAft>
                <a:spcPts val="0"/>
              </a:spcAft>
              <a:buNone/>
            </a:pPr>
            <a:r>
              <a:rPr lang="en-GB" sz="1400"/>
              <a:t>XGBoost is a boosting ensemble algorithm which uses multiple decision makers to make prediction where each subsequent decision maker improvises the mistakes of the previous one.</a:t>
            </a:r>
            <a:endParaRPr sz="1400"/>
          </a:p>
          <a:p>
            <a:pPr marL="0" lvl="0" indent="0" algn="l" rtl="0">
              <a:spcBef>
                <a:spcPts val="1200"/>
              </a:spcBef>
              <a:spcAft>
                <a:spcPts val="0"/>
              </a:spcAft>
              <a:buNone/>
            </a:pPr>
            <a:r>
              <a:rPr lang="en-GB" sz="1400"/>
              <a:t>RandomForest is a bagging ensemble algorithm which uses multiple decision makers to make the prediction where the final prediction is the average of the predictions of all the decision makers. </a:t>
            </a:r>
            <a:endParaRPr sz="1400"/>
          </a:p>
          <a:p>
            <a:pPr marL="0" lvl="0" indent="0" algn="l" rtl="0">
              <a:spcBef>
                <a:spcPts val="1200"/>
              </a:spcBef>
              <a:spcAft>
                <a:spcPts val="0"/>
              </a:spcAft>
              <a:buNone/>
            </a:pPr>
            <a:r>
              <a:rPr lang="en-GB" sz="1400"/>
              <a:t>Naïve Byes had the accuracy of 77.98%, XGBoost 82.14%, and Random Forest with an accuracy of  81.11%.</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PREDICTION POWER</a:t>
            </a:r>
            <a:endParaRPr/>
          </a:p>
        </p:txBody>
      </p:sp>
      <p:sp>
        <p:nvSpPr>
          <p:cNvPr id="166" name="Google Shape;166;p18"/>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t>GridSearch CV was used for hyperperameter training to obtain the best hyperperamters for training. </a:t>
            </a:r>
            <a:endParaRPr sz="1500"/>
          </a:p>
          <a:p>
            <a:pPr marL="0" lvl="0" indent="0" algn="l" rtl="0">
              <a:spcBef>
                <a:spcPts val="1200"/>
              </a:spcBef>
              <a:spcAft>
                <a:spcPts val="0"/>
              </a:spcAft>
              <a:buNone/>
            </a:pPr>
            <a:r>
              <a:rPr lang="en-GB" sz="1500"/>
              <a:t>This in turn increased the accuracy of the model trained.</a:t>
            </a:r>
            <a:endParaRPr sz="1500"/>
          </a:p>
          <a:p>
            <a:pPr marL="0" lvl="0" indent="0" algn="l" rtl="0">
              <a:spcBef>
                <a:spcPts val="1200"/>
              </a:spcBef>
              <a:spcAft>
                <a:spcPts val="0"/>
              </a:spcAft>
              <a:buNone/>
            </a:pPr>
            <a:r>
              <a:rPr lang="en-GB" sz="1500"/>
              <a:t>Experimentation revealed that most of the hyperperameters give the best performance in their default state and the ones that were optimized were:</a:t>
            </a:r>
            <a:endParaRPr sz="1500"/>
          </a:p>
          <a:p>
            <a:pPr marL="457200" lvl="0" indent="-309562" algn="l" rtl="0">
              <a:spcBef>
                <a:spcPts val="1200"/>
              </a:spcBef>
              <a:spcAft>
                <a:spcPts val="0"/>
              </a:spcAft>
              <a:buSzPct val="100000"/>
              <a:buChar char="-"/>
            </a:pPr>
            <a:r>
              <a:rPr lang="en-GB" sz="1500"/>
              <a:t>'learning_rate': 0.1,</a:t>
            </a:r>
            <a:endParaRPr sz="1500"/>
          </a:p>
          <a:p>
            <a:pPr marL="457200" lvl="0" indent="-309562" algn="l" rtl="0">
              <a:spcBef>
                <a:spcPts val="0"/>
              </a:spcBef>
              <a:spcAft>
                <a:spcPts val="0"/>
              </a:spcAft>
              <a:buSzPct val="100000"/>
              <a:buChar char="-"/>
            </a:pPr>
            <a:r>
              <a:rPr lang="en-GB" sz="1500"/>
              <a:t> 'max_depth': 3, </a:t>
            </a:r>
            <a:endParaRPr sz="1500"/>
          </a:p>
          <a:p>
            <a:pPr marL="457200" lvl="0" indent="-309562" algn="l" rtl="0">
              <a:spcBef>
                <a:spcPts val="0"/>
              </a:spcBef>
              <a:spcAft>
                <a:spcPts val="0"/>
              </a:spcAft>
              <a:buSzPct val="100000"/>
              <a:buChar char="-"/>
            </a:pPr>
            <a:r>
              <a:rPr lang="en-GB" sz="1500"/>
              <a:t>'n_estimators': 100</a:t>
            </a:r>
            <a:endParaRPr sz="15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INCREASING MODEL SPEED</a:t>
            </a:r>
            <a:endParaRPr/>
          </a:p>
        </p:txBody>
      </p:sp>
      <p:sp>
        <p:nvSpPr>
          <p:cNvPr id="172" name="Google Shape;172;p19"/>
          <p:cNvSpPr txBox="1">
            <a:spLocks noGrp="1"/>
          </p:cNvSpPr>
          <p:nvPr>
            <p:ph type="body" idx="1"/>
          </p:nvPr>
        </p:nvSpPr>
        <p:spPr>
          <a:xfrm>
            <a:off x="1297500" y="940300"/>
            <a:ext cx="7280400" cy="40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n_estimators: specifies the number of decision trees to be boosted. If n_estimator = 1, it means only 1 tree is generated, thus no boosting is at work. The default value is 100, but you can play with this number for optimal performance.</a:t>
            </a:r>
            <a:endParaRPr sz="1400"/>
          </a:p>
          <a:p>
            <a:pPr marL="0" lvl="0" indent="0" algn="l" rtl="0">
              <a:spcBef>
                <a:spcPts val="1200"/>
              </a:spcBef>
              <a:spcAft>
                <a:spcPts val="0"/>
              </a:spcAft>
              <a:buNone/>
            </a:pPr>
            <a:r>
              <a:rPr lang="en-GB" sz="1400"/>
              <a:t>subsample: it represents the subsample ratio of the training sample. A subsample = 0.5 means that 50% of training data is used prior to growing a tree. The value can be any fraction but the default value is 1.</a:t>
            </a:r>
            <a:endParaRPr sz="1400"/>
          </a:p>
          <a:p>
            <a:pPr marL="0" lvl="0" indent="0" algn="l" rtl="0">
              <a:spcBef>
                <a:spcPts val="1200"/>
              </a:spcBef>
              <a:spcAft>
                <a:spcPts val="0"/>
              </a:spcAft>
              <a:buNone/>
            </a:pPr>
            <a:r>
              <a:rPr lang="en-GB" sz="1400"/>
              <a:t>max_depth: it limits how deep each tree can grow. The default value is 6 but you can try other values if overfitting is an issue in your model.</a:t>
            </a:r>
            <a:endParaRPr sz="1400"/>
          </a:p>
          <a:p>
            <a:pPr marL="0" lvl="0" indent="0" algn="l" rtl="0">
              <a:spcBef>
                <a:spcPts val="1200"/>
              </a:spcBef>
              <a:spcAft>
                <a:spcPts val="0"/>
              </a:spcAft>
              <a:buNone/>
            </a:pPr>
            <a:r>
              <a:rPr lang="en-GB" sz="1400"/>
              <a:t>learning_rate (alias: eta): it is a regularization parameter that shrinks feature weights in each boosting step. The default value is 0.3 but people generally tune with values such as 0.01, 0.1, 0.2 etc.</a:t>
            </a:r>
            <a:endParaRPr sz="1400"/>
          </a:p>
          <a:p>
            <a:pPr marL="0" lvl="0" indent="0" algn="l" rtl="0">
              <a:spcBef>
                <a:spcPts val="1200"/>
              </a:spcBef>
              <a:spcAft>
                <a:spcPts val="1200"/>
              </a:spcAft>
              <a:buNone/>
            </a:pPr>
            <a:r>
              <a:rPr lang="en-GB" sz="1400"/>
              <a:t>gamma (alias: min_split_loss): it’s another regularization parameter for tree pruning. It specifies the minimum loss reduction required to grow a tree. The default value is set at 0.</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In conclusion, the web application built using Flask can be deployed on any cloud platform and hence accessible all around the world. With a user-friendly user-interface, the clients can easily predict if their customers are going to default on their next month payment. Armed with this information, the clients can impose restrictions on the suspected customers and/or require them to repay the balance amounts so that the institutions can mitigate as much risk as possible thereby making them less susceptible to incurring high losses.</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a:t>
            </a:r>
            <a:r>
              <a:rPr lang="en-GB" smtClean="0"/>
              <a:t>YOU</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1033</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Montserrat</vt:lpstr>
      <vt:lpstr>Arial</vt:lpstr>
      <vt:lpstr>Focus</vt:lpstr>
      <vt:lpstr>CREDIT CARD DEFAULT PREDICTION</vt:lpstr>
      <vt:lpstr>INTRODUCTION</vt:lpstr>
      <vt:lpstr>DATA ANALYSIS</vt:lpstr>
      <vt:lpstr>DATA PREPROCESSING AND FEATURE ENGINEERING</vt:lpstr>
      <vt:lpstr>MODEL SELECTION AND EVALUATION</vt:lpstr>
      <vt:lpstr>INCREASING PREDICTION POWER</vt:lpstr>
      <vt:lpstr>INCREASING MODEL SPEED</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cp:lastModifiedBy>Microsoft account</cp:lastModifiedBy>
  <cp:revision>1</cp:revision>
  <dcterms:modified xsi:type="dcterms:W3CDTF">2022-12-27T08:36:30Z</dcterms:modified>
</cp:coreProperties>
</file>