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2" r:id="rId11"/>
    <p:sldId id="275" r:id="rId12"/>
    <p:sldId id="276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87" r:id="rId23"/>
    <p:sldId id="286" r:id="rId24"/>
    <p:sldId id="280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/>
    <p:restoredTop sz="81127" autoAdjust="0"/>
  </p:normalViewPr>
  <p:slideViewPr>
    <p:cSldViewPr>
      <p:cViewPr varScale="1">
        <p:scale>
          <a:sx n="99" d="100"/>
          <a:sy n="99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8713BF7-C876-9284-4676-D0BC6243D8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DE7FA58-33C9-302F-A387-D818C9BC0C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D111FE4F-0C5F-906B-31BE-6818205F79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A320150-A952-7EE4-493B-15585AAF9B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5F5EAC8-C8CF-F210-F96E-370F894E0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61C6187F-0E0E-9E91-3C6C-E9B942E2A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0ED658-1CBF-4045-AC7C-5C5534201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7D839A-B225-9CA9-3D4A-328FA0A64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F3F23-AF00-1A4B-B102-2CDBFB07F27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38B0A4D-101D-FD16-D2C4-694CE595E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F0C86F0-7366-CF91-E9A4-0366DE84D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Arithmetic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994B7C-3EF1-7E65-6BBE-3CA85841A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493D8-52D0-B24F-A909-211BB28D92D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8F63D78-6C57-E6A7-BDA6-64EE520E3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AEFA5E-4C2E-41F3-DF27-6AF134CFD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preprocessor meets #include directive, it inserts the contents of another file into the program.</a:t>
            </a:r>
          </a:p>
          <a:p>
            <a:endParaRPr lang="en-US" altLang="en-US"/>
          </a:p>
          <a:p>
            <a:r>
              <a:rPr lang="en-US" altLang="en-US"/>
              <a:t>The header file iostream must be included in any program that use the cout object. Because cout is not part the “core” of C++ language. Specifically, it is part of the input-output stream library.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7648D0-EE51-D09B-4827-17D3D53F5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56E4-22D8-E646-9828-B5731B7865F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90CFF9C-42E1-087D-008E-3A5EBD4DF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C107717-43E5-D295-92C4-A9A57D19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procedure or function can be thought of as a group of one or more programming statements that collectively has a name.</a:t>
            </a:r>
          </a:p>
          <a:p>
            <a:r>
              <a:rPr lang="en-US" altLang="en-US"/>
              <a:t>Although most C++ programs have more than one function, every C++ program must have a function called main. It is the starting point of the program.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0A9348-19D0-93B3-D6AF-DC5107A6B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DB44A-0C7A-314B-AA1E-7405E7535E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43D7A79-8ECA-41F4-1A23-70C2221A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B5D7B4F-CBCB-9354-0BE5-F553266B0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DataType  variableName;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DA59FC-FA4E-34CA-2E83-59264DF52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C4FBA-72A4-BD43-B49F-D333C2F36D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271EEEB-5432-EA2D-05BF-886A63416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7292720-A489-BD95-F3CB-685FCE291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/>
              <a:t>float</a:t>
            </a:r>
            <a:r>
              <a:rPr lang="en-US" altLang="en-US" i="1"/>
              <a:t>  currentTemperature;</a:t>
            </a:r>
            <a:endParaRPr lang="en-US" altLang="en-US" b="1" i="1"/>
          </a:p>
          <a:p>
            <a:pPr>
              <a:lnSpc>
                <a:spcPct val="90000"/>
              </a:lnSpc>
            </a:pPr>
            <a:r>
              <a:rPr lang="en-US" altLang="en-US" b="1" i="1"/>
              <a:t>double</a:t>
            </a:r>
            <a:r>
              <a:rPr lang="en-US" altLang="en-US" i="1"/>
              <a:t>  pi, price;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currentTemperature=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pi=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price=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Output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Recall Ex. 1-2.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More examples:</a:t>
            </a:r>
          </a:p>
          <a:p>
            <a:pPr>
              <a:lnSpc>
                <a:spcPct val="90000"/>
              </a:lnSpc>
            </a:pPr>
            <a:br>
              <a:rPr lang="en-US" altLang="en-US"/>
            </a:br>
            <a:r>
              <a:rPr lang="en-US" altLang="en-US" i="1"/>
              <a:t>cout&lt;&lt;“SMS students#:”&lt;&lt;	&lt;&lt;endl;</a:t>
            </a:r>
            <a:endParaRPr lang="en-US" altLang="en-US"/>
          </a:p>
          <a:p>
            <a:pPr>
              <a:lnSpc>
                <a:spcPct val="90000"/>
              </a:lnSpc>
            </a:pPr>
            <a:br>
              <a:rPr lang="en-US" altLang="en-US"/>
            </a:br>
            <a:r>
              <a:rPr lang="en-US" altLang="en-US" i="1"/>
              <a:t>cout&lt;&lt;“His GPA:”&lt;&lt;	&lt;&lt;endl;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i="1"/>
              <a:t>cout&lt;&lt;“Current temperature is ”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	&lt;&lt;	&lt;&lt;endl;</a:t>
            </a:r>
            <a:endParaRPr lang="en-US" altLang="en-US"/>
          </a:p>
          <a:p>
            <a:pPr>
              <a:lnSpc>
                <a:spcPct val="90000"/>
              </a:lnSpc>
            </a:pPr>
            <a:br>
              <a:rPr lang="en-US" altLang="en-US"/>
            </a:br>
            <a:r>
              <a:rPr lang="en-US" altLang="en-US" i="1"/>
              <a:t>cout&lt;&lt;“pi=”&lt;&lt;	&lt;&lt;endl;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value is stored in a variable with an assignment statement. = assignment operator. C++ requires the name of the variable receiving the assignment to appear on the left side of the operator.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AC94DC-F16E-EAF4-74DF-9AAAF11A9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B24F4-1A09-B94A-B55E-196A1E94CC4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22E4998-6198-5083-C780-453EF93B3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295FDC2-5B06-EA75-9FCB-493674F71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C++ has a lot of operators for manipulating data and performing numeric calculations. According the number of operands an operator requires.</a:t>
            </a:r>
          </a:p>
          <a:p>
            <a:r>
              <a:rPr lang="en-US" altLang="en-US"/>
              <a:t>Negation operator negative. Binary operators work with two operands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9B2CF6-006D-8D8A-218E-9D05AA6D0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CEC14-2E20-6F4D-9F0D-7E45C4F8B7E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43B8BEF-01D9-0379-3CF5-A59742255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B03E5B6-C659-7C79-6698-A0F1C8488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both operands of a division statement are integers, the statement will perform integer division. This means the result of the division will be an integer as well. If there is a remainder, it will be discarded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23FF4D-1F55-859C-561D-5F18E0B68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0C5E-41BC-1C45-92BE-41174513B5F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7734C65-7E04-6FD2-BE5A-B46207453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1304AC2-B118-0AD4-C214-FBFBF195A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cout object is used to display information on the computer’s screen. Cout is classified as a stream object. It works with streams of data. Stream insertion operator.</a:t>
            </a:r>
          </a:p>
          <a:p>
            <a:endParaRPr lang="en-US" altLang="en-US"/>
          </a:p>
          <a:p>
            <a:r>
              <a:rPr lang="en-US" altLang="en-US"/>
              <a:t>There are two ways to instruct cout to start a new line. The first one is to send cout a stream manipulator called end-line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42C0-CBC7-A0DB-157B-DB2F2674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47B18-920D-6B8A-E102-A6B3AE8F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8FFF-8D0E-1746-6826-FA07B94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C60B-DA1A-1869-AFEA-B5424BFF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8686-F52E-7AA6-EAFB-6E0D283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F4E2-65A2-764A-8188-E57F683D5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C851-D680-5FD9-DF47-C97A1B49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5FBC7-505E-0481-6CE1-F844735F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4D7A-A151-C450-4B87-8881C10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9C4C-DE1D-0FD3-5FE1-6F37B171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0535-DA25-F1C0-4F48-4F13AAAD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71B8-A185-784D-9178-5FE0A9210F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4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98BAA-F34C-0E37-72EC-777517154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FB311-E804-D5B5-1314-AE86F7CA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A808-D33A-A0E9-15B1-CC413D5F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4490-0156-3E05-BBAD-D48A4FB5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DCF6-5B8F-5208-BCFF-A654DA7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406-E02C-0C47-8259-984714F2BA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50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E00-61D2-CFA3-8FB3-5D4A9DB3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DDF680B-284B-1AAB-EB66-26839F2C4FA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5583E-3E0B-CEED-70C2-372E7A6039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12C63-8F16-C6E8-EB6E-52D7BD878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4647C5-D99F-064A-8A87-0280520E1B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537C15-B8EC-3563-AEA6-123145644DB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1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436D-857A-0B85-35C2-8F796235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31AC-D97A-96FC-DB96-C1A858D7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9EFC-D0A7-36DC-2290-D266E256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E08A-F499-D906-8EC3-0225F815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1247-6AF6-EB40-8CA8-0A5D969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5F86-8376-2545-9E55-CADB4C50BD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7FB-1CB1-231D-2AB6-B83CF4E9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A5C5-9971-A912-8EAB-86D82C6F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FD0F-5F5F-2F94-9921-1DE3ACA2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31CD-3CF4-915F-173E-9C3BF64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B453-5DEF-9863-1E04-D2356684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3B14-5072-414B-95B8-B445B31670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2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727C-B43F-00F5-A236-02708396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4F08-5216-3CDA-2B10-BBE427525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3952D-C3FF-77ED-C891-901E2CF4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CFEE-E506-206C-0A4C-ECC84C98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4598-D83C-395F-3EF1-5D9B4BA9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6D2DD-6FC1-8C3B-707E-BE7FAD4F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0484-C45D-4241-9A8F-FA2E73491D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36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2BBF-0353-3C27-46E2-8AE598CE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D1E-F79C-7F6A-F09D-A615ED41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6359-14AA-029D-D700-8DE45D34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226C8-492B-151E-F854-6590DB9C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3E075-DB90-9B59-315F-293E74B11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4F0D5-2C64-EE34-9AEA-07EE92C2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B0291-F266-7CA3-1EDD-95962A1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C4E9D-4528-6E3D-FE25-6178E6D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412B-8892-3C44-B632-4BBB76266F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7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FC7C-A026-423A-ED99-06B9A605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F798E-E374-2C0E-B98B-EC2A6DBB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BE9D5-9202-B392-28B7-5AEFCFFF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4811-40EF-0DC8-7124-7E81FE3F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89DE-5586-454A-9897-147DD1FD12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26F08-FA11-89D6-B4AD-424DA08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96687-26FA-6965-4811-554EBF2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DD632-BD9E-334E-5336-58EA560D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416B-8490-1B43-A70F-2F556E7BD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34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651B-973C-9A59-BFC2-B4E42169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08F-90CC-6702-E20A-DD5C7545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A9FA-A145-58C2-2E9C-633569FE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52C12-2DD7-9E0D-197A-AA8156A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EE91-DFCA-6155-F596-CE6066F6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7FC3-6268-FEDC-A0A9-0461178A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ED87-C5FE-C24A-8B69-D282689AA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0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920C-7518-7093-F02F-9C254101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A452A-55A2-C16B-B130-7FB54B68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13F8E-6CCD-186D-CED7-4812101C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D42-05C2-2A34-B406-AC707766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6F2E-C49C-C07B-A831-F8CF2C21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A952-104B-6654-4B12-42D4CB0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BF32-8618-DA4E-828C-8C5574CD9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4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D4C21-98C8-17BE-FD12-ABCAD043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2903-6F75-215D-73EF-AE4AE8CB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9C8D-6DD1-3CBE-139D-0C952D10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AA75-739C-8D2A-F7C3-AB53072C6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9D0D-38C4-75AB-BD87-F81A1784F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2DCC-457D-C445-9C7C-E1190F8833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1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3C9ECC-8761-798E-C87E-6DCAB5A4F9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60FB385-8DC2-EF4A-9EC1-BEFFDCE89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DA6495-15F8-C40F-8CBD-E7B920D00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// This program calculates a pay check.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using  namespace</a:t>
            </a:r>
            <a:r>
              <a:rPr lang="en-US" altLang="en-US" sz="1600" i="1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void</a:t>
            </a:r>
            <a:r>
              <a:rPr lang="en-US" altLang="en-US" sz="1600" i="1"/>
              <a:t> main( )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{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int</a:t>
            </a:r>
            <a:r>
              <a:rPr lang="en-US" altLang="en-US" sz="1600" i="1"/>
              <a:t> 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float</a:t>
            </a:r>
            <a:r>
              <a:rPr lang="en-US" altLang="en-US" sz="1600" i="1"/>
              <a:t>  workHours, pay;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workerPayRate=12;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workHours=10.5;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pay=workHours</a:t>
            </a:r>
            <a:r>
              <a:rPr lang="en-US" altLang="en-US" sz="1600" i="1">
                <a:sym typeface="Symbol" pitchFamily="2" charset="2"/>
              </a:rPr>
              <a:t></a:t>
            </a:r>
            <a:r>
              <a:rPr lang="en-US" altLang="en-US" sz="1600" i="1"/>
              <a:t>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cout&lt;&lt;“A worker earns $”&lt;&lt;pay&lt;&lt;endl;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}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B61A8894-18FF-9C0A-DC8F-8C2B7204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749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D1D2EF3-AFD4-D1C6-9B34-C1F753824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A1D788-A377-3EE1-AA37-92C94D501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// This program calculates a pay check.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using  namespace</a:t>
            </a:r>
            <a:r>
              <a:rPr lang="en-US" altLang="en-US" sz="1600" i="1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void</a:t>
            </a:r>
            <a:r>
              <a:rPr lang="en-US" altLang="en-US" sz="1600" i="1"/>
              <a:t> main( )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{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int</a:t>
            </a:r>
            <a:r>
              <a:rPr lang="en-US" altLang="en-US" sz="1600" i="1"/>
              <a:t> 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float</a:t>
            </a:r>
            <a:r>
              <a:rPr lang="en-US" altLang="en-US" sz="1600" i="1"/>
              <a:t>  workHours, pay;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workerPayRate=12;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workHours=10.5;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pay=workHours</a:t>
            </a:r>
            <a:r>
              <a:rPr lang="en-US" altLang="en-US" sz="1600" i="1">
                <a:sym typeface="Symbol" pitchFamily="2" charset="2"/>
              </a:rPr>
              <a:t></a:t>
            </a:r>
            <a:r>
              <a:rPr lang="en-US" altLang="en-US" sz="1600" i="1"/>
              <a:t>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cout&lt;&lt;“A worker earns $”&lt;&lt;pay&lt;&lt;endl;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}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605CA9B5-9194-0916-4C64-59B8F708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ECD60D-2FD8-0362-B9C9-B7221C96D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Part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3EF2D-9628-B2F5-4B87-617FCC071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r>
              <a:rPr lang="en-US" altLang="en-US"/>
              <a:t>General form of a procedure or a function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Return _Type functioName ( parameter list)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endParaRPr lang="en-US" altLang="en-US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   Function_body</a:t>
            </a:r>
          </a:p>
          <a:p>
            <a:pPr>
              <a:buFont typeface="Wingdings" pitchFamily="2" charset="2"/>
              <a:buNone/>
            </a:pPr>
            <a:endParaRPr lang="en-US" altLang="en-US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chemeClr val="folHlink"/>
                </a:solidFill>
              </a:rPr>
              <a:t>}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691F707-96F2-2F9B-BEAF-57088A755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0E88464-131B-EF1B-BFCD-94D21BDC8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// This program calculates a pay check.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using  namespace</a:t>
            </a:r>
            <a:r>
              <a:rPr lang="en-US" altLang="en-US" sz="1600" i="1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void</a:t>
            </a:r>
            <a:r>
              <a:rPr lang="en-US" altLang="en-US" sz="1600" i="1"/>
              <a:t> main( )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{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int</a:t>
            </a:r>
            <a:r>
              <a:rPr lang="en-US" altLang="en-US" sz="1600" i="1"/>
              <a:t> 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float</a:t>
            </a:r>
            <a:r>
              <a:rPr lang="en-US" altLang="en-US" sz="1600" i="1"/>
              <a:t>  workHours, pay;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workerPayRate=12;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workHours=10.5;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pay=workHours</a:t>
            </a:r>
            <a:r>
              <a:rPr lang="en-US" altLang="en-US" sz="1600" i="1">
                <a:sym typeface="Symbol" pitchFamily="2" charset="2"/>
              </a:rPr>
              <a:t></a:t>
            </a:r>
            <a:r>
              <a:rPr lang="en-US" altLang="en-US" sz="1600" i="1"/>
              <a:t>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cout&lt;&lt;“A worker earns $”&lt;&lt;pay&lt;&lt;endl;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}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534F6994-DE7E-9F47-F5FE-F286D027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26F52F6-62DE-000A-9AC0-7529C51D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: Assignment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439A52D-7F01-C698-2EB3-F51AF342D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/>
              <a:t>float</a:t>
            </a:r>
            <a:r>
              <a:rPr lang="en-US" altLang="en-US" sz="2000" i="1"/>
              <a:t>  currentTemperature;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/>
              <a:t>double</a:t>
            </a:r>
            <a:r>
              <a:rPr lang="en-US" altLang="en-US" sz="2000" i="1"/>
              <a:t>  pi;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/>
              <a:t>int </a:t>
            </a:r>
            <a:r>
              <a:rPr lang="en-US" altLang="en-US" sz="2000" i="1"/>
              <a:t>Price;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currentTemperature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pi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Price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Output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cout&lt;&lt;“Current temperature is “  &lt;&lt;currentTemperature&lt;&lt;endl;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cout&lt;&lt;“pi=”&lt;&lt;pi&lt;&lt;endl;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7CA5113-0537-0FF8-D9FA-792696D0B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3D4C3AD-D876-4DA3-BC84-5463D16AD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Used for performing numeric calculations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C++ has unary, binary, and ternary operators: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unary (1 operand)		    </a:t>
            </a:r>
            <a:r>
              <a:rPr lang="en-US" altLang="en-US">
                <a:latin typeface="Courier New" panose="02070309020205020404" pitchFamily="49" charset="0"/>
              </a:rPr>
              <a:t>-5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binary (2 operands)     </a:t>
            </a:r>
            <a:r>
              <a:rPr lang="en-US" altLang="en-US">
                <a:latin typeface="Courier New" panose="02070309020205020404" pitchFamily="49" charset="0"/>
              </a:rPr>
              <a:t>13 - 7</a:t>
            </a:r>
            <a:endParaRPr lang="en-US" altLang="en-US"/>
          </a:p>
          <a:p>
            <a:pPr lvl="1">
              <a:spcBef>
                <a:spcPct val="30000"/>
              </a:spcBef>
            </a:pPr>
            <a:r>
              <a:rPr lang="en-US" altLang="en-US"/>
              <a:t>ternary (3 operands) </a:t>
            </a:r>
            <a:r>
              <a:rPr lang="en-US" altLang="en-US">
                <a:latin typeface="Courier New" panose="02070309020205020404" pitchFamily="49" charset="0"/>
              </a:rPr>
              <a:t>exp1 ? exp2 : exp3</a:t>
            </a: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D040A22-497F-EA67-07A8-CEA194118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544890C-ACB6-AED7-F047-E1CA0D2D0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Ternary operator: conditional operator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X&lt;0 ? Y=10 : z=20;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5A90D41-7665-E621-157E-5A70478A0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Arithmetic Operators</a:t>
            </a:r>
          </a:p>
        </p:txBody>
      </p:sp>
      <p:graphicFrame>
        <p:nvGraphicFramePr>
          <p:cNvPr id="49196" name="Group 44">
            <a:extLst>
              <a:ext uri="{FF2B5EF4-FFF2-40B4-BE49-F238E27FC236}">
                <a16:creationId xmlns:a16="http://schemas.microsoft.com/office/drawing/2014/main" id="{974AFD73-C4C3-3C7B-B819-6054CD6F26B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066800" y="1981200"/>
          <a:ext cx="7620000" cy="4114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7204608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713725041"/>
                    </a:ext>
                  </a:extLst>
                </a:gridCol>
                <a:gridCol w="2379663">
                  <a:extLst>
                    <a:ext uri="{9D8B030D-6E8A-4147-A177-3AD203B41FA5}">
                      <a16:colId xmlns:a16="http://schemas.microsoft.com/office/drawing/2014/main" val="2604344112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144285534"/>
                    </a:ext>
                  </a:extLst>
                </a:gridCol>
              </a:tblGrid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VALUE OF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796348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 = 7 + 3;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47723"/>
                  </a:ext>
                </a:extLst>
              </a:tr>
              <a:tr h="682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 = 7 - 3;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94501"/>
                  </a:ext>
                </a:extLst>
              </a:tr>
              <a:tr h="682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 = 7 *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49368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 = 7 /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2208"/>
                  </a:ext>
                </a:extLst>
              </a:tr>
              <a:tr h="682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ans = 7 %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06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573B08-DA63-695C-B469-CF651AADB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Operator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170B78A-7E07-6A88-AAA8-1E597AC06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543800" cy="41148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(division) operator performs integer division if both operands are integers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/ 5;    // displays 2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91 / 7;    // displays 13</a:t>
            </a:r>
          </a:p>
          <a:p>
            <a:pPr>
              <a:buClr>
                <a:schemeClr val="tx1"/>
              </a:buClr>
            </a:pPr>
            <a:r>
              <a:rPr lang="en-US" altLang="en-US"/>
              <a:t>If either operand is floating point, the result is floating point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/ 5.0;  // displays 2.6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91.0 / 7;  // displays 13.0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8AEE466-B1E6-D2E2-12A5-CEBE7F828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Operator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00D7C59-A0E2-18D8-C010-F775A76B0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(modulus) operator computes the remainder resulting from integer division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13 % 5;   // displays 3</a:t>
            </a:r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requires integers for both operands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13 % 5.0; // error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600FEBE-8EDF-34B3-79B5-56002B0A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712BD6E-E6DF-4419-EE8E-9ACFCE954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structure of C++ programs</a:t>
            </a:r>
          </a:p>
          <a:p>
            <a:r>
              <a:rPr lang="en-US" altLang="en-US"/>
              <a:t>Cout Objects</a:t>
            </a:r>
          </a:p>
          <a:p>
            <a:r>
              <a:rPr lang="en-US" altLang="en-US"/>
              <a:t>The #include directive</a:t>
            </a:r>
          </a:p>
          <a:p>
            <a:r>
              <a:rPr lang="en-US" altLang="en-US"/>
              <a:t>Variables and constants</a:t>
            </a:r>
          </a:p>
          <a:p>
            <a:r>
              <a:rPr lang="en-US" altLang="en-US"/>
              <a:t>Data Types</a:t>
            </a:r>
          </a:p>
          <a:p>
            <a:r>
              <a:rPr lang="en-US" altLang="en-US"/>
              <a:t>Operations</a:t>
            </a:r>
          </a:p>
          <a:p>
            <a:r>
              <a:rPr lang="en-US" altLang="en-US"/>
              <a:t>Comments</a:t>
            </a:r>
          </a:p>
          <a:p>
            <a:r>
              <a:rPr lang="en-US" altLang="en-US"/>
              <a:t>Programming Style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6D673F-E9EC-ED07-49AB-56B18019C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5388754-8C1A-697A-B745-E1A1C5596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// This program calculates a pay check.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using  namespace</a:t>
            </a:r>
            <a:r>
              <a:rPr lang="en-US" altLang="en-US" sz="1600" i="1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void</a:t>
            </a:r>
            <a:r>
              <a:rPr lang="en-US" altLang="en-US" sz="1600" i="1"/>
              <a:t> main( )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{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int</a:t>
            </a:r>
            <a:r>
              <a:rPr lang="en-US" altLang="en-US" sz="1600" i="1"/>
              <a:t> 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float</a:t>
            </a:r>
            <a:r>
              <a:rPr lang="en-US" altLang="en-US" sz="1600" i="1"/>
              <a:t>  workHours, pay;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workerPayRate=12;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workHours=10.5;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pay=workHours</a:t>
            </a:r>
            <a:r>
              <a:rPr lang="en-US" altLang="en-US" sz="1600" i="1">
                <a:sym typeface="Symbol" pitchFamily="2" charset="2"/>
              </a:rPr>
              <a:t></a:t>
            </a:r>
            <a:r>
              <a:rPr lang="en-US" altLang="en-US" sz="1600" i="1"/>
              <a:t>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cout&lt;&lt;“A worker earns $”&lt;&lt;pay&lt;&lt;endl;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}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90743207-2A35-7A06-E84D-3B54BA0C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3F6D22F-F453-C4BC-6894-87C9925E5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Cout Object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69F3B3-BD0A-5172-B0B4-60F7D700A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467600" cy="4572000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/>
              <a:t>Exercise: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1) cout&lt;&lt;“You got 98 points. Cheers!”;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8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2) </a:t>
            </a:r>
            <a:r>
              <a:rPr lang="en-US" altLang="en-US" sz="2000" i="1"/>
              <a:t>cout&lt;&lt;“You got ”;</a:t>
            </a:r>
            <a:endParaRPr lang="en-US" altLang="en-US" sz="20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    cout&lt;&lt;“98”;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    cout&lt;&lt;“ points. ”;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    cout&lt;&lt;“Cheers!”;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8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3) </a:t>
            </a:r>
            <a:r>
              <a:rPr lang="en-US" altLang="en-US" sz="2000" i="1"/>
              <a:t>cout&lt;&lt;“You got ”&lt;&lt;“98”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           &lt;&lt;“ ponts. ”&lt;&lt;“Cheers!”;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8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4)</a:t>
            </a:r>
            <a:r>
              <a:rPr lang="en-US" altLang="en-US" sz="2000" i="1"/>
              <a:t> cout&lt;&lt;“You got ”&lt;&lt;98&lt;&lt;“ points. Cheers!”;</a:t>
            </a:r>
            <a:endParaRPr lang="en-US" altLang="en-US" sz="200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altLang="en-US" sz="800" i="1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5) cout&lt;&lt;“You got ”&lt;&lt;98&lt;&lt;“ points.”&lt;&lt;endl;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/>
              <a:t>    cout&lt;&lt;“Cheers!”;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3D7483D-962A-2116-A615-49DC91B32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D7E7A27-6B43-8139-C6F5-E000B80C3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7600" cy="4114800"/>
          </a:xfrm>
        </p:spPr>
        <p:txBody>
          <a:bodyPr/>
          <a:lstStyle/>
          <a:p>
            <a:r>
              <a:rPr lang="en-US" altLang="en-US"/>
              <a:t>The visual organization of the source code</a:t>
            </a:r>
          </a:p>
          <a:p>
            <a:r>
              <a:rPr lang="en-US" altLang="en-US"/>
              <a:t>Includes the use of spaces, tabs, and blank lines</a:t>
            </a:r>
          </a:p>
          <a:p>
            <a:r>
              <a:rPr lang="en-US" altLang="en-US"/>
              <a:t>Does not affect the syntax of the program</a:t>
            </a:r>
          </a:p>
          <a:p>
            <a:r>
              <a:rPr lang="en-US" altLang="en-US"/>
              <a:t>Affects the readability of the source code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A8B4F1-F8F8-9E6C-0204-7DEB6E374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8A1E73C-7BBE-83F4-4D2A-03F57C9E8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3152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/>
              <a:t>// This program calculates a pay check.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/>
              <a:t>#include&lt;iostream&gt; </a:t>
            </a:r>
            <a:r>
              <a:rPr lang="en-US" altLang="en-US" sz="2400" b="1" i="1"/>
              <a:t>using namespace</a:t>
            </a:r>
            <a:r>
              <a:rPr lang="en-US" altLang="en-US" sz="2400" i="1"/>
              <a:t>  std;</a:t>
            </a:r>
            <a:r>
              <a:rPr lang="en-US" altLang="en-US" sz="2400" b="1" i="1"/>
              <a:t> void </a:t>
            </a:r>
            <a:r>
              <a:rPr lang="en-US" altLang="en-US" sz="2400" i="1"/>
              <a:t>main ( ){ </a:t>
            </a:r>
            <a:r>
              <a:rPr lang="en-US" altLang="en-US" sz="2400" b="1" i="1"/>
              <a:t>int</a:t>
            </a:r>
            <a:r>
              <a:rPr lang="en-US" altLang="en-US" sz="2400" i="1"/>
              <a:t>  workerPayRate;</a:t>
            </a:r>
            <a:r>
              <a:rPr lang="en-US" altLang="en-US" sz="2400" b="1" i="1"/>
              <a:t> float </a:t>
            </a:r>
            <a:r>
              <a:rPr lang="en-US" altLang="en-US" sz="2400" i="1"/>
              <a:t> workHours, pay;workerPayRate=12;workHours=10.5; pay=workHours</a:t>
            </a:r>
            <a:r>
              <a:rPr lang="en-US" altLang="en-US" sz="2400" i="1">
                <a:sym typeface="Symbol" pitchFamily="2" charset="2"/>
              </a:rPr>
              <a:t></a:t>
            </a:r>
            <a:r>
              <a:rPr lang="en-US" altLang="en-US" sz="2400" i="1"/>
              <a:t> workerPayRate; cout&lt;&lt; “A worker earns $”&lt;&lt;pay&lt;&lt;endl;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B2A6742-1E22-1C52-D3CA-E9AA4FF3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C0A5F78-C64D-7A85-2248-187DF7CFF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/>
              <a:t>void</a:t>
            </a:r>
            <a:r>
              <a:rPr lang="en-US" altLang="en-US" sz="2000" i="1"/>
              <a:t> main( )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     </a:t>
            </a:r>
            <a:r>
              <a:rPr lang="en-US" altLang="en-US" sz="2000" b="1" i="1"/>
              <a:t>float</a:t>
            </a:r>
            <a:r>
              <a:rPr lang="en-US" altLang="en-US" sz="2000" i="1"/>
              <a:t>  height=4, width=3.5, radius=12.1, base=9, top=5.2;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b="1" i="1"/>
              <a:t>float</a:t>
            </a:r>
            <a:r>
              <a:rPr lang="en-US" altLang="en-US" sz="2000" i="1"/>
              <a:t>  area1, area2, area3, area4;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area1=height</a:t>
            </a:r>
            <a:r>
              <a:rPr lang="en-US" altLang="en-US" sz="2000" i="1">
                <a:sym typeface="Symbol" pitchFamily="2" charset="2"/>
              </a:rPr>
              <a:t></a:t>
            </a:r>
            <a:r>
              <a:rPr lang="en-US" altLang="en-US" sz="2000" i="1"/>
              <a:t> width;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	area2=3.14</a:t>
            </a:r>
            <a:r>
              <a:rPr lang="en-US" altLang="en-US" sz="2000" i="1">
                <a:sym typeface="Symbol" pitchFamily="2" charset="2"/>
              </a:rPr>
              <a:t></a:t>
            </a:r>
            <a:r>
              <a:rPr lang="en-US" altLang="en-US" sz="2000" i="1"/>
              <a:t> radius</a:t>
            </a:r>
            <a:r>
              <a:rPr lang="en-US" altLang="en-US" sz="2000" i="1">
                <a:sym typeface="Symbol" pitchFamily="2" charset="2"/>
              </a:rPr>
              <a:t></a:t>
            </a:r>
            <a:r>
              <a:rPr lang="en-US" altLang="en-US" sz="2000" i="1"/>
              <a:t>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	area3=height</a:t>
            </a:r>
            <a:r>
              <a:rPr lang="en-US" altLang="en-US" sz="2000" i="1">
                <a:sym typeface="Symbol" pitchFamily="2" charset="2"/>
              </a:rPr>
              <a:t></a:t>
            </a:r>
            <a:r>
              <a:rPr lang="en-US" altLang="en-US" sz="2000" i="1"/>
              <a:t> base/2;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	area4=(top+base)</a:t>
            </a:r>
            <a:r>
              <a:rPr lang="en-US" altLang="en-US" sz="2000" i="1">
                <a:sym typeface="Symbol" pitchFamily="2" charset="2"/>
              </a:rPr>
              <a:t></a:t>
            </a:r>
            <a:r>
              <a:rPr lang="en-US" altLang="en-US" sz="2000" i="1"/>
              <a:t> width/2;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	cout&lt;&lt;“Areas:”&lt;&lt;area1&lt;&lt;“, ”&lt;&lt;area2&lt;&lt;“, 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     	&lt;&lt;area3&lt;&lt;“, ”&lt;&lt;area4&lt;&lt;endl;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BD08E36-2793-9FA6-7602-B5E86A63C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C4DA21-00D1-DD27-3DFF-1A4A52A87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/>
              <a:t>Common elements to improve readability:</a:t>
            </a:r>
          </a:p>
          <a:p>
            <a:pPr>
              <a:buClr>
                <a:schemeClr val="tx1"/>
              </a:buClr>
            </a:pPr>
            <a:r>
              <a:rPr lang="en-US" altLang="en-US"/>
              <a:t>Braces </a:t>
            </a:r>
            <a:r>
              <a:rPr lang="en-US" altLang="en-US">
                <a:latin typeface="Courier New" panose="02070309020205020404" pitchFamily="49" charset="0"/>
              </a:rPr>
              <a:t>{ }</a:t>
            </a:r>
            <a:r>
              <a:rPr lang="en-US" altLang="en-US"/>
              <a:t> aligned vertically</a:t>
            </a:r>
          </a:p>
          <a:p>
            <a:pPr>
              <a:buClr>
                <a:schemeClr val="tx1"/>
              </a:buClr>
            </a:pPr>
            <a:r>
              <a:rPr lang="en-US" altLang="en-US"/>
              <a:t>Indentation of statements within a set of braces</a:t>
            </a:r>
          </a:p>
          <a:p>
            <a:pPr>
              <a:buClr>
                <a:schemeClr val="tx1"/>
              </a:buClr>
            </a:pPr>
            <a:r>
              <a:rPr lang="en-US" altLang="en-US"/>
              <a:t>Blank lines between declaration and other statements</a:t>
            </a:r>
          </a:p>
          <a:p>
            <a:pPr>
              <a:buClr>
                <a:schemeClr val="tx1"/>
              </a:buClr>
            </a:pPr>
            <a:r>
              <a:rPr lang="en-US" altLang="en-US"/>
              <a:t>Long statements wrapped  over multiple lines with aligned operators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EAA47FF-B279-3D47-D185-FF4F7A8F3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239000" cy="1295400"/>
          </a:xfrm>
        </p:spPr>
        <p:txBody>
          <a:bodyPr/>
          <a:lstStyle/>
          <a:p>
            <a:r>
              <a:rPr lang="en-US" altLang="en-US"/>
              <a:t>Standard and Prestandard C++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9E7754-DA32-04F9-BED9-118D5B152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Older-style C++ programs: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.h</a:t>
            </a:r>
            <a:r>
              <a:rPr lang="en-US" altLang="en-US"/>
              <a:t> at end of header files: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#include &lt;iostream.h&gt;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/>
              <a:t>Do not use </a:t>
            </a:r>
            <a:r>
              <a:rPr lang="en-US" altLang="en-US">
                <a:latin typeface="Courier New" panose="02070309020205020404" pitchFamily="49" charset="0"/>
              </a:rPr>
              <a:t>using namespace</a:t>
            </a:r>
            <a:r>
              <a:rPr lang="en-US" altLang="en-US"/>
              <a:t> convention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en-US"/>
              <a:t>May not compile with a standard C++ compiler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A58E8C-A7F0-A637-714E-81C1C1138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2EC5282-A7C4-C161-59F5-15D793850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 dirty="0"/>
              <a:t>// This program calculates a pay check.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 dirty="0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/>
              <a:t>using  namespace</a:t>
            </a:r>
            <a:r>
              <a:rPr lang="en-US" altLang="en-US" sz="1600" i="1" dirty="0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 dirty="0"/>
              <a:t>void</a:t>
            </a:r>
            <a:r>
              <a:rPr lang="en-US" altLang="en-US" sz="1600" i="1" dirty="0"/>
              <a:t> main( )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i="1" dirty="0"/>
              <a:t>{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b="1" i="1" dirty="0"/>
              <a:t>int</a:t>
            </a:r>
            <a:r>
              <a:rPr lang="en-US" altLang="en-US" sz="1600" i="1" dirty="0"/>
              <a:t>  </a:t>
            </a:r>
            <a:r>
              <a:rPr lang="en-US" altLang="en-US" sz="1600" i="1" dirty="0" err="1"/>
              <a:t>workerPayRate</a:t>
            </a:r>
            <a:r>
              <a:rPr lang="en-US" altLang="en-US" sz="1600" i="1" dirty="0"/>
              <a:t>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b="1" i="1" dirty="0"/>
              <a:t>float</a:t>
            </a:r>
            <a:r>
              <a:rPr lang="en-US" altLang="en-US" sz="1600" i="1" dirty="0"/>
              <a:t>  </a:t>
            </a:r>
            <a:r>
              <a:rPr lang="en-US" altLang="en-US" sz="1600" i="1" dirty="0" err="1"/>
              <a:t>workHours</a:t>
            </a:r>
            <a:r>
              <a:rPr lang="en-US" altLang="en-US" sz="1600" i="1" dirty="0"/>
              <a:t>, pay;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i="1" dirty="0" err="1"/>
              <a:t>workerPayRate</a:t>
            </a:r>
            <a:r>
              <a:rPr lang="en-US" altLang="en-US" sz="1600" i="1" dirty="0"/>
              <a:t>=12;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i="1" dirty="0" err="1"/>
              <a:t>workHours</a:t>
            </a:r>
            <a:r>
              <a:rPr lang="en-US" altLang="en-US" sz="1600" i="1" dirty="0"/>
              <a:t>=10.5;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i="1" dirty="0"/>
              <a:t>pay=</a:t>
            </a:r>
            <a:r>
              <a:rPr lang="en-US" altLang="en-US" sz="1600" i="1" dirty="0" err="1"/>
              <a:t>workHours</a:t>
            </a:r>
            <a:r>
              <a:rPr lang="en-US" altLang="en-US" sz="1600" i="1" dirty="0">
                <a:sym typeface="Symbol" pitchFamily="2" charset="2"/>
              </a:rPr>
              <a:t>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workerPayRate</a:t>
            </a:r>
            <a:r>
              <a:rPr lang="en-US" altLang="en-US" sz="1600" i="1" dirty="0"/>
              <a:t>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      	</a:t>
            </a:r>
            <a:r>
              <a:rPr lang="en-US" altLang="en-US" sz="1600" i="1" dirty="0" err="1"/>
              <a:t>cout</a:t>
            </a:r>
            <a:r>
              <a:rPr lang="en-US" altLang="en-US" sz="1600" i="1" dirty="0"/>
              <a:t>&lt;&lt;“A worker earns $”&lt;&lt;pay&lt;&lt;</a:t>
            </a:r>
            <a:r>
              <a:rPr lang="en-US" altLang="en-US" sz="1600" i="1" dirty="0" err="1"/>
              <a:t>endl</a:t>
            </a:r>
            <a:r>
              <a:rPr lang="en-US" altLang="en-US" sz="1600" i="1" dirty="0"/>
              <a:t>;</a:t>
            </a:r>
            <a:endParaRPr lang="en-US" alt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i="1" dirty="0"/>
              <a:t>}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FBAF7D58-5BE8-45EB-6491-9F4ED4BC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7C8ECD2-D9A2-EC82-D057-AA5D46334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6CEB556-C536-235F-9C62-25D973166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document parts of the program</a:t>
            </a:r>
          </a:p>
          <a:p>
            <a:r>
              <a:rPr lang="en-US" altLang="en-US"/>
              <a:t>Intended for persons reading the source code of the program:</a:t>
            </a:r>
          </a:p>
          <a:p>
            <a:pPr lvl="1"/>
            <a:r>
              <a:rPr lang="en-US" altLang="en-US"/>
              <a:t>Indicate the purpose of the program</a:t>
            </a:r>
          </a:p>
          <a:p>
            <a:pPr lvl="1"/>
            <a:r>
              <a:rPr lang="en-US" altLang="en-US"/>
              <a:t>Describe the use of variables</a:t>
            </a:r>
          </a:p>
          <a:p>
            <a:pPr lvl="1"/>
            <a:r>
              <a:rPr lang="en-US" altLang="en-US"/>
              <a:t>Explain complex sections of code</a:t>
            </a:r>
          </a:p>
          <a:p>
            <a:r>
              <a:rPr lang="en-US" altLang="en-US"/>
              <a:t>Are ignored by the compiler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09EF9BB-2217-2176-68EE-4750B436B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9CA008E-4E02-6C9D-5D80-148F29A6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26670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My: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all students grades statistics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b="1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void</a:t>
            </a: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main( 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en-US" altLang="en-US" sz="20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AE4DF65B-91FF-1FB2-60AC-E48FDD0E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27432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Linda: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freshman grades statistics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b="1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void</a:t>
            </a: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main( 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en-US" altLang="en-US" sz="20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97FE6253-F8D5-B243-A107-41A738CE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752600"/>
            <a:ext cx="26670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David: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sophomore grades statistics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b="1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void</a:t>
            </a: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main( 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en-US" altLang="en-US" sz="20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01AB613A-8F70-8329-4911-9F7D9700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0"/>
            <a:ext cx="26670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Kevins: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junior grades statistics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b="1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void</a:t>
            </a: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main( 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endParaRPr lang="en-US" altLang="zh-CN" sz="1600" i="1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1600" i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endParaRPr lang="en-US" altLang="en-US" sz="20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16740E7-318C-4385-829B-72C6ECE5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Style Comments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1B1C1C7-540C-88C3-13AD-F04D96CF5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924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Begin with </a:t>
            </a:r>
            <a:r>
              <a:rPr lang="en-US" altLang="en-US">
                <a:latin typeface="Courier New" panose="02070309020205020404" pitchFamily="49" charset="0"/>
              </a:rPr>
              <a:t>//</a:t>
            </a:r>
            <a:r>
              <a:rPr lang="en-US" altLang="en-US"/>
              <a:t> through to the end of line: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int length = 12; // length in inches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int width = 15;  // width in inches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int area;        // calculated area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// calculate rectangle area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area = length * width;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BAACA8-621C-B7C9-CDC3-9F6607910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C-Style Comments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C11D00-14E8-8E6A-8115-43A86C97D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5438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Begin with </a:t>
            </a:r>
            <a:r>
              <a:rPr lang="en-US" altLang="en-US">
                <a:latin typeface="Courier New" panose="02070309020205020404" pitchFamily="49" charset="0"/>
              </a:rPr>
              <a:t>/*</a:t>
            </a:r>
            <a:r>
              <a:rPr lang="en-US" altLang="en-US"/>
              <a:t>, end with </a:t>
            </a:r>
            <a:r>
              <a:rPr lang="en-US" altLang="en-US">
                <a:latin typeface="Courier New" panose="02070309020205020404" pitchFamily="49" charset="0"/>
              </a:rPr>
              <a:t>*/</a:t>
            </a:r>
            <a:endParaRPr lang="en-US" altLang="en-US"/>
          </a:p>
          <a:p>
            <a:pPr>
              <a:buClr>
                <a:schemeClr val="tx1"/>
              </a:buClr>
            </a:pPr>
            <a:r>
              <a:rPr lang="en-US" altLang="en-US"/>
              <a:t>Can span multiple lines: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/* this is a multi-line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C-style comment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*/</a:t>
            </a:r>
            <a:endParaRPr lang="en-US" altLang="en-US"/>
          </a:p>
          <a:p>
            <a:pPr>
              <a:buClr>
                <a:schemeClr val="tx1"/>
              </a:buClr>
            </a:pPr>
            <a:r>
              <a:rPr lang="en-US" altLang="en-US"/>
              <a:t>Can be used like C++ style comments: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int area;   /* calculated area */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83AB21-0F2A-D317-415B-11A820FF4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090469-3DB5-7D00-1B41-E80302AE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// This program calculates a pay check.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using  namespace</a:t>
            </a:r>
            <a:r>
              <a:rPr lang="en-US" altLang="en-US" sz="1600" i="1"/>
              <a:t>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/>
              <a:t>void</a:t>
            </a:r>
            <a:r>
              <a:rPr lang="en-US" altLang="en-US" sz="1600" i="1"/>
              <a:t> main( )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{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int</a:t>
            </a:r>
            <a:r>
              <a:rPr lang="en-US" altLang="en-US" sz="1600" i="1"/>
              <a:t> 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b="1" i="1"/>
              <a:t>float</a:t>
            </a:r>
            <a:r>
              <a:rPr lang="en-US" altLang="en-US" sz="1600" i="1"/>
              <a:t>  workHours, pay;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workerPayRate=12;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workHours=10.5;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pay=workHours</a:t>
            </a:r>
            <a:r>
              <a:rPr lang="en-US" altLang="en-US" sz="1600" i="1">
                <a:sym typeface="Symbol" pitchFamily="2" charset="2"/>
              </a:rPr>
              <a:t></a:t>
            </a:r>
            <a:r>
              <a:rPr lang="en-US" altLang="en-US" sz="1600" i="1"/>
              <a:t> workerPayRate;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      	</a:t>
            </a:r>
            <a:r>
              <a:rPr lang="en-US" altLang="en-US" sz="1600" i="1"/>
              <a:t>cout&lt;&lt;“A worker earns $”&lt;&lt;pay&lt;&lt;endl;</a:t>
            </a:r>
            <a:endParaRPr lang="en-US" alt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i="1"/>
              <a:t>}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E16B3DBD-B81E-DF8A-2C87-0A8C2FCB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25336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F64858-2FB0-A49C-3E77-B83C82DFE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Preprocessor Directive Part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9DC2A7-5FCA-D838-61B0-E938ADCA9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 include &lt;</a:t>
            </a:r>
            <a:r>
              <a:rPr lang="en-US" altLang="en-US">
                <a:solidFill>
                  <a:srgbClr val="008000"/>
                </a:solidFill>
              </a:rPr>
              <a:t>aFileName</a:t>
            </a:r>
            <a:r>
              <a:rPr lang="en-US" altLang="en-US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1646</Words>
  <Application>Microsoft Macintosh PowerPoint</Application>
  <PresentationFormat>On-screen Show (4:3)</PresentationFormat>
  <Paragraphs>328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Introduction to C++</vt:lpstr>
      <vt:lpstr>Outline</vt:lpstr>
      <vt:lpstr>An example</vt:lpstr>
      <vt:lpstr>Comments</vt:lpstr>
      <vt:lpstr>Comments</vt:lpstr>
      <vt:lpstr>C++ Style Comments</vt:lpstr>
      <vt:lpstr>C-Style Comments</vt:lpstr>
      <vt:lpstr>An example</vt:lpstr>
      <vt:lpstr>Preprocessor Directive Part</vt:lpstr>
      <vt:lpstr>An example</vt:lpstr>
      <vt:lpstr>An example</vt:lpstr>
      <vt:lpstr>Procedure Part</vt:lpstr>
      <vt:lpstr>An example</vt:lpstr>
      <vt:lpstr>Operations : Assignment</vt:lpstr>
      <vt:lpstr>Arithmetic Operators</vt:lpstr>
      <vt:lpstr>Arithmetic Operators</vt:lpstr>
      <vt:lpstr>Binary Arithmetic Operators</vt:lpstr>
      <vt:lpstr>/ Operator</vt:lpstr>
      <vt:lpstr>% Operator</vt:lpstr>
      <vt:lpstr>An example</vt:lpstr>
      <vt:lpstr>Cout Object</vt:lpstr>
      <vt:lpstr>Programming Style</vt:lpstr>
      <vt:lpstr>Programming Style</vt:lpstr>
      <vt:lpstr>Programming Style</vt:lpstr>
      <vt:lpstr>Programming Style</vt:lpstr>
      <vt:lpstr>Standard and Prestandard C++</vt:lpstr>
    </vt:vector>
  </TitlesOfParts>
  <Company>GSU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C++</dc:title>
  <dc:creator>huiliu</dc:creator>
  <cp:lastModifiedBy>Vladimir Frants</cp:lastModifiedBy>
  <cp:revision>22</cp:revision>
  <dcterms:created xsi:type="dcterms:W3CDTF">2005-08-28T22:51:49Z</dcterms:created>
  <dcterms:modified xsi:type="dcterms:W3CDTF">2024-01-29T20:02:55Z</dcterms:modified>
</cp:coreProperties>
</file>