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5143500" cx="9144000"/>
  <p:notesSz cx="6858000" cy="9144000"/>
  <p:embeddedFontLst>
    <p:embeddedFont>
      <p:font typeface="Lato"/>
      <p:regular r:id="rId53"/>
      <p:bold r:id="rId54"/>
      <p:italic r:id="rId55"/>
      <p:boldItalic r:id="rId56"/>
    </p:embeddedFont>
    <p:embeddedFont>
      <p:font typeface="Lora"/>
      <p:regular r:id="rId57"/>
      <p:bold r:id="rId58"/>
      <p:italic r:id="rId59"/>
      <p:boldItalic r:id="rId60"/>
    </p:embeddedFont>
    <p:embeddedFont>
      <p:font typeface="Quattrocento Sans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QuattrocentoSans-bold.fntdata"/><Relationship Id="rId61" Type="http://schemas.openxmlformats.org/officeDocument/2006/relationships/font" Target="fonts/QuattrocentoSans-regular.fntdata"/><Relationship Id="rId20" Type="http://schemas.openxmlformats.org/officeDocument/2006/relationships/slide" Target="slides/slide16.xml"/><Relationship Id="rId64" Type="http://schemas.openxmlformats.org/officeDocument/2006/relationships/font" Target="fonts/QuattrocentoSans-boldItalic.fntdata"/><Relationship Id="rId63" Type="http://schemas.openxmlformats.org/officeDocument/2006/relationships/font" Target="fonts/QuattrocentoSans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Lora-bold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Lato-regular.fntdata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Lato-italic.fntdata"/><Relationship Id="rId10" Type="http://schemas.openxmlformats.org/officeDocument/2006/relationships/slide" Target="slides/slide6.xml"/><Relationship Id="rId54" Type="http://schemas.openxmlformats.org/officeDocument/2006/relationships/font" Target="fonts/Lato-bold.fntdata"/><Relationship Id="rId13" Type="http://schemas.openxmlformats.org/officeDocument/2006/relationships/slide" Target="slides/slide9.xml"/><Relationship Id="rId57" Type="http://schemas.openxmlformats.org/officeDocument/2006/relationships/font" Target="fonts/Lora-regular.fntdata"/><Relationship Id="rId12" Type="http://schemas.openxmlformats.org/officeDocument/2006/relationships/slide" Target="slides/slide8.xml"/><Relationship Id="rId56" Type="http://schemas.openxmlformats.org/officeDocument/2006/relationships/font" Target="fonts/Lato-boldItalic.fntdata"/><Relationship Id="rId15" Type="http://schemas.openxmlformats.org/officeDocument/2006/relationships/slide" Target="slides/slide11.xml"/><Relationship Id="rId59" Type="http://schemas.openxmlformats.org/officeDocument/2006/relationships/font" Target="fonts/Lora-italic.fntdata"/><Relationship Id="rId14" Type="http://schemas.openxmlformats.org/officeDocument/2006/relationships/slide" Target="slides/slide10.xml"/><Relationship Id="rId58" Type="http://schemas.openxmlformats.org/officeDocument/2006/relationships/font" Target="fonts/Lora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874ece9c6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874ece9c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874ece9c6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874ece9c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959803282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9598032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959803282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95980328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959803282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95980328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959803282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95980328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959803282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95980328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874ece9c6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874ece9c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8530e67c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8530e67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8530e67c4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8530e67c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874ece9c6_0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874ece9c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8530e67c4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8530e67c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8530e67c4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8530e67c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8530e67c4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8530e67c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8530e67c4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8530e67c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18530e67c4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18530e67c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8530e67c4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8530e67c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18530e67c4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18530e67c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18530e67c4_0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18530e67c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18530e67c4_0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18530e67c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1874ece9c6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1874ece9c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1960a57d4f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1960a57d4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1960a57d4f_0_2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1960a57d4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1960a57d4f_0_2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1960a57d4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1960a57d4f_0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1960a57d4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1960a57d4f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1960a57d4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1960a57d4f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1960a57d4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1960a57d4f_0_2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1960a57d4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1960a57d4f_0_2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1960a57d4f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1960a57d4f_0_3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1960a57d4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1960a57d4f_0_3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1960a57d4f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874ece9c6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874ece9c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1874ece9c6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1874ece9c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1960a57d4f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1960a57d4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1a41e6bb9e_2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1a41e6bb9e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1960a57d4f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1960a57d4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1a41e6bb9e_2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1a41e6bb9e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1900859d1e_7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1900859d1e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19e20f62a2_2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19e20f62a2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19e20f62a2_2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19e20f62a2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874ece9c6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874ece9c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874ece9c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874ece9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874ece9c6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874ece9c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874ece9c6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874ece9c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874ece9c6_0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874ece9c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27.png"/><Relationship Id="rId6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4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32.png"/><Relationship Id="rId5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Relationship Id="rId6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Relationship Id="rId4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1.png"/><Relationship Id="rId4" Type="http://schemas.openxmlformats.org/officeDocument/2006/relationships/image" Target="../media/image44.png"/><Relationship Id="rId5" Type="http://schemas.openxmlformats.org/officeDocument/2006/relationships/image" Target="../media/image42.png"/><Relationship Id="rId6" Type="http://schemas.openxmlformats.org/officeDocument/2006/relationships/image" Target="../media/image5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6.png"/><Relationship Id="rId4" Type="http://schemas.openxmlformats.org/officeDocument/2006/relationships/image" Target="../media/image43.png"/><Relationship Id="rId5" Type="http://schemas.openxmlformats.org/officeDocument/2006/relationships/image" Target="../media/image5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3.png"/><Relationship Id="rId4" Type="http://schemas.openxmlformats.org/officeDocument/2006/relationships/image" Target="../media/image52.png"/><Relationship Id="rId5" Type="http://schemas.openxmlformats.org/officeDocument/2006/relationships/image" Target="../media/image47.png"/><Relationship Id="rId6" Type="http://schemas.openxmlformats.org/officeDocument/2006/relationships/image" Target="../media/image4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4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jackdaoud/marketing-data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5.jpg"/><Relationship Id="rId4" Type="http://schemas.openxmlformats.org/officeDocument/2006/relationships/image" Target="../media/image60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8.jpg"/><Relationship Id="rId4" Type="http://schemas.openxmlformats.org/officeDocument/2006/relationships/image" Target="../media/image66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1.jpg"/><Relationship Id="rId4" Type="http://schemas.openxmlformats.org/officeDocument/2006/relationships/image" Target="../media/image6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9.jpg"/><Relationship Id="rId4" Type="http://schemas.openxmlformats.org/officeDocument/2006/relationships/image" Target="../media/image68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9.jpg"/><Relationship Id="rId4" Type="http://schemas.openxmlformats.org/officeDocument/2006/relationships/image" Target="../media/image70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3.jpg"/><Relationship Id="rId4" Type="http://schemas.openxmlformats.org/officeDocument/2006/relationships/image" Target="../media/image67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996623" y="2003900"/>
            <a:ext cx="594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DSC424 Final Project - Marketing Data</a:t>
            </a:r>
            <a:endParaRPr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2"/>
          <p:cNvSpPr txBox="1"/>
          <p:nvPr/>
        </p:nvSpPr>
        <p:spPr>
          <a:xfrm>
            <a:off x="7333488" y="3730752"/>
            <a:ext cx="17817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Group1</a:t>
            </a:r>
            <a:endParaRPr sz="1000">
              <a:solidFill>
                <a:srgbClr val="494C4E"/>
              </a:solidFill>
              <a:highlight>
                <a:srgbClr val="FFFFFF"/>
              </a:highlight>
            </a:endParaRPr>
          </a:p>
          <a:p>
            <a:pPr indent="0" lvl="0" marL="0" marR="1554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94C4E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Milad Sabouri</a:t>
            </a:r>
            <a:endParaRPr sz="1000">
              <a:solidFill>
                <a:srgbClr val="494C4E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94C4E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Isabelle Na Young Choi</a:t>
            </a:r>
            <a:endParaRPr sz="1000">
              <a:solidFill>
                <a:srgbClr val="494C4E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94C4E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Stephanie Olivera</a:t>
            </a:r>
            <a:endParaRPr sz="1000">
              <a:solidFill>
                <a:srgbClr val="494C4E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94C4E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Chien-Lin Yang</a:t>
            </a:r>
            <a:endParaRPr sz="1000">
              <a:solidFill>
                <a:srgbClr val="494C4E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94C4E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Pengju Zhang</a:t>
            </a:r>
            <a:endParaRPr sz="1000">
              <a:solidFill>
                <a:srgbClr val="494C4E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b="0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Visualization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5704800" y="1453200"/>
            <a:ext cx="31125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CD00"/>
                </a:highlight>
              </a:rPr>
              <a:t>Categorical vs. Categorical Features</a:t>
            </a:r>
            <a:endParaRPr sz="2000">
              <a:highlight>
                <a:srgbClr val="FFCD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</a:rPr>
              <a:t>The relationship between the target feature response and 4 different categorical features, age, marital status, education, and country</a:t>
            </a:r>
            <a:endParaRPr sz="2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2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9" name="Google Shape;179;p2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835" y="1453200"/>
            <a:ext cx="4509223" cy="3527024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ctrTitle"/>
          </p:nvPr>
        </p:nvSpPr>
        <p:spPr>
          <a:xfrm>
            <a:off x="2022225" y="1693525"/>
            <a:ext cx="4914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2022225" y="2917024"/>
            <a:ext cx="55914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94C4E"/>
                </a:solidFill>
              </a:rPr>
              <a:t>Stephanie Olivera</a:t>
            </a:r>
            <a:r>
              <a:rPr lang="en">
                <a:solidFill>
                  <a:srgbClr val="494C4E"/>
                </a:solidFill>
              </a:rPr>
              <a:t> </a:t>
            </a:r>
            <a:endParaRPr sz="1800"/>
          </a:p>
        </p:txBody>
      </p:sp>
      <p:sp>
        <p:nvSpPr>
          <p:cNvPr id="191" name="Google Shape;191;p22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2" name="Google Shape;192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Initial Ordinary Least Squares Regression</a:t>
            </a:r>
            <a:endParaRPr sz="1400"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537575"/>
            <a:ext cx="3774300" cy="342739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0" name="Google Shape;200;p23"/>
          <p:cNvSpPr txBox="1"/>
          <p:nvPr/>
        </p:nvSpPr>
        <p:spPr>
          <a:xfrm>
            <a:off x="4641900" y="1391975"/>
            <a:ext cx="4176600" cy="3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Significant Features</a:t>
            </a:r>
            <a:endParaRPr b="1"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95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Quattrocento Sans"/>
              <a:buChar char="●"/>
            </a:pPr>
            <a:r>
              <a:rPr b="1"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Years_customer, is_married,  Income, Kidhome, Teenhome, MntWines, MntFruits, MntMeatProducts, MntFishProducts, MntSweetProducts, MntGoldProducts, AcceptedCmp4, AcceptedCmp5</a:t>
            </a:r>
            <a:endParaRPr b="1"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Adjusted-R^2</a:t>
            </a:r>
            <a:endParaRPr b="1"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95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Quattrocento Sans"/>
              <a:buChar char="●"/>
            </a:pPr>
            <a:r>
              <a:rPr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0.7496</a:t>
            </a:r>
            <a:endParaRPr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Train RMSE</a:t>
            </a:r>
            <a:endParaRPr b="1"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95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Quattrocento Sans"/>
              <a:buChar char="●"/>
            </a:pPr>
            <a:r>
              <a:rPr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3.61</a:t>
            </a:r>
            <a:endParaRPr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 RMSE</a:t>
            </a:r>
            <a:endParaRPr b="1"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95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Quattrocento Sans"/>
              <a:buChar char="●"/>
            </a:pPr>
            <a:r>
              <a:rPr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4.52</a:t>
            </a:r>
            <a:endParaRPr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25% larger Test RMSE than Train RMSE suggests overfitting</a:t>
            </a:r>
            <a:endParaRPr b="1" sz="13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01" name="Google Shape;201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02" name="Google Shape;202;p2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4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Ordinary Least Squares (All-Subsets)</a:t>
            </a:r>
            <a:endParaRPr sz="1400"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25" y="1515750"/>
            <a:ext cx="3395757" cy="348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 txBox="1"/>
          <p:nvPr/>
        </p:nvSpPr>
        <p:spPr>
          <a:xfrm>
            <a:off x="4641900" y="1441200"/>
            <a:ext cx="3774300" cy="3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Significant Features (8)</a:t>
            </a:r>
            <a:endParaRPr b="1"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Quattrocento Sans"/>
              <a:buChar char="●"/>
            </a:pPr>
            <a:r>
              <a:rPr b="1"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Age, Kidhome, MntWines, MntFruits, MntMeatProducts, MntSweetProducts, MntGoldProds, AcceptedCmp5</a:t>
            </a:r>
            <a:endParaRPr b="1"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Adjusted-R^2</a:t>
            </a:r>
            <a:endParaRPr b="1"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Quattrocento Sans"/>
              <a:buChar char="●"/>
            </a:pPr>
            <a:r>
              <a:rPr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0.7451</a:t>
            </a:r>
            <a:endParaRPr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Train RMSE</a:t>
            </a:r>
            <a:endParaRPr b="1"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Quattrocento Sans"/>
              <a:buChar char="●"/>
            </a:pPr>
            <a:r>
              <a:rPr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3.65</a:t>
            </a:r>
            <a:endParaRPr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 RMSE</a:t>
            </a:r>
            <a:endParaRPr b="1"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Quattrocento Sans"/>
              <a:buChar char="●"/>
            </a:pPr>
            <a:r>
              <a:rPr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4.71</a:t>
            </a:r>
            <a:endParaRPr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Slight increase in Train and Test RMSE</a:t>
            </a:r>
            <a:endParaRPr b="1" sz="13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4" name="Google Shape;214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5" name="Google Shape;215;p2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Lasso</a:t>
            </a:r>
            <a:endParaRPr sz="1400"/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00" y="1441200"/>
            <a:ext cx="4326798" cy="353319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5"/>
          <p:cNvSpPr txBox="1"/>
          <p:nvPr/>
        </p:nvSpPr>
        <p:spPr>
          <a:xfrm>
            <a:off x="4641900" y="1441200"/>
            <a:ext cx="4373700" cy="3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Significant Features (10)</a:t>
            </a:r>
            <a:endParaRPr b="1"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76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Quattrocento Sans"/>
              <a:buChar char="●"/>
            </a:pPr>
            <a:r>
              <a:rPr b="1"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Income, Kidhome, Teenhome, MntWines, MntFruits, MntMeatProds, MntFishProds, MntSweetProds, MntGoldProducts, AcceptedCmp5</a:t>
            </a:r>
            <a:endParaRPr b="1"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Quattrocento Sans"/>
              <a:buChar char="●"/>
            </a:pPr>
            <a:r>
              <a:rPr b="1"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Income, Teenhome, MntFishProds not previously selected</a:t>
            </a:r>
            <a:endParaRPr b="1"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Adjusted-R^2</a:t>
            </a:r>
            <a:endParaRPr b="1"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76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Quattrocento Sans"/>
              <a:buChar char="●"/>
            </a:pPr>
            <a:r>
              <a:rPr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0.705</a:t>
            </a:r>
            <a:endParaRPr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Train RMSE</a:t>
            </a:r>
            <a:endParaRPr b="1"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76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Quattrocento Sans"/>
              <a:buChar char="●"/>
            </a:pPr>
            <a:r>
              <a:rPr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3.73</a:t>
            </a:r>
            <a:endParaRPr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 RMSE</a:t>
            </a:r>
            <a:endParaRPr b="1"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76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Quattrocento Sans"/>
              <a:buChar char="●"/>
            </a:pPr>
            <a:r>
              <a:rPr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4.64</a:t>
            </a:r>
            <a:endParaRPr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 RMSE has decreased from previous model</a:t>
            </a:r>
            <a:endParaRPr b="1" sz="13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27" name="Google Shape;227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8" name="Google Shape;228;p2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2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Lasso (Relaxed)</a:t>
            </a:r>
            <a:endParaRPr sz="1400"/>
          </a:p>
        </p:txBody>
      </p:sp>
      <p:pic>
        <p:nvPicPr>
          <p:cNvPr id="238" name="Google Shape;2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00" y="1637979"/>
            <a:ext cx="4283402" cy="300154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6"/>
          <p:cNvSpPr txBox="1"/>
          <p:nvPr/>
        </p:nvSpPr>
        <p:spPr>
          <a:xfrm>
            <a:off x="4641900" y="1441200"/>
            <a:ext cx="4283400" cy="3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Significant Features (9)</a:t>
            </a:r>
            <a:endParaRPr b="1"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Quattrocento Sans"/>
              <a:buChar char="●"/>
            </a:pPr>
            <a:r>
              <a:rPr b="1"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Income, Kidhome, MntWines, MntFruits, MntMeatProds, MntFishProds, MntSweetProds, MntGoldProducts, AcceptedCmp5</a:t>
            </a:r>
            <a:endParaRPr b="1"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Adjusted-R^2</a:t>
            </a:r>
            <a:endParaRPr b="1"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Quattrocento Sans"/>
              <a:buChar char="●"/>
            </a:pPr>
            <a:r>
              <a:rPr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0.728</a:t>
            </a:r>
            <a:endParaRPr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Train RMSE</a:t>
            </a:r>
            <a:endParaRPr b="1"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Quattrocento Sans"/>
              <a:buChar char="●"/>
            </a:pPr>
            <a:r>
              <a:rPr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3.725</a:t>
            </a:r>
            <a:endParaRPr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 RMSE</a:t>
            </a:r>
            <a:endParaRPr b="1"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Quattrocento Sans"/>
              <a:buChar char="●"/>
            </a:pPr>
            <a:r>
              <a:rPr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4.664</a:t>
            </a:r>
            <a:endParaRPr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 a big difference from regular Lasso</a:t>
            </a:r>
            <a:endParaRPr b="1" sz="13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40" name="Google Shape;240;p2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41" name="Google Shape;241;p2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2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Ridge</a:t>
            </a:r>
            <a:endParaRPr sz="1400"/>
          </a:p>
        </p:txBody>
      </p:sp>
      <p:pic>
        <p:nvPicPr>
          <p:cNvPr id="251" name="Google Shape;2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50" y="1484825"/>
            <a:ext cx="4501351" cy="330329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7"/>
          <p:cNvSpPr txBox="1"/>
          <p:nvPr/>
        </p:nvSpPr>
        <p:spPr>
          <a:xfrm>
            <a:off x="4641900" y="1441200"/>
            <a:ext cx="4283400" cy="3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Significant Features</a:t>
            </a:r>
            <a:endParaRPr b="1"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Quattrocento Sans"/>
              <a:buChar char="●"/>
            </a:pPr>
            <a:r>
              <a:rPr b="1"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All features</a:t>
            </a:r>
            <a:endParaRPr b="1"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Adjusted-R^2</a:t>
            </a:r>
            <a:endParaRPr b="1"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Quattrocento Sans"/>
              <a:buChar char="●"/>
            </a:pPr>
            <a:r>
              <a:rPr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0.744</a:t>
            </a:r>
            <a:endParaRPr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Train RMSE</a:t>
            </a:r>
            <a:endParaRPr b="1"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Quattrocento Sans"/>
              <a:buChar char="●"/>
            </a:pPr>
            <a:r>
              <a:rPr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3.705</a:t>
            </a:r>
            <a:endParaRPr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 RMSE</a:t>
            </a:r>
            <a:endParaRPr b="1"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Quattrocento Sans"/>
              <a:buChar char="●"/>
            </a:pPr>
            <a:r>
              <a:rPr lang="en" sz="13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4.37</a:t>
            </a:r>
            <a:endParaRPr sz="13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 RMSE is only 18% larger than train RMSE now</a:t>
            </a:r>
            <a:endParaRPr b="1" sz="13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53" name="Google Shape;253;p2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54" name="Google Shape;254;p2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Analysis</a:t>
            </a:r>
            <a:endParaRPr/>
          </a:p>
        </p:txBody>
      </p:sp>
      <p:sp>
        <p:nvSpPr>
          <p:cNvPr id="263" name="Google Shape;263;p28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54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94C4E"/>
                </a:solidFill>
              </a:rPr>
              <a:t>Milad Sabouri</a:t>
            </a:r>
            <a:endParaRPr sz="1800"/>
          </a:p>
        </p:txBody>
      </p:sp>
      <p:sp>
        <p:nvSpPr>
          <p:cNvPr id="264" name="Google Shape;264;p28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65" name="Google Shape;265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2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PCA: 1st Analysis - Overview</a:t>
            </a:r>
            <a:endParaRPr sz="1400"/>
          </a:p>
        </p:txBody>
      </p:sp>
      <p:pic>
        <p:nvPicPr>
          <p:cNvPr id="272" name="Google Shape;2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025" y="1507325"/>
            <a:ext cx="3206200" cy="201532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3" name="Google Shape;2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4000" y="2555346"/>
            <a:ext cx="2383925" cy="239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4" name="Google Shape;274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75" name="Google Shape;275;p2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9" name="Google Shape;27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9650" y="1792450"/>
            <a:ext cx="3579551" cy="315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PCA: 1st Analysis - Find Significant Factors</a:t>
            </a:r>
            <a:endParaRPr sz="1400"/>
          </a:p>
        </p:txBody>
      </p:sp>
      <p:sp>
        <p:nvSpPr>
          <p:cNvPr id="285" name="Google Shape;285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378112"/>
            <a:ext cx="8839200" cy="466998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7" name="Google Shape;2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8768" y="1481328"/>
            <a:ext cx="2121408" cy="271576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8" name="Google Shape;28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7700" y="1481328"/>
            <a:ext cx="2121408" cy="2715768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9" name="Google Shape;28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7648" y="1481328"/>
            <a:ext cx="2121408" cy="2715768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0"/>
          <p:cNvSpPr txBox="1"/>
          <p:nvPr/>
        </p:nvSpPr>
        <p:spPr>
          <a:xfrm>
            <a:off x="3508450" y="4828250"/>
            <a:ext cx="184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Number of Factors = 4 / 6</a:t>
            </a:r>
            <a:endParaRPr b="1" i="1" sz="10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91" name="Google Shape;291;p3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92" name="Google Shape;292;p3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1381250" y="1452195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rgbClr val="494C4E"/>
                </a:solidFill>
                <a:highlight>
                  <a:srgbClr val="FFFFFF"/>
                </a:highlight>
              </a:rPr>
              <a:t>Introduction</a:t>
            </a:r>
            <a:endParaRPr>
              <a:solidFill>
                <a:srgbClr val="494C4E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rgbClr val="494C4E"/>
                </a:solidFill>
                <a:highlight>
                  <a:srgbClr val="FFFFFF"/>
                </a:highlight>
              </a:rPr>
              <a:t>Data Exploratory</a:t>
            </a:r>
            <a:endParaRPr>
              <a:solidFill>
                <a:srgbClr val="494C4E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rgbClr val="494C4E"/>
                </a:solidFill>
                <a:highlight>
                  <a:srgbClr val="FFFFFF"/>
                </a:highlight>
              </a:rPr>
              <a:t>Regression Analysis</a:t>
            </a:r>
            <a:endParaRPr>
              <a:solidFill>
                <a:srgbClr val="494C4E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rgbClr val="494C4E"/>
                </a:solidFill>
                <a:highlight>
                  <a:srgbClr val="FFFFFF"/>
                </a:highlight>
              </a:rPr>
              <a:t>PCA Analysis</a:t>
            </a:r>
            <a:endParaRPr>
              <a:solidFill>
                <a:srgbClr val="494C4E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rgbClr val="494C4E"/>
                </a:solidFill>
                <a:highlight>
                  <a:srgbClr val="FFFFFF"/>
                </a:highlight>
              </a:rPr>
              <a:t>LDA Analysis</a:t>
            </a:r>
            <a:endParaRPr>
              <a:solidFill>
                <a:srgbClr val="494C4E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rgbClr val="494C4E"/>
                </a:solidFill>
                <a:highlight>
                  <a:srgbClr val="FFFFFF"/>
                </a:highlight>
              </a:rPr>
              <a:t>Clustering Analysis</a:t>
            </a:r>
            <a:endParaRPr>
              <a:solidFill>
                <a:srgbClr val="494C4E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C4E"/>
              </a:buClr>
              <a:buSzPts val="2400"/>
              <a:buAutoNum type="arabicPeriod"/>
            </a:pPr>
            <a:r>
              <a:rPr lang="en">
                <a:solidFill>
                  <a:srgbClr val="494C4E"/>
                </a:solidFill>
                <a:highlight>
                  <a:srgbClr val="FFFFFF"/>
                </a:highlight>
              </a:rPr>
              <a:t>Conclusion</a:t>
            </a:r>
            <a:endParaRPr>
              <a:solidFill>
                <a:srgbClr val="494C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94C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94C4E"/>
              </a:solidFill>
              <a:highlight>
                <a:srgbClr val="FFFFFF"/>
              </a:highlight>
            </a:endParaRPr>
          </a:p>
        </p:txBody>
      </p:sp>
      <p:grpSp>
        <p:nvGrpSpPr>
          <p:cNvPr id="88" name="Google Shape;88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9" name="Google Shape;89;p1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/>
          <p:nvPr>
            <p:ph idx="4294967295"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PCA: 1st Analysis - principal vs. factanal</a:t>
            </a:r>
            <a:endParaRPr/>
          </a:p>
        </p:txBody>
      </p:sp>
      <p:sp>
        <p:nvSpPr>
          <p:cNvPr id="301" name="Google Shape;301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31"/>
          <p:cNvSpPr txBox="1"/>
          <p:nvPr>
            <p:ph idx="1" type="body"/>
          </p:nvPr>
        </p:nvSpPr>
        <p:spPr>
          <a:xfrm>
            <a:off x="142875" y="1625600"/>
            <a:ext cx="2756100" cy="30720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 u="sng"/>
              <a:t>principal / </a:t>
            </a:r>
            <a:r>
              <a:rPr b="1" lang="en" sz="1200" u="sng"/>
              <a:t>n-factor: 4</a:t>
            </a:r>
            <a:endParaRPr b="1" sz="1200" u="sng"/>
          </a:p>
        </p:txBody>
      </p:sp>
      <p:sp>
        <p:nvSpPr>
          <p:cNvPr id="303" name="Google Shape;303;p31"/>
          <p:cNvSpPr txBox="1"/>
          <p:nvPr>
            <p:ph idx="2" type="body"/>
          </p:nvPr>
        </p:nvSpPr>
        <p:spPr>
          <a:xfrm>
            <a:off x="2983775" y="1627632"/>
            <a:ext cx="2926200" cy="30720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/>
              <a:t>principal / n-factor: 6</a:t>
            </a:r>
            <a:endParaRPr/>
          </a:p>
        </p:txBody>
      </p:sp>
      <p:pic>
        <p:nvPicPr>
          <p:cNvPr id="304" name="Google Shape;3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175" y="2233025"/>
            <a:ext cx="2755950" cy="2307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250" y="2132757"/>
            <a:ext cx="2631375" cy="237849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1"/>
          <p:cNvSpPr txBox="1"/>
          <p:nvPr>
            <p:ph idx="2" type="body"/>
          </p:nvPr>
        </p:nvSpPr>
        <p:spPr>
          <a:xfrm>
            <a:off x="6007608" y="1627632"/>
            <a:ext cx="3035700" cy="30723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 u="sng"/>
              <a:t>factanal</a:t>
            </a:r>
            <a:r>
              <a:rPr b="1" lang="en" sz="1200" u="sng"/>
              <a:t> / n-factor: 6</a:t>
            </a:r>
            <a:endParaRPr/>
          </a:p>
        </p:txBody>
      </p:sp>
      <p:pic>
        <p:nvPicPr>
          <p:cNvPr id="307" name="Google Shape;30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7336" y="2171525"/>
            <a:ext cx="2848483" cy="2307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3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09" name="Google Shape;309;p3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>
            <p:ph idx="4294967295"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PCA: Cleaning Factors</a:t>
            </a:r>
            <a:endParaRPr sz="1400"/>
          </a:p>
        </p:txBody>
      </p:sp>
      <p:sp>
        <p:nvSpPr>
          <p:cNvPr id="318" name="Google Shape;318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32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300"/>
              <a:buChar char="◉"/>
            </a:pPr>
            <a:r>
              <a:rPr lang="en" sz="2300"/>
              <a:t>Performing</a:t>
            </a:r>
            <a:r>
              <a:rPr lang="en" sz="2300"/>
              <a:t> corr.test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◉"/>
            </a:pPr>
            <a:r>
              <a:rPr lang="en" sz="2300"/>
              <a:t>Two variables have no correlations with others.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◉"/>
            </a:pPr>
            <a:r>
              <a:rPr lang="en" sz="2300"/>
              <a:t>Four variables have correlations with more that 80% of other variables.</a:t>
            </a:r>
            <a:endParaRPr sz="2300"/>
          </a:p>
        </p:txBody>
      </p:sp>
      <p:pic>
        <p:nvPicPr>
          <p:cNvPr id="320" name="Google Shape;3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087" y="3665750"/>
            <a:ext cx="6708025" cy="8771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321" name="Google Shape;321;p3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22" name="Google Shape;322;p3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PCA: 2nd Analysis - Overview</a:t>
            </a:r>
            <a:endParaRPr sz="1400"/>
          </a:p>
        </p:txBody>
      </p:sp>
      <p:sp>
        <p:nvSpPr>
          <p:cNvPr id="331" name="Google Shape;331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2" name="Google Shape;3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275" y="1701875"/>
            <a:ext cx="3086799" cy="31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950" y="1636352"/>
            <a:ext cx="4129700" cy="19912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4" name="Google Shape;33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7200" y="2393425"/>
            <a:ext cx="2489000" cy="2506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" name="Google Shape;335;p3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36" name="Google Shape;336;p3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/>
          <p:nvPr>
            <p:ph type="title"/>
          </p:nvPr>
        </p:nvSpPr>
        <p:spPr>
          <a:xfrm>
            <a:off x="1381250" y="896100"/>
            <a:ext cx="39210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PCA: 2nd Analysis - Find Significant Factors</a:t>
            </a:r>
            <a:endParaRPr/>
          </a:p>
        </p:txBody>
      </p:sp>
      <p:sp>
        <p:nvSpPr>
          <p:cNvPr id="345" name="Google Shape;345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6" name="Google Shape;3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359987"/>
            <a:ext cx="8839199" cy="47779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7" name="Google Shape;34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024" y="1481328"/>
            <a:ext cx="2121408" cy="271576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8" name="Google Shape;34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8768" y="1481328"/>
            <a:ext cx="2121408" cy="2715768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9" name="Google Shape;34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0303" y="1481328"/>
            <a:ext cx="2121408" cy="2715768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0" name="Google Shape;350;p34"/>
          <p:cNvSpPr txBox="1"/>
          <p:nvPr/>
        </p:nvSpPr>
        <p:spPr>
          <a:xfrm>
            <a:off x="3508450" y="4818725"/>
            <a:ext cx="184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Number of Factors = 5</a:t>
            </a:r>
            <a:endParaRPr b="1" i="1" sz="10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51" name="Google Shape;351;p3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52" name="Google Shape;352;p3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3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PCA: 2nd analysis - principal vs. factanal</a:t>
            </a:r>
            <a:endParaRPr/>
          </a:p>
        </p:txBody>
      </p:sp>
      <p:sp>
        <p:nvSpPr>
          <p:cNvPr id="362" name="Google Shape;362;p35"/>
          <p:cNvSpPr txBox="1"/>
          <p:nvPr>
            <p:ph idx="1" type="body"/>
          </p:nvPr>
        </p:nvSpPr>
        <p:spPr>
          <a:xfrm>
            <a:off x="1015900" y="1618700"/>
            <a:ext cx="3213300" cy="26931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/>
              <a:t>principal / n-factor: 5</a:t>
            </a:r>
            <a:endParaRPr/>
          </a:p>
        </p:txBody>
      </p:sp>
      <p:sp>
        <p:nvSpPr>
          <p:cNvPr id="363" name="Google Shape;363;p35"/>
          <p:cNvSpPr txBox="1"/>
          <p:nvPr>
            <p:ph idx="2" type="body"/>
          </p:nvPr>
        </p:nvSpPr>
        <p:spPr>
          <a:xfrm>
            <a:off x="4631925" y="1618700"/>
            <a:ext cx="3213300" cy="26931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/>
              <a:t>factanal / n-factor: 5</a:t>
            </a:r>
            <a:endParaRPr/>
          </a:p>
        </p:txBody>
      </p:sp>
      <p:pic>
        <p:nvPicPr>
          <p:cNvPr id="364" name="Google Shape;3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100" y="2277175"/>
            <a:ext cx="3081700" cy="19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925" y="2131525"/>
            <a:ext cx="3019675" cy="1929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6" name="Google Shape;366;p3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67" name="Google Shape;367;p3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3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PCA: 3th Analysis - Overview</a:t>
            </a:r>
            <a:endParaRPr/>
          </a:p>
        </p:txBody>
      </p:sp>
      <p:pic>
        <p:nvPicPr>
          <p:cNvPr id="377" name="Google Shape;3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00" y="1648225"/>
            <a:ext cx="4561500" cy="133012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8" name="Google Shape;37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0075" y="1423375"/>
            <a:ext cx="3579550" cy="3485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7900" y="2469425"/>
            <a:ext cx="2356625" cy="2356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0" name="Google Shape;380;p3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81" name="Google Shape;381;p3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PCA: 3th Analysis - Find Significant Factors</a:t>
            </a:r>
            <a:endParaRPr/>
          </a:p>
        </p:txBody>
      </p:sp>
      <p:sp>
        <p:nvSpPr>
          <p:cNvPr id="390" name="Google Shape;390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1" name="Google Shape;3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250" y="4346725"/>
            <a:ext cx="7371776" cy="6021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2" name="Google Shape;39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024" y="1481328"/>
            <a:ext cx="2121408" cy="271576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3" name="Google Shape;39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8768" y="1481328"/>
            <a:ext cx="2121408" cy="2715768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4" name="Google Shape;39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7648" y="1481328"/>
            <a:ext cx="2121408" cy="27157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5" name="Google Shape;395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96" name="Google Shape;396;p3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"/>
          <p:cNvSpPr txBox="1"/>
          <p:nvPr>
            <p:ph idx="4294967295"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PCA: 3th Analysis - principal vs. factanal</a:t>
            </a:r>
            <a:endParaRPr/>
          </a:p>
        </p:txBody>
      </p:sp>
      <p:sp>
        <p:nvSpPr>
          <p:cNvPr id="405" name="Google Shape;405;p3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38"/>
          <p:cNvSpPr txBox="1"/>
          <p:nvPr>
            <p:ph idx="1" type="body"/>
          </p:nvPr>
        </p:nvSpPr>
        <p:spPr>
          <a:xfrm>
            <a:off x="238125" y="1661550"/>
            <a:ext cx="2650800" cy="24216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 u="sng"/>
              <a:t>principal / n-factor: 3</a:t>
            </a:r>
            <a:endParaRPr b="1" sz="1200" u="sng"/>
          </a:p>
        </p:txBody>
      </p:sp>
      <p:sp>
        <p:nvSpPr>
          <p:cNvPr id="407" name="Google Shape;407;p38"/>
          <p:cNvSpPr txBox="1"/>
          <p:nvPr>
            <p:ph idx="2" type="body"/>
          </p:nvPr>
        </p:nvSpPr>
        <p:spPr>
          <a:xfrm>
            <a:off x="3059974" y="1681400"/>
            <a:ext cx="2871300" cy="24231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 u="sng"/>
              <a:t>principal / n-factor: 4</a:t>
            </a:r>
            <a:endParaRPr/>
          </a:p>
        </p:txBody>
      </p:sp>
      <p:sp>
        <p:nvSpPr>
          <p:cNvPr id="408" name="Google Shape;408;p38"/>
          <p:cNvSpPr txBox="1"/>
          <p:nvPr>
            <p:ph idx="2" type="body"/>
          </p:nvPr>
        </p:nvSpPr>
        <p:spPr>
          <a:xfrm>
            <a:off x="6171125" y="1661550"/>
            <a:ext cx="2610300" cy="24231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 u="sng"/>
              <a:t>factanal / n-factor: 3</a:t>
            </a:r>
            <a:endParaRPr/>
          </a:p>
        </p:txBody>
      </p:sp>
      <p:pic>
        <p:nvPicPr>
          <p:cNvPr id="409" name="Google Shape;4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75" y="2318726"/>
            <a:ext cx="2517950" cy="130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4675" y="2142500"/>
            <a:ext cx="2748900" cy="14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8"/>
          <p:cNvPicPr preferRelativeResize="0"/>
          <p:nvPr/>
        </p:nvPicPr>
        <p:blipFill rotWithShape="1">
          <a:blip r:embed="rId5">
            <a:alphaModFix/>
          </a:blip>
          <a:srcRect b="5900" l="0" r="0" t="0"/>
          <a:stretch/>
        </p:blipFill>
        <p:spPr>
          <a:xfrm>
            <a:off x="6247325" y="2142500"/>
            <a:ext cx="2517950" cy="182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2" name="Google Shape;412;p3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13" name="Google Shape;413;p3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3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PCA: Final Thought  </a:t>
            </a:r>
            <a:endParaRPr/>
          </a:p>
        </p:txBody>
      </p:sp>
      <p:pic>
        <p:nvPicPr>
          <p:cNvPr id="423" name="Google Shape;4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200" y="1579175"/>
            <a:ext cx="2972599" cy="29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9525" y="1743525"/>
            <a:ext cx="3587250" cy="18645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425" name="Google Shape;425;p3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6" name="Google Shape;426;p3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Analysis</a:t>
            </a:r>
            <a:endParaRPr/>
          </a:p>
        </p:txBody>
      </p:sp>
      <p:sp>
        <p:nvSpPr>
          <p:cNvPr id="435" name="Google Shape;435;p40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94C4E"/>
                </a:solidFill>
              </a:rPr>
              <a:t>Chien-Lin Yang</a:t>
            </a:r>
            <a:endParaRPr sz="1800"/>
          </a:p>
        </p:txBody>
      </p:sp>
      <p:sp>
        <p:nvSpPr>
          <p:cNvPr id="436" name="Google Shape;436;p4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37" name="Google Shape;437;p4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ctrTitle"/>
          </p:nvPr>
        </p:nvSpPr>
        <p:spPr>
          <a:xfrm>
            <a:off x="2022225" y="1693525"/>
            <a:ext cx="5433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1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LDA Analysis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443" name="Google Shape;443;p41"/>
          <p:cNvSpPr txBox="1"/>
          <p:nvPr>
            <p:ph idx="1" type="body"/>
          </p:nvPr>
        </p:nvSpPr>
        <p:spPr>
          <a:xfrm>
            <a:off x="1381250" y="1616475"/>
            <a:ext cx="6382500" cy="30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100"/>
              <a:buChar char="◉"/>
            </a:pPr>
            <a:r>
              <a:rPr lang="en"/>
              <a:t>LDA: </a:t>
            </a:r>
            <a:r>
              <a:rPr lang="en" sz="2100">
                <a:solidFill>
                  <a:srgbClr val="292929"/>
                </a:solidFill>
                <a:highlight>
                  <a:srgbClr val="FFFFFF"/>
                </a:highlight>
              </a:rPr>
              <a:t>Linea</a:t>
            </a:r>
            <a:r>
              <a:rPr lang="en" sz="2100">
                <a:solidFill>
                  <a:srgbClr val="292929"/>
                </a:solidFill>
                <a:highlight>
                  <a:srgbClr val="FFFFFF"/>
                </a:highlight>
              </a:rPr>
              <a:t>r discriminant analysis</a:t>
            </a:r>
            <a:r>
              <a:rPr lang="en" sz="2100">
                <a:solidFill>
                  <a:srgbClr val="292929"/>
                </a:solidFill>
                <a:highlight>
                  <a:srgbClr val="FFFFFF"/>
                </a:highlight>
              </a:rPr>
              <a:t> is used as a tool for classification, dimensionality reduction, and data visualization.</a:t>
            </a:r>
            <a:endParaRPr sz="29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Char char="◉"/>
            </a:pPr>
            <a:r>
              <a:rPr lang="en"/>
              <a:t>Binary case / Categorical case</a:t>
            </a:r>
            <a:endParaRPr sz="20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4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45" name="Google Shape;445;p4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4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- Binary Case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455" name="Google Shape;455;p42"/>
          <p:cNvSpPr txBox="1"/>
          <p:nvPr>
            <p:ph idx="1" type="body"/>
          </p:nvPr>
        </p:nvSpPr>
        <p:spPr>
          <a:xfrm>
            <a:off x="1381250" y="1616475"/>
            <a:ext cx="63816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b="1" lang="en"/>
              <a:t>DV (Response):</a:t>
            </a:r>
            <a:r>
              <a:rPr lang="en"/>
              <a:t> on accepted or rejected the offer in the last campaign —&gt; </a:t>
            </a:r>
            <a:r>
              <a:rPr b="1" lang="en"/>
              <a:t>Binary</a:t>
            </a:r>
            <a:endParaRPr b="1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b="1" lang="en"/>
              <a:t>Goal: </a:t>
            </a:r>
            <a:r>
              <a:rPr lang="en"/>
              <a:t>to see if it is possible to predict the acceptance of customers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b="1" lang="en"/>
              <a:t>Method:</a:t>
            </a:r>
            <a:r>
              <a:rPr lang="en"/>
              <a:t> Logistic vs. LDA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4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57" name="Google Shape;457;p4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Google Shape;461;p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3"/>
          <p:cNvSpPr txBox="1"/>
          <p:nvPr>
            <p:ph type="title"/>
          </p:nvPr>
        </p:nvSpPr>
        <p:spPr>
          <a:xfrm>
            <a:off x="1381250" y="896100"/>
            <a:ext cx="5025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- Binary Case</a:t>
            </a:r>
            <a:r>
              <a:rPr b="0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  </a:t>
            </a:r>
            <a:endParaRPr/>
          </a:p>
        </p:txBody>
      </p:sp>
      <p:grpSp>
        <p:nvGrpSpPr>
          <p:cNvPr id="467" name="Google Shape;467;p4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68" name="Google Shape;468;p4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Google Shape;472;p4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3" name="Google Shape;4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650" y="1776400"/>
            <a:ext cx="5353050" cy="14382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4" name="Google Shape;474;p43"/>
          <p:cNvSpPr txBox="1"/>
          <p:nvPr/>
        </p:nvSpPr>
        <p:spPr>
          <a:xfrm>
            <a:off x="1415400" y="1234375"/>
            <a:ext cx="399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</a:pP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Confusion matrix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75" name="Google Shape;475;p43"/>
          <p:cNvPicPr preferRelativeResize="0"/>
          <p:nvPr/>
        </p:nvPicPr>
        <p:blipFill rotWithShape="1">
          <a:blip r:embed="rId4">
            <a:alphaModFix/>
          </a:blip>
          <a:srcRect b="0" l="0" r="0" t="10289"/>
          <a:stretch/>
        </p:blipFill>
        <p:spPr>
          <a:xfrm>
            <a:off x="1531013" y="3324774"/>
            <a:ext cx="3914775" cy="16662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6" name="Google Shape;476;p43"/>
          <p:cNvSpPr/>
          <p:nvPr/>
        </p:nvSpPr>
        <p:spPr>
          <a:xfrm>
            <a:off x="1326950" y="3058300"/>
            <a:ext cx="2742600" cy="214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3"/>
          <p:cNvSpPr/>
          <p:nvPr/>
        </p:nvSpPr>
        <p:spPr>
          <a:xfrm>
            <a:off x="1326950" y="4810900"/>
            <a:ext cx="2325300" cy="214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3"/>
          <p:cNvSpPr txBox="1"/>
          <p:nvPr/>
        </p:nvSpPr>
        <p:spPr>
          <a:xfrm>
            <a:off x="6306150" y="3659375"/>
            <a:ext cx="243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similar results</a:t>
            </a:r>
            <a:endParaRPr b="1" sz="22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4"/>
          <p:cNvSpPr txBox="1"/>
          <p:nvPr>
            <p:ph type="title"/>
          </p:nvPr>
        </p:nvSpPr>
        <p:spPr>
          <a:xfrm>
            <a:off x="1381250" y="896100"/>
            <a:ext cx="5025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- Binary Case</a:t>
            </a:r>
            <a:r>
              <a:rPr b="0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  </a:t>
            </a:r>
            <a:endParaRPr/>
          </a:p>
        </p:txBody>
      </p:sp>
      <p:grpSp>
        <p:nvGrpSpPr>
          <p:cNvPr id="484" name="Google Shape;484;p4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85" name="Google Shape;485;p4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4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44"/>
          <p:cNvSpPr txBox="1"/>
          <p:nvPr/>
        </p:nvSpPr>
        <p:spPr>
          <a:xfrm>
            <a:off x="1415400" y="1390500"/>
            <a:ext cx="215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</a:pP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ROC curve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91" name="Google Shape;4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472" y="1920450"/>
            <a:ext cx="3181624" cy="18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4"/>
          <p:cNvPicPr preferRelativeResize="0"/>
          <p:nvPr/>
        </p:nvPicPr>
        <p:blipFill rotWithShape="1">
          <a:blip r:embed="rId4">
            <a:alphaModFix/>
          </a:blip>
          <a:srcRect b="0" l="2008" r="0" t="0"/>
          <a:stretch/>
        </p:blipFill>
        <p:spPr>
          <a:xfrm>
            <a:off x="1490472" y="3944475"/>
            <a:ext cx="3117675" cy="947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3" name="Google Shape;49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6672" y="1920240"/>
            <a:ext cx="3182112" cy="1853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6672" y="3941064"/>
            <a:ext cx="3182112" cy="945274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5" name="Google Shape;495;p44"/>
          <p:cNvSpPr txBox="1"/>
          <p:nvPr/>
        </p:nvSpPr>
        <p:spPr>
          <a:xfrm>
            <a:off x="5282549" y="1145337"/>
            <a:ext cx="2793000" cy="831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Summary</a:t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Logistic and LDA have the same performance in this binary case.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5"/>
          <p:cNvSpPr txBox="1"/>
          <p:nvPr>
            <p:ph idx="4294967295" type="title"/>
          </p:nvPr>
        </p:nvSpPr>
        <p:spPr>
          <a:xfrm>
            <a:off x="1381250" y="896100"/>
            <a:ext cx="5025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- Categorical Case</a:t>
            </a:r>
            <a:r>
              <a:rPr b="0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  </a:t>
            </a:r>
            <a:endParaRPr/>
          </a:p>
        </p:txBody>
      </p:sp>
      <p:grpSp>
        <p:nvGrpSpPr>
          <p:cNvPr id="501" name="Google Shape;501;p4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02" name="Google Shape;502;p4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4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7" name="Google Shape;507;p45"/>
          <p:cNvSpPr txBox="1"/>
          <p:nvPr>
            <p:ph idx="1" type="body"/>
          </p:nvPr>
        </p:nvSpPr>
        <p:spPr>
          <a:xfrm>
            <a:off x="1069848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700"/>
              <a:buChar char="◉"/>
            </a:pPr>
            <a:r>
              <a:rPr b="1" lang="en" sz="1700"/>
              <a:t>DV (income_class): </a:t>
            </a:r>
            <a:r>
              <a:rPr lang="en" sz="1700"/>
              <a:t> 5 levels, 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Poor / Lower-Middle / Middle / Upper-Middle / Rich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700"/>
              <a:buChar char="◉"/>
            </a:pPr>
            <a:r>
              <a:rPr b="1" lang="en" sz="1700"/>
              <a:t>IV: </a:t>
            </a:r>
            <a:r>
              <a:rPr lang="en" sz="1700"/>
              <a:t>different purchasing ways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◉"/>
            </a:pPr>
            <a:r>
              <a:rPr b="1" lang="en" sz="1700"/>
              <a:t>Goal: </a:t>
            </a:r>
            <a:r>
              <a:rPr lang="en" sz="1700"/>
              <a:t>to see if it is possible to predict the income level of customers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◉"/>
            </a:pPr>
            <a:r>
              <a:rPr b="1" lang="en" sz="1700"/>
              <a:t>Method:</a:t>
            </a:r>
            <a:r>
              <a:rPr lang="en" sz="1700"/>
              <a:t> LDA</a:t>
            </a:r>
            <a:endParaRPr/>
          </a:p>
        </p:txBody>
      </p:sp>
      <p:pic>
        <p:nvPicPr>
          <p:cNvPr id="508" name="Google Shape;5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884" y="1618700"/>
            <a:ext cx="4564916" cy="289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6"/>
          <p:cNvSpPr txBox="1"/>
          <p:nvPr>
            <p:ph type="title"/>
          </p:nvPr>
        </p:nvSpPr>
        <p:spPr>
          <a:xfrm>
            <a:off x="1381250" y="896100"/>
            <a:ext cx="5025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- Categorical Case 1</a:t>
            </a:r>
            <a:r>
              <a:rPr lang="en"/>
              <a:t>  </a:t>
            </a:r>
            <a:endParaRPr/>
          </a:p>
        </p:txBody>
      </p:sp>
      <p:grpSp>
        <p:nvGrpSpPr>
          <p:cNvPr id="514" name="Google Shape;514;p4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15" name="Google Shape;515;p4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Google Shape;519;p4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0" name="Google Shape;52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614250"/>
            <a:ext cx="4365076" cy="27672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1" name="Google Shape;52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8875" y="1310575"/>
            <a:ext cx="2350724" cy="19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1225" y="3200701"/>
            <a:ext cx="2163138" cy="1790398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6"/>
          <p:cNvSpPr txBox="1"/>
          <p:nvPr/>
        </p:nvSpPr>
        <p:spPr>
          <a:xfrm>
            <a:off x="1057275" y="4521200"/>
            <a:ext cx="34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Hard to separate</a:t>
            </a:r>
            <a:endParaRPr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7"/>
          <p:cNvSpPr/>
          <p:nvPr/>
        </p:nvSpPr>
        <p:spPr>
          <a:xfrm>
            <a:off x="1069848" y="3625850"/>
            <a:ext cx="3543300" cy="13335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7"/>
          <p:cNvSpPr txBox="1"/>
          <p:nvPr>
            <p:ph type="title"/>
          </p:nvPr>
        </p:nvSpPr>
        <p:spPr>
          <a:xfrm>
            <a:off x="1381250" y="896100"/>
            <a:ext cx="5025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- Categorical Case 1 </a:t>
            </a:r>
            <a:r>
              <a:rPr lang="en"/>
              <a:t>  </a:t>
            </a:r>
            <a:endParaRPr/>
          </a:p>
        </p:txBody>
      </p:sp>
      <p:grpSp>
        <p:nvGrpSpPr>
          <p:cNvPr id="530" name="Google Shape;530;p4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31" name="Google Shape;531;p4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4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6" name="Google Shape;53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848" y="3736430"/>
            <a:ext cx="3403799" cy="371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271" y="1515563"/>
            <a:ext cx="3403799" cy="1889632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8" name="Google Shape;538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1075" y="1391750"/>
            <a:ext cx="4048124" cy="218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7"/>
          <p:cNvPicPr preferRelativeResize="0"/>
          <p:nvPr/>
        </p:nvPicPr>
        <p:blipFill rotWithShape="1">
          <a:blip r:embed="rId6">
            <a:alphaModFix/>
          </a:blip>
          <a:srcRect b="15605" l="0" r="20792" t="57891"/>
          <a:stretch/>
        </p:blipFill>
        <p:spPr>
          <a:xfrm>
            <a:off x="1069848" y="4168775"/>
            <a:ext cx="3457574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7"/>
          <p:cNvSpPr txBox="1"/>
          <p:nvPr/>
        </p:nvSpPr>
        <p:spPr>
          <a:xfrm>
            <a:off x="4629550" y="4139800"/>
            <a:ext cx="9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Improve !</a:t>
            </a:r>
            <a:endParaRPr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41" name="Google Shape;541;p47"/>
          <p:cNvSpPr/>
          <p:nvPr/>
        </p:nvSpPr>
        <p:spPr>
          <a:xfrm>
            <a:off x="1066800" y="3168650"/>
            <a:ext cx="3543300" cy="9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7"/>
          <p:cNvSpPr/>
          <p:nvPr/>
        </p:nvSpPr>
        <p:spPr>
          <a:xfrm>
            <a:off x="2143125" y="1644650"/>
            <a:ext cx="495300" cy="23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7"/>
          <p:cNvSpPr/>
          <p:nvPr/>
        </p:nvSpPr>
        <p:spPr>
          <a:xfrm>
            <a:off x="3438525" y="3844925"/>
            <a:ext cx="362100" cy="276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7"/>
          <p:cNvSpPr/>
          <p:nvPr/>
        </p:nvSpPr>
        <p:spPr>
          <a:xfrm>
            <a:off x="1060762" y="4416425"/>
            <a:ext cx="1609800" cy="152400"/>
          </a:xfrm>
          <a:prstGeom prst="flowChartAlternate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5" name="Google Shape;545;p47"/>
          <p:cNvCxnSpPr>
            <a:stCxn id="540" idx="1"/>
          </p:cNvCxnSpPr>
          <p:nvPr/>
        </p:nvCxnSpPr>
        <p:spPr>
          <a:xfrm rot="10800000">
            <a:off x="3810550" y="4152400"/>
            <a:ext cx="819000" cy="18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47"/>
          <p:cNvCxnSpPr/>
          <p:nvPr/>
        </p:nvCxnSpPr>
        <p:spPr>
          <a:xfrm flipH="1">
            <a:off x="2905275" y="4464050"/>
            <a:ext cx="1771500" cy="4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47"/>
          <p:cNvSpPr txBox="1"/>
          <p:nvPr/>
        </p:nvSpPr>
        <p:spPr>
          <a:xfrm>
            <a:off x="5560525" y="3816550"/>
            <a:ext cx="3121500" cy="1046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Adjust levels (one observation)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Rich —&gt; Upper-Middle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Remove an insignificant variable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NumDealsPurchases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8"/>
          <p:cNvSpPr txBox="1"/>
          <p:nvPr>
            <p:ph type="title"/>
          </p:nvPr>
        </p:nvSpPr>
        <p:spPr>
          <a:xfrm>
            <a:off x="1381250" y="896100"/>
            <a:ext cx="5025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- Categorical Case 2</a:t>
            </a:r>
            <a:r>
              <a:rPr lang="en"/>
              <a:t>  </a:t>
            </a:r>
            <a:endParaRPr/>
          </a:p>
        </p:txBody>
      </p:sp>
      <p:grpSp>
        <p:nvGrpSpPr>
          <p:cNvPr id="553" name="Google Shape;553;p4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54" name="Google Shape;554;p4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4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9" name="Google Shape;55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848" y="1677773"/>
            <a:ext cx="3753551" cy="24718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0" name="Google Shape;56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4688" y="3214000"/>
            <a:ext cx="3560801" cy="18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1475" y="1377950"/>
            <a:ext cx="4019175" cy="18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9"/>
          <p:cNvSpPr txBox="1"/>
          <p:nvPr>
            <p:ph type="title"/>
          </p:nvPr>
        </p:nvSpPr>
        <p:spPr>
          <a:xfrm>
            <a:off x="1381250" y="896100"/>
            <a:ext cx="5025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- Categorical Case 2  </a:t>
            </a:r>
            <a:endParaRPr/>
          </a:p>
        </p:txBody>
      </p:sp>
      <p:grpSp>
        <p:nvGrpSpPr>
          <p:cNvPr id="567" name="Google Shape;567;p4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68" name="Google Shape;568;p4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4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3" name="Google Shape;573;p49"/>
          <p:cNvPicPr preferRelativeResize="0"/>
          <p:nvPr/>
        </p:nvPicPr>
        <p:blipFill rotWithShape="1">
          <a:blip r:embed="rId3">
            <a:alphaModFix/>
          </a:blip>
          <a:srcRect b="2018" l="0" r="0" t="0"/>
          <a:stretch/>
        </p:blipFill>
        <p:spPr>
          <a:xfrm>
            <a:off x="1069850" y="1564286"/>
            <a:ext cx="3311649" cy="18193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4" name="Google Shape;57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7690" y="1382210"/>
            <a:ext cx="4319134" cy="1974662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9"/>
          <p:cNvSpPr/>
          <p:nvPr/>
        </p:nvSpPr>
        <p:spPr>
          <a:xfrm>
            <a:off x="2105025" y="1696319"/>
            <a:ext cx="600000" cy="257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9"/>
          <p:cNvSpPr txBox="1"/>
          <p:nvPr/>
        </p:nvSpPr>
        <p:spPr>
          <a:xfrm>
            <a:off x="1069850" y="3627785"/>
            <a:ext cx="3311700" cy="1154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Better Performance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Prediction Accuracy </a:t>
            </a:r>
            <a:r>
              <a:rPr lang="en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0.67 -&gt; 0.72</a:t>
            </a:r>
            <a:endParaRPr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However, the income level classification is still not easy to read.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0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- Conclusion  </a:t>
            </a:r>
            <a:endParaRPr/>
          </a:p>
        </p:txBody>
      </p:sp>
      <p:grpSp>
        <p:nvGrpSpPr>
          <p:cNvPr id="582" name="Google Shape;582;p5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83" name="Google Shape;583;p5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5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5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5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7" name="Google Shape;587;p5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8" name="Google Shape;588;p50"/>
          <p:cNvSpPr txBox="1"/>
          <p:nvPr>
            <p:ph idx="1" type="body"/>
          </p:nvPr>
        </p:nvSpPr>
        <p:spPr>
          <a:xfrm>
            <a:off x="1381250" y="1616475"/>
            <a:ext cx="6036900" cy="20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Although the performance of classification is not good, LDA still gives us some insights and dimensionality reduction in the primary analysis for our marketing data.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>
                <a:solidFill>
                  <a:srgbClr val="494C4E"/>
                </a:solidFill>
                <a:highlight>
                  <a:srgbClr val="FFFFFF"/>
                </a:highlight>
              </a:rPr>
              <a:t>Our group is going to work on marketing data to analyze a marketing campaign</a:t>
            </a:r>
            <a:endParaRPr>
              <a:solidFill>
                <a:srgbClr val="494C4E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>
                <a:solidFill>
                  <a:srgbClr val="494C4E"/>
                </a:solidFill>
                <a:highlight>
                  <a:srgbClr val="FFFFFF"/>
                </a:highlight>
              </a:rPr>
              <a:t>Data Source:</a:t>
            </a:r>
            <a:endParaRPr>
              <a:solidFill>
                <a:srgbClr val="494C4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50" u="sng">
                <a:solidFill>
                  <a:srgbClr val="006FB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https://www.kaggle.com/jackdaoud/marketing-data</a:t>
            </a:r>
            <a:endParaRPr u="sng">
              <a:solidFill>
                <a:srgbClr val="494C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94C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94C4E"/>
              </a:solidFill>
              <a:highlight>
                <a:srgbClr val="FFFFFF"/>
              </a:highlight>
            </a:endParaRPr>
          </a:p>
        </p:txBody>
      </p:sp>
      <p:grpSp>
        <p:nvGrpSpPr>
          <p:cNvPr id="107" name="Google Shape;107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08" name="Google Shape;108;p1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1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Analysis</a:t>
            </a:r>
            <a:endParaRPr/>
          </a:p>
        </p:txBody>
      </p:sp>
      <p:sp>
        <p:nvSpPr>
          <p:cNvPr id="594" name="Google Shape;594;p51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94C4E"/>
                </a:solidFill>
              </a:rPr>
              <a:t>Pengju Zhang</a:t>
            </a:r>
            <a:endParaRPr sz="1800"/>
          </a:p>
        </p:txBody>
      </p:sp>
      <p:sp>
        <p:nvSpPr>
          <p:cNvPr id="595" name="Google Shape;595;p51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96" name="Google Shape;596;p5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2"/>
          <p:cNvSpPr txBox="1"/>
          <p:nvPr>
            <p:ph type="title"/>
          </p:nvPr>
        </p:nvSpPr>
        <p:spPr>
          <a:xfrm>
            <a:off x="1381250" y="896100"/>
            <a:ext cx="5025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Clustering </a:t>
            </a:r>
            <a:r>
              <a:rPr lang="en"/>
              <a:t>  </a:t>
            </a:r>
            <a:endParaRPr/>
          </a:p>
        </p:txBody>
      </p:sp>
      <p:sp>
        <p:nvSpPr>
          <p:cNvPr id="602" name="Google Shape;602;p52"/>
          <p:cNvSpPr txBox="1"/>
          <p:nvPr>
            <p:ph idx="1" type="body"/>
          </p:nvPr>
        </p:nvSpPr>
        <p:spPr>
          <a:xfrm>
            <a:off x="5297525" y="2574525"/>
            <a:ext cx="3321900" cy="1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All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features are include in first phase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fit$stress is 29.74067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It is hard to tell each group from MDS</a:t>
            </a:r>
            <a:endParaRPr/>
          </a:p>
        </p:txBody>
      </p:sp>
      <p:grpSp>
        <p:nvGrpSpPr>
          <p:cNvPr id="603" name="Google Shape;603;p5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604" name="Google Shape;604;p5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5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" name="Google Shape;608;p5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9" name="Google Shape;60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225" y="1616475"/>
            <a:ext cx="4123124" cy="31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3"/>
          <p:cNvSpPr txBox="1"/>
          <p:nvPr>
            <p:ph type="title"/>
          </p:nvPr>
        </p:nvSpPr>
        <p:spPr>
          <a:xfrm>
            <a:off x="1381250" y="896100"/>
            <a:ext cx="5025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Clustering</a:t>
            </a:r>
            <a:r>
              <a:rPr lang="en"/>
              <a:t>  </a:t>
            </a:r>
            <a:endParaRPr/>
          </a:p>
        </p:txBody>
      </p:sp>
      <p:sp>
        <p:nvSpPr>
          <p:cNvPr id="615" name="Google Shape;615;p53"/>
          <p:cNvSpPr txBox="1"/>
          <p:nvPr>
            <p:ph idx="1" type="body"/>
          </p:nvPr>
        </p:nvSpPr>
        <p:spPr>
          <a:xfrm>
            <a:off x="832104" y="1629275"/>
            <a:ext cx="4108500" cy="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Elbow Method 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Number of clusters about 3 as optimal one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grpSp>
        <p:nvGrpSpPr>
          <p:cNvPr id="616" name="Google Shape;616;p5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617" name="Google Shape;617;p5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5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5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53"/>
          <p:cNvSpPr txBox="1"/>
          <p:nvPr>
            <p:ph idx="1" type="body"/>
          </p:nvPr>
        </p:nvSpPr>
        <p:spPr>
          <a:xfrm>
            <a:off x="5148075" y="3910550"/>
            <a:ext cx="35769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Base on the dendrogram shown above, we can choose number of 2 as optimal clusters due to the clear two large equally separate group below height of 15.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3" name="Google Shape;62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100" y="2514875"/>
            <a:ext cx="3251234" cy="24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650" y="1434725"/>
            <a:ext cx="3098971" cy="233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4"/>
          <p:cNvSpPr txBox="1"/>
          <p:nvPr>
            <p:ph type="title"/>
          </p:nvPr>
        </p:nvSpPr>
        <p:spPr>
          <a:xfrm>
            <a:off x="1381250" y="896100"/>
            <a:ext cx="5025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Clustering</a:t>
            </a:r>
            <a:r>
              <a:rPr b="0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  </a:t>
            </a:r>
            <a:endParaRPr/>
          </a:p>
        </p:txBody>
      </p:sp>
      <p:sp>
        <p:nvSpPr>
          <p:cNvPr id="630" name="Google Shape;630;p54"/>
          <p:cNvSpPr txBox="1"/>
          <p:nvPr>
            <p:ph idx="1" type="body"/>
          </p:nvPr>
        </p:nvSpPr>
        <p:spPr>
          <a:xfrm>
            <a:off x="832100" y="1553075"/>
            <a:ext cx="4108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Clusters Silhousette Plot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Silhousette width &lt; 0.25 indicate the very little substantial  structure has been found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  <p:grpSp>
        <p:nvGrpSpPr>
          <p:cNvPr id="631" name="Google Shape;631;p5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632" name="Google Shape;632;p5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6" name="Google Shape;636;p5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7" name="Google Shape;6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104" y="2572637"/>
            <a:ext cx="3289051" cy="248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3225" y="1394185"/>
            <a:ext cx="3289051" cy="2482615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4"/>
          <p:cNvSpPr txBox="1"/>
          <p:nvPr>
            <p:ph idx="1" type="body"/>
          </p:nvPr>
        </p:nvSpPr>
        <p:spPr>
          <a:xfrm>
            <a:off x="5202925" y="3948650"/>
            <a:ext cx="3493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</a:rPr>
              <a:t>V</a:t>
            </a: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</a:rPr>
              <a:t>isualization</a:t>
            </a: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</a:rPr>
              <a:t> for color in lower dimension space are mostly cross with each other, confirming the low </a:t>
            </a: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</a:rPr>
              <a:t>relevance</a:t>
            </a: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</a:rPr>
              <a:t> of the segmentation.</a:t>
            </a:r>
            <a:endParaRPr b="1"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5"/>
          <p:cNvSpPr txBox="1"/>
          <p:nvPr>
            <p:ph type="title"/>
          </p:nvPr>
        </p:nvSpPr>
        <p:spPr>
          <a:xfrm>
            <a:off x="1381250" y="896100"/>
            <a:ext cx="5025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Conclusion</a:t>
            </a:r>
            <a:r>
              <a:rPr lang="en"/>
              <a:t>  </a:t>
            </a:r>
            <a:endParaRPr/>
          </a:p>
        </p:txBody>
      </p:sp>
      <p:grpSp>
        <p:nvGrpSpPr>
          <p:cNvPr id="645" name="Google Shape;645;p5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646" name="Google Shape;646;p5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0" name="Google Shape;650;p5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1" name="Google Shape;651;p55"/>
          <p:cNvSpPr txBox="1"/>
          <p:nvPr>
            <p:ph idx="1" type="body"/>
          </p:nvPr>
        </p:nvSpPr>
        <p:spPr>
          <a:xfrm>
            <a:off x="4128925" y="1852725"/>
            <a:ext cx="3710100" cy="25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</a:rPr>
              <a:t>By using agglomerative hierarchical clustering (k-means), we can figure out 2 or 3 distinct type of clusters as shown above.</a:t>
            </a:r>
            <a:endParaRPr sz="14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</a:rPr>
              <a:t>However each group has no clear boundary </a:t>
            </a: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</a:rPr>
              <a:t>between others, it is hard to interpret the clustering plot.</a:t>
            </a:r>
            <a:endParaRPr sz="14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2" name="Google Shape;65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447" y="3241325"/>
            <a:ext cx="2406300" cy="18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450" y="1331700"/>
            <a:ext cx="2406300" cy="1816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6"/>
          <p:cNvSpPr txBox="1"/>
          <p:nvPr>
            <p:ph type="title"/>
          </p:nvPr>
        </p:nvSpPr>
        <p:spPr>
          <a:xfrm>
            <a:off x="1381250" y="896100"/>
            <a:ext cx="5025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Conclusion  </a:t>
            </a:r>
            <a:endParaRPr/>
          </a:p>
        </p:txBody>
      </p:sp>
      <p:grpSp>
        <p:nvGrpSpPr>
          <p:cNvPr id="659" name="Google Shape;659;p5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660" name="Google Shape;660;p5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4" name="Google Shape;664;p5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5" name="Google Shape;665;p56"/>
          <p:cNvSpPr txBox="1"/>
          <p:nvPr>
            <p:ph idx="1" type="body"/>
          </p:nvPr>
        </p:nvSpPr>
        <p:spPr>
          <a:xfrm>
            <a:off x="242225" y="3372100"/>
            <a:ext cx="3710100" cy="1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</a:rPr>
              <a:t>By looking at histogram of Income, we could </a:t>
            </a: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</a:rPr>
              <a:t>separate</a:t>
            </a: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</a:rPr>
              <a:t> the whole as two main parts.</a:t>
            </a:r>
            <a:endParaRPr sz="14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929"/>
              </a:buClr>
              <a:buSzPts val="1400"/>
              <a:buChar char="-"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</a:rPr>
              <a:t>Critical point, mean = </a:t>
            </a: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</a:rPr>
              <a:t>52237.98</a:t>
            </a:r>
            <a:endParaRPr sz="14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</a:rPr>
              <a:t>Label two classes as “Higher” and “Lower” then re-plot the clustering.</a:t>
            </a:r>
            <a:endParaRPr sz="14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6" name="Google Shape;66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738" y="1521200"/>
            <a:ext cx="2201078" cy="16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274" y="1331700"/>
            <a:ext cx="3928501" cy="29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56"/>
          <p:cNvSpPr txBox="1"/>
          <p:nvPr>
            <p:ph idx="1" type="body"/>
          </p:nvPr>
        </p:nvSpPr>
        <p:spPr>
          <a:xfrm>
            <a:off x="5076675" y="4356875"/>
            <a:ext cx="32757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“Higher” are most on the left, “Lower” on right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7"/>
          <p:cNvSpPr txBox="1"/>
          <p:nvPr>
            <p:ph type="title"/>
          </p:nvPr>
        </p:nvSpPr>
        <p:spPr>
          <a:xfrm>
            <a:off x="1381250" y="896100"/>
            <a:ext cx="5025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with PCA</a:t>
            </a:r>
            <a:r>
              <a:rPr lang="en"/>
              <a:t> </a:t>
            </a:r>
            <a:endParaRPr/>
          </a:p>
        </p:txBody>
      </p:sp>
      <p:sp>
        <p:nvSpPr>
          <p:cNvPr id="674" name="Google Shape;674;p57"/>
          <p:cNvSpPr txBox="1"/>
          <p:nvPr>
            <p:ph idx="1" type="body"/>
          </p:nvPr>
        </p:nvSpPr>
        <p:spPr>
          <a:xfrm>
            <a:off x="832104" y="1629275"/>
            <a:ext cx="4108500" cy="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Elbow Method 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Number of clusters about 3 as optimal one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grpSp>
        <p:nvGrpSpPr>
          <p:cNvPr id="675" name="Google Shape;675;p5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676" name="Google Shape;676;p5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5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1" name="Google Shape;68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100" y="2514875"/>
            <a:ext cx="3078674" cy="232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0167" y="1519525"/>
            <a:ext cx="3012730" cy="227405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57"/>
          <p:cNvSpPr txBox="1"/>
          <p:nvPr>
            <p:ph idx="1" type="body"/>
          </p:nvPr>
        </p:nvSpPr>
        <p:spPr>
          <a:xfrm>
            <a:off x="4882288" y="4032725"/>
            <a:ext cx="4108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Clusters Silhousette Plot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Silhousette indicate the optimal clusters of 2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8"/>
          <p:cNvSpPr txBox="1"/>
          <p:nvPr>
            <p:ph type="title"/>
          </p:nvPr>
        </p:nvSpPr>
        <p:spPr>
          <a:xfrm>
            <a:off x="1381250" y="896100"/>
            <a:ext cx="5025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with PCA </a:t>
            </a:r>
            <a:r>
              <a:rPr b="0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  </a:t>
            </a:r>
            <a:endParaRPr/>
          </a:p>
        </p:txBody>
      </p:sp>
      <p:grpSp>
        <p:nvGrpSpPr>
          <p:cNvPr id="689" name="Google Shape;689;p5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690" name="Google Shape;690;p5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4" name="Google Shape;694;p5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5" name="Google Shape;69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450" y="1942225"/>
            <a:ext cx="3001966" cy="226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450" y="1919113"/>
            <a:ext cx="3063205" cy="23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1" name="Google Shape;701;p59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Google Shape;702;p59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703" name="Google Shape;703;p5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4" name="Google Shape;704;p59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5" name="Google Shape;705;p59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706" name="Google Shape;706;p5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8" name="Google Shape;708;p5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b="0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Description</a:t>
            </a:r>
            <a:endParaRPr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1381250" y="1490101"/>
            <a:ext cx="6809700" cy="343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data has 2240 observations (customers) with 28 variables related to marketing data. More specifically, the variables provide insights about: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200"/>
              <a:buChar char="◉"/>
            </a:pPr>
            <a:r>
              <a:rPr lang="en" sz="2200"/>
              <a:t>Customer profiles</a:t>
            </a:r>
            <a:endParaRPr sz="2200">
              <a:highlight>
                <a:schemeClr val="accent1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200"/>
              <a:buChar char="◉"/>
            </a:pPr>
            <a:r>
              <a:rPr lang="en" sz="2200"/>
              <a:t>Products purchased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200"/>
              <a:buChar char="◉"/>
            </a:pPr>
            <a:r>
              <a:rPr lang="en" sz="2200"/>
              <a:t>Campaign success (or failure)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200"/>
              <a:buChar char="◉"/>
            </a:pPr>
            <a:r>
              <a:rPr lang="en" sz="2200"/>
              <a:t>Channel performance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0" name="Google Shape;120;p1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ctrTitle"/>
          </p:nvPr>
        </p:nvSpPr>
        <p:spPr>
          <a:xfrm>
            <a:off x="2022225" y="1693525"/>
            <a:ext cx="5355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Exploratory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2020824" y="2916936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63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94C4E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Isabelle Na Young Choi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1381250" y="896100"/>
            <a:ext cx="5025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b="0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Cleaning  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1381250" y="1331700"/>
            <a:ext cx="76302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It is cleaning up name of data and missing data.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Data is created a new variable by merging some variables.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en" sz="1800"/>
              <a:t>Total amount variable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(total_amount &lt;- MntWines, MntFruits, MntMeatProducts, MntSweetProducts, MntGoldProds)</a:t>
            </a:r>
            <a:endParaRPr sz="14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Total number of purchase variable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(total_num_purchase &lt;- NumWebPurchases, NumCatalogPurchases, NumStorePurchases)</a:t>
            </a:r>
            <a:endParaRPr sz="15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Age class variable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(Boomers, Gen-X, Millennials, Gen-Z)</a:t>
            </a:r>
            <a:endParaRPr sz="15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Income class variable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(Rich, Upper-Middle, Middle, Lower-Middle, Poor)</a:t>
            </a:r>
            <a:endParaRPr sz="1500"/>
          </a:p>
        </p:txBody>
      </p:sp>
      <p:grpSp>
        <p:nvGrpSpPr>
          <p:cNvPr id="139" name="Google Shape;139;p1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0" name="Google Shape;140;p1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b="0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Visualization</a:t>
            </a:r>
            <a:endParaRPr/>
          </a:p>
        </p:txBody>
      </p:sp>
      <p:grpSp>
        <p:nvGrpSpPr>
          <p:cNvPr id="150" name="Google Shape;15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51" name="Google Shape;151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450" y="1412662"/>
            <a:ext cx="4222823" cy="350698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/>
          <p:nvPr/>
        </p:nvSpPr>
        <p:spPr>
          <a:xfrm>
            <a:off x="5078025" y="806100"/>
            <a:ext cx="34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5346275" y="1610050"/>
            <a:ext cx="29901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accent1"/>
                </a:highlight>
              </a:rPr>
              <a:t>Numeric</a:t>
            </a:r>
            <a:r>
              <a:rPr lang="en" sz="2000">
                <a:highlight>
                  <a:schemeClr val="accent1"/>
                </a:highlight>
              </a:rPr>
              <a:t> vs. Numeric features</a:t>
            </a:r>
            <a:endParaRPr sz="2000"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</a:rPr>
              <a:t>The correlation with all numeric features</a:t>
            </a:r>
            <a:endParaRPr sz="2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b="0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Visualization</a:t>
            </a:r>
            <a:endParaRPr/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5674175" y="1534850"/>
            <a:ext cx="29901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accent1"/>
                </a:highlight>
              </a:rPr>
              <a:t>Categorical vs. Numeric features</a:t>
            </a:r>
            <a:endParaRPr sz="2000"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</a:rPr>
              <a:t>The relationship between the total amount feature and the categorical features</a:t>
            </a:r>
            <a:endParaRPr sz="2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6" name="Google Shape;166;p2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450" y="1744624"/>
            <a:ext cx="4514525" cy="23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