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59" r:id="rId3"/>
    <p:sldId id="261" r:id="rId4"/>
    <p:sldId id="288" r:id="rId5"/>
    <p:sldId id="289" r:id="rId6"/>
    <p:sldId id="291" r:id="rId7"/>
    <p:sldId id="292" r:id="rId8"/>
    <p:sldId id="290" r:id="rId9"/>
    <p:sldId id="281" r:id="rId10"/>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79CC93D-E52E-4D84-901B-11D7331DD495}">
          <p14:sldIdLst>
            <p14:sldId id="259"/>
          </p14:sldIdLst>
        </p14:section>
        <p14:section name="Información general y objetivos" id="{ABA716BF-3A5C-4ADB-94C9-CFEF84EBA240}">
          <p14:sldIdLst>
            <p14:sldId id="261"/>
            <p14:sldId id="288"/>
            <p14:sldId id="289"/>
            <p14:sldId id="291"/>
            <p14:sldId id="292"/>
            <p14:sldId id="29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83977" autoAdjust="0"/>
  </p:normalViewPr>
  <p:slideViewPr>
    <p:cSldViewPr>
      <p:cViewPr varScale="1">
        <p:scale>
          <a:sx n="80" d="100"/>
          <a:sy n="80" d="100"/>
        </p:scale>
        <p:origin x="942" y="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D83FDC75-7F73-4A4A-A77C-09AADF00E0EA}" type="datetimeFigureOut">
              <a:rPr lang="es-ES" smtClean="0"/>
              <a:pPr/>
              <a:t>17/03/2017</a:t>
            </a:fld>
            <a:endParaRPr lang="es-E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459226BF-1F13-42D3-80DC-373E7ADD1EBC}" type="slidenum">
              <a:rPr lang="es-ES" smtClean="0"/>
              <a:pPr/>
              <a:t>‹Nº›</a:t>
            </a:fld>
            <a:endParaRPr lang="es-ES" dirty="0"/>
          </a:p>
        </p:txBody>
      </p:sp>
    </p:spTree>
    <p:extLst>
      <p:ext uri="{BB962C8B-B14F-4D97-AF65-F5344CB8AC3E}">
        <p14:creationId xmlns:p14="http://schemas.microsoft.com/office/powerpoint/2010/main" val="53675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48AEF76B-3757-4A0B-AF93-28494465C1DD}" type="datetimeFigureOut">
              <a:pPr/>
              <a:t>17/03/2017</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75693FD4-8F83-4EF7-AC3F-0DC0388986B0}" type="slidenum">
              <a:pPr/>
              <a:t>‹Nº›</a:t>
            </a:fld>
            <a:endParaRPr lang="es-ES"/>
          </a:p>
        </p:txBody>
      </p:sp>
    </p:spTree>
    <p:extLst>
      <p:ext uri="{BB962C8B-B14F-4D97-AF65-F5344CB8AC3E}">
        <p14:creationId xmlns:p14="http://schemas.microsoft.com/office/powerpoint/2010/main" val="407645512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es-ES"/>
            </a:pPr>
            <a:r>
              <a:rPr lang="es-ES" dirty="0" smtClean="0"/>
              <a:t>Esta plantilla se puede usar como archivo de inicio para presentar materiales educativos en un entorno de grupo.</a:t>
            </a:r>
          </a:p>
          <a:p>
            <a:endParaRPr lang="es-ES" dirty="0" smtClean="0"/>
          </a:p>
          <a:p>
            <a:pPr lvl="0"/>
            <a:r>
              <a:rPr lang="es-ES" sz="1200" b="1" dirty="0" smtClean="0"/>
              <a:t>Secciones</a:t>
            </a:r>
            <a:endParaRPr lang="es-ES" sz="1200" b="0" dirty="0" smtClean="0"/>
          </a:p>
          <a:p>
            <a:pPr lvl="0"/>
            <a:r>
              <a:rPr lang="es-ES" sz="1200" b="0" dirty="0" smtClean="0"/>
              <a:t>Para agregar secciones, haga clic con el botón secundario del mouse en una diapositiva.</a:t>
            </a:r>
            <a:r>
              <a:rPr lang="es-ES" sz="1200" b="0" baseline="0" dirty="0" smtClean="0"/>
              <a:t> Las secciones pueden ayudarle a organizar las diapositivas o a facilitar la colaboración entre varios autores.</a:t>
            </a:r>
            <a:endParaRPr lang="es-ES" sz="1200" b="0" dirty="0" smtClean="0"/>
          </a:p>
          <a:p>
            <a:pPr lvl="0"/>
            <a:endParaRPr lang="es-ES" sz="1200" b="1" dirty="0" smtClean="0"/>
          </a:p>
          <a:p>
            <a:pPr lvl="0"/>
            <a:r>
              <a:rPr lang="es-ES" sz="1200" b="1" dirty="0" smtClean="0"/>
              <a:t>Notas</a:t>
            </a:r>
          </a:p>
          <a:p>
            <a:pPr lvl="0"/>
            <a:r>
              <a:rPr lang="es-ES" sz="1200" dirty="0" smtClean="0"/>
              <a:t>Use la sección Notas para las notas de entrega o para proporcionar detalles adicionales al público.</a:t>
            </a:r>
            <a:r>
              <a:rPr lang="es-ES" sz="1200" baseline="0" dirty="0" smtClean="0"/>
              <a:t> Vea las notas en la vista Presentación durante la presentación. </a:t>
            </a:r>
          </a:p>
          <a:p>
            <a:pPr lvl="0">
              <a:buFontTx/>
              <a:buNone/>
            </a:pPr>
            <a:r>
              <a:rPr lang="es-ES" sz="1200" dirty="0" smtClean="0"/>
              <a:t>Tenga en cuenta el tamaño de la fuente (es importante para la accesibilidad, visibilidad, grabación en vídeo y producción en línea)</a:t>
            </a:r>
          </a:p>
          <a:p>
            <a:pPr lvl="0"/>
            <a:endParaRPr lang="es-ES" sz="1200" dirty="0" smtClean="0"/>
          </a:p>
          <a:p>
            <a:pPr lvl="0">
              <a:buFontTx/>
              <a:buNone/>
            </a:pPr>
            <a:r>
              <a:rPr lang="es-ES" sz="1200" b="1" dirty="0" smtClean="0"/>
              <a:t>Colores coordinados </a:t>
            </a:r>
          </a:p>
          <a:p>
            <a:pPr lvl="0">
              <a:buFontTx/>
              <a:buNone/>
            </a:pPr>
            <a:r>
              <a:rPr lang="es-ES" sz="1200" dirty="0" smtClean="0"/>
              <a:t>Preste especial atención a los gráficos, diagramas y cuadros de texto.</a:t>
            </a:r>
            <a:r>
              <a:rPr lang="es-ES" sz="1200" baseline="0" dirty="0" smtClean="0"/>
              <a:t> </a:t>
            </a:r>
            <a:endParaRPr lang="es-ES" sz="1200" dirty="0" smtClean="0"/>
          </a:p>
          <a:p>
            <a:pPr lvl="0"/>
            <a:r>
              <a:rPr lang="es-ES" sz="1200" dirty="0" smtClean="0"/>
              <a:t>Tenga en cuenta que los asistentes imprimirán en blanco y negro o </a:t>
            </a:r>
            <a:r>
              <a:rPr lang="es-ES" sz="1200" dirty="0" err="1" smtClean="0"/>
              <a:t>escala de grises</a:t>
            </a:r>
            <a:r>
              <a:rPr lang="es-ES" sz="1200" dirty="0" smtClean="0"/>
              <a:t>. Ejecute una prueba de impresión para asegurarse de que los colores son los correctos cuando se imprime en blanco y negro puros y </a:t>
            </a:r>
            <a:r>
              <a:rPr lang="es-ES" sz="1200" dirty="0" err="1" smtClean="0"/>
              <a:t>escala de grises</a:t>
            </a:r>
            <a:r>
              <a:rPr lang="es-ES" sz="1200" dirty="0" smtClean="0"/>
              <a:t>.</a:t>
            </a:r>
          </a:p>
          <a:p>
            <a:pPr lvl="0">
              <a:buFontTx/>
              <a:buNone/>
            </a:pPr>
            <a:endParaRPr lang="es-ES" sz="1200" dirty="0" smtClean="0"/>
          </a:p>
          <a:p>
            <a:pPr lvl="0">
              <a:buFontTx/>
              <a:buNone/>
            </a:pPr>
            <a:r>
              <a:rPr lang="es-ES" sz="1200" b="1" dirty="0" smtClean="0"/>
              <a:t>Gráficos y tablas</a:t>
            </a:r>
          </a:p>
          <a:p>
            <a:pPr lvl="0"/>
            <a:r>
              <a:rPr lang="es-ES" sz="1200" dirty="0" smtClean="0"/>
              <a:t>En breve: si es posible, use colores y estilos uniformes y que no distraigan.</a:t>
            </a:r>
          </a:p>
          <a:p>
            <a:pPr lvl="0"/>
            <a:r>
              <a:rPr lang="es-ES" sz="1200" dirty="0" smtClean="0"/>
              <a:t>Etiquete todos los gráficos y tablas.</a:t>
            </a:r>
          </a:p>
          <a:p>
            <a:endParaRPr lang="es-ES" dirty="0" smtClean="0"/>
          </a:p>
          <a:p>
            <a:endParaRPr lang="es-ES" dirty="0" smtClean="0"/>
          </a:p>
          <a:p>
            <a:endParaRPr lang="es-ES" dirty="0"/>
          </a:p>
        </p:txBody>
      </p:sp>
      <p:sp>
        <p:nvSpPr>
          <p:cNvPr id="4" name="Slide Number Placeholder 3"/>
          <p:cNvSpPr>
            <a:spLocks noGrp="1"/>
          </p:cNvSpPr>
          <p:nvPr>
            <p:ph type="sldNum" sz="quarter" idx="10"/>
          </p:nvPr>
        </p:nvSpPr>
        <p:spPr/>
        <p:txBody>
          <a:bodyPr/>
          <a:lstStyle/>
          <a:p>
            <a:fld id="{EC6EAC7D-5A89-47C2-8ABA-56C9C2DEF7A4}" type="slidenum">
              <a:rPr lang="es-ES" smtClean="0"/>
              <a:pPr/>
              <a:t>1</a:t>
            </a:fld>
            <a:endParaRPr lang="es-ES"/>
          </a:p>
        </p:txBody>
      </p:sp>
    </p:spTree>
    <p:extLst>
      <p:ext uri="{BB962C8B-B14F-4D97-AF65-F5344CB8AC3E}">
        <p14:creationId xmlns:p14="http://schemas.microsoft.com/office/powerpoint/2010/main" val="269322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2</a:t>
            </a:fld>
            <a:endParaRPr lang="es-ES"/>
          </a:p>
        </p:txBody>
      </p:sp>
    </p:spTree>
    <p:extLst>
      <p:ext uri="{BB962C8B-B14F-4D97-AF65-F5344CB8AC3E}">
        <p14:creationId xmlns:p14="http://schemas.microsoft.com/office/powerpoint/2010/main" val="384506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3</a:t>
            </a:fld>
            <a:endParaRPr lang="es-ES"/>
          </a:p>
        </p:txBody>
      </p:sp>
    </p:spTree>
    <p:extLst>
      <p:ext uri="{BB962C8B-B14F-4D97-AF65-F5344CB8AC3E}">
        <p14:creationId xmlns:p14="http://schemas.microsoft.com/office/powerpoint/2010/main" val="171798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4</a:t>
            </a:fld>
            <a:endParaRPr lang="es-ES"/>
          </a:p>
        </p:txBody>
      </p:sp>
    </p:spTree>
    <p:extLst>
      <p:ext uri="{BB962C8B-B14F-4D97-AF65-F5344CB8AC3E}">
        <p14:creationId xmlns:p14="http://schemas.microsoft.com/office/powerpoint/2010/main" val="293095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5</a:t>
            </a:fld>
            <a:endParaRPr lang="es-ES"/>
          </a:p>
        </p:txBody>
      </p:sp>
    </p:spTree>
    <p:extLst>
      <p:ext uri="{BB962C8B-B14F-4D97-AF65-F5344CB8AC3E}">
        <p14:creationId xmlns:p14="http://schemas.microsoft.com/office/powerpoint/2010/main" val="245919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6</a:t>
            </a:fld>
            <a:endParaRPr lang="es-ES"/>
          </a:p>
        </p:txBody>
      </p:sp>
    </p:spTree>
    <p:extLst>
      <p:ext uri="{BB962C8B-B14F-4D97-AF65-F5344CB8AC3E}">
        <p14:creationId xmlns:p14="http://schemas.microsoft.com/office/powerpoint/2010/main" val="309931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s-ES" dirty="0" smtClean="0"/>
              <a:t>Ofrezca una breve descripción general de la presentación.</a:t>
            </a:r>
            <a:r>
              <a:rPr lang="es-ES" baseline="0" dirty="0" smtClean="0"/>
              <a:t> D</a:t>
            </a:r>
            <a:r>
              <a:rPr lang="es-ES" dirty="0" smtClean="0"/>
              <a:t>escriba el enfoque principal de la presentación y por qué es importante.</a:t>
            </a:r>
          </a:p>
          <a:p>
            <a:pPr>
              <a:lnSpc>
                <a:spcPct val="80000"/>
              </a:lnSpc>
            </a:pPr>
            <a:r>
              <a:rPr lang="es-ES" dirty="0" smtClean="0"/>
              <a:t>Introduzca cada uno de los principales temas.</a:t>
            </a:r>
          </a:p>
          <a:p>
            <a:r>
              <a:rPr lang="es-ES" dirty="0" smtClean="0"/>
              <a:t>Si desea proporcionar al público una guía,</a:t>
            </a:r>
            <a:r>
              <a:rPr lang="es-ES" baseline="0" dirty="0" smtClean="0"/>
              <a:t> puede </a:t>
            </a:r>
            <a:r>
              <a:rPr lang="es-ES" dirty="0" smtClean="0"/>
              <a:t>repetir esta diapositiva de información general a lo largo de toda la presentación, resaltando el tema particular que va a discutir a continuación.</a:t>
            </a:r>
          </a:p>
        </p:txBody>
      </p:sp>
      <p:sp>
        <p:nvSpPr>
          <p:cNvPr id="4" name="Slide Number Placeholder 3"/>
          <p:cNvSpPr>
            <a:spLocks noGrp="1"/>
          </p:cNvSpPr>
          <p:nvPr>
            <p:ph type="sldNum" sz="quarter" idx="10"/>
          </p:nvPr>
        </p:nvSpPr>
        <p:spPr/>
        <p:txBody>
          <a:bodyPr/>
          <a:lstStyle/>
          <a:p>
            <a:fld id="{EC6EAC7D-5A89-47C2-8ABA-56C9C2DEF7A4}" type="slidenum">
              <a:rPr lang="es-ES" smtClean="0"/>
              <a:pPr/>
              <a:t>7</a:t>
            </a:fld>
            <a:endParaRPr lang="es-ES"/>
          </a:p>
        </p:txBody>
      </p:sp>
    </p:spTree>
    <p:extLst>
      <p:ext uri="{BB962C8B-B14F-4D97-AF65-F5344CB8AC3E}">
        <p14:creationId xmlns:p14="http://schemas.microsoft.com/office/powerpoint/2010/main" val="245390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es-ES"/>
            </a:pPr>
            <a:r>
              <a:rPr lang="es-ES" sz="1200" dirty="0" smtClean="0"/>
              <a:t>Ésta es otra opción</a:t>
            </a:r>
            <a:r>
              <a:rPr lang="es-ES" sz="1200" baseline="0" dirty="0" smtClean="0"/>
              <a:t> para una diapositiva Información general que usa transiciones.</a:t>
            </a:r>
            <a:endParaRPr lang="es-ES" sz="1200" dirty="0" smtClean="0"/>
          </a:p>
          <a:p>
            <a:endParaRPr lang="es-ES" dirty="0"/>
          </a:p>
        </p:txBody>
      </p:sp>
      <p:sp>
        <p:nvSpPr>
          <p:cNvPr id="4" name="Slide Number Placeholder 3"/>
          <p:cNvSpPr>
            <a:spLocks noGrp="1"/>
          </p:cNvSpPr>
          <p:nvPr>
            <p:ph type="sldNum" sz="quarter" idx="10"/>
          </p:nvPr>
        </p:nvSpPr>
        <p:spPr/>
        <p:txBody>
          <a:bodyPr/>
          <a:lstStyle/>
          <a:p>
            <a:fld id="{75693FD4-8F83-4EF7-AC3F-0DC0388986B0}" type="slidenum">
              <a:rPr lang="es-ES" smtClean="0"/>
              <a:pPr/>
              <a:t>8</a:t>
            </a:fld>
            <a:endParaRPr lang="es-ES"/>
          </a:p>
        </p:txBody>
      </p:sp>
    </p:spTree>
    <p:extLst>
      <p:ext uri="{BB962C8B-B14F-4D97-AF65-F5344CB8AC3E}">
        <p14:creationId xmlns:p14="http://schemas.microsoft.com/office/powerpoint/2010/main" val="1847067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es-ES" b="1" cap="small" baseline="0">
                <a:solidFill>
                  <a:srgbClr val="003300"/>
                </a:solidFill>
              </a:defRPr>
            </a:lvl1pPr>
          </a:lstStyle>
          <a:p>
            <a:r>
              <a:rPr kumimoji="0" lang="es-ES"/>
              <a:t>Haga clic para modificar el estilo de título del patrón</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es-ES" sz="2000" b="0">
                <a:solidFill>
                  <a:schemeClr val="tx1"/>
                </a:solidFill>
                <a:latin typeface="Georgia" pitchFamily="18" charset="0"/>
              </a:defRPr>
            </a:lvl1pPr>
            <a:lvl2pPr marL="457200" indent="0" algn="ctr" eaLnBrk="1" latinLnBrk="0" hangingPunct="1">
              <a:buNone/>
              <a:defRPr kumimoji="0" lang="es-ES">
                <a:solidFill>
                  <a:schemeClr val="tx1">
                    <a:tint val="75000"/>
                  </a:schemeClr>
                </a:solidFill>
              </a:defRPr>
            </a:lvl2pPr>
            <a:lvl3pPr marL="914400" indent="0" algn="ctr" eaLnBrk="1" latinLnBrk="0" hangingPunct="1">
              <a:buNone/>
              <a:defRPr kumimoji="0" lang="es-ES">
                <a:solidFill>
                  <a:schemeClr val="tx1">
                    <a:tint val="75000"/>
                  </a:schemeClr>
                </a:solidFill>
              </a:defRPr>
            </a:lvl3pPr>
            <a:lvl4pPr marL="1371600" indent="0" algn="ctr" eaLnBrk="1" latinLnBrk="0" hangingPunct="1">
              <a:buNone/>
              <a:defRPr kumimoji="0" lang="es-ES">
                <a:solidFill>
                  <a:schemeClr val="tx1">
                    <a:tint val="75000"/>
                  </a:schemeClr>
                </a:solidFill>
              </a:defRPr>
            </a:lvl4pPr>
            <a:lvl5pPr marL="1828800" indent="0" algn="ctr" eaLnBrk="1" latinLnBrk="0" hangingPunct="1">
              <a:buNone/>
              <a:defRPr kumimoji="0" lang="es-ES">
                <a:solidFill>
                  <a:schemeClr val="tx1">
                    <a:tint val="75000"/>
                  </a:schemeClr>
                </a:solidFill>
              </a:defRPr>
            </a:lvl5pPr>
            <a:lvl6pPr marL="2286000" indent="0" algn="ctr" eaLnBrk="1" latinLnBrk="0" hangingPunct="1">
              <a:buNone/>
              <a:defRPr kumimoji="0" lang="es-ES">
                <a:solidFill>
                  <a:schemeClr val="tx1">
                    <a:tint val="75000"/>
                  </a:schemeClr>
                </a:solidFill>
              </a:defRPr>
            </a:lvl6pPr>
            <a:lvl7pPr marL="2743200" indent="0" algn="ctr" eaLnBrk="1" latinLnBrk="0" hangingPunct="1">
              <a:buNone/>
              <a:defRPr kumimoji="0" lang="es-ES">
                <a:solidFill>
                  <a:schemeClr val="tx1">
                    <a:tint val="75000"/>
                  </a:schemeClr>
                </a:solidFill>
              </a:defRPr>
            </a:lvl7pPr>
            <a:lvl8pPr marL="3200400" indent="0" algn="ctr" eaLnBrk="1" latinLnBrk="0" hangingPunct="1">
              <a:buNone/>
              <a:defRPr kumimoji="0" lang="es-ES">
                <a:solidFill>
                  <a:schemeClr val="tx1">
                    <a:tint val="75000"/>
                  </a:schemeClr>
                </a:solidFill>
              </a:defRPr>
            </a:lvl8pPr>
            <a:lvl9pPr marL="3657600" indent="0" algn="ctr" eaLnBrk="1" latinLnBrk="0" hangingPunct="1">
              <a:buNone/>
              <a:defRPr kumimoji="0" lang="es-ES">
                <a:solidFill>
                  <a:schemeClr val="tx1">
                    <a:tint val="75000"/>
                  </a:schemeClr>
                </a:solidFill>
              </a:defRPr>
            </a:lvl9pPr>
          </a:lstStyle>
          <a:p>
            <a:pPr eaLnBrk="1" latinLnBrk="0" hangingPunct="1"/>
            <a:r>
              <a:rPr lang="es-ES" smtClean="0"/>
              <a:t>Haga clic para modificar el estilo de subtítulo del patrón</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es-ES" sz="2000" baseline="0"/>
            </a:lvl1pPr>
          </a:lstStyle>
          <a:p>
            <a:r>
              <a:rPr kumimoji="0" lang="es-ES"/>
              <a:t>Logotipo de la compañía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757B281C-5159-4971-8228-52B9A72E9ED2}" type="datetimeFigureOut">
              <a:pPr/>
              <a:t>17/03/2017</a:t>
            </a:fld>
            <a:endParaRPr kumimoji="0" lang="es-ES"/>
          </a:p>
        </p:txBody>
      </p:sp>
      <p:sp>
        <p:nvSpPr>
          <p:cNvPr id="4" name="Footer Placeholder 3"/>
          <p:cNvSpPr>
            <a:spLocks noGrp="1"/>
          </p:cNvSpPr>
          <p:nvPr>
            <p:ph type="ftr" sz="quarter" idx="11"/>
          </p:nvPr>
        </p:nvSpPr>
        <p:spPr/>
        <p:txBody>
          <a:bodyPr/>
          <a:lstStyle/>
          <a:p>
            <a:endParaRPr kumimoji="0" lang="es-ES"/>
          </a:p>
        </p:txBody>
      </p:sp>
      <p:sp>
        <p:nvSpPr>
          <p:cNvPr id="5" name="Slide Number Placeholder 4"/>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17/03/2017</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olo el fond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17/03/2017</a:t>
            </a:fld>
            <a:endParaRPr kumimoji="0" lang="es-ES"/>
          </a:p>
        </p:txBody>
      </p:sp>
      <p:sp>
        <p:nvSpPr>
          <p:cNvPr id="4" name="Footer Placeholder 4"/>
          <p:cNvSpPr>
            <a:spLocks noGrp="1"/>
          </p:cNvSpPr>
          <p:nvPr>
            <p:ph type="ftr" sz="quarter" idx="11"/>
          </p:nvPr>
        </p:nvSpPr>
        <p:spPr>
          <a:xfrm>
            <a:off x="3352800" y="6356350"/>
            <a:ext cx="2895600" cy="365125"/>
          </a:xfrm>
        </p:spPr>
        <p:txBody>
          <a:bodyPr/>
          <a:lstStyle/>
          <a:p>
            <a:endParaRPr kumimoji="0" lang="es-ES"/>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es-ES" sz="4000" b="1" cap="small" baseline="0">
                <a:solidFill>
                  <a:srgbClr val="003300"/>
                </a:solidFill>
              </a:defRPr>
            </a:lvl1pPr>
          </a:lstStyle>
          <a:p>
            <a:r>
              <a:rPr kumimoji="0" lang="es-ES"/>
              <a:t>Haga clic para modificar el estilo de título del patrón</a:t>
            </a:r>
          </a:p>
        </p:txBody>
      </p:sp>
      <p:sp>
        <p:nvSpPr>
          <p:cNvPr id="4" name="Date Placeholder 3"/>
          <p:cNvSpPr>
            <a:spLocks noGrp="1"/>
          </p:cNvSpPr>
          <p:nvPr>
            <p:ph type="dt" sz="half" idx="10"/>
          </p:nvPr>
        </p:nvSpPr>
        <p:spPr/>
        <p:txBody>
          <a:bodyPr/>
          <a:lstStyle/>
          <a:p>
            <a:fld id="{757B281C-5159-4971-8228-52B9A72E9ED2}" type="datetimeFigureOut">
              <a:pPr/>
              <a:t>17/03/2017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33D6E5A2-EC83-451F-A719-9AC1370DD5CF}" type="slidenum">
              <a:pPr/>
              <a:t>‹Nº›</a:t>
            </a:fld>
            <a:endParaRPr kumimoji="0" lang="es-ES"/>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es-ES" sz="1800"/>
            </a:lvl1pPr>
          </a:lstStyle>
          <a:p>
            <a:r>
              <a:rPr kumimoji="0" lang="es-ES"/>
              <a:t>Logotipo de la compañía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es-ES"/>
            </a:lvl1pPr>
          </a:lstStyle>
          <a:p>
            <a:r>
              <a:rPr kumimoji="0" lang="es-ES"/>
              <a:t>Haga clic para modificar el estilo de título del patrón</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es-ES" sz="3200">
                <a:latin typeface="+mn-lt"/>
              </a:defRPr>
            </a:lvl1pPr>
            <a:lvl2pPr eaLnBrk="1" latinLnBrk="0" hangingPunct="1">
              <a:defRPr kumimoji="0" lang="es-ES" sz="2800">
                <a:latin typeface="+mn-lt"/>
              </a:defRPr>
            </a:lvl2pPr>
            <a:lvl3pPr eaLnBrk="1" latinLnBrk="0" hangingPunct="1">
              <a:defRPr kumimoji="0" lang="es-ES" sz="2400">
                <a:latin typeface="+mn-lt"/>
              </a:defRPr>
            </a:lvl3pPr>
            <a:lvl4pPr eaLnBrk="1" latinLnBrk="0" hangingPunct="1">
              <a:defRPr kumimoji="0" lang="es-ES" sz="2400">
                <a:latin typeface="+mn-lt"/>
              </a:defRPr>
            </a:lvl4pPr>
            <a:lvl5pPr eaLnBrk="1" latinLnBrk="0" hangingPunct="1">
              <a:defRPr kumimoji="0" lang="es-ES" sz="2400">
                <a:latin typeface="+mn-lt"/>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757B281C-5159-4971-8228-52B9A72E9ED2}" type="datetimeFigureOut">
              <a:pPr/>
              <a:t>17/03/2017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es-ES" sz="2800"/>
            </a:lvl1pPr>
            <a:lvl2pPr eaLnBrk="1" latinLnBrk="0" hangingPunct="1">
              <a:defRPr kumimoji="0" lang="es-ES" sz="2400"/>
            </a:lvl2pPr>
            <a:lvl3pPr eaLnBrk="1" latinLnBrk="0" hangingPunct="1">
              <a:defRPr kumimoji="0" lang="es-ES" sz="2000"/>
            </a:lvl3pPr>
            <a:lvl4pPr eaLnBrk="1" latinLnBrk="0" hangingPunct="1">
              <a:defRPr kumimoji="0" lang="es-ES" sz="1800"/>
            </a:lvl4pPr>
            <a:lvl5pPr eaLnBrk="1" latinLnBrk="0" hangingPunct="1">
              <a:defRPr kumimoji="0" lang="es-ES" sz="1800"/>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es-ES" sz="2800"/>
            </a:lvl1pPr>
            <a:lvl2pPr eaLnBrk="1" latinLnBrk="0" hangingPunct="1">
              <a:defRPr kumimoji="0" lang="es-ES" sz="2400"/>
            </a:lvl2pPr>
            <a:lvl3pPr eaLnBrk="1" latinLnBrk="0" hangingPunct="1">
              <a:defRPr kumimoji="0" lang="es-ES" sz="2000"/>
            </a:lvl3pPr>
            <a:lvl4pPr eaLnBrk="1" latinLnBrk="0" hangingPunct="1">
              <a:defRPr kumimoji="0" lang="es-ES" sz="1800"/>
            </a:lvl4pPr>
            <a:lvl5pPr eaLnBrk="1" latinLnBrk="0" hangingPunct="1">
              <a:defRPr kumimoji="0" lang="es-ES" sz="1800"/>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757B281C-5159-4971-8228-52B9A72E9ED2}" type="datetimeFigureOut">
              <a:pPr/>
              <a:t>17/03/2017</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es-ES"/>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es-ES" sz="2400" b="1"/>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es-ES" sz="2400"/>
            </a:lvl1pPr>
            <a:lvl2pPr eaLnBrk="1" latinLnBrk="0" hangingPunct="1">
              <a:defRPr kumimoji="0" lang="es-ES" sz="2000"/>
            </a:lvl2pPr>
            <a:lvl3pPr eaLnBrk="1" latinLnBrk="0" hangingPunct="1">
              <a:defRPr kumimoji="0" lang="es-ES" sz="1800"/>
            </a:lvl3pPr>
            <a:lvl4pPr eaLnBrk="1" latinLnBrk="0" hangingPunct="1">
              <a:defRPr kumimoji="0" lang="es-ES" sz="1600"/>
            </a:lvl4pPr>
            <a:lvl5pPr eaLnBrk="1" latinLnBrk="0" hangingPunct="1">
              <a:defRPr kumimoji="0" lang="es-ES" sz="1600"/>
            </a:lvl5pPr>
            <a:lvl6pPr eaLnBrk="1" latinLnBrk="0" hangingPunct="1">
              <a:defRPr kumimoji="0" lang="es-ES" sz="1600"/>
            </a:lvl6pPr>
            <a:lvl7pPr eaLnBrk="1" latinLnBrk="0" hangingPunct="1">
              <a:defRPr kumimoji="0" lang="es-ES" sz="1600"/>
            </a:lvl7pPr>
            <a:lvl8pPr eaLnBrk="1" latinLnBrk="0" hangingPunct="1">
              <a:defRPr kumimoji="0" lang="es-ES" sz="1600"/>
            </a:lvl8pPr>
            <a:lvl9pPr eaLnBrk="1" latinLnBrk="0" hangingPunct="1">
              <a:defRPr kumimoji="0" lang="es-ES" sz="16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es-ES" sz="2400" b="1"/>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es-ES" sz="2400"/>
            </a:lvl1pPr>
            <a:lvl2pPr eaLnBrk="1" latinLnBrk="0" hangingPunct="1">
              <a:defRPr kumimoji="0" lang="es-ES" sz="2000"/>
            </a:lvl2pPr>
            <a:lvl3pPr eaLnBrk="1" latinLnBrk="0" hangingPunct="1">
              <a:defRPr kumimoji="0" lang="es-ES" sz="1800"/>
            </a:lvl3pPr>
            <a:lvl4pPr eaLnBrk="1" latinLnBrk="0" hangingPunct="1">
              <a:defRPr kumimoji="0" lang="es-ES" sz="1600"/>
            </a:lvl4pPr>
            <a:lvl5pPr eaLnBrk="1" latinLnBrk="0" hangingPunct="1">
              <a:defRPr kumimoji="0" lang="es-ES" sz="1600"/>
            </a:lvl5pPr>
            <a:lvl6pPr eaLnBrk="1" latinLnBrk="0" hangingPunct="1">
              <a:defRPr kumimoji="0" lang="es-ES" sz="1600"/>
            </a:lvl6pPr>
            <a:lvl7pPr eaLnBrk="1" latinLnBrk="0" hangingPunct="1">
              <a:defRPr kumimoji="0" lang="es-ES" sz="1600"/>
            </a:lvl7pPr>
            <a:lvl8pPr eaLnBrk="1" latinLnBrk="0" hangingPunct="1">
              <a:defRPr kumimoji="0" lang="es-ES" sz="1600"/>
            </a:lvl8pPr>
            <a:lvl9pPr eaLnBrk="1" latinLnBrk="0" hangingPunct="1">
              <a:defRPr kumimoji="0" lang="es-ES" sz="16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7" name="Date Placeholder 6"/>
          <p:cNvSpPr>
            <a:spLocks noGrp="1"/>
          </p:cNvSpPr>
          <p:nvPr>
            <p:ph type="dt" sz="half" idx="10"/>
          </p:nvPr>
        </p:nvSpPr>
        <p:spPr/>
        <p:txBody>
          <a:bodyPr/>
          <a:lstStyle/>
          <a:p>
            <a:fld id="{757B281C-5159-4971-8228-52B9A72E9ED2}" type="datetimeFigureOut">
              <a:pPr/>
              <a:t>17/03/2017</a:t>
            </a:fld>
            <a:endParaRPr kumimoji="0" lang="es-ES"/>
          </a:p>
        </p:txBody>
      </p:sp>
      <p:sp>
        <p:nvSpPr>
          <p:cNvPr id="8" name="Footer Placeholder 7"/>
          <p:cNvSpPr>
            <a:spLocks noGrp="1"/>
          </p:cNvSpPr>
          <p:nvPr>
            <p:ph type="ftr" sz="quarter" idx="11"/>
          </p:nvPr>
        </p:nvSpPr>
        <p:spPr/>
        <p:txBody>
          <a:bodyPr/>
          <a:lstStyle/>
          <a:p>
            <a:endParaRPr kumimoji="0" lang="es-ES"/>
          </a:p>
        </p:txBody>
      </p:sp>
      <p:sp>
        <p:nvSpPr>
          <p:cNvPr id="9" name="Slide Number Placeholder 8"/>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es-ES" sz="3200"/>
            </a:lvl1pPr>
            <a:lvl2pPr eaLnBrk="1" latinLnBrk="0" hangingPunct="1">
              <a:defRPr kumimoji="0" lang="es-ES" sz="2800"/>
            </a:lvl2pPr>
            <a:lvl3pPr eaLnBrk="1" latinLnBrk="0" hangingPunct="1">
              <a:defRPr kumimoji="0" lang="es-ES" sz="2400"/>
            </a:lvl3pPr>
            <a:lvl4pPr eaLnBrk="1" latinLnBrk="0" hangingPunct="1">
              <a:defRPr kumimoji="0" lang="es-ES" sz="2000"/>
            </a:lvl4pPr>
            <a:lvl5pPr eaLnBrk="1" latinLnBrk="0" hangingPunct="1">
              <a:defRPr kumimoji="0" lang="es-ES" sz="2000"/>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p>
            <a:fld id="{757B281C-5159-4971-8228-52B9A72E9ED2}" type="datetimeFigureOut">
              <a:pPr/>
              <a:t>17/03/2017</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p>
            <a:fld id="{757B281C-5159-4971-8228-52B9A72E9ED2}" type="datetimeFigureOut">
              <a:pPr/>
              <a:t>17/03/2017</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757B281C-5159-4971-8228-52B9A72E9ED2}" type="datetimeFigureOut">
              <a:pPr/>
              <a:t>17/03/2017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exto y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757B281C-5159-4971-8228-52B9A72E9ED2}" type="datetimeFigureOut">
              <a:pPr/>
              <a:t>17/03/2017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33D6E5A2-EC83-451F-A719-9AC1370DD5CF}" type="slidenum">
              <a:pPr/>
              <a:t>‹Nº›</a:t>
            </a:fld>
            <a:endParaRPr kumimoji="0" lang="es-E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757B281C-5159-4971-8228-52B9A72E9ED2}" type="datetimeFigureOut">
              <a:pPr/>
              <a:t>17/03/2017</a:t>
            </a:fld>
            <a:endParaRPr kumimoji="0" lang="es-ES"/>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33D6E5A2-EC83-451F-A719-9AC1370DD5CF}" type="slidenum">
              <a:pPr/>
              <a:t>‹Nº›</a:t>
            </a:fld>
            <a:endParaRPr kumimoji="0" lang="es-ES"/>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755576" y="1700808"/>
            <a:ext cx="7979352" cy="2055217"/>
          </a:xfrm>
        </p:spPr>
        <p:txBody>
          <a:bodyPr>
            <a:normAutofit fontScale="90000"/>
          </a:bodyPr>
          <a:lstStyle/>
          <a:p>
            <a:r>
              <a:rPr lang="es-ES" dirty="0" smtClean="0"/>
              <a:t>Ideas de Proyecto </a:t>
            </a:r>
            <a:br>
              <a:rPr lang="es-ES" dirty="0" smtClean="0"/>
            </a:br>
            <a:r>
              <a:rPr lang="es-ES" dirty="0" smtClean="0"/>
              <a:t>Máster en Data </a:t>
            </a:r>
            <a:r>
              <a:rPr lang="es-ES" dirty="0" err="1" smtClean="0"/>
              <a:t>Science</a:t>
            </a:r>
            <a:r>
              <a:rPr lang="es-ES" dirty="0" smtClean="0"/>
              <a:t/>
            </a:r>
            <a:br>
              <a:rPr lang="es-ES" dirty="0" smtClean="0"/>
            </a:br>
            <a:r>
              <a:rPr lang="es-ES" dirty="0" smtClean="0"/>
              <a:t>para Profesionales</a:t>
            </a:r>
            <a:endParaRPr lang="es-ES" dirty="0"/>
          </a:p>
        </p:txBody>
      </p:sp>
      <p:sp>
        <p:nvSpPr>
          <p:cNvPr id="3" name="Subtitle 2"/>
          <p:cNvSpPr>
            <a:spLocks noGrp="1"/>
          </p:cNvSpPr>
          <p:nvPr>
            <p:ph type="subTitle" idx="1"/>
            <p:custDataLst>
              <p:tags r:id="rId3"/>
            </p:custDataLst>
          </p:nvPr>
        </p:nvSpPr>
        <p:spPr/>
        <p:txBody>
          <a:bodyPr>
            <a:normAutofit/>
          </a:bodyPr>
          <a:lstStyle/>
          <a:p>
            <a:r>
              <a:rPr lang="es-ES" sz="2400" dirty="0" smtClean="0">
                <a:latin typeface="+mn-lt"/>
              </a:rPr>
              <a:t>Maite Martínez</a:t>
            </a:r>
            <a:endParaRPr lang="es-ES" sz="2400" dirty="0">
              <a:latin typeface="+mn-lt"/>
            </a:endParaRPr>
          </a:p>
          <a:p>
            <a:r>
              <a:rPr lang="es-ES" sz="2400" dirty="0" smtClean="0">
                <a:latin typeface="+mn-lt"/>
              </a:rPr>
              <a:t>17 de Marzo de 2017</a:t>
            </a:r>
            <a:endParaRPr lang="es-E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Con </a:t>
            </a:r>
            <a:r>
              <a:rPr lang="es-ES" dirty="0" err="1" smtClean="0"/>
              <a:t>DataSets</a:t>
            </a:r>
            <a:endParaRPr lang="es-ES" dirty="0"/>
          </a:p>
        </p:txBody>
      </p:sp>
      <p:pic>
        <p:nvPicPr>
          <p:cNvPr id="6" name="Marcador de contenido 5"/>
          <p:cNvPicPr>
            <a:picLocks noGrp="1" noChangeAspect="1"/>
          </p:cNvPicPr>
          <p:nvPr>
            <p:ph idx="1"/>
          </p:nvPr>
        </p:nvPicPr>
        <p:blipFill>
          <a:blip r:embed="rId6"/>
          <a:stretch>
            <a:fillRect/>
          </a:stretch>
        </p:blipFill>
        <p:spPr>
          <a:xfrm>
            <a:off x="827584" y="1268760"/>
            <a:ext cx="5281377" cy="2926957"/>
          </a:xfrm>
          <a:prstGeom prst="rect">
            <a:avLst/>
          </a:prstGeom>
        </p:spPr>
      </p:pic>
      <p:sp>
        <p:nvSpPr>
          <p:cNvPr id="4" name="Rectángulo 3"/>
          <p:cNvSpPr/>
          <p:nvPr/>
        </p:nvSpPr>
        <p:spPr>
          <a:xfrm>
            <a:off x="762000" y="6309320"/>
            <a:ext cx="7686600" cy="307777"/>
          </a:xfrm>
          <a:prstGeom prst="rect">
            <a:avLst/>
          </a:prstGeom>
        </p:spPr>
        <p:txBody>
          <a:bodyPr wrap="square">
            <a:spAutoFit/>
          </a:bodyPr>
          <a:lstStyle/>
          <a:p>
            <a:r>
              <a:rPr lang="es-ES" sz="1400" dirty="0"/>
              <a:t>http://www.fao.org/nr/water/aquastat/data/query/index.html?lang=en </a:t>
            </a:r>
            <a:endParaRPr lang="es-ES" dirty="0"/>
          </a:p>
        </p:txBody>
      </p:sp>
      <p:sp>
        <p:nvSpPr>
          <p:cNvPr id="7" name="CuadroTexto 6"/>
          <p:cNvSpPr txBox="1"/>
          <p:nvPr/>
        </p:nvSpPr>
        <p:spPr>
          <a:xfrm>
            <a:off x="827584" y="4520146"/>
            <a:ext cx="7867600" cy="1323439"/>
          </a:xfrm>
          <a:prstGeom prst="rect">
            <a:avLst/>
          </a:prstGeom>
          <a:noFill/>
        </p:spPr>
        <p:txBody>
          <a:bodyPr wrap="square" rtlCol="0">
            <a:spAutoFit/>
          </a:bodyPr>
          <a:lstStyle/>
          <a:p>
            <a:r>
              <a:rPr lang="es-ES" sz="1600" dirty="0" smtClean="0">
                <a:solidFill>
                  <a:schemeClr val="tx2">
                    <a:lumMod val="60000"/>
                    <a:lumOff val="40000"/>
                  </a:schemeClr>
                </a:solidFill>
              </a:rPr>
              <a:t>Idea</a:t>
            </a:r>
            <a:r>
              <a:rPr lang="es-ES" sz="1600" dirty="0" smtClean="0"/>
              <a:t>: construir </a:t>
            </a:r>
            <a:r>
              <a:rPr lang="es-ES" sz="1600" dirty="0"/>
              <a:t>alguna herramienta que mejore </a:t>
            </a:r>
            <a:r>
              <a:rPr lang="es-ES" sz="1600" dirty="0" smtClean="0"/>
              <a:t>la eficiencia en el </a:t>
            </a:r>
            <a:r>
              <a:rPr lang="es-ES" sz="1600" dirty="0"/>
              <a:t>consumo de </a:t>
            </a:r>
            <a:r>
              <a:rPr lang="es-ES" sz="1600" dirty="0" smtClean="0"/>
              <a:t>agua. Por  ejemplo, relacionado </a:t>
            </a:r>
            <a:r>
              <a:rPr lang="es-ES" sz="1600" dirty="0"/>
              <a:t>con detección </a:t>
            </a:r>
            <a:r>
              <a:rPr lang="es-ES" sz="1600" dirty="0" smtClean="0"/>
              <a:t>y predicción </a:t>
            </a:r>
            <a:r>
              <a:rPr lang="es-ES" sz="1600" dirty="0"/>
              <a:t>de averías en la red de canalización, analizar pautas de consumo de agua para determinar en qué aspecto convendría hacer hincapié en campañas de concienciación (uso sostenible, mantenimiento de instalaciones, adecuada gestión de residuos domésticos para facilitar el tratamiento de aguas residuales, etc.). </a:t>
            </a:r>
          </a:p>
        </p:txBody>
      </p:sp>
      <p:sp>
        <p:nvSpPr>
          <p:cNvPr id="8" name="Title 1"/>
          <p:cNvSpPr txBox="1">
            <a:spLocks/>
          </p:cNvSpPr>
          <p:nvPr>
            <p:custDataLst>
              <p:tags r:id="rId3"/>
            </p:custDataLst>
          </p:nvPr>
        </p:nvSpPr>
        <p:spPr>
          <a:xfrm>
            <a:off x="6351514" y="1268760"/>
            <a:ext cx="2792486"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r>
              <a:rPr lang="es-ES" sz="2400" dirty="0" smtClean="0"/>
              <a:t>El agua, </a:t>
            </a:r>
          </a:p>
          <a:p>
            <a:r>
              <a:rPr lang="es-ES" sz="2400" dirty="0" smtClean="0"/>
              <a:t>un problema global</a:t>
            </a:r>
            <a:endParaRPr lang="es-ES" sz="2400" dirty="0"/>
          </a:p>
        </p:txBody>
      </p:sp>
      <p:sp>
        <p:nvSpPr>
          <p:cNvPr id="9" name="CuadroTexto 8"/>
          <p:cNvSpPr txBox="1"/>
          <p:nvPr/>
        </p:nvSpPr>
        <p:spPr>
          <a:xfrm>
            <a:off x="6351514" y="2381613"/>
            <a:ext cx="2487686" cy="1077218"/>
          </a:xfrm>
          <a:prstGeom prst="rect">
            <a:avLst/>
          </a:prstGeom>
          <a:noFill/>
        </p:spPr>
        <p:txBody>
          <a:bodyPr wrap="square" rtlCol="0">
            <a:spAutoFit/>
          </a:bodyPr>
          <a:lstStyle/>
          <a:p>
            <a:r>
              <a:rPr lang="es-ES" sz="1600" dirty="0" err="1" smtClean="0"/>
              <a:t>Aquastat</a:t>
            </a:r>
            <a:r>
              <a:rPr lang="es-ES" sz="1600" dirty="0" smtClean="0"/>
              <a:t> es una base </a:t>
            </a:r>
            <a:r>
              <a:rPr lang="es-ES" sz="1600" dirty="0"/>
              <a:t>de datos </a:t>
            </a:r>
            <a:r>
              <a:rPr lang="es-ES" sz="1600" dirty="0" smtClean="0"/>
              <a:t> sobre </a:t>
            </a:r>
            <a:r>
              <a:rPr lang="es-ES" sz="1600" dirty="0"/>
              <a:t>uso y distribución de recursos hídricos.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Con </a:t>
            </a:r>
            <a:r>
              <a:rPr lang="es-ES" dirty="0" err="1" smtClean="0"/>
              <a:t>DataSets</a:t>
            </a:r>
            <a:endParaRPr lang="es-ES" dirty="0"/>
          </a:p>
        </p:txBody>
      </p:sp>
      <p:sp>
        <p:nvSpPr>
          <p:cNvPr id="4" name="Rectángulo 3"/>
          <p:cNvSpPr/>
          <p:nvPr/>
        </p:nvSpPr>
        <p:spPr>
          <a:xfrm>
            <a:off x="762000" y="6309320"/>
            <a:ext cx="7686600" cy="307777"/>
          </a:xfrm>
          <a:prstGeom prst="rect">
            <a:avLst/>
          </a:prstGeom>
        </p:spPr>
        <p:txBody>
          <a:bodyPr wrap="square">
            <a:spAutoFit/>
          </a:bodyPr>
          <a:lstStyle/>
          <a:p>
            <a:r>
              <a:rPr lang="es-ES" sz="1400" dirty="0"/>
              <a:t>https://data.humdata.org/dataset/ebola-cases-2014 </a:t>
            </a:r>
          </a:p>
        </p:txBody>
      </p:sp>
      <p:sp>
        <p:nvSpPr>
          <p:cNvPr id="7" name="CuadroTexto 6"/>
          <p:cNvSpPr txBox="1"/>
          <p:nvPr/>
        </p:nvSpPr>
        <p:spPr>
          <a:xfrm>
            <a:off x="762000" y="4985881"/>
            <a:ext cx="7867600" cy="1323439"/>
          </a:xfrm>
          <a:prstGeom prst="rect">
            <a:avLst/>
          </a:prstGeom>
          <a:noFill/>
        </p:spPr>
        <p:txBody>
          <a:bodyPr wrap="square" rtlCol="0">
            <a:spAutoFit/>
          </a:bodyPr>
          <a:lstStyle/>
          <a:p>
            <a:r>
              <a:rPr lang="es-ES" sz="1600" dirty="0" smtClean="0">
                <a:solidFill>
                  <a:schemeClr val="tx2">
                    <a:lumMod val="60000"/>
                    <a:lumOff val="40000"/>
                  </a:schemeClr>
                </a:solidFill>
              </a:rPr>
              <a:t>Idea</a:t>
            </a:r>
            <a:r>
              <a:rPr lang="es-ES" sz="1600" dirty="0"/>
              <a:t>: </a:t>
            </a:r>
            <a:r>
              <a:rPr lang="es-ES" sz="1600" dirty="0" smtClean="0"/>
              <a:t>un </a:t>
            </a:r>
            <a:r>
              <a:rPr lang="es-ES" sz="1600" dirty="0"/>
              <a:t>estudio de este conjunto de datos (y del cruce del mismo con otros referentes al mismo </a:t>
            </a:r>
            <a:r>
              <a:rPr lang="es-ES" sz="1600" dirty="0" smtClean="0"/>
              <a:t>brote) </a:t>
            </a:r>
            <a:r>
              <a:rPr lang="es-ES" sz="1600" dirty="0"/>
              <a:t>se podrían extraer conclusiones importantes de cara a futuras apariciones de brotes de enfermedades infecciosas (patrón de contagio entre países, impacto de las campañas de ayuda internacional, influencia de campañas de información a la población, etc.)</a:t>
            </a:r>
          </a:p>
        </p:txBody>
      </p:sp>
      <p:sp>
        <p:nvSpPr>
          <p:cNvPr id="8" name="Title 1"/>
          <p:cNvSpPr txBox="1">
            <a:spLocks/>
          </p:cNvSpPr>
          <p:nvPr>
            <p:custDataLst>
              <p:tags r:id="rId3"/>
            </p:custDataLst>
          </p:nvPr>
        </p:nvSpPr>
        <p:spPr>
          <a:xfrm>
            <a:off x="6351514" y="1268760"/>
            <a:ext cx="2792486"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r>
              <a:rPr lang="es-ES" sz="2400" dirty="0" smtClean="0"/>
              <a:t>Evolución de la epidemia de </a:t>
            </a:r>
            <a:r>
              <a:rPr lang="es-ES" sz="2400" dirty="0" err="1" smtClean="0"/>
              <a:t>ébola</a:t>
            </a:r>
            <a:endParaRPr lang="es-ES" sz="2400" dirty="0"/>
          </a:p>
        </p:txBody>
      </p:sp>
      <p:sp>
        <p:nvSpPr>
          <p:cNvPr id="9" name="CuadroTexto 8"/>
          <p:cNvSpPr txBox="1"/>
          <p:nvPr/>
        </p:nvSpPr>
        <p:spPr>
          <a:xfrm>
            <a:off x="6351514" y="2381613"/>
            <a:ext cx="2487686" cy="1815882"/>
          </a:xfrm>
          <a:prstGeom prst="rect">
            <a:avLst/>
          </a:prstGeom>
          <a:noFill/>
        </p:spPr>
        <p:txBody>
          <a:bodyPr wrap="square" rtlCol="0">
            <a:spAutoFit/>
          </a:bodyPr>
          <a:lstStyle/>
          <a:p>
            <a:r>
              <a:rPr lang="es-ES" sz="1600" dirty="0" smtClean="0"/>
              <a:t>En la OMS existen bastantes conjuntos de datos sobre el número de casos, con localización geográfica, y medidas tomadas durante la evolución de la epidemia</a:t>
            </a:r>
            <a:endParaRPr lang="es-ES" sz="1600" dirty="0"/>
          </a:p>
        </p:txBody>
      </p:sp>
      <p:pic>
        <p:nvPicPr>
          <p:cNvPr id="5" name="Marcador de contenido 4"/>
          <p:cNvPicPr>
            <a:picLocks noGrp="1" noChangeAspect="1"/>
          </p:cNvPicPr>
          <p:nvPr>
            <p:ph idx="1"/>
          </p:nvPr>
        </p:nvPicPr>
        <p:blipFill>
          <a:blip r:embed="rId6"/>
          <a:stretch>
            <a:fillRect/>
          </a:stretch>
        </p:blipFill>
        <p:spPr>
          <a:xfrm>
            <a:off x="971600" y="1390747"/>
            <a:ext cx="4658251" cy="3424816"/>
          </a:xfrm>
          <a:prstGeom prst="rect">
            <a:avLst/>
          </a:prstGeom>
        </p:spPr>
      </p:pic>
    </p:spTree>
    <p:custDataLst>
      <p:tags r:id="rId1"/>
    </p:custDataLst>
    <p:extLst>
      <p:ext uri="{BB962C8B-B14F-4D97-AF65-F5344CB8AC3E}">
        <p14:creationId xmlns:p14="http://schemas.microsoft.com/office/powerpoint/2010/main" val="356170887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Con </a:t>
            </a:r>
            <a:r>
              <a:rPr lang="es-ES" dirty="0" err="1" smtClean="0"/>
              <a:t>DataSets</a:t>
            </a:r>
            <a:endParaRPr lang="es-ES" dirty="0"/>
          </a:p>
        </p:txBody>
      </p:sp>
      <p:sp>
        <p:nvSpPr>
          <p:cNvPr id="4" name="Rectángulo 3"/>
          <p:cNvSpPr/>
          <p:nvPr/>
        </p:nvSpPr>
        <p:spPr>
          <a:xfrm>
            <a:off x="762000" y="6309320"/>
            <a:ext cx="7686600" cy="307777"/>
          </a:xfrm>
          <a:prstGeom prst="rect">
            <a:avLst/>
          </a:prstGeom>
        </p:spPr>
        <p:txBody>
          <a:bodyPr wrap="square">
            <a:spAutoFit/>
          </a:bodyPr>
          <a:lstStyle/>
          <a:p>
            <a:r>
              <a:rPr lang="es-ES" sz="1400" dirty="0"/>
              <a:t>http://data.stackexchange.com/help</a:t>
            </a:r>
          </a:p>
        </p:txBody>
      </p:sp>
      <p:sp>
        <p:nvSpPr>
          <p:cNvPr id="7" name="CuadroTexto 6"/>
          <p:cNvSpPr txBox="1"/>
          <p:nvPr/>
        </p:nvSpPr>
        <p:spPr>
          <a:xfrm>
            <a:off x="762000" y="5549909"/>
            <a:ext cx="7867600" cy="584775"/>
          </a:xfrm>
          <a:prstGeom prst="rect">
            <a:avLst/>
          </a:prstGeom>
          <a:noFill/>
        </p:spPr>
        <p:txBody>
          <a:bodyPr wrap="square" rtlCol="0">
            <a:spAutoFit/>
          </a:bodyPr>
          <a:lstStyle/>
          <a:p>
            <a:r>
              <a:rPr lang="es-ES" sz="1600" dirty="0" smtClean="0">
                <a:solidFill>
                  <a:schemeClr val="tx2">
                    <a:lumMod val="60000"/>
                    <a:lumOff val="40000"/>
                  </a:schemeClr>
                </a:solidFill>
              </a:rPr>
              <a:t>Idea</a:t>
            </a:r>
            <a:r>
              <a:rPr lang="es-ES" sz="1600" dirty="0"/>
              <a:t>: </a:t>
            </a:r>
            <a:r>
              <a:rPr lang="es-ES" sz="1600" dirty="0" smtClean="0"/>
              <a:t>de </a:t>
            </a:r>
            <a:r>
              <a:rPr lang="es-ES" sz="1600" dirty="0"/>
              <a:t>aquí se puede extraer información sobre uso de tecnologías y detección de bugs de aplicaciones, por ejemplo.</a:t>
            </a:r>
          </a:p>
        </p:txBody>
      </p:sp>
      <p:sp>
        <p:nvSpPr>
          <p:cNvPr id="8" name="Title 1"/>
          <p:cNvSpPr txBox="1">
            <a:spLocks/>
          </p:cNvSpPr>
          <p:nvPr>
            <p:custDataLst>
              <p:tags r:id="rId3"/>
            </p:custDataLst>
          </p:nvPr>
        </p:nvSpPr>
        <p:spPr>
          <a:xfrm>
            <a:off x="827584" y="4491847"/>
            <a:ext cx="7202699" cy="444923"/>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r>
              <a:rPr lang="es-ES" sz="2400" dirty="0" err="1" smtClean="0"/>
              <a:t>Stack</a:t>
            </a:r>
            <a:r>
              <a:rPr lang="es-ES" sz="2400" dirty="0" smtClean="0"/>
              <a:t> </a:t>
            </a:r>
            <a:r>
              <a:rPr lang="es-ES" sz="2400" dirty="0" err="1" smtClean="0"/>
              <a:t>Overflow</a:t>
            </a:r>
            <a:r>
              <a:rPr lang="es-ES" sz="2400" dirty="0" smtClean="0"/>
              <a:t> y </a:t>
            </a:r>
            <a:r>
              <a:rPr lang="es-ES" sz="2400" dirty="0" err="1" smtClean="0"/>
              <a:t>Stack</a:t>
            </a:r>
            <a:r>
              <a:rPr lang="es-ES" sz="2400" dirty="0" smtClean="0"/>
              <a:t> Exchange</a:t>
            </a:r>
            <a:endParaRPr lang="es-ES" sz="2400" dirty="0"/>
          </a:p>
        </p:txBody>
      </p:sp>
      <p:sp>
        <p:nvSpPr>
          <p:cNvPr id="9" name="CuadroTexto 8"/>
          <p:cNvSpPr txBox="1"/>
          <p:nvPr/>
        </p:nvSpPr>
        <p:spPr>
          <a:xfrm>
            <a:off x="827584" y="4938756"/>
            <a:ext cx="7486557" cy="338554"/>
          </a:xfrm>
          <a:prstGeom prst="rect">
            <a:avLst/>
          </a:prstGeom>
          <a:noFill/>
        </p:spPr>
        <p:txBody>
          <a:bodyPr wrap="square" rtlCol="0">
            <a:spAutoFit/>
          </a:bodyPr>
          <a:lstStyle/>
          <a:p>
            <a:r>
              <a:rPr lang="es-ES" sz="1600" dirty="0"/>
              <a:t>I</a:t>
            </a:r>
            <a:r>
              <a:rPr lang="es-ES" sz="1600" dirty="0" smtClean="0"/>
              <a:t>nformación </a:t>
            </a:r>
            <a:r>
              <a:rPr lang="es-ES" sz="1600" dirty="0"/>
              <a:t>sobre consultas a </a:t>
            </a:r>
            <a:r>
              <a:rPr lang="es-ES" sz="1600" dirty="0" err="1"/>
              <a:t>Stack</a:t>
            </a:r>
            <a:r>
              <a:rPr lang="es-ES" sz="1600" dirty="0"/>
              <a:t> </a:t>
            </a:r>
            <a:r>
              <a:rPr lang="es-ES" sz="1600" dirty="0" err="1"/>
              <a:t>Overflow</a:t>
            </a:r>
            <a:r>
              <a:rPr lang="es-ES" sz="1600" dirty="0"/>
              <a:t> y </a:t>
            </a:r>
            <a:r>
              <a:rPr lang="es-ES" sz="1600" dirty="0" err="1"/>
              <a:t>Stack</a:t>
            </a:r>
            <a:r>
              <a:rPr lang="es-ES" sz="1600" dirty="0"/>
              <a:t> Exchange</a:t>
            </a:r>
          </a:p>
        </p:txBody>
      </p:sp>
      <p:pic>
        <p:nvPicPr>
          <p:cNvPr id="6" name="Imagen 5"/>
          <p:cNvPicPr>
            <a:picLocks noChangeAspect="1"/>
          </p:cNvPicPr>
          <p:nvPr/>
        </p:nvPicPr>
        <p:blipFill>
          <a:blip r:embed="rId6"/>
          <a:stretch>
            <a:fillRect/>
          </a:stretch>
        </p:blipFill>
        <p:spPr>
          <a:xfrm>
            <a:off x="827584" y="1273316"/>
            <a:ext cx="7713687" cy="3100453"/>
          </a:xfrm>
          <a:prstGeom prst="rect">
            <a:avLst/>
          </a:prstGeom>
        </p:spPr>
      </p:pic>
    </p:spTree>
    <p:custDataLst>
      <p:tags r:id="rId1"/>
    </p:custDataLst>
    <p:extLst>
      <p:ext uri="{BB962C8B-B14F-4D97-AF65-F5344CB8AC3E}">
        <p14:creationId xmlns:p14="http://schemas.microsoft.com/office/powerpoint/2010/main" val="287851973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Si</a:t>
            </a:r>
            <a:r>
              <a:rPr lang="es-ES" dirty="0" smtClean="0"/>
              <a:t>n </a:t>
            </a:r>
            <a:r>
              <a:rPr lang="es-ES" dirty="0" err="1" smtClean="0"/>
              <a:t>DataSets</a:t>
            </a:r>
            <a:endParaRPr lang="es-ES" dirty="0"/>
          </a:p>
        </p:txBody>
      </p:sp>
      <p:sp>
        <p:nvSpPr>
          <p:cNvPr id="9" name="CuadroTexto 8"/>
          <p:cNvSpPr txBox="1"/>
          <p:nvPr/>
        </p:nvSpPr>
        <p:spPr>
          <a:xfrm>
            <a:off x="5868144" y="1798120"/>
            <a:ext cx="3108648" cy="3354765"/>
          </a:xfrm>
          <a:prstGeom prst="rect">
            <a:avLst/>
          </a:prstGeom>
          <a:noFill/>
        </p:spPr>
        <p:txBody>
          <a:bodyPr wrap="square" rtlCol="0">
            <a:spAutoFit/>
          </a:bodyPr>
          <a:lstStyle/>
          <a:p>
            <a:r>
              <a:rPr lang="es-ES" dirty="0" smtClean="0"/>
              <a:t>Usar </a:t>
            </a:r>
            <a:r>
              <a:rPr lang="es-ES" dirty="0"/>
              <a:t>análisis de sentimiento para detectar qué tipo de comentarios circulan sobre una compañía (estado de ánimo de los empleados, condiciones de las instalaciones, futuras operaciones de </a:t>
            </a:r>
            <a:r>
              <a:rPr lang="es-ES" dirty="0" smtClean="0"/>
              <a:t>M&amp;A, </a:t>
            </a:r>
            <a:r>
              <a:rPr lang="es-ES" dirty="0"/>
              <a:t>etc.) para predecir posibles empeoramientos/mejoras de los resultados.</a:t>
            </a:r>
          </a:p>
          <a:p>
            <a:endParaRPr lang="es-ES" sz="1600" dirty="0"/>
          </a:p>
          <a:p>
            <a:r>
              <a:rPr lang="es-ES" sz="1600" dirty="0"/>
              <a:t> </a:t>
            </a:r>
          </a:p>
        </p:txBody>
      </p:sp>
      <p:pic>
        <p:nvPicPr>
          <p:cNvPr id="3" name="Imagen 2"/>
          <p:cNvPicPr>
            <a:picLocks noChangeAspect="1"/>
          </p:cNvPicPr>
          <p:nvPr/>
        </p:nvPicPr>
        <p:blipFill>
          <a:blip r:embed="rId5"/>
          <a:stretch>
            <a:fillRect/>
          </a:stretch>
        </p:blipFill>
        <p:spPr>
          <a:xfrm>
            <a:off x="890968" y="1891929"/>
            <a:ext cx="4752528" cy="2270652"/>
          </a:xfrm>
          <a:prstGeom prst="rect">
            <a:avLst/>
          </a:prstGeom>
        </p:spPr>
      </p:pic>
      <p:pic>
        <p:nvPicPr>
          <p:cNvPr id="4" name="Imagen 3"/>
          <p:cNvPicPr>
            <a:picLocks noChangeAspect="1"/>
          </p:cNvPicPr>
          <p:nvPr/>
        </p:nvPicPr>
        <p:blipFill>
          <a:blip r:embed="rId6"/>
          <a:stretch>
            <a:fillRect/>
          </a:stretch>
        </p:blipFill>
        <p:spPr>
          <a:xfrm>
            <a:off x="793667" y="4293096"/>
            <a:ext cx="4822862" cy="2304256"/>
          </a:xfrm>
          <a:prstGeom prst="rect">
            <a:avLst/>
          </a:prstGeom>
        </p:spPr>
      </p:pic>
      <p:sp>
        <p:nvSpPr>
          <p:cNvPr id="5" name="CuadroTexto 4"/>
          <p:cNvSpPr txBox="1"/>
          <p:nvPr/>
        </p:nvSpPr>
        <p:spPr>
          <a:xfrm>
            <a:off x="1979712" y="1981840"/>
            <a:ext cx="1008112" cy="369332"/>
          </a:xfrm>
          <a:prstGeom prst="rect">
            <a:avLst/>
          </a:prstGeom>
          <a:noFill/>
        </p:spPr>
        <p:txBody>
          <a:bodyPr wrap="square" rtlCol="0">
            <a:spAutoFit/>
          </a:bodyPr>
          <a:lstStyle/>
          <a:p>
            <a:r>
              <a:rPr lang="es-ES" dirty="0" err="1" smtClean="0">
                <a:solidFill>
                  <a:schemeClr val="bg1"/>
                </a:solidFill>
              </a:rPr>
              <a:t>Famsa</a:t>
            </a:r>
            <a:endParaRPr lang="es-ES" dirty="0">
              <a:solidFill>
                <a:schemeClr val="bg1"/>
              </a:solidFill>
            </a:endParaRPr>
          </a:p>
        </p:txBody>
      </p:sp>
      <p:sp>
        <p:nvSpPr>
          <p:cNvPr id="7" name="CuadroTexto 6"/>
          <p:cNvSpPr txBox="1"/>
          <p:nvPr/>
        </p:nvSpPr>
        <p:spPr>
          <a:xfrm>
            <a:off x="2195736" y="4341784"/>
            <a:ext cx="1008112" cy="369332"/>
          </a:xfrm>
          <a:prstGeom prst="rect">
            <a:avLst/>
          </a:prstGeom>
          <a:noFill/>
        </p:spPr>
        <p:txBody>
          <a:bodyPr wrap="square" rtlCol="0">
            <a:spAutoFit/>
          </a:bodyPr>
          <a:lstStyle/>
          <a:p>
            <a:r>
              <a:rPr lang="es-ES" dirty="0" err="1" smtClean="0">
                <a:solidFill>
                  <a:schemeClr val="bg1"/>
                </a:solidFill>
              </a:rPr>
              <a:t>Samarco</a:t>
            </a:r>
            <a:endParaRPr lang="es-ES" dirty="0">
              <a:solidFill>
                <a:schemeClr val="bg1"/>
              </a:solidFill>
            </a:endParaRPr>
          </a:p>
        </p:txBody>
      </p:sp>
      <p:sp>
        <p:nvSpPr>
          <p:cNvPr id="8" name="CuadroTexto 7"/>
          <p:cNvSpPr txBox="1"/>
          <p:nvPr/>
        </p:nvSpPr>
        <p:spPr>
          <a:xfrm>
            <a:off x="793667" y="846068"/>
            <a:ext cx="6730661" cy="830997"/>
          </a:xfrm>
          <a:prstGeom prst="rect">
            <a:avLst/>
          </a:prstGeom>
          <a:noFill/>
        </p:spPr>
        <p:txBody>
          <a:bodyPr wrap="square" rtlCol="0">
            <a:spAutoFit/>
          </a:bodyPr>
          <a:lstStyle/>
          <a:p>
            <a:endParaRPr lang="es-ES" sz="2400" dirty="0"/>
          </a:p>
          <a:p>
            <a:r>
              <a:rPr lang="es-ES" sz="2400" dirty="0"/>
              <a:t>Complementos al análisis </a:t>
            </a:r>
            <a:r>
              <a:rPr lang="es-ES" sz="2400" dirty="0" smtClean="0"/>
              <a:t>corporativo</a:t>
            </a:r>
            <a:endParaRPr lang="es-ES" sz="2400" dirty="0"/>
          </a:p>
        </p:txBody>
      </p:sp>
    </p:spTree>
    <p:custDataLst>
      <p:tags r:id="rId1"/>
    </p:custDataLst>
    <p:extLst>
      <p:ext uri="{BB962C8B-B14F-4D97-AF65-F5344CB8AC3E}">
        <p14:creationId xmlns:p14="http://schemas.microsoft.com/office/powerpoint/2010/main" val="1809812330"/>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Si</a:t>
            </a:r>
            <a:r>
              <a:rPr lang="es-ES" dirty="0" smtClean="0"/>
              <a:t>n </a:t>
            </a:r>
            <a:r>
              <a:rPr lang="es-ES" dirty="0" err="1" smtClean="0"/>
              <a:t>DataSets</a:t>
            </a:r>
            <a:endParaRPr lang="es-ES" dirty="0"/>
          </a:p>
        </p:txBody>
      </p:sp>
      <p:sp>
        <p:nvSpPr>
          <p:cNvPr id="9" name="CuadroTexto 8"/>
          <p:cNvSpPr txBox="1"/>
          <p:nvPr/>
        </p:nvSpPr>
        <p:spPr>
          <a:xfrm>
            <a:off x="762000" y="3356992"/>
            <a:ext cx="3418293" cy="2800767"/>
          </a:xfrm>
          <a:prstGeom prst="rect">
            <a:avLst/>
          </a:prstGeom>
          <a:noFill/>
        </p:spPr>
        <p:txBody>
          <a:bodyPr wrap="square" rtlCol="0">
            <a:spAutoFit/>
          </a:bodyPr>
          <a:lstStyle/>
          <a:p>
            <a:r>
              <a:rPr lang="es-ES" dirty="0" smtClean="0"/>
              <a:t>Dada la localización y la compra de un individuo, con la información de precios de los productos de los supermercados de la zona, encontrar la mejor opción, por producto o por grupo de productos (a elección del individuo) en tiempo real.</a:t>
            </a:r>
            <a:endParaRPr lang="es-ES" dirty="0"/>
          </a:p>
          <a:p>
            <a:endParaRPr lang="es-ES" sz="1600" dirty="0"/>
          </a:p>
          <a:p>
            <a:r>
              <a:rPr lang="es-ES" sz="1600" dirty="0"/>
              <a:t> </a:t>
            </a:r>
          </a:p>
        </p:txBody>
      </p:sp>
      <p:sp>
        <p:nvSpPr>
          <p:cNvPr id="8" name="CuadroTexto 7"/>
          <p:cNvSpPr txBox="1"/>
          <p:nvPr/>
        </p:nvSpPr>
        <p:spPr>
          <a:xfrm>
            <a:off x="762000" y="1560666"/>
            <a:ext cx="3562309" cy="1569660"/>
          </a:xfrm>
          <a:prstGeom prst="rect">
            <a:avLst/>
          </a:prstGeom>
          <a:noFill/>
        </p:spPr>
        <p:txBody>
          <a:bodyPr wrap="square" rtlCol="0">
            <a:spAutoFit/>
          </a:bodyPr>
          <a:lstStyle/>
          <a:p>
            <a:endParaRPr lang="es-ES" sz="2400" dirty="0"/>
          </a:p>
          <a:p>
            <a:r>
              <a:rPr lang="es-ES" sz="2400" dirty="0" smtClean="0"/>
              <a:t>Aplicación para optimizar el coste de la cesta de la compra</a:t>
            </a:r>
            <a:endParaRPr lang="es-ES" sz="2400" dirty="0"/>
          </a:p>
        </p:txBody>
      </p:sp>
      <p:pic>
        <p:nvPicPr>
          <p:cNvPr id="11" name="Imagen 10"/>
          <p:cNvPicPr>
            <a:picLocks noChangeAspect="1"/>
          </p:cNvPicPr>
          <p:nvPr/>
        </p:nvPicPr>
        <p:blipFill>
          <a:blip r:embed="rId5"/>
          <a:stretch>
            <a:fillRect/>
          </a:stretch>
        </p:blipFill>
        <p:spPr>
          <a:xfrm>
            <a:off x="5148064" y="1196752"/>
            <a:ext cx="3603048" cy="5364945"/>
          </a:xfrm>
          <a:prstGeom prst="rect">
            <a:avLst/>
          </a:prstGeom>
        </p:spPr>
      </p:pic>
    </p:spTree>
    <p:custDataLst>
      <p:tags r:id="rId1"/>
    </p:custDataLst>
    <p:extLst>
      <p:ext uri="{BB962C8B-B14F-4D97-AF65-F5344CB8AC3E}">
        <p14:creationId xmlns:p14="http://schemas.microsoft.com/office/powerpoint/2010/main" val="2523077643"/>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s-ES" dirty="0" smtClean="0"/>
              <a:t>Si</a:t>
            </a:r>
            <a:r>
              <a:rPr lang="es-ES" dirty="0" smtClean="0"/>
              <a:t>n </a:t>
            </a:r>
            <a:r>
              <a:rPr lang="es-ES" dirty="0" err="1" smtClean="0"/>
              <a:t>DataSets</a:t>
            </a:r>
            <a:endParaRPr lang="es-ES" dirty="0"/>
          </a:p>
        </p:txBody>
      </p:sp>
      <p:sp>
        <p:nvSpPr>
          <p:cNvPr id="9" name="CuadroTexto 8"/>
          <p:cNvSpPr txBox="1"/>
          <p:nvPr/>
        </p:nvSpPr>
        <p:spPr>
          <a:xfrm>
            <a:off x="765629" y="1412632"/>
            <a:ext cx="7486557" cy="5632311"/>
          </a:xfrm>
          <a:prstGeom prst="rect">
            <a:avLst/>
          </a:prstGeom>
          <a:noFill/>
        </p:spPr>
        <p:txBody>
          <a:bodyPr wrap="square" rtlCol="0">
            <a:spAutoFit/>
          </a:bodyPr>
          <a:lstStyle/>
          <a:p>
            <a:r>
              <a:rPr lang="es-ES" sz="2400" dirty="0"/>
              <a:t>Usar LinkedIn para detectar qué profesión es la más demandada en la práctica para cada sector.</a:t>
            </a:r>
          </a:p>
          <a:p>
            <a:endParaRPr lang="es-ES" sz="2400" dirty="0"/>
          </a:p>
          <a:p>
            <a:r>
              <a:rPr lang="es-ES" sz="2400" dirty="0"/>
              <a:t>Detección de noticias falsas.</a:t>
            </a:r>
          </a:p>
          <a:p>
            <a:endParaRPr lang="es-ES" sz="2400" dirty="0"/>
          </a:p>
          <a:p>
            <a:r>
              <a:rPr lang="es-ES" sz="2400" dirty="0"/>
              <a:t>Análisis de </a:t>
            </a:r>
            <a:r>
              <a:rPr lang="es-ES" sz="2400" dirty="0" err="1"/>
              <a:t>twits</a:t>
            </a:r>
            <a:r>
              <a:rPr lang="es-ES" sz="2400" dirty="0"/>
              <a:t> para estudiar intención de voto.</a:t>
            </a:r>
          </a:p>
          <a:p>
            <a:endParaRPr lang="es-ES" sz="2400" dirty="0"/>
          </a:p>
          <a:p>
            <a:r>
              <a:rPr lang="es-ES" sz="2400" dirty="0"/>
              <a:t>Evaluar el criterio de "relevancia" Twitter para extraer las muestras de </a:t>
            </a:r>
            <a:r>
              <a:rPr lang="es-ES" sz="2400" dirty="0" err="1"/>
              <a:t>twits</a:t>
            </a:r>
            <a:r>
              <a:rPr lang="es-ES" sz="2400" dirty="0"/>
              <a:t> cuando se las pides.</a:t>
            </a:r>
          </a:p>
          <a:p>
            <a:endParaRPr lang="es-ES" sz="2400" dirty="0"/>
          </a:p>
          <a:p>
            <a:r>
              <a:rPr lang="es-ES" sz="2400" dirty="0"/>
              <a:t>Calidad del aire en Madrid: evaluar impacto futuro de medidas como las nuevas </a:t>
            </a:r>
            <a:r>
              <a:rPr lang="es-ES" sz="2400" dirty="0" err="1"/>
              <a:t>APRs</a:t>
            </a:r>
            <a:r>
              <a:rPr lang="es-ES" sz="2400" dirty="0"/>
              <a:t>, limitación de velocidad, etc.</a:t>
            </a:r>
          </a:p>
          <a:p>
            <a:endParaRPr lang="es-ES" sz="1600" dirty="0"/>
          </a:p>
          <a:p>
            <a:endParaRPr lang="es-ES" sz="1600" dirty="0"/>
          </a:p>
          <a:p>
            <a:r>
              <a:rPr lang="es-ES" sz="1600" dirty="0"/>
              <a:t> </a:t>
            </a:r>
          </a:p>
        </p:txBody>
      </p:sp>
    </p:spTree>
    <p:custDataLst>
      <p:tags r:id="rId1"/>
    </p:custDataLst>
    <p:extLst>
      <p:ext uri="{BB962C8B-B14F-4D97-AF65-F5344CB8AC3E}">
        <p14:creationId xmlns:p14="http://schemas.microsoft.com/office/powerpoint/2010/main" val="272742868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03648" y="3284984"/>
            <a:ext cx="6781800" cy="3808750"/>
          </a:xfrm>
          <a:prstGeom prst="rect">
            <a:avLst/>
          </a:prstGeom>
          <a:noFill/>
        </p:spPr>
        <p:txBody>
          <a:bodyPr wrap="square" rtlCol="0">
            <a:normAutofit/>
          </a:bodyPr>
          <a:lstStyle/>
          <a:p>
            <a:r>
              <a:rPr lang="es-ES" sz="7200" dirty="0" smtClean="0"/>
              <a:t>Gracias</a:t>
            </a:r>
            <a:endParaRPr lang="es-E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8972BBC-2CBE-43F4-9CA2-3729834A9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cursos</Template>
  <TotalTime>0</TotalTime>
  <Words>1034</Words>
  <Application>Microsoft Office PowerPoint</Application>
  <PresentationFormat>Presentación en pantalla (4:3)</PresentationFormat>
  <Paragraphs>91</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Georgia</vt:lpstr>
      <vt:lpstr>Training</vt:lpstr>
      <vt:lpstr>Ideas de Proyecto  Máster en Data Science para Profesionales</vt:lpstr>
      <vt:lpstr>Con DataSets</vt:lpstr>
      <vt:lpstr>Con DataSets</vt:lpstr>
      <vt:lpstr>Con DataSets</vt:lpstr>
      <vt:lpstr>Sin DataSets</vt:lpstr>
      <vt:lpstr>Sin DataSets</vt:lpstr>
      <vt:lpstr>Sin DataSets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2017-03-17T11:08:58Z</dcterms:created>
  <dcterms:modified xsi:type="dcterms:W3CDTF">2017-03-17T12:00:07Z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