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5" r:id="rId3"/>
    <p:sldId id="270" r:id="rId4"/>
    <p:sldId id="273" r:id="rId5"/>
    <p:sldId id="272" r:id="rId6"/>
    <p:sldId id="274" r:id="rId7"/>
    <p:sldId id="275" r:id="rId8"/>
    <p:sldId id="276" r:id="rId9"/>
    <p:sldId id="277" r:id="rId10"/>
    <p:sldId id="278" r:id="rId11"/>
    <p:sldId id="279" r:id="rId1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27"/>
    <p:restoredTop sz="94648"/>
  </p:normalViewPr>
  <p:slideViewPr>
    <p:cSldViewPr snapToGrid="0" snapToObjects="1" showGuides="1">
      <p:cViewPr varScale="1">
        <p:scale>
          <a:sx n="102" d="100"/>
          <a:sy n="102" d="100"/>
        </p:scale>
        <p:origin x="20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496C1-A5F9-E94A-A2DB-07CF10DA1409}" type="datetimeFigureOut">
              <a:rPr lang="es-ES_tradnl" smtClean="0"/>
              <a:t>23/3/17</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5E439-F927-F44B-A439-58E7B6796FF4}" type="slidenum">
              <a:rPr lang="es-ES_tradnl" smtClean="0"/>
              <a:t>‹Nr.›</a:t>
            </a:fld>
            <a:endParaRPr lang="es-ES_tradnl"/>
          </a:p>
        </p:txBody>
      </p:sp>
    </p:spTree>
    <p:extLst>
      <p:ext uri="{BB962C8B-B14F-4D97-AF65-F5344CB8AC3E}">
        <p14:creationId xmlns:p14="http://schemas.microsoft.com/office/powerpoint/2010/main" val="2118288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smtClean="0"/>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s-ES_tradnl"/>
          </a:p>
        </p:txBody>
      </p:sp>
      <p:sp>
        <p:nvSpPr>
          <p:cNvPr id="6" name="Marcador de número de diapositiva 5"/>
          <p:cNvSpPr>
            <a:spLocks noGrp="1"/>
          </p:cNvSpPr>
          <p:nvPr>
            <p:ph type="sldNum" sz="quarter" idx="12"/>
          </p:nvPr>
        </p:nvSpPr>
        <p:spPr>
          <a:xfrm>
            <a:off x="4733083" y="6356350"/>
            <a:ext cx="2743200" cy="365125"/>
          </a:xfrm>
        </p:spPr>
        <p:txBody>
          <a:bodyPr/>
          <a:lstStyle>
            <a:lvl1pPr algn="ctr">
              <a:defRPr sz="1100" b="0" i="1">
                <a:latin typeface="Arial" charset="0"/>
                <a:ea typeface="Arial" charset="0"/>
                <a:cs typeface="Arial" charset="0"/>
              </a:defRPr>
            </a:lvl1pPr>
          </a:lstStyle>
          <a:p>
            <a:fld id="{B605C217-9AC3-6345-B839-D9B6A4985207}" type="slidenum">
              <a:rPr lang="es-ES_tradnl" smtClean="0"/>
              <a:pPr/>
              <a:t>‹Nr.›</a:t>
            </a:fld>
            <a:endParaRPr lang="es-ES_tradnl" dirty="0"/>
          </a:p>
        </p:txBody>
      </p:sp>
      <p:pic>
        <p:nvPicPr>
          <p:cNvPr id="7" name="Imagen 6"/>
          <p:cNvPicPr>
            <a:picLocks noChangeAspect="1"/>
          </p:cNvPicPr>
          <p:nvPr userDrawn="1"/>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11374218" y="6285977"/>
            <a:ext cx="505870" cy="505870"/>
          </a:xfrm>
          <a:prstGeom prst="rect">
            <a:avLst/>
          </a:prstGeom>
        </p:spPr>
      </p:pic>
    </p:spTree>
    <p:extLst>
      <p:ext uri="{BB962C8B-B14F-4D97-AF65-F5344CB8AC3E}">
        <p14:creationId xmlns:p14="http://schemas.microsoft.com/office/powerpoint/2010/main" val="14108552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BF25268D-160C-0941-932F-8EAD2A6CD05F}" type="datetime1">
              <a:rPr lang="es-ES" smtClean="0"/>
              <a:t>23/3/17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63131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smtClean="0"/>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ABA95B1E-57F2-D941-84F5-0B76A2281CC2}" type="datetime1">
              <a:rPr lang="es-ES" smtClean="0"/>
              <a:t>23/3/17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192017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8035160E-5F01-124D-A2B5-48423FA72B13}" type="datetime1">
              <a:rPr lang="es-ES" smtClean="0"/>
              <a:t>23/3/17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187787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smtClean="0"/>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D965530E-9FDD-2D40-82D4-488F3CA42FC4}" type="datetime1">
              <a:rPr lang="es-ES" smtClean="0"/>
              <a:t>23/3/17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209081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4"/>
          <p:cNvSpPr>
            <a:spLocks noGrp="1"/>
          </p:cNvSpPr>
          <p:nvPr>
            <p:ph type="dt" sz="half" idx="10"/>
          </p:nvPr>
        </p:nvSpPr>
        <p:spPr/>
        <p:txBody>
          <a:bodyPr/>
          <a:lstStyle/>
          <a:p>
            <a:fld id="{2A28EF67-1F52-E74A-96CB-624AEBAA7A0E}" type="datetime1">
              <a:rPr lang="es-ES" smtClean="0"/>
              <a:t>23/3/17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98742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smtClean="0"/>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6"/>
          <p:cNvSpPr>
            <a:spLocks noGrp="1"/>
          </p:cNvSpPr>
          <p:nvPr>
            <p:ph type="dt" sz="half" idx="10"/>
          </p:nvPr>
        </p:nvSpPr>
        <p:spPr/>
        <p:txBody>
          <a:bodyPr/>
          <a:lstStyle/>
          <a:p>
            <a:fld id="{A50006CE-B823-FE40-857F-B359CA32144E}" type="datetime1">
              <a:rPr lang="es-ES" smtClean="0"/>
              <a:t>23/3/17</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207467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fecha 2"/>
          <p:cNvSpPr>
            <a:spLocks noGrp="1"/>
          </p:cNvSpPr>
          <p:nvPr>
            <p:ph type="dt" sz="half" idx="10"/>
          </p:nvPr>
        </p:nvSpPr>
        <p:spPr/>
        <p:txBody>
          <a:bodyPr/>
          <a:lstStyle/>
          <a:p>
            <a:fld id="{722AA0C1-40FB-2143-A70C-DB7546D61DD1}" type="datetime1">
              <a:rPr lang="es-ES" smtClean="0"/>
              <a:t>23/3/17</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37819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9A25BCB-DC63-9D4A-BD7A-1672894CBAD1}" type="datetime1">
              <a:rPr lang="es-ES" smtClean="0"/>
              <a:t>23/3/17</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190516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smtClean="0"/>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0EA2518C-E768-B149-8D66-88FE8E5E0B0F}" type="datetime1">
              <a:rPr lang="es-ES" smtClean="0"/>
              <a:t>23/3/17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119859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smtClean="0"/>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ABFDFDF2-B05B-6543-BC73-7D8B2F8E75E3}" type="datetime1">
              <a:rPr lang="es-ES" smtClean="0"/>
              <a:t>23/3/17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13535387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smtClean="0"/>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0E110-AAA1-1C43-9733-70DA7C794EB7}" type="datetime1">
              <a:rPr lang="es-ES" smtClean="0"/>
              <a:t>23/3/17</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5C217-9AC3-6345-B839-D9B6A4985207}" type="slidenum">
              <a:rPr lang="es-ES_tradnl" smtClean="0"/>
              <a:t>‹Nr.›</a:t>
            </a:fld>
            <a:endParaRPr lang="es-ES_tradnl"/>
          </a:p>
        </p:txBody>
      </p:sp>
    </p:spTree>
    <p:extLst>
      <p:ext uri="{BB962C8B-B14F-4D97-AF65-F5344CB8AC3E}">
        <p14:creationId xmlns:p14="http://schemas.microsoft.com/office/powerpoint/2010/main" val="138693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datos.madrid.es/sites/v/index.jsp?vgnextoid=6c0b6d01df986410VgnVCM2000000c205a0aRCRD&amp;vgnextchannel=374512b9ace9f310VgnVCM100000171f5a0aRCRD" TargetMode="External"/><Relationship Id="rId4" Type="http://schemas.openxmlformats.org/officeDocument/2006/relationships/hyperlink" Target="http://opendata.euskadi.eus/catalogo/-/agenda-turistica-de-euskadi/" TargetMode="External"/><Relationship Id="rId5" Type="http://schemas.openxmlformats.org/officeDocument/2006/relationships/hyperlink" Target="http://opendata.caceres.es/dataset/agenda-caceres" TargetMode="External"/><Relationship Id="rId1" Type="http://schemas.openxmlformats.org/officeDocument/2006/relationships/slideLayout" Target="../slideLayouts/slideLayout1.xml"/><Relationship Id="rId2" Type="http://schemas.openxmlformats.org/officeDocument/2006/relationships/hyperlink" Target="http://datos.madrid.es/sites/v/index.jsp?vgnextoid=99ccb6afc9239410VgnVCM1000000b205a0aRCRD&amp;vgnextchannel=374512b9ace9f310VgnVCM100000171f5a0aRCR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datos.madrid.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tiff"/></Relationships>
</file>

<file path=ppt/slides/_rels/slide6.xml.rels><?xml version="1.0" encoding="UTF-8" standalone="yes"?>
<Relationships xmlns="http://schemas.openxmlformats.org/package/2006/relationships"><Relationship Id="rId11" Type="http://schemas.openxmlformats.org/officeDocument/2006/relationships/hyperlink" Target="http://datos.madrid.es/portal/site/egob/menuitem.c05c1f754a33a9fbe4b2e4b284f1a5a0/?vgnextoid=337541000be13410VgnVCM2000000c205a0aRCRD&amp;vgnextchannel=374512b9ace9f310VgnVCM100000171f5a0aRCRD&amp;vgnextfmt=default" TargetMode="External"/><Relationship Id="rId12" Type="http://schemas.openxmlformats.org/officeDocument/2006/relationships/hyperlink" Target="http://datos.madrid.es/portal/site/egob/menuitem.c05c1f754a33a9fbe4b2e4b284f1a5a0/?vgnextoid=dc758935dde13410VgnVCM2000000c205a0aRCRD&amp;vgnextchannel=374512b9ace9f310VgnVCM100000171f5a0aRCRD&amp;vgnextfmt=default" TargetMode="External"/><Relationship Id="rId13" Type="http://schemas.openxmlformats.org/officeDocument/2006/relationships/hyperlink" Target="http://datos.madrid.es/portal/site/egob/menuitem.c05c1f754a33a9fbe4b2e4b284f1a5a0/?vgnextoid=edcaaa8cf6bda510VgnVCM1000001d4a900aRCRD&amp;vgnextchannel=374512b9ace9f310VgnVCM100000171f5a0aRCRD&amp;vgnextfmt=default" TargetMode="External"/><Relationship Id="rId1" Type="http://schemas.openxmlformats.org/officeDocument/2006/relationships/slideLayout" Target="../slideLayouts/slideLayout1.xml"/><Relationship Id="rId2" Type="http://schemas.openxmlformats.org/officeDocument/2006/relationships/hyperlink" Target="http://datos.madrid.es/portal/site/egob/menuitem.c05c1f754a33a9fbe4b2e4b284f1a5a0/?vgnextoid=6c0b6d01df986410VgnVCM2000000c205a0aRCRD&amp;vgnextchannel=374512b9ace9f310VgnVCM100000171f5a0aRCRD&amp;vgnextfmt=default" TargetMode="External"/><Relationship Id="rId3" Type="http://schemas.openxmlformats.org/officeDocument/2006/relationships/hyperlink" Target="http://www.esmadrid.com/" TargetMode="External"/><Relationship Id="rId4" Type="http://schemas.openxmlformats.org/officeDocument/2006/relationships/hyperlink" Target="http://datos.madrid.es/portal/site/egob/menuitem.c05c1f754a33a9fbe4b2e4b284f1a5a0/?vgnextoid=30c1a0d4c16f3510VgnVCM1000001d4a900aRCRD&amp;vgnextchannel=374512b9ace9f310VgnVCM100000171f5a0aRCRD&amp;vgnextfmt=default" TargetMode="External"/><Relationship Id="rId5" Type="http://schemas.openxmlformats.org/officeDocument/2006/relationships/hyperlink" Target="http://datos.madrid.es/portal/site/egob/menuitem.c05c1f754a33a9fbe4b2e4b284f1a5a0/?vgnextoid=118f2fdbecc63410VgnVCM1000000b205a0aRCRD&amp;vgnextchannel=374512b9ace9f310VgnVCM100000171f5a0aRCRD&amp;vgnextfmt=default" TargetMode="External"/><Relationship Id="rId6" Type="http://schemas.openxmlformats.org/officeDocument/2006/relationships/hyperlink" Target="http://datos.madrid.es/portal/site/egob/menuitem.c05c1f754a33a9fbe4b2e4b284f1a5a0/?vgnextoid=4412a47136826410VgnVCM1000000b205a0aRCRD&amp;vgnextchannel=374512b9ace9f310VgnVCM100000171f5a0aRCRD&amp;vgnextfmt=default" TargetMode="External"/><Relationship Id="rId7" Type="http://schemas.openxmlformats.org/officeDocument/2006/relationships/hyperlink" Target="http://datos.madrid.es/portal/site/egob/menuitem.c05c1f754a33a9fbe4b2e4b284f1a5a0/?vgnextoid=b802209e501cb410VgnVCM1000000b205a0aRCRD&amp;vgnextchannel=374512b9ace9f310VgnVCM100000171f5a0aRCRD&amp;vgnextfmt=default" TargetMode="External"/><Relationship Id="rId8" Type="http://schemas.openxmlformats.org/officeDocument/2006/relationships/hyperlink" Target="http://datos.madrid.es/portal/site/egob/menuitem.c05c1f754a33a9fbe4b2e4b284f1a5a0/?vgnextoid=ed35401429b83410VgnVCM1000000b205a0aRCRD&amp;vgnextchannel=374512b9ace9f310VgnVCM100000171f5a0aRCRD&amp;vgnextfmt=default" TargetMode="External"/><Relationship Id="rId9" Type="http://schemas.openxmlformats.org/officeDocument/2006/relationships/hyperlink" Target="http://datos.madrid.es/portal/site/egob/menuitem.c05c1f754a33a9fbe4b2e4b284f1a5a0/?vgnextoid=fc8a034270603410VgnVCM1000000b205a0aRCRD&amp;vgnextchannel=374512b9ace9f310VgnVCM100000171f5a0aRCRD&amp;vgnextfmt=default" TargetMode="External"/><Relationship Id="rId10" Type="http://schemas.openxmlformats.org/officeDocument/2006/relationships/hyperlink" Target="http://datos.madrid.es/portal/site/egob/menuitem.c05c1f754a33a9fbe4b2e4b284f1a5a0/?vgnextoid=66665cde99be2410VgnVCM1000000b205a0aRCRD&amp;vgnextchannel=374512b9ace9f310VgnVCM100000171f5a0aRCRD&amp;vgnextfmt=defaul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r="1" b="11189"/>
          <a:stretch/>
        </p:blipFill>
        <p:spPr>
          <a:xfrm>
            <a:off x="6838122" y="4251960"/>
            <a:ext cx="5353878" cy="2606039"/>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r="2904" b="-1"/>
          <a:stretch/>
        </p:blipFill>
        <p:spPr>
          <a:xfrm>
            <a:off x="4818888" y="-479"/>
            <a:ext cx="7373112" cy="4252439"/>
          </a:xfrm>
          <a:prstGeom prst="rect">
            <a:avLst/>
          </a:prstGeom>
        </p:spPr>
      </p:pic>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55410" y="3765245"/>
            <a:ext cx="4948428" cy="1651635"/>
          </a:xfrm>
        </p:spPr>
        <p:txBody>
          <a:bodyPr vert="horz" lIns="91440" tIns="45720" rIns="91440" bIns="45720" rtlCol="0" anchor="t">
            <a:normAutofit/>
          </a:bodyPr>
          <a:lstStyle/>
          <a:p>
            <a:pPr algn="ctr"/>
            <a:r>
              <a:rPr lang="en-US" sz="5400" kern="1200" dirty="0" err="1" smtClean="0">
                <a:solidFill>
                  <a:schemeClr val="bg1"/>
                </a:solidFill>
                <a:latin typeface="+mj-lt"/>
                <a:ea typeface="+mj-ea"/>
                <a:cs typeface="+mj-cs"/>
              </a:rPr>
              <a:t>Proyectos</a:t>
            </a:r>
            <a:r>
              <a:rPr lang="en-US" sz="5400" kern="1200" dirty="0" smtClean="0">
                <a:solidFill>
                  <a:schemeClr val="bg1"/>
                </a:solidFill>
                <a:latin typeface="+mj-lt"/>
                <a:ea typeface="+mj-ea"/>
                <a:cs typeface="+mj-cs"/>
              </a:rPr>
              <a:t> de </a:t>
            </a:r>
            <a:r>
              <a:rPr lang="en-US" sz="5400" kern="1200" dirty="0" smtClean="0">
                <a:solidFill>
                  <a:schemeClr val="bg1"/>
                </a:solidFill>
                <a:latin typeface="Arial Rounded MT Bold" charset="0"/>
                <a:ea typeface="Arial Rounded MT Bold" charset="0"/>
                <a:cs typeface="Arial Rounded MT Bold" charset="0"/>
              </a:rPr>
              <a:t>Big Data</a:t>
            </a:r>
            <a:endParaRPr lang="en-US" sz="5400" kern="1200" dirty="0">
              <a:solidFill>
                <a:schemeClr val="bg1"/>
              </a:solidFill>
              <a:latin typeface="Arial Rounded MT Bold" charset="0"/>
              <a:ea typeface="Arial Rounded MT Bold" charset="0"/>
              <a:cs typeface="Arial Rounded MT Bold" charset="0"/>
            </a:endParaRPr>
          </a:p>
        </p:txBody>
      </p:sp>
      <p:pic>
        <p:nvPicPr>
          <p:cNvPr id="4" name="Imagen 3"/>
          <p:cNvPicPr>
            <a:picLocks noChangeAspect="1"/>
          </p:cNvPicPr>
          <p:nvPr/>
        </p:nvPicPr>
        <p:blipFill>
          <a:blip r:embed="rId4">
            <a:clrChange>
              <a:clrFrom>
                <a:srgbClr val="FFFFFF"/>
              </a:clrFrom>
              <a:clrTo>
                <a:srgbClr val="FFFFFF">
                  <a:alpha val="0"/>
                </a:srgbClr>
              </a:clrTo>
            </a:clrChange>
          </a:blip>
          <a:stretch>
            <a:fillRect/>
          </a:stretch>
        </p:blipFill>
        <p:spPr>
          <a:xfrm>
            <a:off x="4880168" y="4521496"/>
            <a:ext cx="907430" cy="895384"/>
          </a:xfrm>
          <a:prstGeom prst="rect">
            <a:avLst/>
          </a:prstGeom>
        </p:spPr>
      </p:pic>
    </p:spTree>
    <p:extLst>
      <p:ext uri="{BB962C8B-B14F-4D97-AF65-F5344CB8AC3E}">
        <p14:creationId xmlns:p14="http://schemas.microsoft.com/office/powerpoint/2010/main" val="808981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4733083" y="6180986"/>
            <a:ext cx="2743200" cy="365125"/>
          </a:xfrm>
        </p:spPr>
        <p:txBody>
          <a:bodyPr/>
          <a:lstStyle/>
          <a:p>
            <a:fld id="{B605C217-9AC3-6345-B839-D9B6A4985207}" type="slidenum">
              <a:rPr lang="es-ES_tradnl" smtClean="0"/>
              <a:pPr/>
              <a:t>10</a:t>
            </a:fld>
            <a:endParaRPr lang="es-ES_tradnl" dirty="0"/>
          </a:p>
        </p:txBody>
      </p:sp>
      <p:sp>
        <p:nvSpPr>
          <p:cNvPr id="5" name="Título 1"/>
          <p:cNvSpPr txBox="1">
            <a:spLocks/>
          </p:cNvSpPr>
          <p:nvPr/>
        </p:nvSpPr>
        <p:spPr>
          <a:xfrm>
            <a:off x="371605" y="283119"/>
            <a:ext cx="9144000" cy="4934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dirty="0" err="1" smtClean="0">
                <a:solidFill>
                  <a:schemeClr val="accent1">
                    <a:lumMod val="50000"/>
                  </a:schemeClr>
                </a:solidFill>
              </a:rPr>
              <a:t>Recomendador</a:t>
            </a:r>
            <a:r>
              <a:rPr lang="es-ES_tradnl" sz="2800" dirty="0" smtClean="0">
                <a:solidFill>
                  <a:schemeClr val="accent1">
                    <a:lumMod val="50000"/>
                  </a:schemeClr>
                </a:solidFill>
              </a:rPr>
              <a:t> experiencial de viajes _</a:t>
            </a:r>
            <a:endParaRPr lang="es-ES_tradnl" sz="2800" dirty="0">
              <a:solidFill>
                <a:schemeClr val="accent1">
                  <a:lumMod val="50000"/>
                </a:schemeClr>
              </a:solidFill>
            </a:endParaRPr>
          </a:p>
        </p:txBody>
      </p:sp>
      <p:sp>
        <p:nvSpPr>
          <p:cNvPr id="18" name="CuadroTexto 17"/>
          <p:cNvSpPr txBox="1"/>
          <p:nvPr/>
        </p:nvSpPr>
        <p:spPr>
          <a:xfrm>
            <a:off x="3994047" y="1120856"/>
            <a:ext cx="7630106" cy="5478423"/>
          </a:xfrm>
          <a:prstGeom prst="rect">
            <a:avLst/>
          </a:prstGeom>
          <a:noFill/>
          <a:ln>
            <a:noFill/>
          </a:ln>
        </p:spPr>
        <p:txBody>
          <a:bodyPr wrap="square" rtlCol="0">
            <a:spAutoFit/>
          </a:bodyPr>
          <a:lstStyle/>
          <a:p>
            <a:r>
              <a:rPr lang="es-ES" sz="1400" dirty="0" smtClean="0">
                <a:solidFill>
                  <a:srgbClr val="002060"/>
                </a:solidFill>
              </a:rPr>
              <a:t>En función de la disponibilidad de las técnicas y </a:t>
            </a:r>
            <a:r>
              <a:rPr lang="es-ES" sz="1400" dirty="0" err="1" smtClean="0">
                <a:solidFill>
                  <a:srgbClr val="002060"/>
                </a:solidFill>
              </a:rPr>
              <a:t>datasets</a:t>
            </a:r>
            <a:r>
              <a:rPr lang="es-ES" sz="1400" dirty="0" smtClean="0">
                <a:solidFill>
                  <a:srgbClr val="002060"/>
                </a:solidFill>
              </a:rPr>
              <a:t> a utilizar, y de la facilidad o dificultad de implementación, se elegirá un ámbito del proyecto más reducido (ej. Principales destinos de España), o por el contrario más ambicioso (ej. Principales destinos europeos).</a:t>
            </a:r>
          </a:p>
          <a:p>
            <a:endParaRPr lang="es-ES" sz="1400" dirty="0">
              <a:solidFill>
                <a:srgbClr val="002060"/>
              </a:solidFill>
            </a:endParaRPr>
          </a:p>
          <a:p>
            <a:r>
              <a:rPr lang="es-ES" sz="1400" dirty="0" smtClean="0">
                <a:solidFill>
                  <a:srgbClr val="002060"/>
                </a:solidFill>
              </a:rPr>
              <a:t>Madrid</a:t>
            </a:r>
          </a:p>
          <a:p>
            <a:r>
              <a:rPr lang="es-ES" sz="1400" b="1" dirty="0" smtClean="0">
                <a:hlinkClick r:id="rId2"/>
              </a:rPr>
              <a:t>Agenda</a:t>
            </a:r>
            <a:r>
              <a:rPr lang="es-ES" sz="1400" dirty="0" smtClean="0">
                <a:hlinkClick r:id="rId2"/>
              </a:rPr>
              <a:t> de eventos en Medialab Prado 90 días</a:t>
            </a:r>
            <a:endParaRPr lang="es-ES" sz="1400" dirty="0" smtClean="0">
              <a:solidFill>
                <a:srgbClr val="002060"/>
              </a:solidFill>
              <a:hlinkClick r:id="rId3"/>
            </a:endParaRPr>
          </a:p>
          <a:p>
            <a:r>
              <a:rPr lang="es-ES" sz="1400" dirty="0" smtClean="0">
                <a:hlinkClick r:id="rId3"/>
              </a:rPr>
              <a:t>Actividades </a:t>
            </a:r>
            <a:r>
              <a:rPr lang="es-ES" sz="1400" b="1" dirty="0" smtClean="0">
                <a:hlinkClick r:id="rId3"/>
              </a:rPr>
              <a:t>Culturales</a:t>
            </a:r>
            <a:r>
              <a:rPr lang="es-ES" sz="1400" dirty="0" smtClean="0">
                <a:hlinkClick r:id="rId3"/>
              </a:rPr>
              <a:t> y de Ocio Municipal en los próximos 100 días</a:t>
            </a:r>
            <a:endParaRPr lang="es-ES" sz="1400" dirty="0" smtClean="0"/>
          </a:p>
          <a:p>
            <a:r>
              <a:rPr lang="es-ES" sz="1400" dirty="0" smtClean="0">
                <a:solidFill>
                  <a:srgbClr val="002060"/>
                </a:solidFill>
              </a:rPr>
              <a:t>Euskadi</a:t>
            </a:r>
          </a:p>
          <a:p>
            <a:r>
              <a:rPr lang="es-ES" sz="1400" u="sng" dirty="0" smtClean="0">
                <a:hlinkClick r:id="rId4"/>
              </a:rPr>
              <a:t>Agenda turística de Euskadi</a:t>
            </a:r>
            <a:endParaRPr lang="es-ES_tradnl" sz="1400" dirty="0" smtClean="0">
              <a:solidFill>
                <a:srgbClr val="002060"/>
              </a:solidFill>
            </a:endParaRPr>
          </a:p>
          <a:p>
            <a:r>
              <a:rPr lang="es-ES" sz="1400" dirty="0" smtClean="0">
                <a:solidFill>
                  <a:srgbClr val="002060"/>
                </a:solidFill>
              </a:rPr>
              <a:t>Cáceres</a:t>
            </a:r>
          </a:p>
          <a:p>
            <a:r>
              <a:rPr lang="es-ES" sz="1400" b="1" dirty="0" smtClean="0">
                <a:hlinkClick r:id="rId5"/>
              </a:rPr>
              <a:t>Agenda Cáceres</a:t>
            </a:r>
            <a:endParaRPr lang="es-ES" sz="1400" b="1" dirty="0" smtClean="0"/>
          </a:p>
          <a:p>
            <a:endParaRPr lang="es-ES" sz="1400" b="1" dirty="0" smtClean="0"/>
          </a:p>
          <a:p>
            <a:r>
              <a:rPr lang="mr-IN" sz="1400" dirty="0" smtClean="0">
                <a:solidFill>
                  <a:srgbClr val="002060"/>
                </a:solidFill>
              </a:rPr>
              <a:t>…</a:t>
            </a:r>
            <a:r>
              <a:rPr lang="es-ES" sz="1400" dirty="0" smtClean="0">
                <a:solidFill>
                  <a:srgbClr val="002060"/>
                </a:solidFill>
              </a:rPr>
              <a:t> son sólo algunos de los ejemplos de los datos disponibles. También a nivel europeo..</a:t>
            </a:r>
          </a:p>
          <a:p>
            <a:endParaRPr lang="es-ES" sz="1400" dirty="0" smtClean="0">
              <a:solidFill>
                <a:srgbClr val="002060"/>
              </a:solidFill>
            </a:endParaRPr>
          </a:p>
          <a:p>
            <a:r>
              <a:rPr lang="es-ES" sz="1400" dirty="0" smtClean="0">
                <a:solidFill>
                  <a:srgbClr val="002060"/>
                </a:solidFill>
              </a:rPr>
              <a:t>Londres</a:t>
            </a:r>
          </a:p>
          <a:p>
            <a:r>
              <a:rPr lang="es-ES" sz="1400" b="1" dirty="0" err="1" smtClean="0">
                <a:solidFill>
                  <a:schemeClr val="accent1">
                    <a:lumMod val="50000"/>
                  </a:schemeClr>
                </a:solidFill>
              </a:rPr>
              <a:t>Housing</a:t>
            </a:r>
            <a:r>
              <a:rPr lang="es-ES" sz="1400" b="1" dirty="0" smtClean="0">
                <a:solidFill>
                  <a:schemeClr val="accent1">
                    <a:lumMod val="50000"/>
                  </a:schemeClr>
                </a:solidFill>
              </a:rPr>
              <a:t> in London</a:t>
            </a:r>
          </a:p>
          <a:p>
            <a:endParaRPr lang="es-ES_tradnl" sz="1400" dirty="0" smtClean="0">
              <a:solidFill>
                <a:srgbClr val="002060"/>
              </a:solidFill>
            </a:endParaRPr>
          </a:p>
          <a:p>
            <a:r>
              <a:rPr lang="es-ES_tradnl" sz="1400" dirty="0" smtClean="0">
                <a:solidFill>
                  <a:srgbClr val="002060"/>
                </a:solidFill>
              </a:rPr>
              <a:t>AEMET</a:t>
            </a:r>
          </a:p>
          <a:p>
            <a:r>
              <a:rPr lang="es-ES_tradnl" sz="1400" dirty="0" smtClean="0">
                <a:solidFill>
                  <a:srgbClr val="002060"/>
                </a:solidFill>
              </a:rPr>
              <a:t>http://</a:t>
            </a:r>
            <a:r>
              <a:rPr lang="es-ES_tradnl" sz="1400" dirty="0" err="1" smtClean="0">
                <a:solidFill>
                  <a:srgbClr val="002060"/>
                </a:solidFill>
              </a:rPr>
              <a:t>www.aemet.es</a:t>
            </a:r>
            <a:r>
              <a:rPr lang="es-ES_tradnl" sz="1400" dirty="0" smtClean="0">
                <a:solidFill>
                  <a:srgbClr val="002060"/>
                </a:solidFill>
              </a:rPr>
              <a:t>/es/</a:t>
            </a:r>
            <a:r>
              <a:rPr lang="es-ES_tradnl" sz="1400" dirty="0" err="1" smtClean="0">
                <a:solidFill>
                  <a:srgbClr val="002060"/>
                </a:solidFill>
              </a:rPr>
              <a:t>datos_abiertos</a:t>
            </a:r>
            <a:r>
              <a:rPr lang="es-ES_tradnl" sz="1400" dirty="0" smtClean="0">
                <a:solidFill>
                  <a:srgbClr val="002060"/>
                </a:solidFill>
              </a:rPr>
              <a:t>/</a:t>
            </a:r>
            <a:r>
              <a:rPr lang="es-ES_tradnl" sz="1400" dirty="0" err="1" smtClean="0">
                <a:solidFill>
                  <a:srgbClr val="002060"/>
                </a:solidFill>
              </a:rPr>
              <a:t>AEMET_OpenData</a:t>
            </a:r>
            <a:endParaRPr lang="es-ES_tradnl" sz="1400" dirty="0" smtClean="0">
              <a:solidFill>
                <a:srgbClr val="002060"/>
              </a:solidFill>
            </a:endParaRPr>
          </a:p>
          <a:p>
            <a:endParaRPr lang="es-ES_tradnl" sz="1400" dirty="0">
              <a:solidFill>
                <a:srgbClr val="002060"/>
              </a:solidFill>
            </a:endParaRPr>
          </a:p>
          <a:p>
            <a:endParaRPr lang="es-ES_tradnl" sz="1400" dirty="0" smtClean="0">
              <a:solidFill>
                <a:srgbClr val="002060"/>
              </a:solidFill>
            </a:endParaRPr>
          </a:p>
          <a:p>
            <a:endParaRPr lang="es-ES" sz="1400" dirty="0" smtClean="0">
              <a:solidFill>
                <a:srgbClr val="002060"/>
              </a:solidFill>
            </a:endParaRPr>
          </a:p>
          <a:p>
            <a:endParaRPr lang="es-ES" sz="1400" dirty="0" smtClean="0">
              <a:solidFill>
                <a:srgbClr val="002060"/>
              </a:solidFill>
            </a:endParaRPr>
          </a:p>
          <a:p>
            <a:endParaRPr lang="es-ES" sz="1400" dirty="0">
              <a:solidFill>
                <a:srgbClr val="002060"/>
              </a:solidFill>
            </a:endParaRPr>
          </a:p>
          <a:p>
            <a:endParaRPr lang="es-ES_tradnl" sz="1400" dirty="0"/>
          </a:p>
        </p:txBody>
      </p:sp>
      <p:sp>
        <p:nvSpPr>
          <p:cNvPr id="19" name="Rectángulo 18"/>
          <p:cNvSpPr/>
          <p:nvPr/>
        </p:nvSpPr>
        <p:spPr>
          <a:xfrm>
            <a:off x="826718" y="1120856"/>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Fuentes</a:t>
            </a:r>
            <a:endParaRPr lang="es-ES_tradnl" sz="2000" b="1" dirty="0">
              <a:solidFill>
                <a:schemeClr val="accent1">
                  <a:lumMod val="50000"/>
                </a:schemeClr>
              </a:solidFill>
            </a:endParaRPr>
          </a:p>
        </p:txBody>
      </p:sp>
    </p:spTree>
    <p:extLst>
      <p:ext uri="{BB962C8B-B14F-4D97-AF65-F5344CB8AC3E}">
        <p14:creationId xmlns:p14="http://schemas.microsoft.com/office/powerpoint/2010/main" val="604187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8408" y="1467415"/>
            <a:ext cx="10515600" cy="1325563"/>
          </a:xfrm>
        </p:spPr>
        <p:txBody>
          <a:bodyPr>
            <a:normAutofit/>
          </a:bodyPr>
          <a:lstStyle/>
          <a:p>
            <a:pPr algn="ctr"/>
            <a:r>
              <a:rPr lang="es-ES_tradnl" sz="4800" b="1" smtClean="0">
                <a:solidFill>
                  <a:schemeClr val="accent1">
                    <a:lumMod val="50000"/>
                  </a:schemeClr>
                </a:solidFill>
              </a:rPr>
              <a:t>¡ GRACIAS !!</a:t>
            </a:r>
            <a:endParaRPr lang="es-ES_tradnl" sz="4800" b="1" dirty="0">
              <a:solidFill>
                <a:schemeClr val="accent1">
                  <a:lumMod val="50000"/>
                </a:schemeClr>
              </a:solidFill>
            </a:endParaRPr>
          </a:p>
        </p:txBody>
      </p:sp>
      <p:sp>
        <p:nvSpPr>
          <p:cNvPr id="4" name="Marcador de número de diapositiva 3"/>
          <p:cNvSpPr>
            <a:spLocks noGrp="1"/>
          </p:cNvSpPr>
          <p:nvPr>
            <p:ph type="sldNum" sz="quarter" idx="12"/>
          </p:nvPr>
        </p:nvSpPr>
        <p:spPr/>
        <p:txBody>
          <a:bodyPr/>
          <a:lstStyle/>
          <a:p>
            <a:fld id="{B605C217-9AC3-6345-B839-D9B6A4985207}" type="slidenum">
              <a:rPr lang="es-ES_tradnl" smtClean="0"/>
              <a:t>11</a:t>
            </a:fld>
            <a:endParaRPr lang="es-ES_tradnl"/>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707" y="3429000"/>
            <a:ext cx="4506586" cy="2469956"/>
          </a:xfrm>
          <a:prstGeom prst="rect">
            <a:avLst/>
          </a:prstGeom>
        </p:spPr>
      </p:pic>
    </p:spTree>
    <p:extLst>
      <p:ext uri="{BB962C8B-B14F-4D97-AF65-F5344CB8AC3E}">
        <p14:creationId xmlns:p14="http://schemas.microsoft.com/office/powerpoint/2010/main" val="1508723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71605" y="283119"/>
            <a:ext cx="9144000" cy="493495"/>
          </a:xfrm>
        </p:spPr>
        <p:txBody>
          <a:bodyPr>
            <a:normAutofit/>
          </a:bodyPr>
          <a:lstStyle/>
          <a:p>
            <a:pPr algn="l"/>
            <a:r>
              <a:rPr lang="es-ES_tradnl" sz="2800" dirty="0" smtClean="0">
                <a:solidFill>
                  <a:schemeClr val="accent1">
                    <a:lumMod val="50000"/>
                  </a:schemeClr>
                </a:solidFill>
              </a:rPr>
              <a:t>Proyectos en estudio_</a:t>
            </a:r>
            <a:endParaRPr lang="es-ES_tradnl" sz="2800" dirty="0">
              <a:solidFill>
                <a:schemeClr val="accent1">
                  <a:lumMod val="50000"/>
                </a:schemeClr>
              </a:solidFill>
            </a:endParaRPr>
          </a:p>
        </p:txBody>
      </p:sp>
      <p:sp>
        <p:nvSpPr>
          <p:cNvPr id="4" name="Marcador de número de diapositiva 3"/>
          <p:cNvSpPr>
            <a:spLocks noGrp="1"/>
          </p:cNvSpPr>
          <p:nvPr>
            <p:ph type="sldNum" sz="quarter" idx="12"/>
          </p:nvPr>
        </p:nvSpPr>
        <p:spPr/>
        <p:txBody>
          <a:bodyPr/>
          <a:lstStyle/>
          <a:p>
            <a:fld id="{B605C217-9AC3-6345-B839-D9B6A4985207}" type="slidenum">
              <a:rPr lang="es-ES_tradnl" smtClean="0"/>
              <a:pPr/>
              <a:t>2</a:t>
            </a:fld>
            <a:endParaRPr lang="es-ES_tradnl" dirty="0"/>
          </a:p>
        </p:txBody>
      </p:sp>
      <p:sp>
        <p:nvSpPr>
          <p:cNvPr id="5" name="Título 1"/>
          <p:cNvSpPr txBox="1">
            <a:spLocks/>
          </p:cNvSpPr>
          <p:nvPr/>
        </p:nvSpPr>
        <p:spPr>
          <a:xfrm>
            <a:off x="2012513" y="1365599"/>
            <a:ext cx="5703520" cy="463202"/>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s-ES" sz="2800" b="1" dirty="0" smtClean="0">
                <a:solidFill>
                  <a:schemeClr val="accent1">
                    <a:lumMod val="50000"/>
                  </a:schemeClr>
                </a:solidFill>
              </a:rPr>
              <a:t>Gestor del tiempo inteligente</a:t>
            </a:r>
            <a:endParaRPr lang="es-ES_tradnl" sz="2800" b="1" dirty="0">
              <a:solidFill>
                <a:schemeClr val="accent1">
                  <a:lumMod val="50000"/>
                </a:schemeClr>
              </a:solidFill>
            </a:endParaRPr>
          </a:p>
        </p:txBody>
      </p:sp>
      <p:pic>
        <p:nvPicPr>
          <p:cNvPr id="3" name="Imagen 2"/>
          <p:cNvPicPr>
            <a:picLocks noChangeAspect="1"/>
          </p:cNvPicPr>
          <p:nvPr/>
        </p:nvPicPr>
        <p:blipFill>
          <a:blip r:embed="rId2"/>
          <a:stretch>
            <a:fillRect/>
          </a:stretch>
        </p:blipFill>
        <p:spPr>
          <a:xfrm>
            <a:off x="572370" y="1365599"/>
            <a:ext cx="1125084" cy="701197"/>
          </a:xfrm>
          <a:prstGeom prst="rect">
            <a:avLst/>
          </a:prstGeom>
        </p:spPr>
      </p:pic>
      <p:sp>
        <p:nvSpPr>
          <p:cNvPr id="6" name="Título 1"/>
          <p:cNvSpPr txBox="1">
            <a:spLocks/>
          </p:cNvSpPr>
          <p:nvPr/>
        </p:nvSpPr>
        <p:spPr>
          <a:xfrm>
            <a:off x="2012513" y="2621203"/>
            <a:ext cx="5703520" cy="463202"/>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s-ES" sz="2800" b="1" dirty="0" smtClean="0">
                <a:solidFill>
                  <a:schemeClr val="accent1">
                    <a:lumMod val="50000"/>
                  </a:schemeClr>
                </a:solidFill>
              </a:rPr>
              <a:t>Mapa interactivo para padres</a:t>
            </a:r>
            <a:endParaRPr lang="es-ES_tradnl" sz="2800" b="1" dirty="0">
              <a:solidFill>
                <a:schemeClr val="accent1">
                  <a:lumMod val="50000"/>
                </a:schemeClr>
              </a:solidFill>
            </a:endParaRPr>
          </a:p>
        </p:txBody>
      </p:sp>
      <p:pic>
        <p:nvPicPr>
          <p:cNvPr id="7" name="Imagen 6"/>
          <p:cNvPicPr>
            <a:picLocks noChangeAspect="1"/>
          </p:cNvPicPr>
          <p:nvPr/>
        </p:nvPicPr>
        <p:blipFill>
          <a:blip r:embed="rId2"/>
          <a:stretch>
            <a:fillRect/>
          </a:stretch>
        </p:blipFill>
        <p:spPr>
          <a:xfrm>
            <a:off x="572370" y="2621203"/>
            <a:ext cx="1125084" cy="701197"/>
          </a:xfrm>
          <a:prstGeom prst="rect">
            <a:avLst/>
          </a:prstGeom>
        </p:spPr>
      </p:pic>
      <p:sp>
        <p:nvSpPr>
          <p:cNvPr id="8" name="Título 1"/>
          <p:cNvSpPr txBox="1">
            <a:spLocks/>
          </p:cNvSpPr>
          <p:nvPr/>
        </p:nvSpPr>
        <p:spPr>
          <a:xfrm>
            <a:off x="2012513" y="3876807"/>
            <a:ext cx="6530238" cy="463202"/>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s-ES" sz="2800" b="1" dirty="0" smtClean="0">
                <a:solidFill>
                  <a:schemeClr val="accent1">
                    <a:lumMod val="50000"/>
                  </a:schemeClr>
                </a:solidFill>
              </a:rPr>
              <a:t>Visión 360 para equipos de RRHH</a:t>
            </a:r>
            <a:endParaRPr lang="es-ES_tradnl" sz="2800" b="1" dirty="0">
              <a:solidFill>
                <a:schemeClr val="accent1">
                  <a:lumMod val="50000"/>
                </a:schemeClr>
              </a:solidFill>
            </a:endParaRPr>
          </a:p>
        </p:txBody>
      </p:sp>
      <p:pic>
        <p:nvPicPr>
          <p:cNvPr id="9" name="Imagen 8"/>
          <p:cNvPicPr>
            <a:picLocks noChangeAspect="1"/>
          </p:cNvPicPr>
          <p:nvPr/>
        </p:nvPicPr>
        <p:blipFill>
          <a:blip r:embed="rId2"/>
          <a:stretch>
            <a:fillRect/>
          </a:stretch>
        </p:blipFill>
        <p:spPr>
          <a:xfrm>
            <a:off x="572370" y="3876807"/>
            <a:ext cx="1125084" cy="701197"/>
          </a:xfrm>
          <a:prstGeom prst="rect">
            <a:avLst/>
          </a:prstGeom>
        </p:spPr>
      </p:pic>
      <p:sp>
        <p:nvSpPr>
          <p:cNvPr id="10" name="Título 1"/>
          <p:cNvSpPr txBox="1">
            <a:spLocks/>
          </p:cNvSpPr>
          <p:nvPr/>
        </p:nvSpPr>
        <p:spPr>
          <a:xfrm>
            <a:off x="2012513" y="5100746"/>
            <a:ext cx="6530238" cy="463202"/>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s-ES" sz="2800" b="1" dirty="0" err="1" smtClean="0">
                <a:solidFill>
                  <a:schemeClr val="accent1">
                    <a:lumMod val="50000"/>
                  </a:schemeClr>
                </a:solidFill>
              </a:rPr>
              <a:t>Recomendador</a:t>
            </a:r>
            <a:r>
              <a:rPr lang="es-ES" sz="2800" b="1" dirty="0" smtClean="0">
                <a:solidFill>
                  <a:schemeClr val="accent1">
                    <a:lumMod val="50000"/>
                  </a:schemeClr>
                </a:solidFill>
              </a:rPr>
              <a:t> experiencial de viajes</a:t>
            </a:r>
            <a:endParaRPr lang="es-ES_tradnl" sz="2800" b="1" dirty="0">
              <a:solidFill>
                <a:schemeClr val="accent1">
                  <a:lumMod val="50000"/>
                </a:schemeClr>
              </a:solidFill>
            </a:endParaRPr>
          </a:p>
        </p:txBody>
      </p:sp>
      <p:pic>
        <p:nvPicPr>
          <p:cNvPr id="11" name="Imagen 10"/>
          <p:cNvPicPr>
            <a:picLocks noChangeAspect="1"/>
          </p:cNvPicPr>
          <p:nvPr/>
        </p:nvPicPr>
        <p:blipFill>
          <a:blip r:embed="rId2"/>
          <a:stretch>
            <a:fillRect/>
          </a:stretch>
        </p:blipFill>
        <p:spPr>
          <a:xfrm>
            <a:off x="572370" y="5100746"/>
            <a:ext cx="1125084" cy="701197"/>
          </a:xfrm>
          <a:prstGeom prst="rect">
            <a:avLst/>
          </a:prstGeom>
        </p:spPr>
      </p:pic>
    </p:spTree>
    <p:extLst>
      <p:ext uri="{BB962C8B-B14F-4D97-AF65-F5344CB8AC3E}">
        <p14:creationId xmlns:p14="http://schemas.microsoft.com/office/powerpoint/2010/main" val="1494968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p:cNvPicPr>
            <a:picLocks noChangeAspect="1"/>
          </p:cNvPicPr>
          <p:nvPr/>
        </p:nvPicPr>
        <p:blipFill>
          <a:blip r:embed="rId2"/>
          <a:stretch>
            <a:fillRect/>
          </a:stretch>
        </p:blipFill>
        <p:spPr>
          <a:xfrm>
            <a:off x="6096000" y="0"/>
            <a:ext cx="6096000" cy="3429000"/>
          </a:xfrm>
          <a:prstGeom prst="rect">
            <a:avLst/>
          </a:prstGeom>
        </p:spPr>
      </p:pic>
      <p:sp>
        <p:nvSpPr>
          <p:cNvPr id="4" name="Marcador de número de diapositiva 3"/>
          <p:cNvSpPr>
            <a:spLocks noGrp="1"/>
          </p:cNvSpPr>
          <p:nvPr>
            <p:ph type="sldNum" sz="quarter" idx="12"/>
          </p:nvPr>
        </p:nvSpPr>
        <p:spPr>
          <a:xfrm>
            <a:off x="4733083" y="6180986"/>
            <a:ext cx="2743200" cy="365125"/>
          </a:xfrm>
        </p:spPr>
        <p:txBody>
          <a:bodyPr/>
          <a:lstStyle/>
          <a:p>
            <a:fld id="{B605C217-9AC3-6345-B839-D9B6A4985207}" type="slidenum">
              <a:rPr lang="es-ES_tradnl" smtClean="0"/>
              <a:pPr/>
              <a:t>3</a:t>
            </a:fld>
            <a:endParaRPr lang="es-ES_tradnl" dirty="0"/>
          </a:p>
        </p:txBody>
      </p:sp>
      <p:sp>
        <p:nvSpPr>
          <p:cNvPr id="5" name="Título 1"/>
          <p:cNvSpPr txBox="1">
            <a:spLocks/>
          </p:cNvSpPr>
          <p:nvPr/>
        </p:nvSpPr>
        <p:spPr>
          <a:xfrm>
            <a:off x="371605" y="283119"/>
            <a:ext cx="9144000" cy="4934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dirty="0" smtClean="0">
                <a:solidFill>
                  <a:schemeClr val="accent1">
                    <a:lumMod val="50000"/>
                  </a:schemeClr>
                </a:solidFill>
              </a:rPr>
              <a:t>Gestor del tiempo inteligente_</a:t>
            </a:r>
            <a:endParaRPr lang="es-ES_tradnl" sz="2800" dirty="0">
              <a:solidFill>
                <a:schemeClr val="accent1">
                  <a:lumMod val="50000"/>
                </a:schemeClr>
              </a:solidFill>
            </a:endParaRPr>
          </a:p>
        </p:txBody>
      </p:sp>
      <p:sp>
        <p:nvSpPr>
          <p:cNvPr id="7" name="Rectángulo 6"/>
          <p:cNvSpPr/>
          <p:nvPr/>
        </p:nvSpPr>
        <p:spPr>
          <a:xfrm>
            <a:off x="826718" y="1018552"/>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Objetivo</a:t>
            </a:r>
            <a:endParaRPr lang="es-ES_tradnl" sz="2000" b="1" dirty="0">
              <a:solidFill>
                <a:schemeClr val="accent1">
                  <a:lumMod val="50000"/>
                </a:schemeClr>
              </a:solidFill>
            </a:endParaRPr>
          </a:p>
        </p:txBody>
      </p:sp>
      <p:sp>
        <p:nvSpPr>
          <p:cNvPr id="10" name="Rectángulo 9"/>
          <p:cNvSpPr/>
          <p:nvPr/>
        </p:nvSpPr>
        <p:spPr>
          <a:xfrm>
            <a:off x="826718" y="2209345"/>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Contexto</a:t>
            </a:r>
            <a:endParaRPr lang="es-ES_tradnl" sz="2000" b="1" dirty="0">
              <a:solidFill>
                <a:schemeClr val="accent1">
                  <a:lumMod val="50000"/>
                </a:schemeClr>
              </a:solidFill>
            </a:endParaRPr>
          </a:p>
        </p:txBody>
      </p:sp>
      <p:sp>
        <p:nvSpPr>
          <p:cNvPr id="12" name="Rectángulo 11"/>
          <p:cNvSpPr/>
          <p:nvPr/>
        </p:nvSpPr>
        <p:spPr>
          <a:xfrm>
            <a:off x="826718" y="3627670"/>
            <a:ext cx="2304790" cy="543498"/>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Beneficio</a:t>
            </a:r>
            <a:endParaRPr lang="es-ES_tradnl" sz="2000" b="1" dirty="0">
              <a:solidFill>
                <a:schemeClr val="accent1">
                  <a:lumMod val="50000"/>
                </a:schemeClr>
              </a:solidFill>
            </a:endParaRPr>
          </a:p>
        </p:txBody>
      </p:sp>
      <p:sp>
        <p:nvSpPr>
          <p:cNvPr id="13" name="CuadroTexto 12"/>
          <p:cNvSpPr txBox="1"/>
          <p:nvPr/>
        </p:nvSpPr>
        <p:spPr>
          <a:xfrm>
            <a:off x="3994047" y="4961945"/>
            <a:ext cx="7630106" cy="523220"/>
          </a:xfrm>
          <a:prstGeom prst="rect">
            <a:avLst/>
          </a:prstGeom>
          <a:noFill/>
          <a:ln>
            <a:solidFill>
              <a:srgbClr val="002060"/>
            </a:solidFill>
          </a:ln>
        </p:spPr>
        <p:txBody>
          <a:bodyPr wrap="square" rtlCol="0">
            <a:spAutoFit/>
          </a:bodyPr>
          <a:lstStyle/>
          <a:p>
            <a:pPr algn="just"/>
            <a:r>
              <a:rPr lang="es-ES_tradnl" sz="1400" dirty="0" smtClean="0">
                <a:solidFill>
                  <a:schemeClr val="accent1">
                    <a:lumMod val="50000"/>
                  </a:schemeClr>
                </a:solidFill>
              </a:rPr>
              <a:t>Modelo “</a:t>
            </a:r>
            <a:r>
              <a:rPr lang="es-ES_tradnl" sz="1400" dirty="0" err="1" smtClean="0">
                <a:solidFill>
                  <a:schemeClr val="accent1">
                    <a:lumMod val="50000"/>
                  </a:schemeClr>
                </a:solidFill>
              </a:rPr>
              <a:t>freemium</a:t>
            </a:r>
            <a:r>
              <a:rPr lang="es-ES_tradnl" sz="1400" dirty="0" smtClean="0">
                <a:solidFill>
                  <a:schemeClr val="accent1">
                    <a:lumMod val="50000"/>
                  </a:schemeClr>
                </a:solidFill>
              </a:rPr>
              <a:t>”. Ej. cruzando </a:t>
            </a:r>
            <a:r>
              <a:rPr lang="es-ES_tradnl" sz="1400" dirty="0">
                <a:solidFill>
                  <a:schemeClr val="accent1">
                    <a:lumMod val="50000"/>
                  </a:schemeClr>
                </a:solidFill>
              </a:rPr>
              <a:t>dicha información con Outlook, agendas personales </a:t>
            </a:r>
            <a:r>
              <a:rPr lang="es-ES_tradnl" sz="1400" dirty="0" err="1">
                <a:solidFill>
                  <a:schemeClr val="accent1">
                    <a:lumMod val="50000"/>
                  </a:schemeClr>
                </a:solidFill>
              </a:rPr>
              <a:t>etc</a:t>
            </a:r>
            <a:r>
              <a:rPr lang="es-ES_tradnl" sz="1400" dirty="0">
                <a:solidFill>
                  <a:schemeClr val="accent1">
                    <a:lumMod val="50000"/>
                  </a:schemeClr>
                </a:solidFill>
              </a:rPr>
              <a:t> puede actuar como gestor inteligente del </a:t>
            </a:r>
            <a:r>
              <a:rPr lang="es-ES_tradnl" sz="1400" dirty="0" smtClean="0">
                <a:solidFill>
                  <a:schemeClr val="accent1">
                    <a:lumMod val="50000"/>
                  </a:schemeClr>
                </a:solidFill>
              </a:rPr>
              <a:t>tiempo. Ingresos por publicidad..</a:t>
            </a:r>
          </a:p>
        </p:txBody>
      </p:sp>
      <p:sp>
        <p:nvSpPr>
          <p:cNvPr id="17" name="Rectángulo 16"/>
          <p:cNvSpPr/>
          <p:nvPr/>
        </p:nvSpPr>
        <p:spPr>
          <a:xfrm>
            <a:off x="6104683" y="3944"/>
            <a:ext cx="6087317" cy="3425056"/>
          </a:xfrm>
          <a:prstGeom prst="rect">
            <a:avLst/>
          </a:prstGeom>
          <a:solidFill>
            <a:schemeClr val="bg1">
              <a:alpha val="7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000" b="1" dirty="0">
              <a:solidFill>
                <a:schemeClr val="accent1">
                  <a:lumMod val="50000"/>
                </a:schemeClr>
              </a:solidFill>
            </a:endParaRPr>
          </a:p>
        </p:txBody>
      </p:sp>
      <p:sp>
        <p:nvSpPr>
          <p:cNvPr id="6" name="CuadroTexto 5"/>
          <p:cNvSpPr txBox="1"/>
          <p:nvPr/>
        </p:nvSpPr>
        <p:spPr>
          <a:xfrm>
            <a:off x="3994047" y="1018552"/>
            <a:ext cx="7630106" cy="738664"/>
          </a:xfrm>
          <a:prstGeom prst="rect">
            <a:avLst/>
          </a:prstGeom>
          <a:solidFill>
            <a:schemeClr val="bg1">
              <a:alpha val="71000"/>
            </a:schemeClr>
          </a:solidFill>
          <a:ln>
            <a:solidFill>
              <a:srgbClr val="002060"/>
            </a:solidFill>
          </a:ln>
        </p:spPr>
        <p:txBody>
          <a:bodyPr wrap="square" rtlCol="0">
            <a:spAutoFit/>
          </a:bodyPr>
          <a:lstStyle/>
          <a:p>
            <a:pPr algn="just"/>
            <a:r>
              <a:rPr lang="es-ES_tradnl" sz="1400" dirty="0">
                <a:solidFill>
                  <a:schemeClr val="accent1">
                    <a:lumMod val="50000"/>
                  </a:schemeClr>
                </a:solidFill>
              </a:rPr>
              <a:t>Desarrollar un </a:t>
            </a:r>
            <a:r>
              <a:rPr lang="es-ES_tradnl" sz="1400" dirty="0" smtClean="0">
                <a:solidFill>
                  <a:schemeClr val="accent1">
                    <a:lumMod val="50000"/>
                  </a:schemeClr>
                </a:solidFill>
              </a:rPr>
              <a:t>”reloj inteligente” (ej. para Madrid) </a:t>
            </a:r>
            <a:r>
              <a:rPr lang="es-ES_tradnl" sz="1400" dirty="0">
                <a:solidFill>
                  <a:schemeClr val="accent1">
                    <a:lumMod val="50000"/>
                  </a:schemeClr>
                </a:solidFill>
              </a:rPr>
              <a:t>de tal manera que en función de las disposición de transporte público e intensidad de tráfico te avise de cuando salir de un determinado punto para llegar a tiempo a </a:t>
            </a:r>
            <a:r>
              <a:rPr lang="es-ES_tradnl" sz="1400" dirty="0" smtClean="0">
                <a:solidFill>
                  <a:schemeClr val="accent1">
                    <a:lumMod val="50000"/>
                  </a:schemeClr>
                </a:solidFill>
              </a:rPr>
              <a:t>otro.</a:t>
            </a:r>
          </a:p>
        </p:txBody>
      </p:sp>
      <p:sp>
        <p:nvSpPr>
          <p:cNvPr id="8" name="CuadroTexto 7"/>
          <p:cNvSpPr txBox="1"/>
          <p:nvPr/>
        </p:nvSpPr>
        <p:spPr>
          <a:xfrm>
            <a:off x="3994047" y="2209345"/>
            <a:ext cx="7630106" cy="954107"/>
          </a:xfrm>
          <a:prstGeom prst="rect">
            <a:avLst/>
          </a:prstGeom>
          <a:solidFill>
            <a:schemeClr val="bg1">
              <a:alpha val="71000"/>
            </a:schemeClr>
          </a:solidFill>
          <a:ln>
            <a:solidFill>
              <a:srgbClr val="002060"/>
            </a:solidFill>
          </a:ln>
        </p:spPr>
        <p:txBody>
          <a:bodyPr wrap="square" rtlCol="0">
            <a:spAutoFit/>
          </a:bodyPr>
          <a:lstStyle/>
          <a:p>
            <a:pPr algn="just"/>
            <a:r>
              <a:rPr lang="es-ES_tradnl" sz="1400" dirty="0" smtClean="0">
                <a:solidFill>
                  <a:schemeClr val="accent1">
                    <a:lumMod val="50000"/>
                  </a:schemeClr>
                </a:solidFill>
              </a:rPr>
              <a:t>El </a:t>
            </a:r>
            <a:r>
              <a:rPr lang="es-ES_tradnl" sz="1400" dirty="0">
                <a:solidFill>
                  <a:schemeClr val="accent1">
                    <a:lumMod val="50000"/>
                  </a:schemeClr>
                </a:solidFill>
              </a:rPr>
              <a:t>mercado tiene múltiples aplicaciones que indican, en tiempo real, cuando vendrá el próximo autobús, metro, </a:t>
            </a:r>
            <a:r>
              <a:rPr lang="es-ES_tradnl" sz="1400" dirty="0" smtClean="0">
                <a:solidFill>
                  <a:schemeClr val="accent1">
                    <a:lumMod val="50000"/>
                  </a:schemeClr>
                </a:solidFill>
              </a:rPr>
              <a:t>tren.. </a:t>
            </a:r>
            <a:r>
              <a:rPr lang="es-ES_tradnl" sz="1400" dirty="0">
                <a:solidFill>
                  <a:schemeClr val="accent1">
                    <a:lumMod val="50000"/>
                  </a:schemeClr>
                </a:solidFill>
              </a:rPr>
              <a:t>(</a:t>
            </a:r>
            <a:r>
              <a:rPr lang="es-ES_tradnl" sz="1400" dirty="0" err="1">
                <a:solidFill>
                  <a:schemeClr val="accent1">
                    <a:lumMod val="50000"/>
                  </a:schemeClr>
                </a:solidFill>
              </a:rPr>
              <a:t>moovit</a:t>
            </a:r>
            <a:r>
              <a:rPr lang="es-ES_tradnl" sz="1400" dirty="0">
                <a:solidFill>
                  <a:schemeClr val="accent1">
                    <a:lumMod val="50000"/>
                  </a:schemeClr>
                </a:solidFill>
              </a:rPr>
              <a:t>, </a:t>
            </a:r>
            <a:r>
              <a:rPr lang="es-ES_tradnl" sz="1400" dirty="0" err="1">
                <a:solidFill>
                  <a:schemeClr val="accent1">
                    <a:lumMod val="50000"/>
                  </a:schemeClr>
                </a:solidFill>
              </a:rPr>
              <a:t>urban</a:t>
            </a:r>
            <a:r>
              <a:rPr lang="es-ES_tradnl" sz="1400" dirty="0">
                <a:solidFill>
                  <a:schemeClr val="accent1">
                    <a:lumMod val="50000"/>
                  </a:schemeClr>
                </a:solidFill>
              </a:rPr>
              <a:t> </a:t>
            </a:r>
            <a:r>
              <a:rPr lang="es-ES_tradnl" sz="1400" dirty="0" err="1">
                <a:solidFill>
                  <a:schemeClr val="accent1">
                    <a:lumMod val="50000"/>
                  </a:schemeClr>
                </a:solidFill>
              </a:rPr>
              <a:t>step</a:t>
            </a:r>
            <a:r>
              <a:rPr lang="es-ES_tradnl" sz="1400" dirty="0">
                <a:solidFill>
                  <a:schemeClr val="accent1">
                    <a:lumMod val="50000"/>
                  </a:schemeClr>
                </a:solidFill>
              </a:rPr>
              <a:t>, </a:t>
            </a:r>
            <a:r>
              <a:rPr lang="es-ES_tradnl" sz="1400" dirty="0" err="1">
                <a:solidFill>
                  <a:schemeClr val="accent1">
                    <a:lumMod val="50000"/>
                  </a:schemeClr>
                </a:solidFill>
              </a:rPr>
              <a:t>here</a:t>
            </a:r>
            <a:r>
              <a:rPr lang="es-ES_tradnl" sz="1400" dirty="0" smtClean="0">
                <a:solidFill>
                  <a:schemeClr val="accent1">
                    <a:lumMod val="50000"/>
                  </a:schemeClr>
                </a:solidFill>
              </a:rPr>
              <a:t>..), </a:t>
            </a:r>
            <a:r>
              <a:rPr lang="es-ES_tradnl" sz="1400" dirty="0">
                <a:solidFill>
                  <a:schemeClr val="accent1">
                    <a:lumMod val="50000"/>
                  </a:schemeClr>
                </a:solidFill>
              </a:rPr>
              <a:t>y otras que nos informan sobre la intensidad de tráfico y vías alternativas </a:t>
            </a:r>
            <a:r>
              <a:rPr lang="es-ES_tradnl" sz="1400" dirty="0" smtClean="0">
                <a:solidFill>
                  <a:schemeClr val="accent1">
                    <a:lumMod val="50000"/>
                  </a:schemeClr>
                </a:solidFill>
              </a:rPr>
              <a:t>(</a:t>
            </a:r>
            <a:r>
              <a:rPr lang="es-ES_tradnl" sz="1400" dirty="0" err="1">
                <a:solidFill>
                  <a:schemeClr val="accent1">
                    <a:lumMod val="50000"/>
                  </a:schemeClr>
                </a:solidFill>
              </a:rPr>
              <a:t>waze</a:t>
            </a:r>
            <a:r>
              <a:rPr lang="es-ES_tradnl" sz="1400" dirty="0">
                <a:solidFill>
                  <a:schemeClr val="accent1">
                    <a:lumMod val="50000"/>
                  </a:schemeClr>
                </a:solidFill>
              </a:rPr>
              <a:t>, DGT</a:t>
            </a:r>
            <a:r>
              <a:rPr lang="es-ES_tradnl" sz="1400" dirty="0" smtClean="0">
                <a:solidFill>
                  <a:schemeClr val="accent1">
                    <a:lumMod val="50000"/>
                  </a:schemeClr>
                </a:solidFill>
              </a:rPr>
              <a:t>...). Sin embargo, </a:t>
            </a:r>
            <a:r>
              <a:rPr lang="es-ES_tradnl" sz="1400" dirty="0">
                <a:solidFill>
                  <a:schemeClr val="accent1">
                    <a:lumMod val="50000"/>
                  </a:schemeClr>
                </a:solidFill>
              </a:rPr>
              <a:t>ninguna de </a:t>
            </a:r>
            <a:r>
              <a:rPr lang="es-ES_tradnl" sz="1400" dirty="0" smtClean="0">
                <a:solidFill>
                  <a:schemeClr val="accent1">
                    <a:lumMod val="50000"/>
                  </a:schemeClr>
                </a:solidFill>
              </a:rPr>
              <a:t>ellas </a:t>
            </a:r>
            <a:r>
              <a:rPr lang="es-ES_tradnl" sz="1400" dirty="0">
                <a:solidFill>
                  <a:schemeClr val="accent1">
                    <a:lumMod val="50000"/>
                  </a:schemeClr>
                </a:solidFill>
              </a:rPr>
              <a:t>ofrece un servicio en el que te </a:t>
            </a:r>
            <a:r>
              <a:rPr lang="es-ES_tradnl" sz="1400" dirty="0" smtClean="0">
                <a:solidFill>
                  <a:schemeClr val="accent1">
                    <a:lumMod val="50000"/>
                  </a:schemeClr>
                </a:solidFill>
              </a:rPr>
              <a:t>identifique el tiempo a a </a:t>
            </a:r>
            <a:r>
              <a:rPr lang="es-ES_tradnl" sz="1400" dirty="0">
                <a:solidFill>
                  <a:schemeClr val="accent1">
                    <a:lumMod val="50000"/>
                  </a:schemeClr>
                </a:solidFill>
              </a:rPr>
              <a:t>emplear </a:t>
            </a:r>
            <a:r>
              <a:rPr lang="es-ES_tradnl" sz="1400" dirty="0" smtClean="0">
                <a:solidFill>
                  <a:schemeClr val="accent1">
                    <a:lumMod val="50000"/>
                  </a:schemeClr>
                </a:solidFill>
              </a:rPr>
              <a:t>en un </a:t>
            </a:r>
            <a:r>
              <a:rPr lang="es-ES_tradnl" sz="1400" dirty="0">
                <a:solidFill>
                  <a:schemeClr val="accent1">
                    <a:lumMod val="50000"/>
                  </a:schemeClr>
                </a:solidFill>
              </a:rPr>
              <a:t>trayecto </a:t>
            </a:r>
            <a:r>
              <a:rPr lang="es-ES_tradnl" sz="1400" dirty="0" smtClean="0">
                <a:solidFill>
                  <a:schemeClr val="accent1">
                    <a:lumMod val="50000"/>
                  </a:schemeClr>
                </a:solidFill>
              </a:rPr>
              <a:t>combinando </a:t>
            </a:r>
            <a:r>
              <a:rPr lang="es-ES_tradnl" sz="1400" dirty="0">
                <a:solidFill>
                  <a:schemeClr val="accent1">
                    <a:lumMod val="50000"/>
                  </a:schemeClr>
                </a:solidFill>
              </a:rPr>
              <a:t>diferentes medios de </a:t>
            </a:r>
            <a:r>
              <a:rPr lang="es-ES_tradnl" sz="1400" dirty="0" smtClean="0">
                <a:solidFill>
                  <a:schemeClr val="accent1">
                    <a:lumMod val="50000"/>
                  </a:schemeClr>
                </a:solidFill>
              </a:rPr>
              <a:t>transporte.</a:t>
            </a:r>
          </a:p>
        </p:txBody>
      </p:sp>
      <p:sp>
        <p:nvSpPr>
          <p:cNvPr id="11" name="CuadroTexto 10"/>
          <p:cNvSpPr txBox="1"/>
          <p:nvPr/>
        </p:nvSpPr>
        <p:spPr>
          <a:xfrm>
            <a:off x="3994047" y="3627669"/>
            <a:ext cx="7630106" cy="954107"/>
          </a:xfrm>
          <a:prstGeom prst="rect">
            <a:avLst/>
          </a:prstGeom>
          <a:solidFill>
            <a:schemeClr val="bg1">
              <a:alpha val="72000"/>
            </a:schemeClr>
          </a:solidFill>
          <a:ln>
            <a:solidFill>
              <a:srgbClr val="002060"/>
            </a:solidFill>
          </a:ln>
        </p:spPr>
        <p:txBody>
          <a:bodyPr wrap="square" rtlCol="0">
            <a:spAutoFit/>
          </a:bodyPr>
          <a:lstStyle/>
          <a:p>
            <a:pPr algn="just"/>
            <a:r>
              <a:rPr lang="es-ES_tradnl" sz="1400" dirty="0" smtClean="0">
                <a:solidFill>
                  <a:schemeClr val="accent1">
                    <a:lumMod val="50000"/>
                  </a:schemeClr>
                </a:solidFill>
              </a:rPr>
              <a:t>Los </a:t>
            </a:r>
            <a:r>
              <a:rPr lang="es-ES_tradnl" sz="1400" dirty="0">
                <a:solidFill>
                  <a:schemeClr val="accent1">
                    <a:lumMod val="50000"/>
                  </a:schemeClr>
                </a:solidFill>
              </a:rPr>
              <a:t>usuarios (previa identificación) podrán registrar su trayectos habituales, indicando si utilizará transporte público o privado e inicialmente las localizaciones desde las que se quiere mover y hacia dónde ir y hora a la que </a:t>
            </a:r>
            <a:r>
              <a:rPr lang="es-ES_tradnl" sz="1400" dirty="0" smtClean="0">
                <a:solidFill>
                  <a:schemeClr val="accent1">
                    <a:lumMod val="50000"/>
                  </a:schemeClr>
                </a:solidFill>
              </a:rPr>
              <a:t>quieren </a:t>
            </a:r>
            <a:r>
              <a:rPr lang="es-ES_tradnl" sz="1400" dirty="0">
                <a:solidFill>
                  <a:schemeClr val="accent1">
                    <a:lumMod val="50000"/>
                  </a:schemeClr>
                </a:solidFill>
              </a:rPr>
              <a:t>llegar. A cambio, recibirán un aviso sobre cuándo deben de salir de sus localizaciones para llegar a sus destinos a la hora </a:t>
            </a:r>
            <a:r>
              <a:rPr lang="es-ES_tradnl" sz="1400" dirty="0" smtClean="0">
                <a:solidFill>
                  <a:schemeClr val="accent1">
                    <a:lumMod val="50000"/>
                  </a:schemeClr>
                </a:solidFill>
              </a:rPr>
              <a:t>indicada.</a:t>
            </a:r>
          </a:p>
        </p:txBody>
      </p:sp>
      <p:sp>
        <p:nvSpPr>
          <p:cNvPr id="21" name="Rectángulo 20"/>
          <p:cNvSpPr/>
          <p:nvPr/>
        </p:nvSpPr>
        <p:spPr>
          <a:xfrm>
            <a:off x="826718" y="4941667"/>
            <a:ext cx="2304790" cy="543498"/>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Modelo Negocio</a:t>
            </a:r>
            <a:endParaRPr lang="es-ES_tradnl" sz="2000" b="1" dirty="0">
              <a:solidFill>
                <a:schemeClr val="accent1">
                  <a:lumMod val="50000"/>
                </a:schemeClr>
              </a:solidFill>
            </a:endParaRPr>
          </a:p>
        </p:txBody>
      </p:sp>
    </p:spTree>
    <p:extLst>
      <p:ext uri="{BB962C8B-B14F-4D97-AF65-F5344CB8AC3E}">
        <p14:creationId xmlns:p14="http://schemas.microsoft.com/office/powerpoint/2010/main" val="1415413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4733083" y="6180986"/>
            <a:ext cx="2743200" cy="365125"/>
          </a:xfrm>
        </p:spPr>
        <p:txBody>
          <a:bodyPr/>
          <a:lstStyle/>
          <a:p>
            <a:fld id="{B605C217-9AC3-6345-B839-D9B6A4985207}" type="slidenum">
              <a:rPr lang="es-ES_tradnl" smtClean="0"/>
              <a:pPr/>
              <a:t>4</a:t>
            </a:fld>
            <a:endParaRPr lang="es-ES_tradnl" dirty="0"/>
          </a:p>
        </p:txBody>
      </p:sp>
      <p:sp>
        <p:nvSpPr>
          <p:cNvPr id="5" name="Título 1"/>
          <p:cNvSpPr txBox="1">
            <a:spLocks/>
          </p:cNvSpPr>
          <p:nvPr/>
        </p:nvSpPr>
        <p:spPr>
          <a:xfrm>
            <a:off x="371605" y="283119"/>
            <a:ext cx="9144000" cy="4934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dirty="0" smtClean="0">
                <a:solidFill>
                  <a:schemeClr val="accent1">
                    <a:lumMod val="50000"/>
                  </a:schemeClr>
                </a:solidFill>
              </a:rPr>
              <a:t>Gestor del tiempo inteligente_</a:t>
            </a:r>
            <a:endParaRPr lang="es-ES_tradnl" sz="2800" dirty="0">
              <a:solidFill>
                <a:schemeClr val="accent1">
                  <a:lumMod val="50000"/>
                </a:schemeClr>
              </a:solidFill>
            </a:endParaRPr>
          </a:p>
        </p:txBody>
      </p:sp>
      <p:sp>
        <p:nvSpPr>
          <p:cNvPr id="18" name="CuadroTexto 17"/>
          <p:cNvSpPr txBox="1"/>
          <p:nvPr/>
        </p:nvSpPr>
        <p:spPr>
          <a:xfrm>
            <a:off x="3994047" y="1120856"/>
            <a:ext cx="7630106" cy="1384995"/>
          </a:xfrm>
          <a:prstGeom prst="rect">
            <a:avLst/>
          </a:prstGeom>
          <a:noFill/>
          <a:ln>
            <a:noFill/>
          </a:ln>
        </p:spPr>
        <p:txBody>
          <a:bodyPr wrap="square" rtlCol="0">
            <a:spAutoFit/>
          </a:bodyPr>
          <a:lstStyle/>
          <a:p>
            <a:r>
              <a:rPr lang="es-ES_tradnl" sz="1400" dirty="0">
                <a:hlinkClick r:id="rId2"/>
              </a:rPr>
              <a:t>datos.madrid.es</a:t>
            </a:r>
            <a:r>
              <a:rPr lang="es-ES_tradnl" sz="1400" dirty="0"/>
              <a:t>: </a:t>
            </a:r>
            <a:r>
              <a:rPr lang="es-ES_tradnl" sz="1400" dirty="0" smtClean="0"/>
              <a:t>callejero</a:t>
            </a:r>
          </a:p>
          <a:p>
            <a:r>
              <a:rPr lang="es-ES_tradnl" sz="1400" dirty="0" smtClean="0">
                <a:hlinkClick r:id="rId2"/>
              </a:rPr>
              <a:t>datos.madrid.es</a:t>
            </a:r>
            <a:r>
              <a:rPr lang="es-ES_tradnl" sz="1400" dirty="0"/>
              <a:t>: accidentes de </a:t>
            </a:r>
            <a:r>
              <a:rPr lang="es-ES_tradnl" sz="1400" dirty="0" smtClean="0"/>
              <a:t>tráfico</a:t>
            </a:r>
          </a:p>
          <a:p>
            <a:r>
              <a:rPr lang="es-ES_tradnl" sz="1400" dirty="0" smtClean="0">
                <a:hlinkClick r:id="rId2"/>
              </a:rPr>
              <a:t>datos.madrid.es</a:t>
            </a:r>
            <a:r>
              <a:rPr lang="es-ES_tradnl" sz="1400" dirty="0"/>
              <a:t>:  EMT incidencias del </a:t>
            </a:r>
            <a:r>
              <a:rPr lang="es-ES_tradnl" sz="1400" dirty="0" smtClean="0"/>
              <a:t>servicio</a:t>
            </a:r>
            <a:endParaRPr lang="es-ES_tradnl" sz="1400" dirty="0"/>
          </a:p>
          <a:p>
            <a:r>
              <a:rPr lang="es-ES_tradnl" sz="1400" dirty="0">
                <a:hlinkClick r:id="rId2"/>
              </a:rPr>
              <a:t>datos.madrid.es</a:t>
            </a:r>
            <a:r>
              <a:rPr lang="es-ES_tradnl" sz="1400" dirty="0"/>
              <a:t>: calendarios, grupos, </a:t>
            </a:r>
            <a:r>
              <a:rPr lang="es-ES_tradnl" sz="1400" dirty="0" err="1"/>
              <a:t>lineas</a:t>
            </a:r>
            <a:r>
              <a:rPr lang="es-ES_tradnl" sz="1400" dirty="0"/>
              <a:t> y paradas</a:t>
            </a:r>
          </a:p>
          <a:p>
            <a:r>
              <a:rPr lang="es-ES_tradnl" sz="1400" dirty="0">
                <a:hlinkClick r:id="rId2"/>
              </a:rPr>
              <a:t>datos.madrid.es</a:t>
            </a:r>
            <a:r>
              <a:rPr lang="es-ES_tradnl" sz="1400" dirty="0"/>
              <a:t>: taxi: situación y gestión</a:t>
            </a:r>
          </a:p>
          <a:p>
            <a:r>
              <a:rPr lang="es-ES_tradnl" sz="1400" dirty="0">
                <a:hlinkClick r:id="rId2"/>
              </a:rPr>
              <a:t>datos.madrid.es</a:t>
            </a:r>
            <a:r>
              <a:rPr lang="es-ES_tradnl" sz="1400" dirty="0"/>
              <a:t>:  datos de tráfico y estimaciones...intensidad media diaria...</a:t>
            </a:r>
          </a:p>
        </p:txBody>
      </p:sp>
      <p:sp>
        <p:nvSpPr>
          <p:cNvPr id="19" name="Rectángulo 18"/>
          <p:cNvSpPr/>
          <p:nvPr/>
        </p:nvSpPr>
        <p:spPr>
          <a:xfrm>
            <a:off x="826718" y="1120856"/>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Fuentes</a:t>
            </a:r>
            <a:endParaRPr lang="es-ES_tradnl" sz="2000" b="1" dirty="0">
              <a:solidFill>
                <a:schemeClr val="accent1">
                  <a:lumMod val="50000"/>
                </a:schemeClr>
              </a:solidFill>
            </a:endParaRPr>
          </a:p>
        </p:txBody>
      </p:sp>
    </p:spTree>
    <p:extLst>
      <p:ext uri="{BB962C8B-B14F-4D97-AF65-F5344CB8AC3E}">
        <p14:creationId xmlns:p14="http://schemas.microsoft.com/office/powerpoint/2010/main" val="633653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615825" y="-1"/>
            <a:ext cx="4576175" cy="3427714"/>
          </a:xfrm>
          <a:prstGeom prst="rect">
            <a:avLst/>
          </a:prstGeom>
        </p:spPr>
      </p:pic>
      <p:sp>
        <p:nvSpPr>
          <p:cNvPr id="17" name="Rectángulo 16"/>
          <p:cNvSpPr/>
          <p:nvPr/>
        </p:nvSpPr>
        <p:spPr>
          <a:xfrm>
            <a:off x="7615825" y="-2"/>
            <a:ext cx="4576175" cy="3429001"/>
          </a:xfrm>
          <a:prstGeom prst="rect">
            <a:avLst/>
          </a:prstGeom>
          <a:solidFill>
            <a:schemeClr val="bg1">
              <a:alpha val="7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000" b="1" dirty="0">
              <a:solidFill>
                <a:schemeClr val="accent1">
                  <a:lumMod val="50000"/>
                </a:schemeClr>
              </a:solidFill>
            </a:endParaRPr>
          </a:p>
        </p:txBody>
      </p:sp>
      <p:sp>
        <p:nvSpPr>
          <p:cNvPr id="5" name="Título 1"/>
          <p:cNvSpPr txBox="1">
            <a:spLocks/>
          </p:cNvSpPr>
          <p:nvPr/>
        </p:nvSpPr>
        <p:spPr>
          <a:xfrm>
            <a:off x="371605" y="283119"/>
            <a:ext cx="9144000" cy="4934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dirty="0" smtClean="0">
                <a:solidFill>
                  <a:schemeClr val="accent1">
                    <a:lumMod val="50000"/>
                  </a:schemeClr>
                </a:solidFill>
              </a:rPr>
              <a:t>Mapa interactivo para padres_</a:t>
            </a:r>
            <a:endParaRPr lang="es-ES_tradnl" sz="2800" dirty="0">
              <a:solidFill>
                <a:schemeClr val="accent1">
                  <a:lumMod val="50000"/>
                </a:schemeClr>
              </a:solidFill>
            </a:endParaRPr>
          </a:p>
        </p:txBody>
      </p:sp>
      <p:sp>
        <p:nvSpPr>
          <p:cNvPr id="7" name="Rectángulo 6"/>
          <p:cNvSpPr/>
          <p:nvPr/>
        </p:nvSpPr>
        <p:spPr>
          <a:xfrm>
            <a:off x="826718" y="955922"/>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Objetivo</a:t>
            </a:r>
            <a:endParaRPr lang="es-ES_tradnl" sz="2000" b="1" dirty="0">
              <a:solidFill>
                <a:schemeClr val="accent1">
                  <a:lumMod val="50000"/>
                </a:schemeClr>
              </a:solidFill>
            </a:endParaRPr>
          </a:p>
        </p:txBody>
      </p:sp>
      <p:sp>
        <p:nvSpPr>
          <p:cNvPr id="6" name="CuadroTexto 5"/>
          <p:cNvSpPr txBox="1"/>
          <p:nvPr/>
        </p:nvSpPr>
        <p:spPr>
          <a:xfrm>
            <a:off x="3994047" y="955922"/>
            <a:ext cx="7630106" cy="1169551"/>
          </a:xfrm>
          <a:prstGeom prst="rect">
            <a:avLst/>
          </a:prstGeom>
          <a:solidFill>
            <a:schemeClr val="bg1">
              <a:alpha val="71000"/>
            </a:schemeClr>
          </a:solidFill>
          <a:ln>
            <a:solidFill>
              <a:srgbClr val="002060"/>
            </a:solidFill>
          </a:ln>
        </p:spPr>
        <p:txBody>
          <a:bodyPr wrap="square" rtlCol="0">
            <a:spAutoFit/>
          </a:bodyPr>
          <a:lstStyle/>
          <a:p>
            <a:pPr algn="just"/>
            <a:r>
              <a:rPr lang="es-ES_tradnl" sz="1400" dirty="0" smtClean="0">
                <a:solidFill>
                  <a:schemeClr val="accent1">
                    <a:lumMod val="50000"/>
                  </a:schemeClr>
                </a:solidFill>
              </a:rPr>
              <a:t>Desarrollar </a:t>
            </a:r>
            <a:r>
              <a:rPr lang="es-ES_tradnl" sz="1400" dirty="0">
                <a:solidFill>
                  <a:schemeClr val="accent1">
                    <a:lumMod val="50000"/>
                  </a:schemeClr>
                </a:solidFill>
              </a:rPr>
              <a:t>una aplicación que muestre en tiempo real, y por proximidad, </a:t>
            </a:r>
            <a:r>
              <a:rPr lang="es-ES_tradnl" sz="1400" dirty="0" smtClean="0">
                <a:solidFill>
                  <a:schemeClr val="accent1">
                    <a:lumMod val="50000"/>
                  </a:schemeClr>
                </a:solidFill>
              </a:rPr>
              <a:t/>
            </a:r>
            <a:br>
              <a:rPr lang="es-ES_tradnl" sz="1400" dirty="0" smtClean="0">
                <a:solidFill>
                  <a:schemeClr val="accent1">
                    <a:lumMod val="50000"/>
                  </a:schemeClr>
                </a:solidFill>
              </a:rPr>
            </a:br>
            <a:r>
              <a:rPr lang="es-ES_tradnl" sz="1400" dirty="0">
                <a:solidFill>
                  <a:schemeClr val="accent1">
                    <a:lumMod val="50000"/>
                  </a:schemeClr>
                </a:solidFill>
              </a:rPr>
              <a:t>actividades, instalaciones y recursos enfocados a los niños: teatro, cuentacuentos,</a:t>
            </a:r>
            <a:r>
              <a:rPr lang="es-ES_tradnl" sz="1400" dirty="0" smtClean="0">
                <a:solidFill>
                  <a:schemeClr val="accent1">
                    <a:lumMod val="50000"/>
                  </a:schemeClr>
                </a:solidFill>
              </a:rPr>
              <a:t/>
            </a:r>
            <a:br>
              <a:rPr lang="es-ES_tradnl" sz="1400" dirty="0" smtClean="0">
                <a:solidFill>
                  <a:schemeClr val="accent1">
                    <a:lumMod val="50000"/>
                  </a:schemeClr>
                </a:solidFill>
              </a:rPr>
            </a:br>
            <a:r>
              <a:rPr lang="es-ES_tradnl" sz="1400" dirty="0">
                <a:solidFill>
                  <a:schemeClr val="accent1">
                    <a:lumMod val="50000"/>
                  </a:schemeClr>
                </a:solidFill>
              </a:rPr>
              <a:t>bibliotecas, exposiciones temporales, títeres, parques, mercadillos, jugueterías, </a:t>
            </a:r>
            <a:r>
              <a:rPr lang="es-ES_tradnl" sz="1400" dirty="0" smtClean="0">
                <a:solidFill>
                  <a:schemeClr val="accent1">
                    <a:lumMod val="50000"/>
                  </a:schemeClr>
                </a:solidFill>
              </a:rPr>
              <a:t/>
            </a:r>
            <a:br>
              <a:rPr lang="es-ES_tradnl" sz="1400" dirty="0" smtClean="0">
                <a:solidFill>
                  <a:schemeClr val="accent1">
                    <a:lumMod val="50000"/>
                  </a:schemeClr>
                </a:solidFill>
              </a:rPr>
            </a:br>
            <a:r>
              <a:rPr lang="es-ES_tradnl" sz="1400" dirty="0">
                <a:solidFill>
                  <a:schemeClr val="accent1">
                    <a:lumMod val="50000"/>
                  </a:schemeClr>
                </a:solidFill>
              </a:rPr>
              <a:t>restaurantes con instalaciones </a:t>
            </a:r>
            <a:r>
              <a:rPr lang="es-ES_tradnl" sz="1400" dirty="0" smtClean="0">
                <a:solidFill>
                  <a:schemeClr val="accent1">
                    <a:lumMod val="50000"/>
                  </a:schemeClr>
                </a:solidFill>
              </a:rPr>
              <a:t>infantiles</a:t>
            </a:r>
            <a:r>
              <a:rPr lang="es-ES_tradnl" sz="1400" dirty="0">
                <a:solidFill>
                  <a:schemeClr val="accent1">
                    <a:lumMod val="50000"/>
                  </a:schemeClr>
                </a:solidFill>
              </a:rPr>
              <a:t>, aseos públicos, fuentes </a:t>
            </a:r>
            <a:r>
              <a:rPr lang="es-ES_tradnl" sz="1400" dirty="0" smtClean="0">
                <a:solidFill>
                  <a:schemeClr val="accent1">
                    <a:lumMod val="50000"/>
                  </a:schemeClr>
                </a:solidFill>
              </a:rPr>
              <a:t>de agua potable,</a:t>
            </a:r>
            <a:r>
              <a:rPr lang="es-ES_tradnl" sz="1400" dirty="0">
                <a:solidFill>
                  <a:schemeClr val="accent1">
                    <a:lumMod val="50000"/>
                  </a:schemeClr>
                </a:solidFill>
              </a:rPr>
              <a:t> accesos adaptados para carritos del </a:t>
            </a:r>
            <a:r>
              <a:rPr lang="es-ES_tradnl" sz="1400" dirty="0" smtClean="0">
                <a:solidFill>
                  <a:schemeClr val="accent1">
                    <a:lumMod val="50000"/>
                  </a:schemeClr>
                </a:solidFill>
              </a:rPr>
              <a:t>metro</a:t>
            </a:r>
            <a:r>
              <a:rPr lang="mr-IN" sz="1400" dirty="0" smtClean="0">
                <a:solidFill>
                  <a:schemeClr val="accent1">
                    <a:lumMod val="50000"/>
                  </a:schemeClr>
                </a:solidFill>
              </a:rPr>
              <a:t>…</a:t>
            </a:r>
            <a:endParaRPr lang="es-ES_tradnl" sz="1400" dirty="0" smtClean="0">
              <a:solidFill>
                <a:schemeClr val="accent1">
                  <a:lumMod val="50000"/>
                </a:schemeClr>
              </a:solidFill>
            </a:endParaRPr>
          </a:p>
        </p:txBody>
      </p:sp>
      <p:sp>
        <p:nvSpPr>
          <p:cNvPr id="20" name="Rectángulo 19"/>
          <p:cNvSpPr/>
          <p:nvPr/>
        </p:nvSpPr>
        <p:spPr>
          <a:xfrm>
            <a:off x="826718" y="2547547"/>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Contexto</a:t>
            </a:r>
            <a:endParaRPr lang="es-ES_tradnl" sz="2000" b="1" dirty="0">
              <a:solidFill>
                <a:schemeClr val="accent1">
                  <a:lumMod val="50000"/>
                </a:schemeClr>
              </a:solidFill>
            </a:endParaRPr>
          </a:p>
        </p:txBody>
      </p:sp>
      <p:sp>
        <p:nvSpPr>
          <p:cNvPr id="21" name="CuadroTexto 20"/>
          <p:cNvSpPr txBox="1"/>
          <p:nvPr/>
        </p:nvSpPr>
        <p:spPr>
          <a:xfrm>
            <a:off x="3994047" y="2547547"/>
            <a:ext cx="7630106" cy="523220"/>
          </a:xfrm>
          <a:prstGeom prst="rect">
            <a:avLst/>
          </a:prstGeom>
          <a:solidFill>
            <a:schemeClr val="bg1">
              <a:alpha val="71000"/>
            </a:schemeClr>
          </a:solidFill>
          <a:ln>
            <a:solidFill>
              <a:srgbClr val="002060"/>
            </a:solidFill>
          </a:ln>
        </p:spPr>
        <p:txBody>
          <a:bodyPr wrap="square" rtlCol="0">
            <a:spAutoFit/>
          </a:bodyPr>
          <a:lstStyle/>
          <a:p>
            <a:pPr algn="just"/>
            <a:r>
              <a:rPr lang="es-ES_tradnl" sz="1400" dirty="0" smtClean="0">
                <a:solidFill>
                  <a:schemeClr val="accent1">
                    <a:lumMod val="50000"/>
                  </a:schemeClr>
                </a:solidFill>
              </a:rPr>
              <a:t>Ya </a:t>
            </a:r>
            <a:r>
              <a:rPr lang="es-ES_tradnl" sz="1400" dirty="0">
                <a:solidFill>
                  <a:schemeClr val="accent1">
                    <a:lumMod val="50000"/>
                  </a:schemeClr>
                </a:solidFill>
              </a:rPr>
              <a:t>hay aplicaciones que muestran opciones de ocio, pero muy pocas enfocadas solo a niños, y ninguna (hasta donde sabemos) que integre tanto el aspecto lúdico como el de infraestructuras.</a:t>
            </a:r>
            <a:endParaRPr lang="es-ES_tradnl" sz="1400" dirty="0" smtClean="0">
              <a:solidFill>
                <a:schemeClr val="accent1">
                  <a:lumMod val="50000"/>
                </a:schemeClr>
              </a:solidFill>
            </a:endParaRPr>
          </a:p>
        </p:txBody>
      </p:sp>
      <p:sp>
        <p:nvSpPr>
          <p:cNvPr id="22" name="Rectángulo 21"/>
          <p:cNvSpPr/>
          <p:nvPr/>
        </p:nvSpPr>
        <p:spPr>
          <a:xfrm>
            <a:off x="826718" y="3539988"/>
            <a:ext cx="2304790" cy="543498"/>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Beneficio</a:t>
            </a:r>
            <a:endParaRPr lang="es-ES_tradnl" sz="2000" b="1" dirty="0">
              <a:solidFill>
                <a:schemeClr val="accent1">
                  <a:lumMod val="50000"/>
                </a:schemeClr>
              </a:solidFill>
            </a:endParaRPr>
          </a:p>
        </p:txBody>
      </p:sp>
      <p:sp>
        <p:nvSpPr>
          <p:cNvPr id="23" name="CuadroTexto 22"/>
          <p:cNvSpPr txBox="1"/>
          <p:nvPr/>
        </p:nvSpPr>
        <p:spPr>
          <a:xfrm>
            <a:off x="3994047" y="3539987"/>
            <a:ext cx="7630106" cy="954107"/>
          </a:xfrm>
          <a:prstGeom prst="rect">
            <a:avLst/>
          </a:prstGeom>
          <a:solidFill>
            <a:schemeClr val="bg1">
              <a:alpha val="72000"/>
            </a:schemeClr>
          </a:solidFill>
          <a:ln>
            <a:solidFill>
              <a:srgbClr val="002060"/>
            </a:solidFill>
          </a:ln>
        </p:spPr>
        <p:txBody>
          <a:bodyPr wrap="square" rtlCol="0">
            <a:spAutoFit/>
          </a:bodyPr>
          <a:lstStyle/>
          <a:p>
            <a:pPr algn="just"/>
            <a:r>
              <a:rPr lang="es-ES_tradnl" sz="1400" dirty="0" smtClean="0">
                <a:solidFill>
                  <a:schemeClr val="accent1">
                    <a:lumMod val="50000"/>
                  </a:schemeClr>
                </a:solidFill>
              </a:rPr>
              <a:t>El </a:t>
            </a:r>
            <a:r>
              <a:rPr lang="es-ES_tradnl" sz="1400" dirty="0">
                <a:solidFill>
                  <a:schemeClr val="accent1">
                    <a:lumMod val="50000"/>
                  </a:schemeClr>
                </a:solidFill>
              </a:rPr>
              <a:t>usuario tendrá todo lo que puede necesitar en una excursión por la ciudad</a:t>
            </a:r>
            <a:r>
              <a:rPr lang="es-ES_tradnl" sz="1400" dirty="0" smtClean="0">
                <a:solidFill>
                  <a:schemeClr val="accent1">
                    <a:lumMod val="50000"/>
                  </a:schemeClr>
                </a:solidFill>
              </a:rPr>
              <a:t/>
            </a:r>
            <a:br>
              <a:rPr lang="es-ES_tradnl" sz="1400" dirty="0" smtClean="0">
                <a:solidFill>
                  <a:schemeClr val="accent1">
                    <a:lumMod val="50000"/>
                  </a:schemeClr>
                </a:solidFill>
              </a:rPr>
            </a:br>
            <a:r>
              <a:rPr lang="es-ES_tradnl" sz="1400" dirty="0">
                <a:solidFill>
                  <a:schemeClr val="accent1">
                    <a:lumMod val="50000"/>
                  </a:schemeClr>
                </a:solidFill>
              </a:rPr>
              <a:t>para, o bien planificar una visita, o tener información de cómo entretener a los niños en un momento dado, o simplemente resolver más fácilmente  las pequeñas crisis que siempre ocurren cuando uno va con niños.</a:t>
            </a:r>
            <a:endParaRPr lang="es-ES_tradnl" sz="1400" dirty="0" smtClean="0">
              <a:solidFill>
                <a:schemeClr val="accent1">
                  <a:lumMod val="50000"/>
                </a:schemeClr>
              </a:solidFill>
            </a:endParaRPr>
          </a:p>
        </p:txBody>
      </p:sp>
      <p:sp>
        <p:nvSpPr>
          <p:cNvPr id="24" name="CuadroTexto 23"/>
          <p:cNvSpPr txBox="1"/>
          <p:nvPr/>
        </p:nvSpPr>
        <p:spPr>
          <a:xfrm>
            <a:off x="3994047" y="4961945"/>
            <a:ext cx="7630106" cy="523220"/>
          </a:xfrm>
          <a:prstGeom prst="rect">
            <a:avLst/>
          </a:prstGeom>
          <a:noFill/>
          <a:ln>
            <a:solidFill>
              <a:srgbClr val="002060"/>
            </a:solidFill>
          </a:ln>
        </p:spPr>
        <p:txBody>
          <a:bodyPr wrap="square" rtlCol="0">
            <a:spAutoFit/>
          </a:bodyPr>
          <a:lstStyle/>
          <a:p>
            <a:pPr algn="just"/>
            <a:r>
              <a:rPr lang="es-ES_tradnl" sz="1400" dirty="0">
                <a:solidFill>
                  <a:schemeClr val="accent1">
                    <a:lumMod val="50000"/>
                  </a:schemeClr>
                </a:solidFill>
              </a:rPr>
              <a:t>Venta de entradas a las actividades de pago y "</a:t>
            </a:r>
            <a:r>
              <a:rPr lang="es-ES_tradnl" sz="1400" dirty="0" err="1">
                <a:solidFill>
                  <a:schemeClr val="accent1">
                    <a:lumMod val="50000"/>
                  </a:schemeClr>
                </a:solidFill>
              </a:rPr>
              <a:t>cuponing</a:t>
            </a:r>
            <a:r>
              <a:rPr lang="es-ES_tradnl" sz="1400" dirty="0">
                <a:solidFill>
                  <a:schemeClr val="accent1">
                    <a:lumMod val="50000"/>
                  </a:schemeClr>
                </a:solidFill>
              </a:rPr>
              <a:t>" a través de  acuerdos con </a:t>
            </a:r>
            <a:r>
              <a:rPr lang="es-ES_tradnl" sz="1400" dirty="0" smtClean="0">
                <a:solidFill>
                  <a:schemeClr val="accent1">
                    <a:lumMod val="50000"/>
                  </a:schemeClr>
                </a:solidFill>
              </a:rPr>
              <a:t>terceros.  Ingresos por publicidad..</a:t>
            </a:r>
          </a:p>
        </p:txBody>
      </p:sp>
      <p:sp>
        <p:nvSpPr>
          <p:cNvPr id="25" name="Rectángulo 24"/>
          <p:cNvSpPr/>
          <p:nvPr/>
        </p:nvSpPr>
        <p:spPr>
          <a:xfrm>
            <a:off x="826718" y="4941667"/>
            <a:ext cx="2304790" cy="543498"/>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Modelo Negocio</a:t>
            </a:r>
            <a:endParaRPr lang="es-ES_tradnl" sz="2000" b="1" dirty="0">
              <a:solidFill>
                <a:schemeClr val="accent1">
                  <a:lumMod val="50000"/>
                </a:schemeClr>
              </a:solidFill>
            </a:endParaRPr>
          </a:p>
        </p:txBody>
      </p:sp>
    </p:spTree>
    <p:extLst>
      <p:ext uri="{BB962C8B-B14F-4D97-AF65-F5344CB8AC3E}">
        <p14:creationId xmlns:p14="http://schemas.microsoft.com/office/powerpoint/2010/main" val="204118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4733083" y="6180986"/>
            <a:ext cx="2743200" cy="365125"/>
          </a:xfrm>
        </p:spPr>
        <p:txBody>
          <a:bodyPr/>
          <a:lstStyle/>
          <a:p>
            <a:fld id="{B605C217-9AC3-6345-B839-D9B6A4985207}" type="slidenum">
              <a:rPr lang="es-ES_tradnl" smtClean="0"/>
              <a:pPr/>
              <a:t>6</a:t>
            </a:fld>
            <a:endParaRPr lang="es-ES_tradnl" dirty="0"/>
          </a:p>
        </p:txBody>
      </p:sp>
      <p:sp>
        <p:nvSpPr>
          <p:cNvPr id="18" name="CuadroTexto 17"/>
          <p:cNvSpPr txBox="1"/>
          <p:nvPr/>
        </p:nvSpPr>
        <p:spPr>
          <a:xfrm>
            <a:off x="3532340" y="995596"/>
            <a:ext cx="8517698" cy="5747727"/>
          </a:xfrm>
          <a:prstGeom prst="rect">
            <a:avLst/>
          </a:prstGeom>
          <a:noFill/>
          <a:ln>
            <a:noFill/>
          </a:ln>
        </p:spPr>
        <p:txBody>
          <a:bodyPr wrap="square" rtlCol="0">
            <a:spAutoFit/>
          </a:bodyPr>
          <a:lstStyle/>
          <a:p>
            <a:r>
              <a:rPr lang="es-ES_tradnl" sz="1050" dirty="0"/>
              <a:t>Actividades Culturales y de Ocio Municipal en los próximos 100 días</a:t>
            </a:r>
            <a:br>
              <a:rPr lang="es-ES_tradnl" sz="1050" dirty="0"/>
            </a:br>
            <a:r>
              <a:rPr lang="es-ES_tradnl" sz="1050" dirty="0">
                <a:hlinkClick r:id="rId2"/>
              </a:rPr>
              <a:t>http://datos.madrid.es/portal/site/egob/menuitem.c05c1f754a33a9fbe4b2e4b284f1a5a0/?vgnextoid=6c0b6d01df986410VgnVCM2000000c205a0aRCRD&amp;vgnextchannel=374512b9ace9f310VgnVCM100000171f5a0aRCRD&amp;vgnextfmt=default</a:t>
            </a:r>
            <a:endParaRPr lang="es-ES_tradnl" sz="1050" dirty="0"/>
          </a:p>
          <a:p>
            <a:r>
              <a:rPr lang="es-ES_tradnl" sz="1050" dirty="0"/>
              <a:t>Agenda turística de la ciudad de Madrid (</a:t>
            </a:r>
            <a:r>
              <a:rPr lang="es-ES_tradnl" sz="1050" dirty="0">
                <a:hlinkClick r:id="rId3"/>
              </a:rPr>
              <a:t>www.esmadrid.com</a:t>
            </a:r>
            <a:r>
              <a:rPr lang="es-ES_tradnl" sz="1050" dirty="0"/>
              <a:t>)</a:t>
            </a:r>
            <a:br>
              <a:rPr lang="es-ES_tradnl" sz="1050" dirty="0"/>
            </a:br>
            <a:r>
              <a:rPr lang="es-ES_tradnl" sz="1050" dirty="0">
                <a:hlinkClick r:id="rId4"/>
              </a:rPr>
              <a:t>http://datos.madrid.es/portal/site/egob/menuitem.c05c1f754a33a9fbe4b2e4b284f1a5a0/?vgnextoid=30c1a0d4c16f3510VgnVCM1000001d4a900aRCRD&amp;vgnextchannel=374512b9ace9f310VgnVCM100000171f5a0aRCRD&amp;vgnextfmt=default</a:t>
            </a:r>
            <a:endParaRPr lang="es-ES_tradnl" sz="1050" dirty="0"/>
          </a:p>
          <a:p>
            <a:r>
              <a:rPr lang="es-ES_tradnl" sz="1050" dirty="0"/>
              <a:t>Museos de la ciudad de Madrid</a:t>
            </a:r>
            <a:br>
              <a:rPr lang="es-ES_tradnl" sz="1050" dirty="0"/>
            </a:br>
            <a:r>
              <a:rPr lang="es-ES_tradnl" sz="1050" dirty="0">
                <a:hlinkClick r:id="rId5"/>
              </a:rPr>
              <a:t>http://datos.madrid.es/portal/site/egob/menuitem.c05c1f754a33a9fbe4b2e4b284f1a5a0/?vgnextoid=118f2fdbecc63410VgnVCM1000000b205a0aRCRD&amp;vgnextchannel=374512b9ace9f310VgnVCM100000171f5a0aRCRD&amp;vgnextfmt=default</a:t>
            </a:r>
            <a:endParaRPr lang="es-ES_tradnl" sz="1050" dirty="0"/>
          </a:p>
          <a:p>
            <a:r>
              <a:rPr lang="es-ES_tradnl" sz="1050" dirty="0"/>
              <a:t>Actividades gratuitas en Bibliotecas Municipales en los próximos 60 días</a:t>
            </a:r>
            <a:br>
              <a:rPr lang="es-ES_tradnl" sz="1050" dirty="0"/>
            </a:br>
            <a:r>
              <a:rPr lang="es-ES_tradnl" sz="1050" dirty="0">
                <a:hlinkClick r:id="rId6"/>
              </a:rPr>
              <a:t>http://datos.madrid.es/portal/site/egob/menuitem.c05c1f754a33a9fbe4b2e4b284f1a5a0/?vgnextoid=4412a47136826410VgnVCM1000000b205a0aRCRD&amp;vgnextchannel=374512b9ace9f310VgnVCM100000171f5a0aRCRD&amp;vgnextfmt=default</a:t>
            </a:r>
            <a:endParaRPr lang="es-ES_tradnl" sz="1050" dirty="0"/>
          </a:p>
          <a:p>
            <a:r>
              <a:rPr lang="es-ES_tradnl" sz="1050" dirty="0"/>
              <a:t>Agenda de actividades deportivas</a:t>
            </a:r>
            <a:br>
              <a:rPr lang="es-ES_tradnl" sz="1050" dirty="0"/>
            </a:br>
            <a:r>
              <a:rPr lang="es-ES_tradnl" sz="1050" dirty="0">
                <a:hlinkClick r:id="rId7"/>
              </a:rPr>
              <a:t>http://datos.madrid.es/portal/site/egob/menuitem.c05c1f754a33a9fbe4b2e4b284f1a5a0/?vgnextoid=b802209e501cb410VgnVCM1000000b205a0aRCRD&amp;vgnextchannel=374512b9ace9f310VgnVCM100000171f5a0aRCRD&amp;vgnextfmt=default</a:t>
            </a:r>
            <a:endParaRPr lang="es-ES_tradnl" sz="1050" dirty="0"/>
          </a:p>
          <a:p>
            <a:r>
              <a:rPr lang="es-ES_tradnl" sz="1050" dirty="0"/>
              <a:t>Bibliotecas y bibliobuses en la ciudad de Madrid</a:t>
            </a:r>
            <a:br>
              <a:rPr lang="es-ES_tradnl" sz="1050" dirty="0"/>
            </a:br>
            <a:r>
              <a:rPr lang="es-ES_tradnl" sz="1050" dirty="0">
                <a:hlinkClick r:id="rId8"/>
              </a:rPr>
              <a:t>http://datos.madrid.es/portal/site/egob/menuitem.c05c1f754a33a9fbe4b2e4b284f1a5a0/?vgnextoid=ed35401429b83410VgnVCM1000000b205a0aRCRD&amp;vgnextchannel=374512b9ace9f310VgnVCM100000171f5a0aRCRD&amp;vgnextfmt=default</a:t>
            </a:r>
            <a:endParaRPr lang="es-ES_tradnl" sz="1050" dirty="0"/>
          </a:p>
          <a:p>
            <a:r>
              <a:rPr lang="es-ES_tradnl" sz="1050" dirty="0"/>
              <a:t/>
            </a:r>
            <a:br>
              <a:rPr lang="es-ES_tradnl" sz="1050" dirty="0"/>
            </a:br>
            <a:r>
              <a:rPr lang="es-ES_tradnl" sz="1050" dirty="0"/>
              <a:t>Centros Culturales Municipales (incluyen Socioculturales y Juveniles)</a:t>
            </a:r>
            <a:br>
              <a:rPr lang="es-ES_tradnl" sz="1050" dirty="0"/>
            </a:br>
            <a:r>
              <a:rPr lang="es-ES_tradnl" sz="1050" dirty="0">
                <a:hlinkClick r:id="rId9"/>
              </a:rPr>
              <a:t>http://datos.madrid.es/portal/site/egob/menuitem.c05c1f754a33a9fbe4b2e4b284f1a5a0/?vgnextoid=fc8a034270603410VgnVCM1000000b205a0aRCRD&amp;vgnextchannel=374512b9ace9f310VgnVCM100000171f5a0aRCRD&amp;vgnextfmt=default</a:t>
            </a:r>
            <a:endParaRPr lang="es-ES_tradnl" sz="1050" dirty="0"/>
          </a:p>
          <a:p>
            <a:r>
              <a:rPr lang="es-ES_tradnl" sz="1050" dirty="0"/>
              <a:t>Censo de locales, sus actividades y terrazas de hostelería y restauración</a:t>
            </a:r>
            <a:br>
              <a:rPr lang="es-ES_tradnl" sz="1050" dirty="0"/>
            </a:br>
            <a:r>
              <a:rPr lang="es-ES_tradnl" sz="1050" dirty="0">
                <a:hlinkClick r:id="rId10"/>
              </a:rPr>
              <a:t>http://datos.madrid.es/portal/site/egob/menuitem.c05c1f754a33a9fbe4b2e4b284f1a5a0/?vgnextoid=66665cde99be2410VgnVCM1000000b205a0aRCRD&amp;vgnextchannel=374512b9ace9f310VgnVCM100000171f5a0aRCRD&amp;vgnextfmt=default</a:t>
            </a:r>
            <a:endParaRPr lang="es-ES_tradnl" sz="1050" dirty="0"/>
          </a:p>
          <a:p>
            <a:r>
              <a:rPr lang="es-ES_tradnl" sz="1050" dirty="0"/>
              <a:t>Áreas infantiles municipales</a:t>
            </a:r>
            <a:br>
              <a:rPr lang="es-ES_tradnl" sz="1050" dirty="0"/>
            </a:br>
            <a:r>
              <a:rPr lang="es-ES_tradnl" sz="1050" dirty="0">
                <a:hlinkClick r:id="rId11"/>
              </a:rPr>
              <a:t>http://datos.madrid.es/portal/site/egob/menuitem.c05c1f754a33a9fbe4b2e4b284f1a5a0/?vgnextoid=337541000be13410VgnVCM2000000c205a0aRCRD&amp;vgnextchannel=374512b9ace9f310VgnVCM100000171f5a0aRCRD&amp;vgnextfmt=default</a:t>
            </a:r>
            <a:endParaRPr lang="es-ES_tradnl" sz="1050" dirty="0"/>
          </a:p>
          <a:p>
            <a:r>
              <a:rPr lang="es-ES_tradnl" sz="1050" dirty="0"/>
              <a:t>Parques y Jardines</a:t>
            </a:r>
            <a:br>
              <a:rPr lang="es-ES_tradnl" sz="1050" dirty="0"/>
            </a:br>
            <a:r>
              <a:rPr lang="es-ES_tradnl" sz="1050" dirty="0">
                <a:hlinkClick r:id="rId12"/>
              </a:rPr>
              <a:t>http://datos.madrid.es/portal/site/egob/menuitem.c05c1f754a33a9fbe4b2e4b284f1a5a0/?vgnextoid=dc758935dde13410VgnVCM2000000c205a0aRCRD&amp;vgnextchannel=374512b9ace9f310VgnVCM100000171f5a0aRCRD&amp;vgnextfmt=default</a:t>
            </a:r>
            <a:endParaRPr lang="es-ES_tradnl" sz="1050" dirty="0"/>
          </a:p>
          <a:p>
            <a:r>
              <a:rPr lang="es-ES_tradnl" sz="1050" dirty="0"/>
              <a:t>Aseos públicos</a:t>
            </a:r>
            <a:br>
              <a:rPr lang="es-ES_tradnl" sz="1050" dirty="0"/>
            </a:br>
            <a:r>
              <a:rPr lang="es-ES_tradnl" sz="1050" dirty="0">
                <a:hlinkClick r:id="rId13"/>
              </a:rPr>
              <a:t>http://datos.madrid.es/portal/site/egob/menuitem.c05c1f754a33a9fbe4b2e4b284f1a5a0/?vgnextoid=edcaaa8cf6bda510VgnVCM1000001d4a900aRCRD&amp;vgnextchannel=374512b9ace9f310VgnVCM100000171f5a0aRCRD&amp;vgnextfmt=default</a:t>
            </a:r>
            <a:endParaRPr lang="es-ES_tradnl" sz="1050" dirty="0"/>
          </a:p>
          <a:p>
            <a:endParaRPr lang="es-ES_tradnl" sz="1050" dirty="0"/>
          </a:p>
        </p:txBody>
      </p:sp>
      <p:sp>
        <p:nvSpPr>
          <p:cNvPr id="19" name="Rectángulo 18"/>
          <p:cNvSpPr/>
          <p:nvPr/>
        </p:nvSpPr>
        <p:spPr>
          <a:xfrm>
            <a:off x="826718" y="995596"/>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Fuentes</a:t>
            </a:r>
            <a:endParaRPr lang="es-ES_tradnl" sz="2000" b="1" dirty="0">
              <a:solidFill>
                <a:schemeClr val="accent1">
                  <a:lumMod val="50000"/>
                </a:schemeClr>
              </a:solidFill>
            </a:endParaRPr>
          </a:p>
        </p:txBody>
      </p:sp>
      <p:sp>
        <p:nvSpPr>
          <p:cNvPr id="6" name="Título 1"/>
          <p:cNvSpPr txBox="1">
            <a:spLocks/>
          </p:cNvSpPr>
          <p:nvPr/>
        </p:nvSpPr>
        <p:spPr>
          <a:xfrm>
            <a:off x="371605" y="283119"/>
            <a:ext cx="9144000" cy="4934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dirty="0" smtClean="0">
                <a:solidFill>
                  <a:schemeClr val="accent1">
                    <a:lumMod val="50000"/>
                  </a:schemeClr>
                </a:solidFill>
              </a:rPr>
              <a:t>Mapa interactivo para padres_</a:t>
            </a:r>
            <a:endParaRPr lang="es-ES_tradnl" sz="2800" dirty="0">
              <a:solidFill>
                <a:schemeClr val="accent1">
                  <a:lumMod val="50000"/>
                </a:schemeClr>
              </a:solidFill>
            </a:endParaRPr>
          </a:p>
        </p:txBody>
      </p:sp>
    </p:spTree>
    <p:extLst>
      <p:ext uri="{BB962C8B-B14F-4D97-AF65-F5344CB8AC3E}">
        <p14:creationId xmlns:p14="http://schemas.microsoft.com/office/powerpoint/2010/main" val="57002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096000" y="31713"/>
            <a:ext cx="6096000" cy="3145692"/>
          </a:xfrm>
          <a:prstGeom prst="rect">
            <a:avLst/>
          </a:prstGeom>
        </p:spPr>
      </p:pic>
      <p:sp>
        <p:nvSpPr>
          <p:cNvPr id="17" name="Rectángulo 16"/>
          <p:cNvSpPr/>
          <p:nvPr/>
        </p:nvSpPr>
        <p:spPr>
          <a:xfrm>
            <a:off x="5924811" y="19187"/>
            <a:ext cx="6267189" cy="3425056"/>
          </a:xfrm>
          <a:prstGeom prst="rect">
            <a:avLst/>
          </a:prstGeom>
          <a:solidFill>
            <a:schemeClr val="bg1">
              <a:alpha val="7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000" b="1" dirty="0">
              <a:solidFill>
                <a:schemeClr val="accent1">
                  <a:lumMod val="50000"/>
                </a:schemeClr>
              </a:solidFill>
            </a:endParaRPr>
          </a:p>
        </p:txBody>
      </p:sp>
      <p:sp>
        <p:nvSpPr>
          <p:cNvPr id="4" name="Marcador de número de diapositiva 3"/>
          <p:cNvSpPr>
            <a:spLocks noGrp="1"/>
          </p:cNvSpPr>
          <p:nvPr>
            <p:ph type="sldNum" sz="quarter" idx="12"/>
          </p:nvPr>
        </p:nvSpPr>
        <p:spPr>
          <a:xfrm>
            <a:off x="4733083" y="6180986"/>
            <a:ext cx="2743200" cy="365125"/>
          </a:xfrm>
        </p:spPr>
        <p:txBody>
          <a:bodyPr/>
          <a:lstStyle/>
          <a:p>
            <a:fld id="{B605C217-9AC3-6345-B839-D9B6A4985207}" type="slidenum">
              <a:rPr lang="es-ES_tradnl" smtClean="0"/>
              <a:pPr/>
              <a:t>7</a:t>
            </a:fld>
            <a:endParaRPr lang="es-ES_tradnl" dirty="0"/>
          </a:p>
        </p:txBody>
      </p:sp>
      <p:sp>
        <p:nvSpPr>
          <p:cNvPr id="5" name="Título 1"/>
          <p:cNvSpPr txBox="1">
            <a:spLocks/>
          </p:cNvSpPr>
          <p:nvPr/>
        </p:nvSpPr>
        <p:spPr>
          <a:xfrm>
            <a:off x="371605" y="283119"/>
            <a:ext cx="9144000" cy="4934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dirty="0" smtClean="0">
                <a:solidFill>
                  <a:schemeClr val="accent1">
                    <a:lumMod val="50000"/>
                  </a:schemeClr>
                </a:solidFill>
              </a:rPr>
              <a:t>Visión 360 para equipos de RRHH_</a:t>
            </a:r>
            <a:endParaRPr lang="es-ES_tradnl" sz="2800" dirty="0">
              <a:solidFill>
                <a:schemeClr val="accent1">
                  <a:lumMod val="50000"/>
                </a:schemeClr>
              </a:solidFill>
            </a:endParaRPr>
          </a:p>
        </p:txBody>
      </p:sp>
      <p:sp>
        <p:nvSpPr>
          <p:cNvPr id="7" name="Rectángulo 6"/>
          <p:cNvSpPr/>
          <p:nvPr/>
        </p:nvSpPr>
        <p:spPr>
          <a:xfrm>
            <a:off x="826718" y="1018552"/>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Objetivo</a:t>
            </a:r>
            <a:endParaRPr lang="es-ES_tradnl" sz="2000" b="1" dirty="0">
              <a:solidFill>
                <a:schemeClr val="accent1">
                  <a:lumMod val="50000"/>
                </a:schemeClr>
              </a:solidFill>
            </a:endParaRPr>
          </a:p>
        </p:txBody>
      </p:sp>
      <p:sp>
        <p:nvSpPr>
          <p:cNvPr id="10" name="Rectángulo 9"/>
          <p:cNvSpPr/>
          <p:nvPr/>
        </p:nvSpPr>
        <p:spPr>
          <a:xfrm>
            <a:off x="826718" y="2209345"/>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Contexto</a:t>
            </a:r>
            <a:endParaRPr lang="es-ES_tradnl" sz="2000" b="1" dirty="0">
              <a:solidFill>
                <a:schemeClr val="accent1">
                  <a:lumMod val="50000"/>
                </a:schemeClr>
              </a:solidFill>
            </a:endParaRPr>
          </a:p>
        </p:txBody>
      </p:sp>
      <p:sp>
        <p:nvSpPr>
          <p:cNvPr id="12" name="Rectángulo 11"/>
          <p:cNvSpPr/>
          <p:nvPr/>
        </p:nvSpPr>
        <p:spPr>
          <a:xfrm>
            <a:off x="826718" y="3627670"/>
            <a:ext cx="2304790" cy="543498"/>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Beneficio</a:t>
            </a:r>
            <a:endParaRPr lang="es-ES_tradnl" sz="2000" b="1" dirty="0">
              <a:solidFill>
                <a:schemeClr val="accent1">
                  <a:lumMod val="50000"/>
                </a:schemeClr>
              </a:solidFill>
            </a:endParaRPr>
          </a:p>
        </p:txBody>
      </p:sp>
      <p:sp>
        <p:nvSpPr>
          <p:cNvPr id="13" name="CuadroTexto 12"/>
          <p:cNvSpPr txBox="1"/>
          <p:nvPr/>
        </p:nvSpPr>
        <p:spPr>
          <a:xfrm>
            <a:off x="3994047" y="4961945"/>
            <a:ext cx="7630106" cy="1384995"/>
          </a:xfrm>
          <a:prstGeom prst="rect">
            <a:avLst/>
          </a:prstGeom>
          <a:noFill/>
          <a:ln>
            <a:solidFill>
              <a:srgbClr val="002060"/>
            </a:solidFill>
          </a:ln>
        </p:spPr>
        <p:txBody>
          <a:bodyPr wrap="square" rtlCol="0">
            <a:spAutoFit/>
          </a:bodyPr>
          <a:lstStyle/>
          <a:p>
            <a:pPr algn="just"/>
            <a:r>
              <a:rPr lang="es-ES_tradnl" sz="1400" dirty="0">
                <a:solidFill>
                  <a:schemeClr val="accent1">
                    <a:lumMod val="50000"/>
                  </a:schemeClr>
                </a:solidFill>
              </a:rPr>
              <a:t>Utilizar análisis de datos externos (internet/redes sociales) permite conocer las opiniones, lo que les gustan, su conducta y valores para decidir sobre un candidato o para conocer mejor a su empleado, su situación actual de vida o factores que puedan impactar directamente su futuro en la empresa . Y además con datos internos que serian encuestas con preguntas sobre distintos temas que las respuestas puedan indicar un patrón para detectar riesgo de salida de empleados, problemas de liderazgo, falta de motivación, problemas formativos, de compensación, etc.</a:t>
            </a:r>
            <a:endParaRPr lang="es-ES_tradnl" sz="1400" dirty="0" smtClean="0">
              <a:solidFill>
                <a:schemeClr val="accent1">
                  <a:lumMod val="50000"/>
                </a:schemeClr>
              </a:solidFill>
            </a:endParaRPr>
          </a:p>
        </p:txBody>
      </p:sp>
      <p:sp>
        <p:nvSpPr>
          <p:cNvPr id="6" name="CuadroTexto 5"/>
          <p:cNvSpPr txBox="1"/>
          <p:nvPr/>
        </p:nvSpPr>
        <p:spPr>
          <a:xfrm>
            <a:off x="3994047" y="1018552"/>
            <a:ext cx="7630106" cy="738664"/>
          </a:xfrm>
          <a:prstGeom prst="rect">
            <a:avLst/>
          </a:prstGeom>
          <a:solidFill>
            <a:schemeClr val="bg1">
              <a:alpha val="71000"/>
            </a:schemeClr>
          </a:solidFill>
          <a:ln>
            <a:solidFill>
              <a:srgbClr val="002060"/>
            </a:solidFill>
          </a:ln>
        </p:spPr>
        <p:txBody>
          <a:bodyPr wrap="square" rtlCol="0">
            <a:spAutoFit/>
          </a:bodyPr>
          <a:lstStyle/>
          <a:p>
            <a:pPr algn="just"/>
            <a:r>
              <a:rPr lang="es-ES_tradnl" sz="1400" dirty="0">
                <a:solidFill>
                  <a:schemeClr val="accent1">
                    <a:lumMod val="50000"/>
                  </a:schemeClr>
                </a:solidFill>
              </a:rPr>
              <a:t>Desarrollar soluciones y herramientas para generar conocimiento en todas las fases del ciclo de vida del </a:t>
            </a:r>
            <a:r>
              <a:rPr lang="es-ES_tradnl" sz="1400" dirty="0" smtClean="0">
                <a:solidFill>
                  <a:schemeClr val="accent1">
                    <a:lumMod val="50000"/>
                  </a:schemeClr>
                </a:solidFill>
              </a:rPr>
              <a:t>empleado: reclutamiento </a:t>
            </a:r>
            <a:r>
              <a:rPr lang="es-ES_tradnl" sz="1400" dirty="0">
                <a:solidFill>
                  <a:schemeClr val="accent1">
                    <a:lumMod val="50000"/>
                  </a:schemeClr>
                </a:solidFill>
              </a:rPr>
              <a:t>y selección, análisis de equipo de trabajo, identificación de potencial, desarrollo de las personas y por fin , estudios de </a:t>
            </a:r>
            <a:r>
              <a:rPr lang="es-ES_tradnl" sz="1400" dirty="0" smtClean="0">
                <a:solidFill>
                  <a:schemeClr val="accent1">
                    <a:lumMod val="50000"/>
                  </a:schemeClr>
                </a:solidFill>
              </a:rPr>
              <a:t>abandono.</a:t>
            </a:r>
          </a:p>
        </p:txBody>
      </p:sp>
      <p:sp>
        <p:nvSpPr>
          <p:cNvPr id="8" name="CuadroTexto 7"/>
          <p:cNvSpPr txBox="1"/>
          <p:nvPr/>
        </p:nvSpPr>
        <p:spPr>
          <a:xfrm>
            <a:off x="3994047" y="2209345"/>
            <a:ext cx="7630106" cy="738664"/>
          </a:xfrm>
          <a:prstGeom prst="rect">
            <a:avLst/>
          </a:prstGeom>
          <a:solidFill>
            <a:schemeClr val="bg1">
              <a:alpha val="71000"/>
            </a:schemeClr>
          </a:solidFill>
          <a:ln>
            <a:solidFill>
              <a:srgbClr val="002060"/>
            </a:solidFill>
          </a:ln>
        </p:spPr>
        <p:txBody>
          <a:bodyPr wrap="square" rtlCol="0">
            <a:spAutoFit/>
          </a:bodyPr>
          <a:lstStyle/>
          <a:p>
            <a:r>
              <a:rPr lang="es-ES_tradnl" sz="1400" dirty="0" smtClean="0">
                <a:solidFill>
                  <a:schemeClr val="accent1">
                    <a:lumMod val="50000"/>
                  </a:schemeClr>
                </a:solidFill>
              </a:rPr>
              <a:t>Hay </a:t>
            </a:r>
            <a:r>
              <a:rPr lang="es-ES_tradnl" sz="1400" dirty="0">
                <a:solidFill>
                  <a:schemeClr val="accent1">
                    <a:lumMod val="50000"/>
                  </a:schemeClr>
                </a:solidFill>
              </a:rPr>
              <a:t>algunas empresas ofreciendo soluciones de Big Data con objetivo de ayudar en los procesos de RR.HH., pero </a:t>
            </a:r>
            <a:r>
              <a:rPr lang="es-ES_tradnl" sz="1400" dirty="0" smtClean="0">
                <a:solidFill>
                  <a:schemeClr val="accent1">
                    <a:lumMod val="50000"/>
                  </a:schemeClr>
                </a:solidFill>
              </a:rPr>
              <a:t>este tema </a:t>
            </a:r>
            <a:r>
              <a:rPr lang="es-ES_tradnl" sz="1400" dirty="0">
                <a:solidFill>
                  <a:schemeClr val="accent1">
                    <a:lumMod val="50000"/>
                  </a:schemeClr>
                </a:solidFill>
              </a:rPr>
              <a:t>tiene mucho por evolucionar, por lo tanto, seria un sector interesante </a:t>
            </a:r>
            <a:r>
              <a:rPr lang="es-ES_tradnl" sz="1400" dirty="0" err="1" smtClean="0">
                <a:solidFill>
                  <a:schemeClr val="accent1">
                    <a:lumMod val="50000"/>
                  </a:schemeClr>
                </a:solidFill>
              </a:rPr>
              <a:t>deonde</a:t>
            </a:r>
            <a:r>
              <a:rPr lang="es-ES_tradnl" sz="1400" dirty="0" smtClean="0">
                <a:solidFill>
                  <a:schemeClr val="accent1">
                    <a:lumMod val="50000"/>
                  </a:schemeClr>
                </a:solidFill>
              </a:rPr>
              <a:t> </a:t>
            </a:r>
            <a:r>
              <a:rPr lang="es-ES_tradnl" sz="1400" dirty="0" err="1" smtClean="0">
                <a:solidFill>
                  <a:schemeClr val="accent1">
                    <a:lumMod val="50000"/>
                  </a:schemeClr>
                </a:solidFill>
              </a:rPr>
              <a:t>porfundizar</a:t>
            </a:r>
            <a:r>
              <a:rPr lang="es-ES_tradnl" sz="1400" dirty="0" smtClean="0">
                <a:solidFill>
                  <a:schemeClr val="accent1">
                    <a:lumMod val="50000"/>
                  </a:schemeClr>
                </a:solidFill>
              </a:rPr>
              <a:t>.</a:t>
            </a:r>
          </a:p>
        </p:txBody>
      </p:sp>
      <p:sp>
        <p:nvSpPr>
          <p:cNvPr id="11" name="CuadroTexto 10"/>
          <p:cNvSpPr txBox="1"/>
          <p:nvPr/>
        </p:nvSpPr>
        <p:spPr>
          <a:xfrm>
            <a:off x="3994047" y="3627669"/>
            <a:ext cx="7630106" cy="954107"/>
          </a:xfrm>
          <a:prstGeom prst="rect">
            <a:avLst/>
          </a:prstGeom>
          <a:solidFill>
            <a:schemeClr val="bg1">
              <a:alpha val="72000"/>
            </a:schemeClr>
          </a:solidFill>
          <a:ln>
            <a:solidFill>
              <a:srgbClr val="002060"/>
            </a:solidFill>
          </a:ln>
        </p:spPr>
        <p:txBody>
          <a:bodyPr wrap="square" rtlCol="0">
            <a:spAutoFit/>
          </a:bodyPr>
          <a:lstStyle/>
          <a:p>
            <a:pPr algn="just"/>
            <a:r>
              <a:rPr lang="es-ES_tradnl" sz="1400" dirty="0">
                <a:solidFill>
                  <a:schemeClr val="accent1">
                    <a:lumMod val="50000"/>
                  </a:schemeClr>
                </a:solidFill>
              </a:rPr>
              <a:t>Predecir, explicar y optimizar los fenómenos del RR.HH, de manera que podrán anticiparse a las necesidades de la empresa, en cuestiones de formación, recursos, promoción, acciones de retenciones y elegir con más precisión el candidato. Y además, conocer si el equipo está motivado, satisfecho haciendo que los líderes sean más efectivos.</a:t>
            </a:r>
            <a:endParaRPr lang="es-ES_tradnl" sz="1400" dirty="0" smtClean="0">
              <a:solidFill>
                <a:schemeClr val="accent1">
                  <a:lumMod val="50000"/>
                </a:schemeClr>
              </a:solidFill>
            </a:endParaRPr>
          </a:p>
        </p:txBody>
      </p:sp>
      <p:sp>
        <p:nvSpPr>
          <p:cNvPr id="21" name="Rectángulo 20"/>
          <p:cNvSpPr/>
          <p:nvPr/>
        </p:nvSpPr>
        <p:spPr>
          <a:xfrm>
            <a:off x="826718" y="4941667"/>
            <a:ext cx="2304790" cy="543498"/>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Modelo Negocio</a:t>
            </a:r>
            <a:endParaRPr lang="es-ES_tradnl" sz="2000" b="1" dirty="0">
              <a:solidFill>
                <a:schemeClr val="accent1">
                  <a:lumMod val="50000"/>
                </a:schemeClr>
              </a:solidFill>
            </a:endParaRPr>
          </a:p>
        </p:txBody>
      </p:sp>
    </p:spTree>
    <p:extLst>
      <p:ext uri="{BB962C8B-B14F-4D97-AF65-F5344CB8AC3E}">
        <p14:creationId xmlns:p14="http://schemas.microsoft.com/office/powerpoint/2010/main" val="1106982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4733083" y="6180986"/>
            <a:ext cx="2743200" cy="365125"/>
          </a:xfrm>
        </p:spPr>
        <p:txBody>
          <a:bodyPr/>
          <a:lstStyle/>
          <a:p>
            <a:fld id="{B605C217-9AC3-6345-B839-D9B6A4985207}" type="slidenum">
              <a:rPr lang="es-ES_tradnl" smtClean="0"/>
              <a:pPr/>
              <a:t>8</a:t>
            </a:fld>
            <a:endParaRPr lang="es-ES_tradnl" dirty="0"/>
          </a:p>
        </p:txBody>
      </p:sp>
      <p:sp>
        <p:nvSpPr>
          <p:cNvPr id="5" name="Título 1"/>
          <p:cNvSpPr txBox="1">
            <a:spLocks/>
          </p:cNvSpPr>
          <p:nvPr/>
        </p:nvSpPr>
        <p:spPr>
          <a:xfrm>
            <a:off x="371605" y="283119"/>
            <a:ext cx="9144000" cy="4934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dirty="0" smtClean="0">
                <a:solidFill>
                  <a:schemeClr val="accent1">
                    <a:lumMod val="50000"/>
                  </a:schemeClr>
                </a:solidFill>
              </a:rPr>
              <a:t>Visión 360 para equipos de RRHH_</a:t>
            </a:r>
            <a:endParaRPr lang="es-ES_tradnl" sz="2800" dirty="0">
              <a:solidFill>
                <a:schemeClr val="accent1">
                  <a:lumMod val="50000"/>
                </a:schemeClr>
              </a:solidFill>
            </a:endParaRPr>
          </a:p>
        </p:txBody>
      </p:sp>
      <p:sp>
        <p:nvSpPr>
          <p:cNvPr id="18" name="CuadroTexto 17"/>
          <p:cNvSpPr txBox="1"/>
          <p:nvPr/>
        </p:nvSpPr>
        <p:spPr>
          <a:xfrm>
            <a:off x="3994047" y="1120856"/>
            <a:ext cx="7630106" cy="1384995"/>
          </a:xfrm>
          <a:prstGeom prst="rect">
            <a:avLst/>
          </a:prstGeom>
          <a:noFill/>
          <a:ln>
            <a:noFill/>
          </a:ln>
        </p:spPr>
        <p:txBody>
          <a:bodyPr wrap="square" rtlCol="0">
            <a:spAutoFit/>
          </a:bodyPr>
          <a:lstStyle/>
          <a:p>
            <a:r>
              <a:rPr lang="es-ES_tradnl" sz="1400" dirty="0" smtClean="0">
                <a:solidFill>
                  <a:schemeClr val="accent1">
                    <a:lumMod val="50000"/>
                  </a:schemeClr>
                </a:solidFill>
              </a:rPr>
              <a:t>Los mejores datos se conseguirían mediante la colaboración con alguna empresa.</a:t>
            </a:r>
          </a:p>
          <a:p>
            <a:endParaRPr lang="es-ES_tradnl" sz="1400" dirty="0">
              <a:solidFill>
                <a:schemeClr val="accent1">
                  <a:lumMod val="50000"/>
                </a:schemeClr>
              </a:solidFill>
            </a:endParaRPr>
          </a:p>
          <a:p>
            <a:r>
              <a:rPr lang="es-ES_tradnl" sz="1400" dirty="0" smtClean="0">
                <a:solidFill>
                  <a:schemeClr val="accent1">
                    <a:lumMod val="50000"/>
                  </a:schemeClr>
                </a:solidFill>
              </a:rPr>
              <a:t>Y aún así, los </a:t>
            </a:r>
            <a:r>
              <a:rPr lang="es-ES_tradnl" sz="1400" dirty="0">
                <a:solidFill>
                  <a:schemeClr val="accent1">
                    <a:lumMod val="50000"/>
                  </a:schemeClr>
                </a:solidFill>
              </a:rPr>
              <a:t>datos internos (encuestas y datos personales) son </a:t>
            </a:r>
            <a:r>
              <a:rPr lang="es-ES_tradnl" sz="1400" dirty="0" smtClean="0">
                <a:solidFill>
                  <a:schemeClr val="accent1">
                    <a:lumMod val="50000"/>
                  </a:schemeClr>
                </a:solidFill>
              </a:rPr>
              <a:t>de carácter confidencial y por tanto no hay </a:t>
            </a:r>
            <a:r>
              <a:rPr lang="es-ES_tradnl" sz="1400" dirty="0" err="1" smtClean="0">
                <a:solidFill>
                  <a:schemeClr val="accent1">
                    <a:lumMod val="50000"/>
                  </a:schemeClr>
                </a:solidFill>
              </a:rPr>
              <a:t>segurida</a:t>
            </a:r>
            <a:r>
              <a:rPr lang="es-ES_tradnl" sz="1400" dirty="0" smtClean="0">
                <a:solidFill>
                  <a:schemeClr val="accent1">
                    <a:lumMod val="50000"/>
                  </a:schemeClr>
                </a:solidFill>
              </a:rPr>
              <a:t> en cuanto a su posible uso.</a:t>
            </a:r>
          </a:p>
          <a:p>
            <a:endParaRPr lang="es-ES_tradnl" sz="1400" dirty="0">
              <a:solidFill>
                <a:schemeClr val="accent1">
                  <a:lumMod val="50000"/>
                </a:schemeClr>
              </a:solidFill>
            </a:endParaRPr>
          </a:p>
          <a:p>
            <a:r>
              <a:rPr lang="es-ES_tradnl" sz="1400" dirty="0" smtClean="0">
                <a:solidFill>
                  <a:schemeClr val="accent1">
                    <a:lumMod val="50000"/>
                  </a:schemeClr>
                </a:solidFill>
              </a:rPr>
              <a:t>Los </a:t>
            </a:r>
            <a:r>
              <a:rPr lang="es-ES_tradnl" sz="1400" dirty="0">
                <a:solidFill>
                  <a:schemeClr val="accent1">
                    <a:lumMod val="50000"/>
                  </a:schemeClr>
                </a:solidFill>
              </a:rPr>
              <a:t>datos externos dependería de las base de empleados de alguna empresa.</a:t>
            </a:r>
          </a:p>
        </p:txBody>
      </p:sp>
      <p:sp>
        <p:nvSpPr>
          <p:cNvPr id="19" name="Rectángulo 18"/>
          <p:cNvSpPr/>
          <p:nvPr/>
        </p:nvSpPr>
        <p:spPr>
          <a:xfrm>
            <a:off x="826718" y="1120856"/>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Fuentes</a:t>
            </a:r>
            <a:endParaRPr lang="es-ES_tradnl" sz="2000" b="1" dirty="0">
              <a:solidFill>
                <a:schemeClr val="accent1">
                  <a:lumMod val="50000"/>
                </a:schemeClr>
              </a:solidFill>
            </a:endParaRPr>
          </a:p>
        </p:txBody>
      </p:sp>
    </p:spTree>
    <p:extLst>
      <p:ext uri="{BB962C8B-B14F-4D97-AF65-F5344CB8AC3E}">
        <p14:creationId xmlns:p14="http://schemas.microsoft.com/office/powerpoint/2010/main" val="1406783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5799551" y="0"/>
            <a:ext cx="6392449" cy="3111820"/>
          </a:xfrm>
          <a:prstGeom prst="rect">
            <a:avLst/>
          </a:prstGeom>
        </p:spPr>
      </p:pic>
      <p:sp>
        <p:nvSpPr>
          <p:cNvPr id="17" name="Rectángulo 16"/>
          <p:cNvSpPr/>
          <p:nvPr/>
        </p:nvSpPr>
        <p:spPr>
          <a:xfrm>
            <a:off x="5674291" y="5364"/>
            <a:ext cx="6517710" cy="3242136"/>
          </a:xfrm>
          <a:prstGeom prst="rect">
            <a:avLst/>
          </a:prstGeom>
          <a:solidFill>
            <a:schemeClr val="bg1">
              <a:alpha val="7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000" b="1" dirty="0">
              <a:solidFill>
                <a:schemeClr val="accent1">
                  <a:lumMod val="50000"/>
                </a:schemeClr>
              </a:solidFill>
            </a:endParaRPr>
          </a:p>
        </p:txBody>
      </p:sp>
      <p:sp>
        <p:nvSpPr>
          <p:cNvPr id="4" name="Marcador de número de diapositiva 3"/>
          <p:cNvSpPr>
            <a:spLocks noGrp="1"/>
          </p:cNvSpPr>
          <p:nvPr>
            <p:ph type="sldNum" sz="quarter" idx="12"/>
          </p:nvPr>
        </p:nvSpPr>
        <p:spPr>
          <a:xfrm>
            <a:off x="4733083" y="6180986"/>
            <a:ext cx="2743200" cy="365125"/>
          </a:xfrm>
        </p:spPr>
        <p:txBody>
          <a:bodyPr/>
          <a:lstStyle/>
          <a:p>
            <a:fld id="{B605C217-9AC3-6345-B839-D9B6A4985207}" type="slidenum">
              <a:rPr lang="es-ES_tradnl" smtClean="0"/>
              <a:pPr/>
              <a:t>9</a:t>
            </a:fld>
            <a:endParaRPr lang="es-ES_tradnl" dirty="0"/>
          </a:p>
        </p:txBody>
      </p:sp>
      <p:sp>
        <p:nvSpPr>
          <p:cNvPr id="5" name="Título 1"/>
          <p:cNvSpPr txBox="1">
            <a:spLocks/>
          </p:cNvSpPr>
          <p:nvPr/>
        </p:nvSpPr>
        <p:spPr>
          <a:xfrm>
            <a:off x="371605" y="283119"/>
            <a:ext cx="9144000" cy="4934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_tradnl" sz="2800" dirty="0" err="1" smtClean="0">
                <a:solidFill>
                  <a:schemeClr val="accent1">
                    <a:lumMod val="50000"/>
                  </a:schemeClr>
                </a:solidFill>
              </a:rPr>
              <a:t>Recomendador</a:t>
            </a:r>
            <a:r>
              <a:rPr lang="es-ES_tradnl" sz="2800" dirty="0" smtClean="0">
                <a:solidFill>
                  <a:schemeClr val="accent1">
                    <a:lumMod val="50000"/>
                  </a:schemeClr>
                </a:solidFill>
              </a:rPr>
              <a:t> experiencial de viajes_</a:t>
            </a:r>
            <a:endParaRPr lang="es-ES_tradnl" sz="2800" dirty="0">
              <a:solidFill>
                <a:schemeClr val="accent1">
                  <a:lumMod val="50000"/>
                </a:schemeClr>
              </a:solidFill>
            </a:endParaRPr>
          </a:p>
        </p:txBody>
      </p:sp>
      <p:sp>
        <p:nvSpPr>
          <p:cNvPr id="7" name="Rectángulo 6"/>
          <p:cNvSpPr/>
          <p:nvPr/>
        </p:nvSpPr>
        <p:spPr>
          <a:xfrm>
            <a:off x="826718" y="1018552"/>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Objetivo</a:t>
            </a:r>
            <a:endParaRPr lang="es-ES_tradnl" sz="2000" b="1" dirty="0">
              <a:solidFill>
                <a:schemeClr val="accent1">
                  <a:lumMod val="50000"/>
                </a:schemeClr>
              </a:solidFill>
            </a:endParaRPr>
          </a:p>
        </p:txBody>
      </p:sp>
      <p:sp>
        <p:nvSpPr>
          <p:cNvPr id="10" name="Rectángulo 9"/>
          <p:cNvSpPr/>
          <p:nvPr/>
        </p:nvSpPr>
        <p:spPr>
          <a:xfrm>
            <a:off x="826718" y="2209345"/>
            <a:ext cx="2304790" cy="622357"/>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Contexto</a:t>
            </a:r>
            <a:endParaRPr lang="es-ES_tradnl" sz="2000" b="1" dirty="0">
              <a:solidFill>
                <a:schemeClr val="accent1">
                  <a:lumMod val="50000"/>
                </a:schemeClr>
              </a:solidFill>
            </a:endParaRPr>
          </a:p>
        </p:txBody>
      </p:sp>
      <p:sp>
        <p:nvSpPr>
          <p:cNvPr id="12" name="Rectángulo 11"/>
          <p:cNvSpPr/>
          <p:nvPr/>
        </p:nvSpPr>
        <p:spPr>
          <a:xfrm>
            <a:off x="826718" y="3627670"/>
            <a:ext cx="2304790" cy="543498"/>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Beneficio</a:t>
            </a:r>
            <a:endParaRPr lang="es-ES_tradnl" sz="2000" b="1" dirty="0">
              <a:solidFill>
                <a:schemeClr val="accent1">
                  <a:lumMod val="50000"/>
                </a:schemeClr>
              </a:solidFill>
            </a:endParaRPr>
          </a:p>
        </p:txBody>
      </p:sp>
      <p:sp>
        <p:nvSpPr>
          <p:cNvPr id="13" name="CuadroTexto 12"/>
          <p:cNvSpPr txBox="1"/>
          <p:nvPr/>
        </p:nvSpPr>
        <p:spPr>
          <a:xfrm>
            <a:off x="3994047" y="4961945"/>
            <a:ext cx="7630106" cy="523220"/>
          </a:xfrm>
          <a:prstGeom prst="rect">
            <a:avLst/>
          </a:prstGeom>
          <a:noFill/>
          <a:ln>
            <a:solidFill>
              <a:srgbClr val="002060"/>
            </a:solidFill>
          </a:ln>
        </p:spPr>
        <p:txBody>
          <a:bodyPr wrap="square" rtlCol="0">
            <a:spAutoFit/>
          </a:bodyPr>
          <a:lstStyle/>
          <a:p>
            <a:r>
              <a:rPr lang="es-ES_tradnl" sz="1400" dirty="0" err="1" smtClean="0">
                <a:solidFill>
                  <a:schemeClr val="accent1">
                    <a:lumMod val="50000"/>
                  </a:schemeClr>
                </a:solidFill>
                <a:latin typeface="+mn-lt"/>
                <a:ea typeface="Arial" charset="0"/>
                <a:cs typeface="Arial" charset="0"/>
              </a:rPr>
              <a:t>Freemium</a:t>
            </a:r>
            <a:r>
              <a:rPr lang="es-ES_tradnl" sz="1400" dirty="0" smtClean="0">
                <a:solidFill>
                  <a:schemeClr val="accent1">
                    <a:lumMod val="50000"/>
                  </a:schemeClr>
                </a:solidFill>
                <a:latin typeface="+mn-lt"/>
                <a:ea typeface="Arial" charset="0"/>
                <a:cs typeface="Arial" charset="0"/>
              </a:rPr>
              <a:t> con contenidos o mejoras de pago. “</a:t>
            </a:r>
            <a:r>
              <a:rPr lang="es-ES_tradnl" sz="1400" dirty="0" err="1" smtClean="0">
                <a:solidFill>
                  <a:schemeClr val="accent1">
                    <a:lumMod val="50000"/>
                  </a:schemeClr>
                </a:solidFill>
                <a:latin typeface="+mn-lt"/>
                <a:ea typeface="Arial" charset="0"/>
                <a:cs typeface="Arial" charset="0"/>
              </a:rPr>
              <a:t>Cuponing</a:t>
            </a:r>
            <a:r>
              <a:rPr lang="es-ES_tradnl" sz="1400" dirty="0" smtClean="0">
                <a:solidFill>
                  <a:schemeClr val="accent1">
                    <a:lumMod val="50000"/>
                  </a:schemeClr>
                </a:solidFill>
                <a:latin typeface="+mn-lt"/>
                <a:ea typeface="Arial" charset="0"/>
                <a:cs typeface="Arial" charset="0"/>
              </a:rPr>
              <a:t>” mediante acuerdos con terceros. </a:t>
            </a:r>
            <a:r>
              <a:rPr lang="es-ES_tradnl" sz="1400" dirty="0" smtClean="0">
                <a:solidFill>
                  <a:schemeClr val="accent1">
                    <a:lumMod val="50000"/>
                  </a:schemeClr>
                </a:solidFill>
              </a:rPr>
              <a:t>Ingresos por publicidad..</a:t>
            </a:r>
            <a:r>
              <a:rPr lang="es-ES_tradnl" sz="1400" dirty="0" smtClean="0">
                <a:solidFill>
                  <a:schemeClr val="accent1">
                    <a:lumMod val="50000"/>
                  </a:schemeClr>
                </a:solidFill>
                <a:latin typeface="+mn-lt"/>
                <a:ea typeface="Arial" charset="0"/>
                <a:cs typeface="Arial" charset="0"/>
              </a:rPr>
              <a:t> </a:t>
            </a:r>
            <a:endParaRPr lang="es-ES_tradnl" sz="1400" dirty="0">
              <a:solidFill>
                <a:schemeClr val="accent1">
                  <a:lumMod val="50000"/>
                </a:schemeClr>
              </a:solidFill>
              <a:latin typeface="+mn-lt"/>
              <a:ea typeface="Arial" charset="0"/>
              <a:cs typeface="Arial" charset="0"/>
            </a:endParaRPr>
          </a:p>
        </p:txBody>
      </p:sp>
      <p:sp>
        <p:nvSpPr>
          <p:cNvPr id="6" name="CuadroTexto 5"/>
          <p:cNvSpPr txBox="1"/>
          <p:nvPr/>
        </p:nvSpPr>
        <p:spPr>
          <a:xfrm>
            <a:off x="3994047" y="1018552"/>
            <a:ext cx="7630106" cy="523220"/>
          </a:xfrm>
          <a:prstGeom prst="rect">
            <a:avLst/>
          </a:prstGeom>
          <a:solidFill>
            <a:schemeClr val="bg1">
              <a:alpha val="71000"/>
            </a:schemeClr>
          </a:solidFill>
          <a:ln>
            <a:solidFill>
              <a:srgbClr val="002060"/>
            </a:solidFill>
          </a:ln>
        </p:spPr>
        <p:txBody>
          <a:bodyPr wrap="square" rtlCol="0">
            <a:spAutoFit/>
          </a:bodyPr>
          <a:lstStyle/>
          <a:p>
            <a:pPr algn="just"/>
            <a:r>
              <a:rPr lang="es-ES_tradnl" sz="1400" dirty="0" smtClean="0">
                <a:solidFill>
                  <a:schemeClr val="accent1">
                    <a:lumMod val="50000"/>
                  </a:schemeClr>
                </a:solidFill>
                <a:latin typeface="+mn-lt"/>
                <a:ea typeface="Arial" charset="0"/>
                <a:cs typeface="Arial" charset="0"/>
              </a:rPr>
              <a:t>Desarrollar un motor de recomendación de viajes </a:t>
            </a:r>
            <a:r>
              <a:rPr lang="es-ES_tradnl" sz="1400" dirty="0" smtClean="0">
                <a:solidFill>
                  <a:schemeClr val="accent1">
                    <a:lumMod val="50000"/>
                  </a:schemeClr>
                </a:solidFill>
                <a:ea typeface="Arial" charset="0"/>
                <a:cs typeface="Arial" charset="0"/>
              </a:rPr>
              <a:t>con un mayor nivel de personalización que los existentes en el mercado y con contenido experiencial.</a:t>
            </a:r>
            <a:endParaRPr lang="es-ES_tradnl" sz="1400" dirty="0" smtClean="0">
              <a:solidFill>
                <a:schemeClr val="accent1">
                  <a:lumMod val="50000"/>
                </a:schemeClr>
              </a:solidFill>
            </a:endParaRPr>
          </a:p>
        </p:txBody>
      </p:sp>
      <p:sp>
        <p:nvSpPr>
          <p:cNvPr id="8" name="CuadroTexto 7"/>
          <p:cNvSpPr txBox="1"/>
          <p:nvPr/>
        </p:nvSpPr>
        <p:spPr>
          <a:xfrm>
            <a:off x="3994047" y="2209345"/>
            <a:ext cx="7630106" cy="592150"/>
          </a:xfrm>
          <a:prstGeom prst="rect">
            <a:avLst/>
          </a:prstGeom>
          <a:solidFill>
            <a:schemeClr val="bg1">
              <a:alpha val="71000"/>
            </a:schemeClr>
          </a:solidFill>
          <a:ln>
            <a:solidFill>
              <a:srgbClr val="002060"/>
            </a:solidFill>
          </a:ln>
        </p:spPr>
        <p:txBody>
          <a:bodyPr wrap="square" rtlCol="0">
            <a:spAutoFit/>
          </a:bodyPr>
          <a:lstStyle/>
          <a:p>
            <a:pPr>
              <a:lnSpc>
                <a:spcPct val="120000"/>
              </a:lnSpc>
            </a:pPr>
            <a:r>
              <a:rPr lang="es-ES_tradnl" sz="1400" dirty="0" smtClean="0">
                <a:solidFill>
                  <a:schemeClr val="accent1">
                    <a:lumMod val="50000"/>
                  </a:schemeClr>
                </a:solidFill>
                <a:latin typeface="+mn-lt"/>
                <a:ea typeface="Arial" charset="0"/>
                <a:cs typeface="Arial" charset="0"/>
              </a:rPr>
              <a:t>El mercado ya ofrece </a:t>
            </a:r>
            <a:r>
              <a:rPr lang="es-ES_tradnl" sz="1400" dirty="0" err="1" smtClean="0">
                <a:solidFill>
                  <a:schemeClr val="accent1">
                    <a:lumMod val="50000"/>
                  </a:schemeClr>
                </a:solidFill>
                <a:latin typeface="+mn-lt"/>
                <a:ea typeface="Arial" charset="0"/>
                <a:cs typeface="Arial" charset="0"/>
              </a:rPr>
              <a:t>recomendadores</a:t>
            </a:r>
            <a:r>
              <a:rPr lang="es-ES_tradnl" sz="1400" dirty="0" smtClean="0">
                <a:solidFill>
                  <a:schemeClr val="accent1">
                    <a:lumMod val="50000"/>
                  </a:schemeClr>
                </a:solidFill>
                <a:latin typeface="+mn-lt"/>
                <a:ea typeface="Arial" charset="0"/>
                <a:cs typeface="Arial" charset="0"/>
              </a:rPr>
              <a:t> pero con elevada proactividad de la </a:t>
            </a:r>
            <a:r>
              <a:rPr lang="es-ES_tradnl" sz="1400" dirty="0" err="1" smtClean="0">
                <a:solidFill>
                  <a:schemeClr val="accent1">
                    <a:lumMod val="50000"/>
                  </a:schemeClr>
                </a:solidFill>
                <a:latin typeface="+mn-lt"/>
                <a:ea typeface="Arial" charset="0"/>
                <a:cs typeface="Arial" charset="0"/>
              </a:rPr>
              <a:t>busqueda</a:t>
            </a:r>
            <a:r>
              <a:rPr lang="es-ES_tradnl" sz="1400" dirty="0" smtClean="0">
                <a:solidFill>
                  <a:schemeClr val="accent1">
                    <a:lumMod val="50000"/>
                  </a:schemeClr>
                </a:solidFill>
                <a:latin typeface="+mn-lt"/>
                <a:ea typeface="Arial" charset="0"/>
                <a:cs typeface="Arial" charset="0"/>
              </a:rPr>
              <a:t> por parte del usuario y escaso nivel de personalización.</a:t>
            </a:r>
            <a:endParaRPr lang="es-ES_tradnl" sz="1400" dirty="0">
              <a:solidFill>
                <a:schemeClr val="accent1">
                  <a:lumMod val="50000"/>
                </a:schemeClr>
              </a:solidFill>
              <a:latin typeface="+mn-lt"/>
              <a:ea typeface="Arial" charset="0"/>
              <a:cs typeface="Arial" charset="0"/>
            </a:endParaRPr>
          </a:p>
        </p:txBody>
      </p:sp>
      <p:sp>
        <p:nvSpPr>
          <p:cNvPr id="11" name="CuadroTexto 10"/>
          <p:cNvSpPr txBox="1"/>
          <p:nvPr/>
        </p:nvSpPr>
        <p:spPr>
          <a:xfrm>
            <a:off x="3994047" y="3627669"/>
            <a:ext cx="7630106" cy="850682"/>
          </a:xfrm>
          <a:prstGeom prst="rect">
            <a:avLst/>
          </a:prstGeom>
          <a:solidFill>
            <a:schemeClr val="bg1">
              <a:alpha val="72000"/>
            </a:schemeClr>
          </a:solidFill>
          <a:ln>
            <a:solidFill>
              <a:srgbClr val="002060"/>
            </a:solidFill>
          </a:ln>
        </p:spPr>
        <p:txBody>
          <a:bodyPr wrap="square" rtlCol="0">
            <a:spAutoFit/>
          </a:bodyPr>
          <a:lstStyle/>
          <a:p>
            <a:pPr>
              <a:lnSpc>
                <a:spcPct val="120000"/>
              </a:lnSpc>
            </a:pPr>
            <a:r>
              <a:rPr lang="es-ES_tradnl" sz="1400" dirty="0" smtClean="0">
                <a:solidFill>
                  <a:schemeClr val="accent1">
                    <a:lumMod val="50000"/>
                  </a:schemeClr>
                </a:solidFill>
                <a:latin typeface="+mn-lt"/>
                <a:ea typeface="Arial" charset="0"/>
                <a:cs typeface="Arial" charset="0"/>
              </a:rPr>
              <a:t>El usuario podrá obtener un listado “</a:t>
            </a:r>
            <a:r>
              <a:rPr lang="es-ES_tradnl" sz="1400" dirty="0" err="1" smtClean="0">
                <a:solidFill>
                  <a:schemeClr val="accent1">
                    <a:lumMod val="50000"/>
                  </a:schemeClr>
                </a:solidFill>
                <a:latin typeface="+mn-lt"/>
                <a:ea typeface="Arial" charset="0"/>
                <a:cs typeface="Arial" charset="0"/>
              </a:rPr>
              <a:t>rankeado</a:t>
            </a:r>
            <a:r>
              <a:rPr lang="es-ES_tradnl" sz="1400" dirty="0" smtClean="0">
                <a:solidFill>
                  <a:schemeClr val="accent1">
                    <a:lumMod val="50000"/>
                  </a:schemeClr>
                </a:solidFill>
                <a:latin typeface="+mn-lt"/>
                <a:ea typeface="Arial" charset="0"/>
                <a:cs typeface="Arial" charset="0"/>
              </a:rPr>
              <a:t>” y </a:t>
            </a:r>
            <a:r>
              <a:rPr lang="es-ES_tradnl" sz="1400" dirty="0" err="1" smtClean="0">
                <a:solidFill>
                  <a:schemeClr val="accent1">
                    <a:lumMod val="50000"/>
                  </a:schemeClr>
                </a:solidFill>
                <a:latin typeface="+mn-lt"/>
                <a:ea typeface="Arial" charset="0"/>
                <a:cs typeface="Arial" charset="0"/>
              </a:rPr>
              <a:t>multidestino</a:t>
            </a:r>
            <a:r>
              <a:rPr lang="es-ES_tradnl" sz="1400" dirty="0" smtClean="0">
                <a:solidFill>
                  <a:schemeClr val="accent1">
                    <a:lumMod val="50000"/>
                  </a:schemeClr>
                </a:solidFill>
                <a:latin typeface="+mn-lt"/>
                <a:ea typeface="Arial" charset="0"/>
                <a:cs typeface="Arial" charset="0"/>
              </a:rPr>
              <a:t> de su búsqueda conforme a los criterios que haya establecido: fechas, presupuesto, experiencias (ej. museos, agenda cultural, rutas temáticas </a:t>
            </a:r>
            <a:r>
              <a:rPr lang="mr-IN" sz="1400" dirty="0" smtClean="0">
                <a:solidFill>
                  <a:schemeClr val="accent1">
                    <a:lumMod val="50000"/>
                  </a:schemeClr>
                </a:solidFill>
                <a:latin typeface="+mn-lt"/>
                <a:ea typeface="Arial" charset="0"/>
                <a:cs typeface="Arial" charset="0"/>
              </a:rPr>
              <a:t>…</a:t>
            </a:r>
            <a:r>
              <a:rPr lang="es-ES" sz="1400" dirty="0" smtClean="0">
                <a:solidFill>
                  <a:schemeClr val="accent1">
                    <a:lumMod val="50000"/>
                  </a:schemeClr>
                </a:solidFill>
                <a:latin typeface="+mn-lt"/>
                <a:ea typeface="Arial" charset="0"/>
                <a:cs typeface="Arial" charset="0"/>
              </a:rPr>
              <a:t>), climatología (predicción estadística basada en histórico), etc. </a:t>
            </a:r>
            <a:endParaRPr lang="es-ES_tradnl" sz="1400" dirty="0">
              <a:solidFill>
                <a:schemeClr val="accent1">
                  <a:lumMod val="50000"/>
                </a:schemeClr>
              </a:solidFill>
              <a:latin typeface="+mn-lt"/>
              <a:ea typeface="Arial" charset="0"/>
              <a:cs typeface="Arial" charset="0"/>
            </a:endParaRPr>
          </a:p>
        </p:txBody>
      </p:sp>
      <p:sp>
        <p:nvSpPr>
          <p:cNvPr id="21" name="Rectángulo 20"/>
          <p:cNvSpPr/>
          <p:nvPr/>
        </p:nvSpPr>
        <p:spPr>
          <a:xfrm>
            <a:off x="826718" y="4941667"/>
            <a:ext cx="2304790" cy="543498"/>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b="1" dirty="0" smtClean="0">
                <a:solidFill>
                  <a:schemeClr val="accent1">
                    <a:lumMod val="50000"/>
                  </a:schemeClr>
                </a:solidFill>
              </a:rPr>
              <a:t>Modelo Negocio</a:t>
            </a:r>
            <a:endParaRPr lang="es-ES_tradnl" sz="2000" b="1" dirty="0">
              <a:solidFill>
                <a:schemeClr val="accent1">
                  <a:lumMod val="50000"/>
                </a:schemeClr>
              </a:solidFill>
            </a:endParaRPr>
          </a:p>
        </p:txBody>
      </p:sp>
    </p:spTree>
    <p:extLst>
      <p:ext uri="{BB962C8B-B14F-4D97-AF65-F5344CB8AC3E}">
        <p14:creationId xmlns:p14="http://schemas.microsoft.com/office/powerpoint/2010/main" val="1712451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2028</TotalTime>
  <Words>748</Words>
  <Application>Microsoft Macintosh PowerPoint</Application>
  <PresentationFormat>Panorámica</PresentationFormat>
  <Paragraphs>103</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 Rounded MT Bold</vt:lpstr>
      <vt:lpstr>Calibri</vt:lpstr>
      <vt:lpstr>Calibri Light</vt:lpstr>
      <vt:lpstr>Mangal</vt:lpstr>
      <vt:lpstr>Arial</vt:lpstr>
      <vt:lpstr>Tema de Office</vt:lpstr>
      <vt:lpstr>Proyectos de Big Data</vt:lpstr>
      <vt:lpstr>Proyectos en estudio_</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GRACIAS !!</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JAVIER GARCIA QUINTANA</dc:creator>
  <cp:lastModifiedBy>FRANCISCO JAVIER GARCIA QUINTANA</cp:lastModifiedBy>
  <cp:revision>33</cp:revision>
  <dcterms:created xsi:type="dcterms:W3CDTF">2017-03-23T03:03:43Z</dcterms:created>
  <dcterms:modified xsi:type="dcterms:W3CDTF">2017-03-24T12:52:24Z</dcterms:modified>
</cp:coreProperties>
</file>