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1" r:id="rId9"/>
    <p:sldId id="262" r:id="rId10"/>
    <p:sldId id="266" r:id="rId11"/>
    <p:sldId id="267" r:id="rId12"/>
    <p:sldId id="269" r:id="rId13"/>
    <p:sldId id="268" r:id="rId14"/>
    <p:sldId id="25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3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0BDF-0019-4A16-B80D-0357BD8CD8C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35FAA-0062-4BA3-BCCB-E7071180A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90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4443832"/>
            <a:ext cx="9144000" cy="1325563"/>
          </a:xfrm>
        </p:spPr>
        <p:txBody>
          <a:bodyPr/>
          <a:lstStyle>
            <a:lvl1pPr algn="ctr">
              <a:defRPr baseline="0"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r>
              <a:rPr lang="es-ES" dirty="0" smtClean="0"/>
              <a:t>EL TITULO EN MAYÚSCULAS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02" y="160590"/>
            <a:ext cx="7886700" cy="958348"/>
          </a:xfrm>
        </p:spPr>
        <p:txBody>
          <a:bodyPr>
            <a:normAutofit/>
          </a:bodyPr>
          <a:lstStyle>
            <a:lvl1pPr>
              <a:defRPr sz="3200" b="1"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3347" y="6492875"/>
            <a:ext cx="718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</a:lstStyle>
          <a:p>
            <a:fld id="{921CDE6E-4ED2-4D4A-821D-5478635A218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65540" y="1403225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1pPr>
            <a:lvl2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2pPr>
            <a:lvl3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3pPr>
            <a:lvl4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4pPr>
            <a:lvl5pPr>
              <a:defRPr>
                <a:latin typeface="Miriam Libre" panose="00000500000000000000" pitchFamily="2" charset="-79"/>
                <a:cs typeface="Miriam Libre" panose="00000500000000000000" pitchFamily="2" charset="-79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DE6E-4ED2-4D4A-821D-5478635A21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82504"/>
            <a:ext cx="9144000" cy="132945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ANÁLISIS EN REDES SOCIALES</a:t>
            </a:r>
            <a:b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r>
              <a:rPr lang="es-ES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PARA RECURSOS HUMANOS</a:t>
            </a:r>
            <a:endParaRPr lang="es-ES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8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Ordenación de usuarios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28650" y="887218"/>
            <a:ext cx="7886700" cy="155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>
              <a:buClr>
                <a:srgbClr val="09738A"/>
              </a:buClr>
            </a:pPr>
            <a:r>
              <a:rPr lang="es-ES" sz="2000" dirty="0" smtClean="0"/>
              <a:t>Grafo relacional. Medidas de centralidad</a:t>
            </a:r>
          </a:p>
          <a:p>
            <a:pPr>
              <a:buClr>
                <a:srgbClr val="09738A"/>
              </a:buClr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endParaRPr lang="es-ES" sz="2000" b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4" y="1884891"/>
            <a:ext cx="7105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7" y="3518040"/>
            <a:ext cx="3908219" cy="293116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Ordenación de usuarios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28650" y="672879"/>
            <a:ext cx="7886700" cy="356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>
              <a:buClr>
                <a:srgbClr val="09738A"/>
              </a:buClr>
            </a:pPr>
            <a:r>
              <a:rPr lang="es-ES" sz="2000" dirty="0" smtClean="0"/>
              <a:t>Grafo relacional. Descripción del grafo</a:t>
            </a:r>
          </a:p>
          <a:p>
            <a:pPr>
              <a:buClr>
                <a:srgbClr val="09738A"/>
              </a:buClr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/>
              <a:t>El grafo que hemos obtenido </a:t>
            </a:r>
            <a:r>
              <a:rPr lang="es-ES" sz="2000" b="0" dirty="0" smtClean="0"/>
              <a:t>está </a:t>
            </a:r>
            <a:r>
              <a:rPr lang="es-ES" sz="2000" b="0" dirty="0"/>
              <a:t>formado por </a:t>
            </a:r>
            <a:r>
              <a:rPr lang="es-ES" sz="2000" b="0" dirty="0">
                <a:solidFill>
                  <a:srgbClr val="09738A"/>
                </a:solidFill>
              </a:rPr>
              <a:t>154 nodos </a:t>
            </a:r>
            <a:r>
              <a:rPr lang="es-ES" sz="2000" b="0" dirty="0"/>
              <a:t>(todos los usuarios, menos </a:t>
            </a:r>
            <a:r>
              <a:rPr lang="es-ES" sz="2000" b="0" dirty="0" smtClean="0"/>
              <a:t>uno cuyos datos están </a:t>
            </a:r>
            <a:r>
              <a:rPr lang="es-ES" sz="2000" b="0" dirty="0"/>
              <a:t>protegidos en Twitter) y </a:t>
            </a:r>
            <a:r>
              <a:rPr lang="es-ES" sz="2000" b="0" dirty="0">
                <a:solidFill>
                  <a:srgbClr val="09738A"/>
                </a:solidFill>
              </a:rPr>
              <a:t>271 arcos</a:t>
            </a:r>
            <a:r>
              <a:rPr lang="es-ES" sz="2000" b="0" dirty="0" smtClean="0"/>
              <a:t>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>
                <a:solidFill>
                  <a:srgbClr val="09738A"/>
                </a:solidFill>
              </a:rPr>
              <a:t>91 componentes fuertemente conexas</a:t>
            </a:r>
            <a:r>
              <a:rPr lang="es-ES" sz="2000" b="0" dirty="0"/>
              <a:t>. La </a:t>
            </a:r>
            <a:r>
              <a:rPr lang="es-ES" sz="2000" b="0" dirty="0" smtClean="0"/>
              <a:t>mayor  agrupa 22.73</a:t>
            </a:r>
            <a:r>
              <a:rPr lang="es-ES" sz="2000" b="0" dirty="0"/>
              <a:t>% del </a:t>
            </a:r>
            <a:r>
              <a:rPr lang="es-ES" sz="2000" b="0" dirty="0" smtClean="0"/>
              <a:t>total de nodos.  </a:t>
            </a:r>
            <a:r>
              <a:rPr lang="es-ES" sz="2000" b="0" dirty="0">
                <a:solidFill>
                  <a:srgbClr val="09738A"/>
                </a:solidFill>
              </a:rPr>
              <a:t>61 </a:t>
            </a:r>
            <a:r>
              <a:rPr lang="es-ES" sz="2000" b="0" dirty="0" smtClean="0">
                <a:solidFill>
                  <a:srgbClr val="09738A"/>
                </a:solidFill>
              </a:rPr>
              <a:t>componentes débilmente </a:t>
            </a:r>
            <a:r>
              <a:rPr lang="es-ES" sz="2000" b="0" dirty="0">
                <a:solidFill>
                  <a:srgbClr val="09738A"/>
                </a:solidFill>
              </a:rPr>
              <a:t>conexas</a:t>
            </a:r>
            <a:r>
              <a:rPr lang="es-ES" sz="2000" b="0" dirty="0"/>
              <a:t>. La mayor </a:t>
            </a:r>
            <a:r>
              <a:rPr lang="es-ES" sz="2000" b="0" dirty="0" smtClean="0"/>
              <a:t>agrupa al 49</a:t>
            </a:r>
            <a:r>
              <a:rPr lang="es-ES" sz="2000" b="0" dirty="0"/>
              <a:t>% </a:t>
            </a:r>
            <a:r>
              <a:rPr lang="es-ES" sz="2000" b="0" dirty="0" smtClean="0"/>
              <a:t>de los nodos.</a:t>
            </a:r>
            <a:endParaRPr lang="es-ES" sz="2000" b="0" dirty="0"/>
          </a:p>
          <a:p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34681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Áreas de mejora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28649" y="578685"/>
            <a:ext cx="8346017" cy="603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>
              <a:buClr>
                <a:srgbClr val="09738A"/>
              </a:buClr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Tratamiento  </a:t>
            </a:r>
            <a:r>
              <a:rPr lang="es-ES" sz="2000" dirty="0">
                <a:solidFill>
                  <a:srgbClr val="09738A"/>
                </a:solidFill>
              </a:rPr>
              <a:t>LOPD </a:t>
            </a:r>
            <a:endParaRPr lang="es-ES" sz="2000" dirty="0" smtClean="0">
              <a:solidFill>
                <a:srgbClr val="09738A"/>
              </a:solidFill>
            </a:endParaRP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dirty="0" smtClean="0">
              <a:solidFill>
                <a:srgbClr val="09738A"/>
              </a:solidFill>
            </a:endParaRP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Mejor </a:t>
            </a:r>
            <a:r>
              <a:rPr lang="es-ES" sz="2000" dirty="0" smtClean="0">
                <a:solidFill>
                  <a:srgbClr val="09738A"/>
                </a:solidFill>
              </a:rPr>
              <a:t>acceso </a:t>
            </a:r>
            <a:r>
              <a:rPr lang="es-ES" sz="2000" dirty="0">
                <a:solidFill>
                  <a:srgbClr val="09738A"/>
                </a:solidFill>
              </a:rPr>
              <a:t>a Twitter </a:t>
            </a:r>
            <a:r>
              <a:rPr lang="es-ES" sz="2000" b="0" dirty="0" smtClean="0"/>
              <a:t>para obtener información exhaustiva.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­</a:t>
            </a:r>
            <a:r>
              <a:rPr lang="es-ES" sz="2000" dirty="0" smtClean="0">
                <a:solidFill>
                  <a:srgbClr val="09738A"/>
                </a:solidFill>
              </a:rPr>
              <a:t>Escalabilidad</a:t>
            </a:r>
            <a:r>
              <a:rPr lang="es-ES" sz="2000" b="0" dirty="0" smtClean="0">
                <a:solidFill>
                  <a:srgbClr val="09738A"/>
                </a:solidFill>
              </a:rPr>
              <a:t> </a:t>
            </a:r>
            <a:r>
              <a:rPr lang="es-ES" sz="2000" b="0" dirty="0" smtClean="0"/>
              <a:t>: crear infraestructura en la nube.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/>
              <a:t>­ </a:t>
            </a:r>
            <a:r>
              <a:rPr lang="es-ES" sz="2000" b="0" dirty="0" smtClean="0"/>
              <a:t>Selección de </a:t>
            </a:r>
            <a:r>
              <a:rPr lang="es-ES" sz="2000" b="0" dirty="0"/>
              <a:t>usuarios</a:t>
            </a:r>
            <a:r>
              <a:rPr lang="es-ES" sz="2000" b="0" dirty="0" smtClean="0"/>
              <a:t>: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800100" lvl="1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Detección </a:t>
            </a:r>
            <a:r>
              <a:rPr lang="es-ES" sz="2000" b="0" dirty="0"/>
              <a:t>del </a:t>
            </a:r>
            <a:r>
              <a:rPr lang="es-ES" sz="2000" b="0" dirty="0" smtClean="0"/>
              <a:t>lenguaje: usar un modelo supervisado (corpus etiquetados) o modelos ad-hoc para red social  (</a:t>
            </a:r>
            <a:r>
              <a:rPr lang="es-ES" sz="2000" b="0" dirty="0"/>
              <a:t>tipo </a:t>
            </a:r>
            <a:r>
              <a:rPr lang="es-ES" sz="2000" b="0" dirty="0" err="1"/>
              <a:t>equilid</a:t>
            </a:r>
            <a:r>
              <a:rPr lang="es-ES" sz="2000" b="0" dirty="0"/>
              <a:t>).</a:t>
            </a:r>
          </a:p>
          <a:p>
            <a:pPr marL="800100" lvl="1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Almacenamiento</a:t>
            </a:r>
            <a:r>
              <a:rPr lang="es-ES" sz="2000" b="0" dirty="0"/>
              <a:t>: usar </a:t>
            </a:r>
            <a:r>
              <a:rPr lang="es-ES" sz="2000" b="0" dirty="0" smtClean="0"/>
              <a:t>SQL </a:t>
            </a:r>
            <a:r>
              <a:rPr lang="es-ES" sz="2000" b="0" dirty="0"/>
              <a:t>para </a:t>
            </a:r>
            <a:r>
              <a:rPr lang="es-ES" sz="2000" b="0" dirty="0" smtClean="0"/>
              <a:t>los </a:t>
            </a:r>
            <a:r>
              <a:rPr lang="es-ES" sz="2000" b="0" dirty="0"/>
              <a:t>resultados </a:t>
            </a:r>
            <a:r>
              <a:rPr lang="es-ES" sz="2000" b="0" dirty="0" smtClean="0"/>
              <a:t>intermedios</a:t>
            </a:r>
          </a:p>
          <a:p>
            <a:pPr marL="800100" lvl="1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Tipo </a:t>
            </a:r>
            <a:r>
              <a:rPr lang="es-ES" sz="2000" b="0" dirty="0"/>
              <a:t>de usuario: </a:t>
            </a:r>
            <a:r>
              <a:rPr lang="es-ES" sz="2000" b="0" dirty="0" smtClean="0"/>
              <a:t>mejorar la detección de  </a:t>
            </a:r>
            <a:r>
              <a:rPr lang="es-ES" sz="2000" b="0" dirty="0" err="1" smtClean="0"/>
              <a:t>bots</a:t>
            </a:r>
            <a:r>
              <a:rPr lang="es-ES" sz="2000" b="0" dirty="0"/>
              <a:t>, </a:t>
            </a:r>
            <a:r>
              <a:rPr lang="es-ES" sz="2000" b="0" dirty="0" smtClean="0"/>
              <a:t> reconocimiento </a:t>
            </a:r>
            <a:r>
              <a:rPr lang="es-ES" sz="2000" b="0" dirty="0"/>
              <a:t>facial para </a:t>
            </a:r>
            <a:r>
              <a:rPr lang="es-ES" sz="2000" b="0" dirty="0" smtClean="0"/>
              <a:t>la </a:t>
            </a:r>
            <a:r>
              <a:rPr lang="es-ES" sz="2000" b="0" dirty="0"/>
              <a:t>foto </a:t>
            </a:r>
            <a:r>
              <a:rPr lang="es-ES" sz="2000" b="0" dirty="0" smtClean="0"/>
              <a:t>del perfil, refinar </a:t>
            </a:r>
            <a:r>
              <a:rPr lang="es-ES" sz="2000" b="0" dirty="0"/>
              <a:t>los </a:t>
            </a:r>
            <a:r>
              <a:rPr lang="es-ES" sz="2000" b="0" dirty="0" smtClean="0"/>
              <a:t>otros criterios.</a:t>
            </a:r>
            <a:endParaRPr lang="es-ES" sz="2000" b="0" dirty="0"/>
          </a:p>
          <a:p>
            <a:pPr marL="800100" lvl="1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Naturaleza </a:t>
            </a:r>
            <a:r>
              <a:rPr lang="es-ES" sz="2000" b="0" dirty="0"/>
              <a:t>del tuit: </a:t>
            </a:r>
            <a:r>
              <a:rPr lang="es-ES" sz="2000" b="0" dirty="0" smtClean="0"/>
              <a:t>añadir </a:t>
            </a:r>
            <a:r>
              <a:rPr lang="es-ES" sz="2000" b="0" dirty="0"/>
              <a:t>granularidad en la </a:t>
            </a:r>
            <a:r>
              <a:rPr lang="es-ES" sz="2000" b="0" dirty="0" smtClean="0"/>
              <a:t>clasificación (detección de especialidades).</a:t>
            </a:r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13306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Áreas de mejora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374648" y="571281"/>
            <a:ext cx="8362950" cy="603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­ Ordenación </a:t>
            </a:r>
            <a:r>
              <a:rPr lang="es-ES" sz="2000" b="0" dirty="0"/>
              <a:t>de usuarios: explotar más profundamente la información del grafo, añadiendo características a los nodos, detección de comunidades (especialidades</a:t>
            </a:r>
            <a:r>
              <a:rPr lang="es-ES" sz="2000" b="0" dirty="0" smtClean="0"/>
              <a:t>).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Visualización:  acceso web, </a:t>
            </a:r>
            <a:r>
              <a:rPr lang="es-ES" sz="2000" b="0" dirty="0" err="1" smtClean="0"/>
              <a:t>Gephy</a:t>
            </a:r>
            <a:r>
              <a:rPr lang="es-ES" sz="2000" b="0" dirty="0" smtClean="0"/>
              <a:t> para el grafo.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­ </a:t>
            </a:r>
            <a:r>
              <a:rPr lang="es-ES" sz="2000" b="0" dirty="0"/>
              <a:t>Extender la </a:t>
            </a:r>
            <a:r>
              <a:rPr lang="es-ES" sz="2000" dirty="0">
                <a:solidFill>
                  <a:srgbClr val="09738A"/>
                </a:solidFill>
              </a:rPr>
              <a:t>funcionalidad</a:t>
            </a:r>
            <a:r>
              <a:rPr lang="es-ES" sz="2000" b="0" dirty="0">
                <a:solidFill>
                  <a:srgbClr val="09738A"/>
                </a:solidFill>
              </a:rPr>
              <a:t> </a:t>
            </a:r>
            <a:r>
              <a:rPr lang="es-ES" sz="2000" b="0" dirty="0"/>
              <a:t>incluida en el </a:t>
            </a:r>
            <a:r>
              <a:rPr lang="es-ES" sz="2000" b="0" dirty="0" smtClean="0"/>
              <a:t>proyecto: monitorización </a:t>
            </a:r>
            <a:r>
              <a:rPr lang="es-ES" sz="2000" b="0" dirty="0"/>
              <a:t>continua de </a:t>
            </a:r>
            <a:r>
              <a:rPr lang="es-ES" sz="2000" b="0" dirty="0" smtClean="0"/>
              <a:t>las publicaciones </a:t>
            </a:r>
            <a:r>
              <a:rPr lang="es-ES" sz="2000" b="0" dirty="0"/>
              <a:t>en Twitter </a:t>
            </a:r>
            <a:r>
              <a:rPr lang="es-ES" sz="2000" b="0" dirty="0" smtClean="0"/>
              <a:t>para detectar </a:t>
            </a:r>
            <a:r>
              <a:rPr lang="es-ES" sz="2000" b="0" dirty="0"/>
              <a:t>nuevos usuarios </a:t>
            </a:r>
            <a:r>
              <a:rPr lang="es-ES" sz="2000" b="0" dirty="0" smtClean="0"/>
              <a:t>(servicio </a:t>
            </a:r>
            <a:r>
              <a:rPr lang="es-ES" sz="2000" b="0" dirty="0"/>
              <a:t>continuado </a:t>
            </a:r>
            <a:r>
              <a:rPr lang="es-ES" sz="2000" b="0" dirty="0" smtClean="0"/>
              <a:t>a clientes).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Otras características en </a:t>
            </a:r>
            <a:r>
              <a:rPr lang="es-ES" sz="2000" b="0" dirty="0"/>
              <a:t>la clasificación final de los </a:t>
            </a:r>
            <a:r>
              <a:rPr lang="es-ES" sz="2000" b="0" dirty="0" smtClean="0"/>
              <a:t>candidatos: repositorio </a:t>
            </a:r>
            <a:r>
              <a:rPr lang="es-ES" sz="2000" b="0" dirty="0"/>
              <a:t>en </a:t>
            </a:r>
            <a:r>
              <a:rPr lang="es-ES" sz="2000" b="0" dirty="0" err="1" smtClean="0"/>
              <a:t>Github</a:t>
            </a:r>
            <a:r>
              <a:rPr lang="es-ES" sz="2000" b="0" dirty="0" smtClean="0"/>
              <a:t>, usuario </a:t>
            </a:r>
            <a:r>
              <a:rPr lang="es-ES" sz="2000" b="0" dirty="0"/>
              <a:t>activo en </a:t>
            </a:r>
            <a:r>
              <a:rPr lang="es-ES" sz="2000" b="0" dirty="0" err="1" smtClean="0"/>
              <a:t>StackOverflow</a:t>
            </a:r>
            <a:r>
              <a:rPr lang="es-ES" sz="2000" b="0" dirty="0" smtClean="0"/>
              <a:t>...</a:t>
            </a:r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24502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Miriam Libre" panose="00000500000000000000" pitchFamily="2" charset="-79"/>
                <a:cs typeface="Miriam Libre" panose="00000500000000000000" pitchFamily="2" charset="-79"/>
              </a:rPr>
              <a:t>Colores </a:t>
            </a:r>
            <a:r>
              <a:rPr lang="es-ES" dirty="0" smtClean="0"/>
              <a:t>del tema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069434" y="1515979"/>
            <a:ext cx="1010652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R9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G115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B138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41034" y="1515979"/>
            <a:ext cx="101065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R5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G166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B147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12634" y="1515979"/>
            <a:ext cx="1010652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R15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G188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B145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84234" y="1515979"/>
            <a:ext cx="1010652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R237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G66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B55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0076" y="1515979"/>
            <a:ext cx="10106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</a:rPr>
              <a:t>R255  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G213</a:t>
            </a:r>
          </a:p>
          <a:p>
            <a:r>
              <a:rPr lang="es-ES" b="1" dirty="0" smtClean="0">
                <a:solidFill>
                  <a:srgbClr val="FFFFFF"/>
                </a:solidFill>
              </a:rPr>
              <a:t>B34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Selección de usuarios: Lenguajes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28650" y="1022685"/>
            <a:ext cx="7886700" cy="547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Varias opciones en Python: elegimos el paquete </a:t>
            </a:r>
            <a:r>
              <a:rPr lang="es-ES" sz="2000" dirty="0" smtClean="0">
                <a:solidFill>
                  <a:srgbClr val="09738A"/>
                </a:solidFill>
              </a:rPr>
              <a:t>LANGID</a:t>
            </a:r>
            <a:r>
              <a:rPr lang="es-ES" sz="2000" b="0" dirty="0" smtClean="0"/>
              <a:t>. </a:t>
            </a:r>
            <a:r>
              <a:rPr lang="en-US" sz="2000" b="0" dirty="0" smtClean="0"/>
              <a:t>Marco </a:t>
            </a:r>
            <a:r>
              <a:rPr lang="en-US" sz="2000" b="0" dirty="0" err="1"/>
              <a:t>Lui</a:t>
            </a:r>
            <a:r>
              <a:rPr lang="en-US" sz="2000" b="0" dirty="0"/>
              <a:t>, Timothy Baldwin. langid.py: An Off-the-shelf Language Identification Tool</a:t>
            </a:r>
            <a:r>
              <a:rPr lang="en-US" sz="2000" b="0" dirty="0" smtClean="0"/>
              <a:t>. Proceedings </a:t>
            </a:r>
            <a:r>
              <a:rPr lang="en-US" sz="2000" b="0" dirty="0"/>
              <a:t>of the ACL 2012 System Demonstrations, pg. 25–30, </a:t>
            </a:r>
            <a:r>
              <a:rPr lang="en-US" sz="2000" b="0" dirty="0" smtClean="0"/>
              <a:t>2012. Naïve Bayes </a:t>
            </a:r>
            <a:r>
              <a:rPr lang="en-US" sz="2000" b="0" dirty="0" err="1" smtClean="0"/>
              <a:t>sobre</a:t>
            </a:r>
            <a:r>
              <a:rPr lang="en-US" sz="2000" b="0" dirty="0" smtClean="0"/>
              <a:t> n-</a:t>
            </a:r>
            <a:r>
              <a:rPr lang="en-US" sz="2000" b="0" dirty="0" err="1" smtClean="0"/>
              <a:t>gramas</a:t>
            </a:r>
            <a:r>
              <a:rPr lang="en-US" sz="2000" b="0" dirty="0" smtClean="0"/>
              <a:t>. Accuracy 94%.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No necesita limpieza de stop </a:t>
            </a:r>
            <a:r>
              <a:rPr lang="es-ES" sz="2000" b="0" dirty="0" err="1" smtClean="0"/>
              <a:t>words</a:t>
            </a:r>
            <a:r>
              <a:rPr lang="es-ES" sz="2000" b="0" dirty="0" smtClean="0"/>
              <a:t>, puntuación, etc.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En los casos en que la clasificación difiere entre el texto limpio y sin limpiar, usamos un </a:t>
            </a:r>
            <a:r>
              <a:rPr lang="es-ES" sz="2000" b="0" dirty="0" smtClean="0">
                <a:solidFill>
                  <a:srgbClr val="09738A"/>
                </a:solidFill>
              </a:rPr>
              <a:t>clasificador manual por stop </a:t>
            </a:r>
            <a:r>
              <a:rPr lang="es-ES" sz="2000" b="0" dirty="0" err="1" smtClean="0">
                <a:solidFill>
                  <a:srgbClr val="09738A"/>
                </a:solidFill>
              </a:rPr>
              <a:t>words</a:t>
            </a:r>
            <a:r>
              <a:rPr lang="es-ES" sz="2000" b="0" dirty="0" smtClean="0">
                <a:solidFill>
                  <a:srgbClr val="09738A"/>
                </a:solidFill>
              </a:rPr>
              <a:t> </a:t>
            </a:r>
            <a:r>
              <a:rPr lang="es-ES" sz="2000" b="0" dirty="0" smtClean="0"/>
              <a:t>para desambiguar.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El modelo de identificación de lenguaje lo usamos para identificar los lenguajes en los que están escritos los tuits y las descripciones de los usuarios. Determinará el lenguaje para llevar a cabo el </a:t>
            </a:r>
            <a:r>
              <a:rPr lang="es-ES" sz="2000" b="0" dirty="0" smtClean="0">
                <a:solidFill>
                  <a:srgbClr val="09738A"/>
                </a:solidFill>
              </a:rPr>
              <a:t>análisis</a:t>
            </a:r>
            <a:r>
              <a:rPr lang="es-ES" sz="2000" b="0" dirty="0" smtClean="0"/>
              <a:t> posterior.</a:t>
            </a:r>
          </a:p>
          <a:p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52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Selección de usuarios: Lenguajes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9" y="2099732"/>
            <a:ext cx="5177142" cy="3915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80" y="1862665"/>
            <a:ext cx="3474214" cy="3481917"/>
          </a:xfrm>
          <a:prstGeom prst="rect">
            <a:avLst/>
          </a:prstGeom>
        </p:spPr>
      </p:pic>
      <p:sp>
        <p:nvSpPr>
          <p:cNvPr id="9" name="Título 3"/>
          <p:cNvSpPr txBox="1">
            <a:spLocks/>
          </p:cNvSpPr>
          <p:nvPr/>
        </p:nvSpPr>
        <p:spPr>
          <a:xfrm>
            <a:off x="628650" y="1225883"/>
            <a:ext cx="7886700" cy="53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Texto de los tuits</a:t>
            </a:r>
          </a:p>
          <a:p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35526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Selección de usuarios: Lenguajes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628650" y="1175084"/>
            <a:ext cx="7886700" cy="53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Texto de las descripciones de los usuarios</a:t>
            </a:r>
            <a:endParaRPr lang="es-ES" sz="2000" b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4" y="1862665"/>
            <a:ext cx="5034822" cy="39343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606" y="2387600"/>
            <a:ext cx="3008324" cy="23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Ordenación de usuarios: Índice h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28650" y="1022685"/>
            <a:ext cx="7886700" cy="547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>
              <a:buClr>
                <a:srgbClr val="09738A"/>
              </a:buClr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Un usuario de Twitter tendrá índice h </a:t>
            </a:r>
            <a:r>
              <a:rPr lang="es-ES" sz="2000" b="0" dirty="0"/>
              <a:t>si h de sus </a:t>
            </a:r>
            <a:r>
              <a:rPr lang="es-ES" sz="2000" b="0" dirty="0" smtClean="0"/>
              <a:t>tuits </a:t>
            </a:r>
            <a:r>
              <a:rPr lang="es-ES" sz="2000" b="0" dirty="0"/>
              <a:t>sobre un determinado tema, han sido </a:t>
            </a:r>
            <a:r>
              <a:rPr lang="es-ES" sz="2000" b="0" dirty="0" err="1"/>
              <a:t>retuiteados</a:t>
            </a:r>
            <a:r>
              <a:rPr lang="es-ES" sz="2000" b="0" dirty="0"/>
              <a:t> </a:t>
            </a:r>
            <a:r>
              <a:rPr lang="es-ES" sz="2000" b="0" dirty="0" smtClean="0"/>
              <a:t>al menos </a:t>
            </a:r>
            <a:r>
              <a:rPr lang="es-ES" sz="2000" b="0" dirty="0"/>
              <a:t>h </a:t>
            </a:r>
            <a:r>
              <a:rPr lang="es-ES" sz="2000" b="0" dirty="0" smtClean="0"/>
              <a:t>veces.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/>
              <a:t>Repercusión del contenido publicado en </a:t>
            </a:r>
            <a:r>
              <a:rPr lang="es-ES" sz="2000" b="0" dirty="0" smtClean="0"/>
              <a:t>toda la red.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err="1" smtClean="0"/>
              <a:t>Timeline</a:t>
            </a:r>
            <a:r>
              <a:rPr lang="es-ES" sz="2000" b="0" dirty="0" smtClean="0"/>
              <a:t> del usuario: los 200 tuits más recientes (</a:t>
            </a:r>
            <a:r>
              <a:rPr lang="es-ES" sz="2000" b="0" dirty="0" err="1" smtClean="0"/>
              <a:t>Tweepy</a:t>
            </a:r>
            <a:r>
              <a:rPr lang="es-ES" sz="2000" b="0" dirty="0" smtClean="0"/>
              <a:t>)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Seleccionamos los que son originales (no </a:t>
            </a:r>
            <a:r>
              <a:rPr lang="es-ES" sz="2000" b="0" dirty="0" err="1" smtClean="0"/>
              <a:t>retuits</a:t>
            </a:r>
            <a:r>
              <a:rPr lang="es-ES" sz="2000" b="0" dirty="0" smtClean="0"/>
              <a:t>) y sobre el tema de referencia: aplicación del modelo de clasificación de contenidos del texto.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3862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Ordenación de usuarios: Índice h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58" y="1505117"/>
            <a:ext cx="4705350" cy="4505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72" y="1505117"/>
            <a:ext cx="2695575" cy="27241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5232400" y="4229267"/>
            <a:ext cx="1100667" cy="90153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Ordenación de usuarios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28650" y="1022685"/>
            <a:ext cx="7886700" cy="547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>
              <a:buClr>
                <a:srgbClr val="09738A"/>
              </a:buClr>
            </a:pPr>
            <a:r>
              <a:rPr lang="es-ES" sz="2000" dirty="0" smtClean="0"/>
              <a:t>Grafo relacional</a:t>
            </a:r>
          </a:p>
          <a:p>
            <a:pPr>
              <a:buClr>
                <a:srgbClr val="09738A"/>
              </a:buClr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Estudiamos las </a:t>
            </a:r>
            <a:r>
              <a:rPr lang="es-ES" sz="2000" b="0" dirty="0" smtClean="0">
                <a:solidFill>
                  <a:srgbClr val="09738A"/>
                </a:solidFill>
              </a:rPr>
              <a:t>relaciones entre los usuarios seleccionados</a:t>
            </a:r>
            <a:r>
              <a:rPr lang="es-ES" sz="2000" b="0" dirty="0" smtClean="0"/>
              <a:t>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/>
              <a:t>Grafo </a:t>
            </a:r>
            <a:r>
              <a:rPr lang="es-ES" sz="2000" b="0" dirty="0">
                <a:solidFill>
                  <a:srgbClr val="09738A"/>
                </a:solidFill>
              </a:rPr>
              <a:t>dirigido</a:t>
            </a:r>
            <a:r>
              <a:rPr lang="es-ES" sz="2000" b="0" dirty="0"/>
              <a:t>: el usuario A </a:t>
            </a:r>
            <a:r>
              <a:rPr lang="es-ES" sz="2000" b="0" dirty="0" smtClean="0"/>
              <a:t>está relacionado </a:t>
            </a:r>
            <a:r>
              <a:rPr lang="es-ES" sz="2000" b="0" dirty="0"/>
              <a:t>con el usuario B si A sigue a B.</a:t>
            </a: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Descargamos los </a:t>
            </a:r>
            <a:r>
              <a:rPr lang="es-ES" sz="2000" b="0" dirty="0" err="1" smtClean="0"/>
              <a:t>followers</a:t>
            </a:r>
            <a:r>
              <a:rPr lang="es-ES" sz="2000" b="0" dirty="0" smtClean="0"/>
              <a:t> de nuestros usuarios (</a:t>
            </a:r>
            <a:r>
              <a:rPr lang="es-ES" sz="2000" b="0" dirty="0" err="1" smtClean="0"/>
              <a:t>Tweepy</a:t>
            </a:r>
            <a:r>
              <a:rPr lang="es-ES" sz="2000" b="0" dirty="0" smtClean="0"/>
              <a:t>): 5000 </a:t>
            </a:r>
            <a:r>
              <a:rPr lang="es-ES" sz="2000" b="0" dirty="0" err="1" smtClean="0"/>
              <a:t>followers</a:t>
            </a:r>
            <a:r>
              <a:rPr lang="es-ES" sz="2000" b="0" dirty="0" smtClean="0"/>
              <a:t>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Varias opciones para manejar el grafo: elegimos </a:t>
            </a:r>
            <a:r>
              <a:rPr lang="es-ES" sz="2000" b="0" dirty="0" err="1" smtClean="0">
                <a:solidFill>
                  <a:srgbClr val="09738A"/>
                </a:solidFill>
              </a:rPr>
              <a:t>NetworkX</a:t>
            </a:r>
            <a:endParaRPr lang="es-ES" sz="2000" b="0" dirty="0" smtClean="0">
              <a:solidFill>
                <a:srgbClr val="09738A"/>
              </a:solidFill>
            </a:endParaRP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>
              <a:solidFill>
                <a:srgbClr val="09738A"/>
              </a:solidFill>
            </a:endParaRP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r>
              <a:rPr lang="es-ES" sz="2000" b="0" dirty="0" smtClean="0"/>
              <a:t>Información adicional: </a:t>
            </a:r>
            <a:r>
              <a:rPr lang="es-ES" sz="2000" b="0" dirty="0" smtClean="0">
                <a:solidFill>
                  <a:srgbClr val="09738A"/>
                </a:solidFill>
              </a:rPr>
              <a:t>estructura de la red</a:t>
            </a:r>
            <a:r>
              <a:rPr lang="es-ES" sz="2000" b="0" dirty="0" smtClean="0"/>
              <a:t> de los usuarios seleccionados.</a:t>
            </a: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endParaRPr lang="es-ES" sz="2000" b="0" dirty="0"/>
          </a:p>
        </p:txBody>
      </p:sp>
    </p:spTree>
    <p:extLst>
      <p:ext uri="{BB962C8B-B14F-4D97-AF65-F5344CB8AC3E}">
        <p14:creationId xmlns:p14="http://schemas.microsoft.com/office/powerpoint/2010/main" val="2008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55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Ordenación de usuarios</a:t>
            </a:r>
            <a:endParaRPr lang="es-ES" sz="32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CDE6E-4ED2-4D4A-821D-5478635A218F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606093" y="1361352"/>
            <a:ext cx="7886700" cy="155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riam Libre" panose="00000500000000000000" pitchFamily="2" charset="-79"/>
                <a:ea typeface="+mj-ea"/>
                <a:cs typeface="Miriam Libre" panose="00000500000000000000" pitchFamily="2" charset="-79"/>
              </a:defRPr>
            </a:lvl1pPr>
          </a:lstStyle>
          <a:p>
            <a:pPr>
              <a:buClr>
                <a:srgbClr val="09738A"/>
              </a:buClr>
            </a:pPr>
            <a:r>
              <a:rPr lang="es-ES" sz="2000" dirty="0" smtClean="0"/>
              <a:t>Grafo relacional. Medidas de centralidad</a:t>
            </a:r>
          </a:p>
          <a:p>
            <a:pPr>
              <a:buClr>
                <a:srgbClr val="09738A"/>
              </a:buClr>
            </a:pPr>
            <a:endParaRPr lang="es-ES" sz="2000" b="0" dirty="0"/>
          </a:p>
          <a:p>
            <a:pPr>
              <a:buClr>
                <a:srgbClr val="09738A"/>
              </a:buClr>
            </a:pPr>
            <a:r>
              <a:rPr lang="es-ES" sz="2000" b="0" dirty="0" smtClean="0"/>
              <a:t>Distintas medidas de la importancia de los nodos del grafo, según el </a:t>
            </a:r>
            <a:r>
              <a:rPr lang="es-ES" sz="2000" b="0" dirty="0" smtClean="0">
                <a:solidFill>
                  <a:srgbClr val="09738A"/>
                </a:solidFill>
              </a:rPr>
              <a:t>papel del usuario dentro de la comunidad</a:t>
            </a:r>
            <a:r>
              <a:rPr lang="es-ES" sz="2000" b="0" dirty="0" smtClean="0"/>
              <a:t>.</a:t>
            </a:r>
            <a:endParaRPr lang="es-ES" sz="2000" b="0" dirty="0" smtClean="0">
              <a:solidFill>
                <a:srgbClr val="09738A"/>
              </a:solidFill>
            </a:endParaRPr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 smtClean="0"/>
          </a:p>
          <a:p>
            <a:pPr marL="342900" indent="-342900">
              <a:buClr>
                <a:srgbClr val="09738A"/>
              </a:buClr>
              <a:buFont typeface="Wingdings" panose="05000000000000000000" pitchFamily="2" charset="2"/>
              <a:buChar char="Ø"/>
            </a:pPr>
            <a:endParaRPr lang="es-ES" sz="2000" b="0" dirty="0"/>
          </a:p>
          <a:p>
            <a:endParaRPr lang="es-ES" sz="2000" b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3" y="2619893"/>
            <a:ext cx="8035585" cy="3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ctopus">
      <a:dk1>
        <a:sysClr val="windowText" lastClr="000000"/>
      </a:dk1>
      <a:lt1>
        <a:srgbClr val="FFD522"/>
      </a:lt1>
      <a:dk2>
        <a:srgbClr val="000000"/>
      </a:dk2>
      <a:lt2>
        <a:srgbClr val="FFD522"/>
      </a:lt2>
      <a:accent1>
        <a:srgbClr val="09738A"/>
      </a:accent1>
      <a:accent2>
        <a:srgbClr val="05A693"/>
      </a:accent2>
      <a:accent3>
        <a:srgbClr val="0FBC91"/>
      </a:accent3>
      <a:accent4>
        <a:srgbClr val="ED423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ctopus">
      <a:majorFont>
        <a:latin typeface="Miriam Libre"/>
        <a:ea typeface=""/>
        <a:cs typeface=""/>
      </a:majorFont>
      <a:minorFont>
        <a:latin typeface="Miriam Libre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612</Words>
  <Application>Microsoft Office PowerPoint</Application>
  <PresentationFormat>Presentación en pantalla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Miriam Libre</vt:lpstr>
      <vt:lpstr>Wingdings</vt:lpstr>
      <vt:lpstr>Tema de Office</vt:lpstr>
      <vt:lpstr>ANÁLISIS EN REDES SOCIALES PARA RECURSOS HUMANOS</vt:lpstr>
      <vt:lpstr>Colores del tema</vt:lpstr>
      <vt:lpstr>Selección de usuarios: Lenguajes</vt:lpstr>
      <vt:lpstr>Selección de usuarios: Lenguajes</vt:lpstr>
      <vt:lpstr>Selección de usuarios: Lenguajes</vt:lpstr>
      <vt:lpstr>Ordenación de usuarios: Índice h</vt:lpstr>
      <vt:lpstr>Ordenación de usuarios: Índice h</vt:lpstr>
      <vt:lpstr>Ordenación de usuarios</vt:lpstr>
      <vt:lpstr>Ordenación de usuarios</vt:lpstr>
      <vt:lpstr>Ordenación de usuarios</vt:lpstr>
      <vt:lpstr>Ordenación de usuarios</vt:lpstr>
      <vt:lpstr>Áreas de mejora</vt:lpstr>
      <vt:lpstr>Áreas de mejora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en redes sociales para RRHH</dc:title>
  <dc:creator>Marisa Bravo</dc:creator>
  <cp:lastModifiedBy>Marisa Bravo</cp:lastModifiedBy>
  <cp:revision>25</cp:revision>
  <dcterms:created xsi:type="dcterms:W3CDTF">2017-04-23T17:54:28Z</dcterms:created>
  <dcterms:modified xsi:type="dcterms:W3CDTF">2018-02-18T11:10:59Z</dcterms:modified>
</cp:coreProperties>
</file>