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5" r:id="rId8"/>
    <p:sldId id="263" r:id="rId9"/>
    <p:sldId id="264"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80" d="100"/>
          <a:sy n="80" d="100"/>
        </p:scale>
        <p:origin x="-1074" y="348"/>
      </p:cViewPr>
      <p:guideLst>
        <p:guide orient="horz" pos="2160"/>
        <p:guide pos="2880"/>
      </p:guideLst>
    </p:cSldViewPr>
  </p:slideViewPr>
  <p:outlineViewPr>
    <p:cViewPr>
      <p:scale>
        <a:sx n="33" d="100"/>
        <a:sy n="33" d="100"/>
      </p:scale>
      <p:origin x="48" y="26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E20C7EA-47BD-4272-8CDE-C64DC823F36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E20C7EA-47BD-4272-8CDE-C64DC823F36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EE20C7EA-47BD-4272-8CDE-C64DC823F36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EE20C7EA-47BD-4272-8CDE-C64DC823F36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E20C7EA-47BD-4272-8CDE-C64DC823F36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CFBCA799-1253-41F4-B667-DA3F0551EA3B}" type="datetimeFigureOut">
              <a:rPr lang="es-ES" smtClean="0"/>
              <a:t>07/02/2017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E20C7EA-47BD-4272-8CDE-C64DC823F36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EE20C7EA-47BD-4272-8CDE-C64DC823F36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EE20C7EA-47BD-4272-8CDE-C64DC823F36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EE20C7EA-47BD-4272-8CDE-C64DC823F36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E20C7EA-47BD-4272-8CDE-C64DC823F36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CFBCA799-1253-41F4-B667-DA3F0551EA3B}" type="datetimeFigureOut">
              <a:rPr lang="es-ES" smtClean="0"/>
              <a:t>07/02/2017</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EE20C7EA-47BD-4272-8CDE-C64DC823F36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CFBCA799-1253-41F4-B667-DA3F0551EA3B}" type="datetimeFigureOut">
              <a:rPr lang="es-ES" smtClean="0"/>
              <a:t>07/02/2017</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FBCA799-1253-41F4-B667-DA3F0551EA3B}" type="datetimeFigureOut">
              <a:rPr lang="es-ES" smtClean="0"/>
              <a:t>07/02/2017</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E20C7EA-47BD-4272-8CDE-C64DC823F36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Integrantes:</a:t>
            </a:r>
          </a:p>
          <a:p>
            <a:r>
              <a:rPr lang="es-ES" dirty="0" smtClean="0"/>
              <a:t>Ricardo Antonio velazquez valdez</a:t>
            </a:r>
          </a:p>
          <a:p>
            <a:r>
              <a:rPr lang="es-ES" dirty="0" smtClean="0"/>
              <a:t>José antonio de los santos González</a:t>
            </a:r>
          </a:p>
          <a:p>
            <a:r>
              <a:rPr lang="es-ES" dirty="0" smtClean="0"/>
              <a:t>Moisés everardo ruiz angulo</a:t>
            </a:r>
            <a:endParaRPr lang="es-ES" dirty="0"/>
          </a:p>
        </p:txBody>
      </p:sp>
      <p:sp>
        <p:nvSpPr>
          <p:cNvPr id="2" name="1 Título"/>
          <p:cNvSpPr>
            <a:spLocks noGrp="1"/>
          </p:cNvSpPr>
          <p:nvPr>
            <p:ph type="ctrTitle"/>
          </p:nvPr>
        </p:nvSpPr>
        <p:spPr/>
        <p:txBody>
          <a:bodyPr/>
          <a:lstStyle/>
          <a:p>
            <a:r>
              <a:rPr lang="es-ES" smtClean="0"/>
              <a:t>Sistema para el </a:t>
            </a:r>
            <a:r>
              <a:rPr lang="es-ES" dirty="0" smtClean="0"/>
              <a:t>control de asesorías escolares</a:t>
            </a:r>
            <a:endParaRPr lang="es-ES" dirty="0"/>
          </a:p>
        </p:txBody>
      </p:sp>
    </p:spTree>
    <p:extLst>
      <p:ext uri="{BB962C8B-B14F-4D97-AF65-F5344CB8AC3E}">
        <p14:creationId xmlns:p14="http://schemas.microsoft.com/office/powerpoint/2010/main" val="3974866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a:bodyPr>
          <a:lstStyle/>
          <a:p>
            <a:r>
              <a:rPr lang="es-ES" dirty="0" smtClean="0"/>
              <a:t>Antecedentes y Motivación</a:t>
            </a:r>
            <a:endParaRPr lang="es-ES" sz="7300" dirty="0"/>
          </a:p>
        </p:txBody>
      </p:sp>
      <p:sp>
        <p:nvSpPr>
          <p:cNvPr id="3" name="2 Marcador de contenido"/>
          <p:cNvSpPr>
            <a:spLocks noGrp="1"/>
          </p:cNvSpPr>
          <p:nvPr>
            <p:ph sz="quarter" idx="1"/>
          </p:nvPr>
        </p:nvSpPr>
        <p:spPr>
          <a:xfrm>
            <a:off x="301752" y="1527048"/>
            <a:ext cx="8518720" cy="4854280"/>
          </a:xfrm>
        </p:spPr>
        <p:txBody>
          <a:bodyPr>
            <a:normAutofit fontScale="77500" lnSpcReduction="20000"/>
          </a:bodyPr>
          <a:lstStyle/>
          <a:p>
            <a:pPr marL="0" indent="0" algn="just">
              <a:buNone/>
            </a:pPr>
            <a:r>
              <a:rPr lang="es-ES" sz="3100" dirty="0" smtClean="0"/>
              <a:t>En el </a:t>
            </a:r>
            <a:r>
              <a:rPr lang="es-ES" sz="3100" dirty="0"/>
              <a:t>sistema de vinculación de </a:t>
            </a:r>
            <a:r>
              <a:rPr lang="es-ES" sz="3100" dirty="0" smtClean="0"/>
              <a:t>asesorías actual </a:t>
            </a:r>
            <a:r>
              <a:rPr lang="es-ES" sz="3100" dirty="0" smtClean="0"/>
              <a:t>en diversas instituciones consta en lo siguientes pasos:</a:t>
            </a:r>
          </a:p>
          <a:p>
            <a:pPr marL="0" indent="0" algn="just">
              <a:buNone/>
            </a:pPr>
            <a:r>
              <a:rPr lang="es-ES" sz="3100" dirty="0" smtClean="0"/>
              <a:t>1. Los </a:t>
            </a:r>
            <a:r>
              <a:rPr lang="es-ES" sz="3100" dirty="0"/>
              <a:t>alumnos deben acercarse al área de asesorías y llenar un registro de </a:t>
            </a:r>
            <a:r>
              <a:rPr lang="es-ES" sz="3100" dirty="0" smtClean="0"/>
              <a:t>vinculación de forma </a:t>
            </a:r>
            <a:r>
              <a:rPr lang="es-ES" sz="3100" dirty="0" smtClean="0"/>
              <a:t>manual.</a:t>
            </a:r>
          </a:p>
          <a:p>
            <a:pPr marL="0" indent="0" algn="just">
              <a:buNone/>
            </a:pPr>
            <a:r>
              <a:rPr lang="es-ES" sz="3100" dirty="0" smtClean="0"/>
              <a:t>2. T</a:t>
            </a:r>
            <a:r>
              <a:rPr lang="es-ES" sz="3100" dirty="0" smtClean="0"/>
              <a:t>ienen </a:t>
            </a:r>
            <a:r>
              <a:rPr lang="es-ES" sz="3100" dirty="0" smtClean="0"/>
              <a:t>que </a:t>
            </a:r>
            <a:r>
              <a:rPr lang="es-ES" sz="3100" dirty="0" smtClean="0"/>
              <a:t>acudir personalmente con </a:t>
            </a:r>
            <a:r>
              <a:rPr lang="es-ES" sz="3100" dirty="0" smtClean="0"/>
              <a:t>el asesor para poder acordar como se efectuarán las </a:t>
            </a:r>
            <a:r>
              <a:rPr lang="es-ES" sz="3100" dirty="0" smtClean="0"/>
              <a:t>asesorías.</a:t>
            </a:r>
          </a:p>
          <a:p>
            <a:pPr marL="0" indent="0" algn="just">
              <a:buNone/>
            </a:pPr>
            <a:r>
              <a:rPr lang="es-ES" sz="3100" dirty="0" smtClean="0"/>
              <a:t>3. Se I</a:t>
            </a:r>
            <a:r>
              <a:rPr lang="es-ES" sz="3100" dirty="0" smtClean="0"/>
              <a:t>nforma </a:t>
            </a:r>
            <a:r>
              <a:rPr lang="es-ES" sz="3100" dirty="0" smtClean="0"/>
              <a:t>al tutor sobre lo acordado de forma presencial. </a:t>
            </a:r>
            <a:endParaRPr lang="es-ES" sz="3100" dirty="0" smtClean="0"/>
          </a:p>
          <a:p>
            <a:pPr marL="0" indent="0" algn="just">
              <a:buNone/>
            </a:pPr>
            <a:r>
              <a:rPr lang="es-ES" sz="3100" dirty="0" smtClean="0"/>
              <a:t>4. El tutor autoriza la asesoría.</a:t>
            </a:r>
          </a:p>
          <a:p>
            <a:pPr marL="0" indent="0" algn="just">
              <a:buNone/>
            </a:pPr>
            <a:r>
              <a:rPr lang="es-ES" sz="3100" dirty="0" smtClean="0"/>
              <a:t>5. Se llena un formato en donde se toma la firma de tutor, asesor y asesorado.</a:t>
            </a:r>
          </a:p>
          <a:p>
            <a:pPr marL="0" indent="0" algn="just">
              <a:buNone/>
            </a:pPr>
            <a:r>
              <a:rPr lang="es-ES" sz="3100" dirty="0" smtClean="0"/>
              <a:t>6. Se archivan los formatos para control interno.</a:t>
            </a:r>
            <a:endParaRPr lang="es-ES" sz="3100" dirty="0"/>
          </a:p>
          <a:p>
            <a:pPr marL="0" indent="0" algn="just">
              <a:buNone/>
            </a:pPr>
            <a:r>
              <a:rPr lang="es-ES" sz="3100" dirty="0" smtClean="0"/>
              <a:t>La idea de mejorar este sistema surgió </a:t>
            </a:r>
            <a:r>
              <a:rPr lang="es-ES" sz="3100" dirty="0" smtClean="0"/>
              <a:t>porque ocupábamos una asesoría de forma urgente y desconocíamos como conseguirla por falta de tiempo.</a:t>
            </a:r>
          </a:p>
        </p:txBody>
      </p:sp>
    </p:spTree>
    <p:extLst>
      <p:ext uri="{BB962C8B-B14F-4D97-AF65-F5344CB8AC3E}">
        <p14:creationId xmlns:p14="http://schemas.microsoft.com/office/powerpoint/2010/main" val="1252328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 General</a:t>
            </a:r>
            <a:endParaRPr lang="es-ES" dirty="0"/>
          </a:p>
        </p:txBody>
      </p:sp>
      <p:sp>
        <p:nvSpPr>
          <p:cNvPr id="3" name="2 Marcador de contenido"/>
          <p:cNvSpPr>
            <a:spLocks noGrp="1"/>
          </p:cNvSpPr>
          <p:nvPr>
            <p:ph sz="quarter" idx="1"/>
          </p:nvPr>
        </p:nvSpPr>
        <p:spPr/>
        <p:txBody>
          <a:bodyPr/>
          <a:lstStyle/>
          <a:p>
            <a:pPr algn="just"/>
            <a:r>
              <a:rPr lang="es-ES" dirty="0"/>
              <a:t>Crear una aplicación web que permita sistematizar el proceso de asesoría </a:t>
            </a:r>
            <a:r>
              <a:rPr lang="es-ES" dirty="0" smtClean="0"/>
              <a:t>académicas en </a:t>
            </a:r>
            <a:r>
              <a:rPr lang="es-ES" dirty="0"/>
              <a:t>las instituciones </a:t>
            </a:r>
            <a:r>
              <a:rPr lang="es-ES" dirty="0" smtClean="0"/>
              <a:t>educativas.</a:t>
            </a:r>
          </a:p>
        </p:txBody>
      </p:sp>
    </p:spTree>
    <p:extLst>
      <p:ext uri="{BB962C8B-B14F-4D97-AF65-F5344CB8AC3E}">
        <p14:creationId xmlns:p14="http://schemas.microsoft.com/office/powerpoint/2010/main" val="974095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Justificación </a:t>
            </a:r>
            <a:endParaRPr lang="es-ES" dirty="0"/>
          </a:p>
        </p:txBody>
      </p:sp>
      <p:sp>
        <p:nvSpPr>
          <p:cNvPr id="3" name="2 Marcador de contenido"/>
          <p:cNvSpPr>
            <a:spLocks noGrp="1"/>
          </p:cNvSpPr>
          <p:nvPr>
            <p:ph sz="quarter" idx="1"/>
          </p:nvPr>
        </p:nvSpPr>
        <p:spPr/>
        <p:txBody>
          <a:bodyPr>
            <a:normAutofit fontScale="92500" lnSpcReduction="10000"/>
          </a:bodyPr>
          <a:lstStyle/>
          <a:p>
            <a:pPr marL="0" indent="0" algn="just">
              <a:buNone/>
            </a:pPr>
            <a:r>
              <a:rPr lang="es-ES" dirty="0"/>
              <a:t>Como principal </a:t>
            </a:r>
            <a:r>
              <a:rPr lang="es-ES" dirty="0" smtClean="0"/>
              <a:t>beneficio de esta aplicación web, </a:t>
            </a:r>
            <a:r>
              <a:rPr lang="es-ES" dirty="0"/>
              <a:t>se obtendría un proceso de vinculación más </a:t>
            </a:r>
            <a:r>
              <a:rPr lang="es-ES" dirty="0" smtClean="0"/>
              <a:t>eficiente </a:t>
            </a:r>
            <a:r>
              <a:rPr lang="es-ES" dirty="0"/>
              <a:t>entre </a:t>
            </a:r>
            <a:r>
              <a:rPr lang="es-ES" dirty="0" smtClean="0"/>
              <a:t>Asesor-Asesorado. Otro de los </a:t>
            </a:r>
            <a:r>
              <a:rPr lang="es-ES" dirty="0" smtClean="0"/>
              <a:t>beneficios que implicaría el sistema seria un control de usuarios, que los alumnos tengan la facilidad de buscar asesores que estén disponibles en diversos temas, brindar un seguimiento para las asesorías que se estén efectuando, un mejor control para notificar las asesorías pendientes, entre otros.</a:t>
            </a:r>
            <a:endParaRPr lang="es-ES" dirty="0" smtClean="0"/>
          </a:p>
          <a:p>
            <a:pPr marL="0" indent="0" algn="just">
              <a:buNone/>
            </a:pPr>
            <a:r>
              <a:rPr lang="es-ES" dirty="0" smtClean="0"/>
              <a:t>Además, </a:t>
            </a:r>
            <a:r>
              <a:rPr lang="es-ES" dirty="0"/>
              <a:t>l</a:t>
            </a:r>
            <a:r>
              <a:rPr lang="es-ES" dirty="0" smtClean="0"/>
              <a:t>a </a:t>
            </a:r>
            <a:r>
              <a:rPr lang="es-ES" dirty="0"/>
              <a:t>interfaz de usuario </a:t>
            </a:r>
            <a:r>
              <a:rPr lang="es-ES" dirty="0" smtClean="0"/>
              <a:t>estará </a:t>
            </a:r>
            <a:r>
              <a:rPr lang="es-ES" dirty="0" smtClean="0"/>
              <a:t>diseñada para que sea amigable </a:t>
            </a:r>
            <a:r>
              <a:rPr lang="es-ES" dirty="0"/>
              <a:t>e intuitiva</a:t>
            </a:r>
            <a:r>
              <a:rPr lang="es-ES" dirty="0" smtClean="0"/>
              <a:t>.</a:t>
            </a:r>
          </a:p>
          <a:p>
            <a:pPr marL="0" indent="0" algn="just">
              <a:buNone/>
            </a:pPr>
            <a:r>
              <a:rPr lang="es-ES" dirty="0" smtClean="0"/>
              <a:t>Todo </a:t>
            </a:r>
            <a:r>
              <a:rPr lang="es-ES" dirty="0"/>
              <a:t>esto con la finalidad de que los alumnos tengan beneficios que </a:t>
            </a:r>
            <a:r>
              <a:rPr lang="es-ES" dirty="0" smtClean="0"/>
              <a:t>apoyen </a:t>
            </a:r>
            <a:r>
              <a:rPr lang="es-ES" dirty="0"/>
              <a:t>su desempeño académico</a:t>
            </a:r>
            <a:r>
              <a:rPr lang="es-ES" dirty="0" smtClean="0"/>
              <a:t>. </a:t>
            </a:r>
          </a:p>
        </p:txBody>
      </p:sp>
    </p:spTree>
    <p:extLst>
      <p:ext uri="{BB962C8B-B14F-4D97-AF65-F5344CB8AC3E}">
        <p14:creationId xmlns:p14="http://schemas.microsoft.com/office/powerpoint/2010/main" val="329341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Alcance</a:t>
            </a:r>
            <a:endParaRPr lang="es-ES" dirty="0"/>
          </a:p>
        </p:txBody>
      </p:sp>
      <p:sp>
        <p:nvSpPr>
          <p:cNvPr id="3" name="2 Marcador de contenido"/>
          <p:cNvSpPr>
            <a:spLocks noGrp="1"/>
          </p:cNvSpPr>
          <p:nvPr>
            <p:ph sz="quarter" idx="1"/>
          </p:nvPr>
        </p:nvSpPr>
        <p:spPr>
          <a:xfrm>
            <a:off x="323528" y="1556792"/>
            <a:ext cx="8640960" cy="4824536"/>
          </a:xfrm>
        </p:spPr>
        <p:txBody>
          <a:bodyPr>
            <a:normAutofit/>
          </a:bodyPr>
          <a:lstStyle/>
          <a:p>
            <a:pPr algn="just"/>
            <a:r>
              <a:rPr lang="es-ES" dirty="0" smtClean="0"/>
              <a:t>El usuario podrá registrase mediante matricula y password como Asesor, Asesorado, Asesor Par o Tutor.</a:t>
            </a:r>
          </a:p>
          <a:p>
            <a:pPr algn="just"/>
            <a:r>
              <a:rPr lang="es-ES" dirty="0" smtClean="0"/>
              <a:t>El usuario asesorado podrá realizar una búsqueda de asesores o temas, donde se podrá suscribir.</a:t>
            </a:r>
          </a:p>
          <a:p>
            <a:pPr algn="just"/>
            <a:r>
              <a:rPr lang="es-ES" dirty="0" smtClean="0"/>
              <a:t>El tutor (</a:t>
            </a:r>
            <a:r>
              <a:rPr lang="es-ES" dirty="0" err="1" smtClean="0"/>
              <a:t>admon</a:t>
            </a:r>
            <a:r>
              <a:rPr lang="es-ES" dirty="0" smtClean="0"/>
              <a:t>) verá el seguimiento de cada uno de los asesores.</a:t>
            </a:r>
          </a:p>
          <a:p>
            <a:pPr algn="just"/>
            <a:r>
              <a:rPr lang="es-ES" dirty="0" smtClean="0"/>
              <a:t>El tutor y el Asesor recibirá una notificación vía correo electrónico de las asesorías que tengan pendientes.</a:t>
            </a:r>
          </a:p>
          <a:p>
            <a:pPr marL="0" indent="0" algn="just">
              <a:buNone/>
            </a:pPr>
            <a:endParaRPr lang="es-ES" dirty="0" smtClean="0"/>
          </a:p>
          <a:p>
            <a:pPr algn="just"/>
            <a:endParaRPr lang="es-ES" dirty="0" smtClean="0"/>
          </a:p>
        </p:txBody>
      </p:sp>
    </p:spTree>
    <p:extLst>
      <p:ext uri="{BB962C8B-B14F-4D97-AF65-F5344CB8AC3E}">
        <p14:creationId xmlns:p14="http://schemas.microsoft.com/office/powerpoint/2010/main" val="1002788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Cronograma de actividades</a:t>
            </a:r>
            <a:endParaRPr lang="es-ES" dirty="0"/>
          </a:p>
        </p:txBody>
      </p:sp>
    </p:spTree>
    <p:extLst>
      <p:ext uri="{BB962C8B-B14F-4D97-AF65-F5344CB8AC3E}">
        <p14:creationId xmlns:p14="http://schemas.microsoft.com/office/powerpoint/2010/main" val="95318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4 Marcador de contenido"/>
          <p:cNvGraphicFramePr>
            <a:graphicFrameLocks/>
          </p:cNvGraphicFramePr>
          <p:nvPr>
            <p:extLst>
              <p:ext uri="{D42A27DB-BD31-4B8C-83A1-F6EECF244321}">
                <p14:modId xmlns:p14="http://schemas.microsoft.com/office/powerpoint/2010/main" val="3711442785"/>
              </p:ext>
            </p:extLst>
          </p:nvPr>
        </p:nvGraphicFramePr>
        <p:xfrm>
          <a:off x="179512" y="260648"/>
          <a:ext cx="8712970" cy="6160317"/>
        </p:xfrm>
        <a:graphic>
          <a:graphicData uri="http://schemas.openxmlformats.org/drawingml/2006/table">
            <a:tbl>
              <a:tblPr firstRow="1" firstCol="1" bandRow="1">
                <a:tableStyleId>{616DA210-FB5B-4158-B5E0-FEB733F419BA}</a:tableStyleId>
              </a:tblPr>
              <a:tblGrid>
                <a:gridCol w="1438610"/>
                <a:gridCol w="1935780"/>
                <a:gridCol w="658058"/>
                <a:gridCol w="3213502"/>
                <a:gridCol w="1467020"/>
              </a:tblGrid>
              <a:tr h="144015">
                <a:tc>
                  <a:txBody>
                    <a:bodyPr/>
                    <a:lstStyle/>
                    <a:p>
                      <a:pPr marR="17145" algn="ctr">
                        <a:lnSpc>
                          <a:spcPct val="115000"/>
                        </a:lnSpc>
                        <a:spcAft>
                          <a:spcPts val="750"/>
                        </a:spcAft>
                      </a:pPr>
                      <a:r>
                        <a:rPr lang="es-ES" sz="1100" kern="1200" dirty="0">
                          <a:effectLst/>
                        </a:rPr>
                        <a:t>Fecha </a:t>
                      </a:r>
                      <a:endParaRPr lang="es-ES" sz="1000" b="1" dirty="0">
                        <a:solidFill>
                          <a:schemeClr val="tx1"/>
                        </a:solidFill>
                        <a:effectLst/>
                        <a:latin typeface="Calibri"/>
                        <a:ea typeface="Times New Roman"/>
                        <a:cs typeface="Calibri"/>
                      </a:endParaRPr>
                    </a:p>
                  </a:txBody>
                  <a:tcPr marL="37582" marR="37582" marT="0" marB="0"/>
                </a:tc>
                <a:tc>
                  <a:txBody>
                    <a:bodyPr/>
                    <a:lstStyle/>
                    <a:p>
                      <a:pPr algn="ctr">
                        <a:lnSpc>
                          <a:spcPct val="115000"/>
                        </a:lnSpc>
                        <a:spcAft>
                          <a:spcPts val="750"/>
                        </a:spcAft>
                      </a:pPr>
                      <a:r>
                        <a:rPr lang="es-ES" sz="1100" kern="1200" dirty="0">
                          <a:effectLst/>
                        </a:rPr>
                        <a:t>Duración</a:t>
                      </a:r>
                      <a:endParaRPr lang="es-ES" sz="1000" b="1" dirty="0">
                        <a:solidFill>
                          <a:schemeClr val="tx1"/>
                        </a:solidFill>
                        <a:effectLst/>
                        <a:latin typeface="Calibri"/>
                        <a:ea typeface="Times New Roman"/>
                        <a:cs typeface="Calibri"/>
                      </a:endParaRPr>
                    </a:p>
                  </a:txBody>
                  <a:tcPr marL="37582" marR="37582" marT="0" marB="0"/>
                </a:tc>
                <a:tc>
                  <a:txBody>
                    <a:bodyPr/>
                    <a:lstStyle/>
                    <a:p>
                      <a:pPr marL="0" algn="ctr" rtl="0" eaLnBrk="1" latinLnBrk="0" hangingPunct="1">
                        <a:lnSpc>
                          <a:spcPct val="115000"/>
                        </a:lnSpc>
                        <a:spcAft>
                          <a:spcPts val="750"/>
                        </a:spcAft>
                      </a:pPr>
                      <a:r>
                        <a:rPr kumimoji="0" lang="es-ES" sz="1100" b="1" kern="1200" dirty="0" smtClean="0">
                          <a:solidFill>
                            <a:schemeClr val="tx1"/>
                          </a:solidFill>
                          <a:effectLst/>
                          <a:latin typeface="+mn-lt"/>
                          <a:ea typeface="+mn-ea"/>
                          <a:cs typeface="+mn-cs"/>
                        </a:rPr>
                        <a:t>Horas</a:t>
                      </a:r>
                      <a:endParaRPr kumimoji="0" lang="es-ES" sz="1100" b="1" kern="1200" dirty="0">
                        <a:solidFill>
                          <a:schemeClr val="tx1"/>
                        </a:solidFill>
                        <a:effectLst/>
                        <a:latin typeface="+mn-lt"/>
                        <a:ea typeface="+mn-ea"/>
                        <a:cs typeface="+mn-cs"/>
                      </a:endParaRPr>
                    </a:p>
                  </a:txBody>
                  <a:tcPr marL="37582" marR="37582" marT="0" marB="0"/>
                </a:tc>
                <a:tc>
                  <a:txBody>
                    <a:bodyPr/>
                    <a:lstStyle/>
                    <a:p>
                      <a:pPr algn="ctr">
                        <a:lnSpc>
                          <a:spcPct val="115000"/>
                        </a:lnSpc>
                        <a:spcAft>
                          <a:spcPts val="750"/>
                        </a:spcAft>
                      </a:pPr>
                      <a:r>
                        <a:rPr lang="es-ES" sz="1100" kern="1200" dirty="0">
                          <a:effectLst/>
                        </a:rPr>
                        <a:t>Actividad a realizar</a:t>
                      </a:r>
                      <a:endParaRPr lang="es-ES" sz="1000" b="1" dirty="0">
                        <a:solidFill>
                          <a:schemeClr val="tx1"/>
                        </a:solidFill>
                        <a:effectLst/>
                        <a:latin typeface="Calibri"/>
                        <a:ea typeface="Times New Roman"/>
                        <a:cs typeface="Calibri"/>
                      </a:endParaRPr>
                    </a:p>
                  </a:txBody>
                  <a:tcPr marL="37582" marR="37582" marT="0" marB="0"/>
                </a:tc>
                <a:tc>
                  <a:txBody>
                    <a:bodyPr/>
                    <a:lstStyle/>
                    <a:p>
                      <a:pPr algn="ctr">
                        <a:lnSpc>
                          <a:spcPct val="115000"/>
                        </a:lnSpc>
                        <a:spcAft>
                          <a:spcPts val="750"/>
                        </a:spcAft>
                      </a:pPr>
                      <a:r>
                        <a:rPr lang="es-ES" sz="1100" kern="1200" dirty="0">
                          <a:effectLst/>
                        </a:rPr>
                        <a:t>Responsable</a:t>
                      </a:r>
                      <a:endParaRPr lang="es-ES" sz="1000" b="1" dirty="0">
                        <a:solidFill>
                          <a:schemeClr val="tx1"/>
                        </a:solidFill>
                        <a:effectLst/>
                        <a:latin typeface="Calibri"/>
                        <a:ea typeface="Times New Roman"/>
                        <a:cs typeface="Calibri"/>
                      </a:endParaRPr>
                    </a:p>
                  </a:txBody>
                  <a:tcPr marL="37582" marR="37582" marT="0" marB="0"/>
                </a:tc>
              </a:tr>
              <a:tr h="180854">
                <a:tc rowSpan="4">
                  <a:txBody>
                    <a:bodyPr/>
                    <a:lstStyle/>
                    <a:p>
                      <a:pPr algn="ctr">
                        <a:lnSpc>
                          <a:spcPct val="115000"/>
                        </a:lnSpc>
                        <a:spcAft>
                          <a:spcPts val="750"/>
                        </a:spcAft>
                      </a:pPr>
                      <a:r>
                        <a:rPr lang="es-ES" sz="1000" kern="1200" dirty="0">
                          <a:effectLst/>
                        </a:rPr>
                        <a:t>Semana 1 (Enero)</a:t>
                      </a:r>
                      <a:endParaRPr lang="es-ES" sz="1000" dirty="0">
                        <a:effectLst/>
                      </a:endParaRPr>
                    </a:p>
                    <a:p>
                      <a:pPr algn="ctr">
                        <a:lnSpc>
                          <a:spcPct val="115000"/>
                        </a:lnSpc>
                        <a:spcAft>
                          <a:spcPts val="750"/>
                        </a:spcAft>
                      </a:pPr>
                      <a:r>
                        <a:rPr lang="es-ES" sz="1000" kern="1200" dirty="0">
                          <a:effectLst/>
                        </a:rPr>
                        <a:t>Análisis</a:t>
                      </a:r>
                      <a:endParaRPr lang="es-ES" sz="1000" b="1"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900" kern="1200" dirty="0">
                          <a:effectLst/>
                        </a:rPr>
                        <a:t>2 Días </a:t>
                      </a:r>
                      <a:r>
                        <a:rPr lang="es-ES" sz="900" kern="1200" dirty="0" smtClean="0">
                          <a:effectLst/>
                        </a:rPr>
                        <a:t>(Martes </a:t>
                      </a:r>
                      <a:r>
                        <a:rPr lang="es-ES" sz="900" kern="1200" dirty="0">
                          <a:effectLst/>
                        </a:rPr>
                        <a:t>y </a:t>
                      </a:r>
                      <a:r>
                        <a:rPr lang="es-ES" sz="900" kern="1200" dirty="0" smtClean="0">
                          <a:effectLst/>
                        </a:rPr>
                        <a:t>Miercoles)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2 </a:t>
                      </a:r>
                      <a:r>
                        <a:rPr lang="es-ES" sz="900" dirty="0" err="1" smtClean="0">
                          <a:solidFill>
                            <a:schemeClr val="tx1"/>
                          </a:solidFill>
                          <a:effectLst/>
                          <a:latin typeface="Calibri"/>
                          <a:ea typeface="Times New Roman"/>
                          <a:cs typeface="Calibri"/>
                        </a:rPr>
                        <a:t>Hrs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a:effectLst/>
                        </a:rPr>
                        <a:t>Etapa de análisis de los procesos de asesorías</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Ricardo</a:t>
                      </a:r>
                      <a:endParaRPr lang="es-ES" sz="1000" dirty="0">
                        <a:solidFill>
                          <a:schemeClr val="tx1"/>
                        </a:solidFill>
                        <a:effectLst/>
                        <a:latin typeface="Calibri"/>
                        <a:ea typeface="Times New Roman"/>
                        <a:cs typeface="Calibri"/>
                      </a:endParaRPr>
                    </a:p>
                  </a:txBody>
                  <a:tcPr marL="37582" marR="37582" marT="0" marB="0" anchor="ctr"/>
                </a:tc>
              </a:tr>
              <a:tr h="293754">
                <a:tc vMerge="1">
                  <a:txBody>
                    <a:bodyPr/>
                    <a:lstStyle/>
                    <a:p>
                      <a:endParaRPr lang="es-ES"/>
                    </a:p>
                  </a:txBody>
                  <a:tcPr/>
                </a:tc>
                <a:tc>
                  <a:txBody>
                    <a:bodyPr/>
                    <a:lstStyle/>
                    <a:p>
                      <a:pPr algn="ctr">
                        <a:lnSpc>
                          <a:spcPts val="1390"/>
                        </a:lnSpc>
                        <a:spcAft>
                          <a:spcPts val="750"/>
                        </a:spcAft>
                      </a:pPr>
                      <a:r>
                        <a:rPr lang="es-ES" sz="1000" kern="1200" dirty="0">
                          <a:effectLst/>
                        </a:rPr>
                        <a:t>6 Días (Lunes a Sábado)</a:t>
                      </a:r>
                      <a:endParaRPr lang="es-ES" sz="10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dirty="0" smtClean="0">
                          <a:solidFill>
                            <a:schemeClr val="tx1"/>
                          </a:solidFill>
                          <a:effectLst/>
                          <a:latin typeface="Calibri"/>
                          <a:ea typeface="Times New Roman"/>
                          <a:cs typeface="Calibri"/>
                        </a:rPr>
                        <a:t>18 </a:t>
                      </a:r>
                      <a:r>
                        <a:rPr lang="es-ES" sz="900" dirty="0" err="1" smtClean="0">
                          <a:solidFill>
                            <a:schemeClr val="tx1"/>
                          </a:solidFill>
                          <a:effectLst/>
                          <a:latin typeface="Calibri"/>
                          <a:ea typeface="Times New Roman"/>
                          <a:cs typeface="Calibri"/>
                        </a:rPr>
                        <a:t>Hrs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kern="1200">
                          <a:effectLst/>
                        </a:rPr>
                        <a:t>Crear Acta de inicio del proyecto</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ts val="1390"/>
                        </a:lnSpc>
                        <a:spcAft>
                          <a:spcPts val="750"/>
                        </a:spcAft>
                      </a:pPr>
                      <a:r>
                        <a:rPr lang="es-ES" sz="1000" kern="1200" dirty="0">
                          <a:effectLst/>
                        </a:rPr>
                        <a:t>Moisés</a:t>
                      </a:r>
                      <a:endParaRPr lang="es-ES" sz="1000" dirty="0">
                        <a:solidFill>
                          <a:schemeClr val="tx1"/>
                        </a:solidFill>
                        <a:effectLst/>
                        <a:latin typeface="Calibri"/>
                        <a:ea typeface="Times New Roman"/>
                        <a:cs typeface="Calibri"/>
                      </a:endParaRPr>
                    </a:p>
                  </a:txBody>
                  <a:tcPr marL="37582" marR="37582" marT="0" marB="0" anchor="ctr"/>
                </a:tc>
              </a:tr>
              <a:tr h="180854">
                <a:tc vMerge="1">
                  <a:txBody>
                    <a:bodyPr/>
                    <a:lstStyle/>
                    <a:p>
                      <a:endParaRPr lang="es-ES"/>
                    </a:p>
                  </a:txBody>
                  <a:tcPr/>
                </a:tc>
                <a:tc>
                  <a:txBody>
                    <a:bodyPr/>
                    <a:lstStyle/>
                    <a:p>
                      <a:pPr algn="ctr">
                        <a:lnSpc>
                          <a:spcPct val="115000"/>
                        </a:lnSpc>
                        <a:spcAft>
                          <a:spcPts val="750"/>
                        </a:spcAft>
                      </a:pPr>
                      <a:r>
                        <a:rPr lang="es-ES" sz="900" kern="1200" dirty="0">
                          <a:effectLst/>
                        </a:rPr>
                        <a:t>6 Días (Lunes a Sábado)</a:t>
                      </a:r>
                      <a:endParaRPr lang="es-ES" sz="10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18 </a:t>
                      </a:r>
                      <a:r>
                        <a:rPr lang="es-ES" sz="900" dirty="0" err="1" smtClean="0">
                          <a:solidFill>
                            <a:schemeClr val="tx1"/>
                          </a:solidFill>
                          <a:effectLst/>
                          <a:latin typeface="Calibri"/>
                          <a:ea typeface="Times New Roman"/>
                          <a:cs typeface="Calibri"/>
                        </a:rPr>
                        <a:t>Hrs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a:effectLst/>
                        </a:rPr>
                        <a:t>Prototipo de la base de datos y crear las relaciones</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José Antonio</a:t>
                      </a:r>
                      <a:endParaRPr lang="es-ES" sz="1000" dirty="0">
                        <a:solidFill>
                          <a:schemeClr val="tx1"/>
                        </a:solidFill>
                        <a:effectLst/>
                        <a:latin typeface="Calibri"/>
                        <a:ea typeface="Times New Roman"/>
                        <a:cs typeface="Calibri"/>
                      </a:endParaRPr>
                    </a:p>
                  </a:txBody>
                  <a:tcPr marL="37582" marR="37582" marT="0" marB="0" anchor="ctr"/>
                </a:tc>
              </a:tr>
              <a:tr h="180854">
                <a:tc vMerge="1">
                  <a:txBody>
                    <a:bodyPr/>
                    <a:lstStyle/>
                    <a:p>
                      <a:endParaRPr lang="es-ES"/>
                    </a:p>
                  </a:txBody>
                  <a:tcPr/>
                </a:tc>
                <a:tc>
                  <a:txBody>
                    <a:bodyPr/>
                    <a:lstStyle/>
                    <a:p>
                      <a:pPr algn="ctr">
                        <a:lnSpc>
                          <a:spcPct val="115000"/>
                        </a:lnSpc>
                        <a:spcAft>
                          <a:spcPts val="750"/>
                        </a:spcAft>
                      </a:pPr>
                      <a:r>
                        <a:rPr lang="es-ES" sz="900" kern="1200">
                          <a:effectLst/>
                        </a:rPr>
                        <a:t>1 Día Jueves</a:t>
                      </a:r>
                      <a:endParaRPr lang="es-ES" sz="100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30</a:t>
                      </a:r>
                      <a:r>
                        <a:rPr lang="es-ES" sz="900" baseline="0" dirty="0" smtClean="0">
                          <a:solidFill>
                            <a:schemeClr val="tx1"/>
                          </a:solidFill>
                          <a:effectLst/>
                          <a:latin typeface="Calibri"/>
                          <a:ea typeface="Times New Roman"/>
                          <a:cs typeface="Calibri"/>
                        </a:rPr>
                        <a:t> Min</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a:effectLst/>
                        </a:rPr>
                        <a:t>Primera presentación parcial de avances</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Team Completo</a:t>
                      </a:r>
                      <a:endParaRPr lang="es-ES" sz="1000" dirty="0">
                        <a:solidFill>
                          <a:schemeClr val="tx1"/>
                        </a:solidFill>
                        <a:effectLst/>
                        <a:latin typeface="Calibri"/>
                        <a:ea typeface="Times New Roman"/>
                        <a:cs typeface="Calibri"/>
                      </a:endParaRPr>
                    </a:p>
                  </a:txBody>
                  <a:tcPr marL="37582" marR="37582" marT="0" marB="0" anchor="ctr"/>
                </a:tc>
              </a:tr>
              <a:tr h="644634">
                <a:tc>
                  <a:txBody>
                    <a:bodyPr/>
                    <a:lstStyle/>
                    <a:p>
                      <a:pPr algn="ctr">
                        <a:lnSpc>
                          <a:spcPct val="115000"/>
                        </a:lnSpc>
                        <a:spcAft>
                          <a:spcPts val="750"/>
                        </a:spcAft>
                      </a:pPr>
                      <a:r>
                        <a:rPr lang="es-ES" sz="900" kern="1200" dirty="0">
                          <a:effectLst/>
                        </a:rPr>
                        <a:t>Semana</a:t>
                      </a:r>
                      <a:r>
                        <a:rPr lang="es-ES" sz="1000" kern="1200" dirty="0">
                          <a:effectLst/>
                        </a:rPr>
                        <a:t> 2 (Febrero) Desarrollo</a:t>
                      </a:r>
                      <a:endParaRPr lang="es-ES" sz="1000" b="1"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900" kern="1200" dirty="0">
                          <a:effectLst/>
                        </a:rPr>
                        <a:t>5 Días (Lunes – Viernes)</a:t>
                      </a:r>
                      <a:endParaRPr lang="es-ES" sz="1000" dirty="0">
                        <a:solidFill>
                          <a:schemeClr val="tx1"/>
                        </a:solidFill>
                        <a:effectLst/>
                        <a:latin typeface="Calibri"/>
                        <a:ea typeface="Times New Roman"/>
                        <a:cs typeface="Calibri"/>
                      </a:endParaRPr>
                    </a:p>
                  </a:txBody>
                  <a:tcPr marL="37582" marR="37582" marT="0" marB="0" anchor="ctr"/>
                </a:tc>
                <a:tc>
                  <a:txBody>
                    <a:bodyPr/>
                    <a:lstStyle/>
                    <a:p>
                      <a:pPr marL="0" lvl="0" indent="0" algn="l">
                        <a:lnSpc>
                          <a:spcPct val="115000"/>
                        </a:lnSpc>
                        <a:spcAft>
                          <a:spcPts val="0"/>
                        </a:spcAft>
                        <a:buFont typeface="Symbol"/>
                        <a:buNone/>
                        <a:tabLst>
                          <a:tab pos="457200" algn="l"/>
                        </a:tabLst>
                      </a:pPr>
                      <a:r>
                        <a:rPr lang="es-ES" sz="900" dirty="0" smtClean="0">
                          <a:solidFill>
                            <a:schemeClr val="tx1"/>
                          </a:solidFill>
                          <a:effectLst/>
                          <a:latin typeface="Calibri"/>
                          <a:ea typeface="Calibri"/>
                          <a:cs typeface="Calibri"/>
                        </a:rPr>
                        <a:t>10 </a:t>
                      </a:r>
                      <a:r>
                        <a:rPr lang="es-ES" sz="900" dirty="0" err="1" smtClean="0">
                          <a:solidFill>
                            <a:schemeClr val="tx1"/>
                          </a:solidFill>
                          <a:effectLst/>
                          <a:latin typeface="Calibri"/>
                          <a:ea typeface="Calibri"/>
                          <a:cs typeface="Calibri"/>
                        </a:rPr>
                        <a:t>Hrs</a:t>
                      </a:r>
                      <a:r>
                        <a:rPr lang="es-ES" sz="900" dirty="0" smtClean="0">
                          <a:solidFill>
                            <a:schemeClr val="tx1"/>
                          </a:solidFill>
                          <a:effectLst/>
                          <a:latin typeface="Calibri"/>
                          <a:ea typeface="Calibri"/>
                          <a:cs typeface="Calibri"/>
                        </a:rPr>
                        <a:t>.</a:t>
                      </a:r>
                      <a:endParaRPr lang="es-ES" sz="900" dirty="0">
                        <a:solidFill>
                          <a:schemeClr val="tx1"/>
                        </a:solidFill>
                        <a:effectLst/>
                        <a:latin typeface="Calibri"/>
                        <a:ea typeface="Calibri"/>
                        <a:cs typeface="Calibri"/>
                      </a:endParaRPr>
                    </a:p>
                  </a:txBody>
                  <a:tcPr marL="37582" marR="37582" marT="0" marB="0" anchor="ctr"/>
                </a:tc>
                <a:tc>
                  <a:txBody>
                    <a:bodyPr/>
                    <a:lstStyle/>
                    <a:p>
                      <a:pPr algn="l">
                        <a:lnSpc>
                          <a:spcPct val="115000"/>
                        </a:lnSpc>
                        <a:spcAft>
                          <a:spcPts val="750"/>
                        </a:spcAft>
                      </a:pPr>
                      <a:r>
                        <a:rPr lang="es-ES" sz="900" kern="1200" dirty="0">
                          <a:effectLst/>
                        </a:rPr>
                        <a:t>Diseñar las pantallas (Prototipos) Interfaz de usuarios.</a:t>
                      </a:r>
                      <a:endParaRPr lang="es-ES" sz="900" dirty="0">
                        <a:effectLst/>
                      </a:endParaRPr>
                    </a:p>
                    <a:p>
                      <a:pPr marL="342900" lvl="0" indent="-342900" algn="l">
                        <a:lnSpc>
                          <a:spcPct val="115000"/>
                        </a:lnSpc>
                        <a:spcAft>
                          <a:spcPts val="0"/>
                        </a:spcAft>
                        <a:buFont typeface="Symbol"/>
                        <a:buChar char=""/>
                        <a:tabLst>
                          <a:tab pos="457200" algn="l"/>
                        </a:tabLst>
                      </a:pPr>
                      <a:r>
                        <a:rPr lang="es-ES" sz="900" kern="1200" dirty="0">
                          <a:effectLst/>
                        </a:rPr>
                        <a:t>Asesor</a:t>
                      </a:r>
                      <a:endParaRPr lang="es-ES" sz="900" dirty="0">
                        <a:effectLst/>
                      </a:endParaRPr>
                    </a:p>
                    <a:p>
                      <a:pPr marL="342900" lvl="0" indent="-342900" algn="l">
                        <a:lnSpc>
                          <a:spcPct val="115000"/>
                        </a:lnSpc>
                        <a:spcAft>
                          <a:spcPts val="0"/>
                        </a:spcAft>
                        <a:buFont typeface="Symbol"/>
                        <a:buChar char=""/>
                        <a:tabLst>
                          <a:tab pos="457200" algn="l"/>
                        </a:tabLst>
                      </a:pPr>
                      <a:r>
                        <a:rPr lang="es-ES" sz="900" kern="1200" dirty="0">
                          <a:effectLst/>
                        </a:rPr>
                        <a:t>Asesorado</a:t>
                      </a:r>
                      <a:endParaRPr lang="es-ES" sz="900" dirty="0">
                        <a:effectLst/>
                      </a:endParaRPr>
                    </a:p>
                    <a:p>
                      <a:pPr marL="342900" lvl="0" indent="-342900" algn="l">
                        <a:lnSpc>
                          <a:spcPct val="115000"/>
                        </a:lnSpc>
                        <a:spcAft>
                          <a:spcPts val="0"/>
                        </a:spcAft>
                        <a:buFont typeface="Symbol"/>
                        <a:buChar char=""/>
                        <a:tabLst>
                          <a:tab pos="457200" algn="l"/>
                        </a:tabLst>
                      </a:pPr>
                      <a:r>
                        <a:rPr lang="es-ES" sz="900" kern="1200" dirty="0">
                          <a:effectLst/>
                        </a:rPr>
                        <a:t>Tutor</a:t>
                      </a:r>
                      <a:endParaRPr lang="es-ES" sz="900" dirty="0">
                        <a:solidFill>
                          <a:schemeClr val="tx1"/>
                        </a:solidFill>
                        <a:effectLst/>
                        <a:latin typeface="Calibri"/>
                        <a:ea typeface="Calibri"/>
                        <a:cs typeface="Calibri"/>
                      </a:endParaRPr>
                    </a:p>
                  </a:txBody>
                  <a:tcPr marL="37582" marR="37582" marT="0" marB="0" anchor="ctr"/>
                </a:tc>
                <a:tc>
                  <a:txBody>
                    <a:bodyPr/>
                    <a:lstStyle/>
                    <a:p>
                      <a:pPr algn="ctr">
                        <a:lnSpc>
                          <a:spcPct val="115000"/>
                        </a:lnSpc>
                        <a:spcAft>
                          <a:spcPts val="750"/>
                        </a:spcAft>
                      </a:pPr>
                      <a:r>
                        <a:rPr lang="es-ES" sz="1000" kern="1200" dirty="0">
                          <a:effectLst/>
                        </a:rPr>
                        <a:t>Moisés</a:t>
                      </a:r>
                      <a:endParaRPr lang="es-ES" sz="1000" dirty="0">
                        <a:solidFill>
                          <a:schemeClr val="tx1"/>
                        </a:solidFill>
                        <a:effectLst/>
                        <a:latin typeface="Calibri"/>
                        <a:ea typeface="Times New Roman"/>
                        <a:cs typeface="Calibri"/>
                      </a:endParaRPr>
                    </a:p>
                  </a:txBody>
                  <a:tcPr marL="37582" marR="37582" marT="0" marB="0" anchor="ctr"/>
                </a:tc>
              </a:tr>
              <a:tr h="135852">
                <a:tc rowSpan="3">
                  <a:txBody>
                    <a:bodyPr/>
                    <a:lstStyle/>
                    <a:p>
                      <a:pPr algn="ctr">
                        <a:lnSpc>
                          <a:spcPct val="115000"/>
                        </a:lnSpc>
                        <a:spcAft>
                          <a:spcPts val="750"/>
                        </a:spcAft>
                      </a:pPr>
                      <a:r>
                        <a:rPr lang="es-ES" sz="1400" dirty="0">
                          <a:effectLst/>
                        </a:rPr>
                        <a:t> </a:t>
                      </a:r>
                      <a:r>
                        <a:rPr lang="es-ES" sz="1000" kern="1200" dirty="0">
                          <a:effectLst/>
                        </a:rPr>
                        <a:t>Semana 3 (Febrero)</a:t>
                      </a:r>
                      <a:endParaRPr lang="es-ES" sz="1000" b="1"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900" kern="1200" dirty="0" smtClean="0">
                          <a:effectLst/>
                        </a:rPr>
                        <a:t>3 </a:t>
                      </a:r>
                      <a:r>
                        <a:rPr lang="es-ES" sz="900" kern="1200" dirty="0">
                          <a:effectLst/>
                        </a:rPr>
                        <a:t>días ( Lunes, Miércoles y Viernes)</a:t>
                      </a:r>
                      <a:endParaRPr lang="es-ES" sz="10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dirty="0" smtClean="0">
                          <a:solidFill>
                            <a:schemeClr val="tx1"/>
                          </a:solidFill>
                          <a:effectLst/>
                          <a:latin typeface="Calibri"/>
                          <a:ea typeface="Times New Roman"/>
                          <a:cs typeface="Calibri"/>
                        </a:rPr>
                        <a:t>5 </a:t>
                      </a:r>
                      <a:r>
                        <a:rPr lang="es-ES" sz="900" dirty="0" err="1" smtClean="0">
                          <a:solidFill>
                            <a:schemeClr val="tx1"/>
                          </a:solidFill>
                          <a:effectLst/>
                          <a:latin typeface="Calibri"/>
                          <a:ea typeface="Times New Roman"/>
                          <a:cs typeface="Calibri"/>
                        </a:rPr>
                        <a:t>Hrs</a:t>
                      </a:r>
                      <a:r>
                        <a:rPr lang="es-ES" sz="900" dirty="0" smtClean="0">
                          <a:solidFill>
                            <a:schemeClr val="tx1"/>
                          </a:solidFill>
                          <a:effectLst/>
                          <a:latin typeface="Calibri"/>
                          <a:ea typeface="Times New Roman"/>
                          <a:cs typeface="Calibri"/>
                        </a:rPr>
                        <a:t>,</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kern="1200" dirty="0">
                          <a:effectLst/>
                        </a:rPr>
                        <a:t>Diseñar </a:t>
                      </a:r>
                      <a:r>
                        <a:rPr lang="es-ES" sz="900" kern="1200" dirty="0" smtClean="0">
                          <a:effectLst/>
                        </a:rPr>
                        <a:t> y montar la </a:t>
                      </a:r>
                      <a:r>
                        <a:rPr lang="es-ES" sz="900" kern="1200" dirty="0">
                          <a:effectLst/>
                        </a:rPr>
                        <a:t>base de datos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ts val="1390"/>
                        </a:lnSpc>
                        <a:spcAft>
                          <a:spcPts val="750"/>
                        </a:spcAft>
                      </a:pPr>
                      <a:r>
                        <a:rPr lang="es-ES" sz="1000" kern="1200" dirty="0">
                          <a:effectLst/>
                        </a:rPr>
                        <a:t>José Antonio</a:t>
                      </a:r>
                      <a:endParaRPr lang="es-ES" sz="1000" dirty="0">
                        <a:solidFill>
                          <a:schemeClr val="tx1"/>
                        </a:solidFill>
                        <a:effectLst/>
                        <a:latin typeface="Calibri"/>
                        <a:ea typeface="Times New Roman"/>
                        <a:cs typeface="Calibri"/>
                      </a:endParaRPr>
                    </a:p>
                  </a:txBody>
                  <a:tcPr marL="37582" marR="37582" marT="0" marB="0" anchor="ctr"/>
                </a:tc>
              </a:tr>
              <a:tr h="186038">
                <a:tc vMerge="1">
                  <a:txBody>
                    <a:bodyPr/>
                    <a:lstStyle/>
                    <a:p>
                      <a:endParaRPr lang="es-ES"/>
                    </a:p>
                  </a:txBody>
                  <a:tcPr/>
                </a:tc>
                <a:tc>
                  <a:txBody>
                    <a:bodyPr/>
                    <a:lstStyle/>
                    <a:p>
                      <a:pPr algn="ctr">
                        <a:lnSpc>
                          <a:spcPct val="115000"/>
                        </a:lnSpc>
                        <a:spcAft>
                          <a:spcPts val="1000"/>
                        </a:spcAft>
                      </a:pPr>
                      <a:r>
                        <a:rPr lang="es-ES" sz="900" kern="1200">
                          <a:effectLst/>
                        </a:rPr>
                        <a:t>2 días (Martes y Jueves)</a:t>
                      </a:r>
                      <a:endParaRPr lang="es-ES" sz="1000">
                        <a:solidFill>
                          <a:schemeClr val="tx1"/>
                        </a:solidFill>
                        <a:effectLst/>
                        <a:latin typeface="Calibri"/>
                        <a:ea typeface="Calibri"/>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3 </a:t>
                      </a:r>
                      <a:r>
                        <a:rPr lang="es-ES" sz="900" dirty="0" err="1" smtClean="0">
                          <a:solidFill>
                            <a:schemeClr val="tx1"/>
                          </a:solidFill>
                          <a:effectLst/>
                          <a:latin typeface="Calibri"/>
                          <a:ea typeface="Times New Roman"/>
                          <a:cs typeface="Calibri"/>
                        </a:rPr>
                        <a:t>Hrs</a:t>
                      </a:r>
                      <a:r>
                        <a:rPr lang="es-ES" sz="900" dirty="0" smtClean="0">
                          <a:solidFill>
                            <a:schemeClr val="tx1"/>
                          </a:solidFill>
                          <a:effectLst/>
                          <a:latin typeface="Calibri"/>
                          <a:ea typeface="Times New Roman"/>
                          <a:cs typeface="Calibri"/>
                        </a:rPr>
                        <a:t>.</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a:effectLst/>
                        </a:rPr>
                        <a:t>Crear los formularios de registro (Prototipo)</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Ricardo</a:t>
                      </a:r>
                      <a:endParaRPr lang="es-ES" sz="1000" dirty="0">
                        <a:solidFill>
                          <a:schemeClr val="tx1"/>
                        </a:solidFill>
                        <a:effectLst/>
                        <a:latin typeface="Calibri"/>
                        <a:ea typeface="Times New Roman"/>
                        <a:cs typeface="Calibri"/>
                      </a:endParaRPr>
                    </a:p>
                  </a:txBody>
                  <a:tcPr marL="37582" marR="37582" marT="0" marB="0" anchor="ctr"/>
                </a:tc>
              </a:tr>
              <a:tr h="186038">
                <a:tc vMerge="1">
                  <a:txBody>
                    <a:bodyPr/>
                    <a:lstStyle/>
                    <a:p>
                      <a:endParaRPr lang="es-ES"/>
                    </a:p>
                  </a:txBody>
                  <a:tcPr/>
                </a:tc>
                <a:tc>
                  <a:txBody>
                    <a:bodyPr/>
                    <a:lstStyle/>
                    <a:p>
                      <a:pPr algn="ctr">
                        <a:lnSpc>
                          <a:spcPct val="115000"/>
                        </a:lnSpc>
                        <a:spcAft>
                          <a:spcPts val="1000"/>
                        </a:spcAft>
                      </a:pPr>
                      <a:r>
                        <a:rPr lang="es-ES" sz="900" kern="1200">
                          <a:effectLst/>
                        </a:rPr>
                        <a:t>1 Día Jueves</a:t>
                      </a:r>
                      <a:endParaRPr lang="es-ES" sz="1000">
                        <a:solidFill>
                          <a:schemeClr val="tx1"/>
                        </a:solidFill>
                        <a:effectLst/>
                        <a:latin typeface="Calibri"/>
                        <a:ea typeface="Calibri"/>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30 Min.</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a:effectLst/>
                        </a:rPr>
                        <a:t>Presentación de avances</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Team Completo</a:t>
                      </a:r>
                      <a:endParaRPr lang="es-ES" sz="1000" dirty="0">
                        <a:solidFill>
                          <a:schemeClr val="tx1"/>
                        </a:solidFill>
                        <a:effectLst/>
                        <a:latin typeface="Calibri"/>
                        <a:ea typeface="Times New Roman"/>
                        <a:cs typeface="Calibri"/>
                      </a:endParaRPr>
                    </a:p>
                  </a:txBody>
                  <a:tcPr marL="37582" marR="37582" marT="0" marB="0" anchor="ctr"/>
                </a:tc>
              </a:tr>
              <a:tr h="509729">
                <a:tc rowSpan="2">
                  <a:txBody>
                    <a:bodyPr/>
                    <a:lstStyle/>
                    <a:p>
                      <a:pPr marL="0" algn="ctr" rtl="0" eaLnBrk="1" latinLnBrk="0" hangingPunct="1">
                        <a:lnSpc>
                          <a:spcPct val="115000"/>
                        </a:lnSpc>
                        <a:spcAft>
                          <a:spcPts val="750"/>
                        </a:spcAft>
                      </a:pPr>
                      <a:r>
                        <a:rPr kumimoji="0" lang="es-ES" sz="1000" kern="1200" dirty="0">
                          <a:effectLst/>
                        </a:rPr>
                        <a:t>Semana 4 (Febrero)</a:t>
                      </a:r>
                      <a:endParaRPr kumimoji="0" lang="es-ES" sz="1000" b="1" kern="1200" dirty="0">
                        <a:solidFill>
                          <a:schemeClr val="tx1"/>
                        </a:solidFill>
                        <a:effectLst/>
                        <a:latin typeface="+mn-lt"/>
                        <a:ea typeface="+mn-ea"/>
                        <a:cs typeface="+mn-cs"/>
                      </a:endParaRPr>
                    </a:p>
                  </a:txBody>
                  <a:tcPr marL="37582" marR="37582" marT="0" marB="0" anchor="ctr"/>
                </a:tc>
                <a:tc>
                  <a:txBody>
                    <a:bodyPr/>
                    <a:lstStyle/>
                    <a:p>
                      <a:pPr algn="ctr"/>
                      <a:r>
                        <a:rPr lang="es-ES" sz="1000" dirty="0" smtClean="0">
                          <a:effectLst/>
                        </a:rPr>
                        <a:t>6 días (Lunes a Sábado)</a:t>
                      </a:r>
                      <a:endParaRPr lang="es-ES" sz="1000" dirty="0">
                        <a:solidFill>
                          <a:schemeClr val="tx1"/>
                        </a:solidFill>
                        <a:effectLst/>
                        <a:latin typeface="Calibri"/>
                        <a:cs typeface="Calibri"/>
                      </a:endParaRPr>
                    </a:p>
                  </a:txBody>
                  <a:tcPr marL="37582" marR="37582" marT="0" marB="0" anchor="ctr"/>
                </a:tc>
                <a:tc>
                  <a:txBody>
                    <a:bodyPr/>
                    <a:lstStyle/>
                    <a:p>
                      <a:pPr marL="0" lvl="0" indent="0" algn="l">
                        <a:lnSpc>
                          <a:spcPct val="115000"/>
                        </a:lnSpc>
                        <a:spcAft>
                          <a:spcPts val="0"/>
                        </a:spcAft>
                        <a:buFont typeface="Symbol"/>
                        <a:buNone/>
                        <a:tabLst>
                          <a:tab pos="457200" algn="l"/>
                        </a:tabLst>
                      </a:pPr>
                      <a:r>
                        <a:rPr lang="es-ES" sz="900" dirty="0" smtClean="0">
                          <a:solidFill>
                            <a:schemeClr val="tx1"/>
                          </a:solidFill>
                          <a:effectLst/>
                          <a:latin typeface="Calibri"/>
                          <a:ea typeface="Calibri"/>
                          <a:cs typeface="Calibri"/>
                        </a:rPr>
                        <a:t>14 </a:t>
                      </a:r>
                      <a:r>
                        <a:rPr lang="es-ES" sz="900" dirty="0" err="1" smtClean="0">
                          <a:solidFill>
                            <a:schemeClr val="tx1"/>
                          </a:solidFill>
                          <a:effectLst/>
                          <a:latin typeface="Calibri"/>
                          <a:ea typeface="Calibri"/>
                          <a:cs typeface="Calibri"/>
                        </a:rPr>
                        <a:t>Hrs</a:t>
                      </a:r>
                      <a:endParaRPr lang="es-ES" sz="900" dirty="0">
                        <a:solidFill>
                          <a:schemeClr val="tx1"/>
                        </a:solidFill>
                        <a:effectLst/>
                        <a:latin typeface="Calibri"/>
                        <a:ea typeface="Calibri"/>
                        <a:cs typeface="Calibri"/>
                      </a:endParaRPr>
                    </a:p>
                  </a:txBody>
                  <a:tcPr marL="37582" marR="37582" marT="0" marB="0" anchor="ctr"/>
                </a:tc>
                <a:tc>
                  <a:txBody>
                    <a:bodyPr/>
                    <a:lstStyle/>
                    <a:p>
                      <a:pPr algn="l">
                        <a:lnSpc>
                          <a:spcPct val="115000"/>
                        </a:lnSpc>
                        <a:spcAft>
                          <a:spcPts val="750"/>
                        </a:spcAft>
                      </a:pPr>
                      <a:r>
                        <a:rPr lang="es-ES" sz="900" kern="1200" dirty="0">
                          <a:effectLst/>
                        </a:rPr>
                        <a:t>Programar aplicación Web Parte I</a:t>
                      </a:r>
                      <a:endParaRPr lang="es-ES" sz="900" dirty="0">
                        <a:effectLst/>
                      </a:endParaRPr>
                    </a:p>
                    <a:p>
                      <a:pPr marL="342900" lvl="0" indent="-342900" algn="l">
                        <a:lnSpc>
                          <a:spcPct val="115000"/>
                        </a:lnSpc>
                        <a:spcAft>
                          <a:spcPts val="0"/>
                        </a:spcAft>
                        <a:buFont typeface="Symbol"/>
                        <a:buChar char=""/>
                        <a:tabLst>
                          <a:tab pos="457200" algn="l"/>
                        </a:tabLst>
                      </a:pPr>
                      <a:r>
                        <a:rPr lang="es-ES" sz="900" dirty="0">
                          <a:effectLst/>
                        </a:rPr>
                        <a:t>Formulario de registro</a:t>
                      </a:r>
                    </a:p>
                    <a:p>
                      <a:pPr marL="342900" lvl="0" indent="-342900" algn="l">
                        <a:lnSpc>
                          <a:spcPct val="115000"/>
                        </a:lnSpc>
                        <a:spcAft>
                          <a:spcPts val="0"/>
                        </a:spcAft>
                        <a:buFont typeface="Symbol"/>
                        <a:buChar char=""/>
                        <a:tabLst>
                          <a:tab pos="457200" algn="l"/>
                        </a:tabLst>
                      </a:pPr>
                      <a:r>
                        <a:rPr lang="es-ES" sz="900" dirty="0">
                          <a:effectLst/>
                        </a:rPr>
                        <a:t>Asesorado</a:t>
                      </a:r>
                      <a:endParaRPr lang="es-ES" sz="900" dirty="0">
                        <a:solidFill>
                          <a:schemeClr val="tx1"/>
                        </a:solidFill>
                        <a:effectLst/>
                        <a:latin typeface="Calibri"/>
                        <a:ea typeface="Calibri"/>
                        <a:cs typeface="Calibri"/>
                      </a:endParaRPr>
                    </a:p>
                  </a:txBody>
                  <a:tcPr marL="37582" marR="37582" marT="0" marB="0" anchor="ctr"/>
                </a:tc>
                <a:tc>
                  <a:txBody>
                    <a:bodyPr/>
                    <a:lstStyle/>
                    <a:p>
                      <a:pPr algn="ctr">
                        <a:lnSpc>
                          <a:spcPct val="115000"/>
                        </a:lnSpc>
                        <a:spcAft>
                          <a:spcPts val="750"/>
                        </a:spcAft>
                      </a:pPr>
                      <a:r>
                        <a:rPr lang="es-ES" sz="1000" kern="1200" dirty="0">
                          <a:effectLst/>
                        </a:rPr>
                        <a:t>José Antonio</a:t>
                      </a:r>
                      <a:endParaRPr lang="es-ES" sz="1000" dirty="0">
                        <a:solidFill>
                          <a:schemeClr val="tx1"/>
                        </a:solidFill>
                        <a:effectLst/>
                        <a:latin typeface="Calibri"/>
                        <a:ea typeface="Times New Roman"/>
                        <a:cs typeface="Calibri"/>
                      </a:endParaRPr>
                    </a:p>
                  </a:txBody>
                  <a:tcPr marL="37582" marR="37582" marT="0" marB="0" anchor="ctr"/>
                </a:tc>
              </a:tr>
              <a:tr h="0">
                <a:tc vMerge="1">
                  <a:txBody>
                    <a:bodyPr/>
                    <a:lstStyle/>
                    <a:p>
                      <a:endParaRPr lang="es-ES"/>
                    </a:p>
                  </a:txBody>
                  <a:tcPr/>
                </a:tc>
                <a:tc>
                  <a:txBody>
                    <a:bodyPr/>
                    <a:lstStyle/>
                    <a:p>
                      <a:pPr marL="0" algn="ctr" rtl="0" eaLnBrk="1" latinLnBrk="0" hangingPunct="1">
                        <a:lnSpc>
                          <a:spcPct val="115000"/>
                        </a:lnSpc>
                        <a:spcAft>
                          <a:spcPts val="1000"/>
                        </a:spcAft>
                      </a:pPr>
                      <a:r>
                        <a:rPr kumimoji="0" lang="es-ES" sz="1000" kern="1200" dirty="0">
                          <a:effectLst/>
                        </a:rPr>
                        <a:t> </a:t>
                      </a:r>
                      <a:r>
                        <a:rPr kumimoji="0" lang="es-ES" sz="1000" kern="1200" dirty="0" smtClean="0">
                          <a:effectLst/>
                        </a:rPr>
                        <a:t>1 día Jueves</a:t>
                      </a:r>
                      <a:endParaRPr kumimoji="0" lang="es-ES" sz="1000" kern="1200" dirty="0">
                        <a:solidFill>
                          <a:schemeClr val="tx1"/>
                        </a:solidFill>
                        <a:effectLst/>
                        <a:latin typeface="Calibri"/>
                        <a:ea typeface="+mn-ea"/>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30 Min.</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dirty="0">
                          <a:effectLst/>
                        </a:rPr>
                        <a:t>Presentación de Avances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Team Completo</a:t>
                      </a:r>
                      <a:endParaRPr lang="es-ES" sz="1000" dirty="0">
                        <a:solidFill>
                          <a:schemeClr val="tx1"/>
                        </a:solidFill>
                        <a:effectLst/>
                        <a:latin typeface="Calibri"/>
                        <a:ea typeface="Times New Roman"/>
                        <a:cs typeface="Calibri"/>
                      </a:endParaRPr>
                    </a:p>
                  </a:txBody>
                  <a:tcPr marL="37582" marR="37582" marT="0" marB="0" anchor="ctr"/>
                </a:tc>
              </a:tr>
              <a:tr h="548088">
                <a:tc rowSpan="2">
                  <a:txBody>
                    <a:bodyPr/>
                    <a:lstStyle/>
                    <a:p>
                      <a:pPr algn="ctr">
                        <a:lnSpc>
                          <a:spcPct val="115000"/>
                        </a:lnSpc>
                        <a:spcAft>
                          <a:spcPts val="750"/>
                        </a:spcAft>
                      </a:pPr>
                      <a:r>
                        <a:rPr lang="es-ES" sz="1000" kern="1200" dirty="0">
                          <a:effectLst/>
                        </a:rPr>
                        <a:t>Semana 5 (Marzo)</a:t>
                      </a:r>
                      <a:endParaRPr lang="es-ES" sz="1000" b="1"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1000"/>
                        </a:spcAft>
                      </a:pPr>
                      <a:r>
                        <a:rPr lang="es-ES" sz="1400" dirty="0">
                          <a:effectLst/>
                        </a:rPr>
                        <a:t> </a:t>
                      </a:r>
                      <a:r>
                        <a:rPr kumimoji="0" lang="es-ES" sz="1000" kern="1200" dirty="0" smtClean="0">
                          <a:effectLst/>
                        </a:rPr>
                        <a:t>6 días (Lunes – Viernes)</a:t>
                      </a:r>
                      <a:endParaRPr kumimoji="0" lang="es-ES" sz="1000" kern="1200" dirty="0">
                        <a:solidFill>
                          <a:schemeClr val="tx1"/>
                        </a:solidFill>
                        <a:effectLst/>
                        <a:latin typeface="Calibri"/>
                        <a:ea typeface="+mn-ea"/>
                        <a:cs typeface="Calibri"/>
                      </a:endParaRPr>
                    </a:p>
                  </a:txBody>
                  <a:tcPr marL="37582" marR="37582" marT="0" marB="0" anchor="ctr"/>
                </a:tc>
                <a:tc>
                  <a:txBody>
                    <a:bodyPr/>
                    <a:lstStyle/>
                    <a:p>
                      <a:pPr marL="0" lvl="0" indent="0" algn="l">
                        <a:lnSpc>
                          <a:spcPct val="115000"/>
                        </a:lnSpc>
                        <a:spcAft>
                          <a:spcPts val="750"/>
                        </a:spcAft>
                        <a:buFont typeface="Symbol"/>
                        <a:buNone/>
                      </a:pPr>
                      <a:r>
                        <a:rPr lang="es-ES" sz="900" dirty="0" smtClean="0">
                          <a:solidFill>
                            <a:schemeClr val="tx1"/>
                          </a:solidFill>
                          <a:effectLst/>
                          <a:latin typeface="Calibri"/>
                          <a:ea typeface="Times New Roman"/>
                          <a:cs typeface="Calibri"/>
                        </a:rPr>
                        <a:t>14 </a:t>
                      </a:r>
                      <a:r>
                        <a:rPr lang="es-ES" sz="900" dirty="0" err="1" smtClean="0">
                          <a:solidFill>
                            <a:schemeClr val="tx1"/>
                          </a:solidFill>
                          <a:effectLst/>
                          <a:latin typeface="Calibri"/>
                          <a:ea typeface="Times New Roman"/>
                          <a:cs typeface="Calibri"/>
                        </a:rPr>
                        <a:t>Hrs</a:t>
                      </a:r>
                      <a:r>
                        <a:rPr lang="es-ES" sz="900" dirty="0" smtClean="0">
                          <a:solidFill>
                            <a:schemeClr val="tx1"/>
                          </a:solidFill>
                          <a:effectLst/>
                          <a:latin typeface="Calibri"/>
                          <a:ea typeface="Times New Roman"/>
                          <a:cs typeface="Calibri"/>
                        </a:rPr>
                        <a:t>.</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dirty="0">
                          <a:effectLst/>
                        </a:rPr>
                        <a:t>Programar Aplicación Web Parte II</a:t>
                      </a:r>
                      <a:endParaRPr lang="es-ES" sz="900" dirty="0">
                        <a:effectLst/>
                      </a:endParaRPr>
                    </a:p>
                    <a:p>
                      <a:pPr marL="342900" lvl="0" indent="-342900" algn="l">
                        <a:lnSpc>
                          <a:spcPct val="115000"/>
                        </a:lnSpc>
                        <a:spcAft>
                          <a:spcPts val="750"/>
                        </a:spcAft>
                        <a:buFont typeface="Symbol"/>
                        <a:buChar char=""/>
                      </a:pPr>
                      <a:r>
                        <a:rPr lang="es-ES" sz="900" kern="1200" dirty="0">
                          <a:effectLst/>
                        </a:rPr>
                        <a:t>Asesor</a:t>
                      </a:r>
                      <a:endParaRPr lang="es-ES" sz="900" dirty="0">
                        <a:effectLst/>
                      </a:endParaRPr>
                    </a:p>
                    <a:p>
                      <a:pPr marL="342900" lvl="0" indent="-342900" algn="l">
                        <a:lnSpc>
                          <a:spcPct val="115000"/>
                        </a:lnSpc>
                        <a:spcAft>
                          <a:spcPts val="750"/>
                        </a:spcAft>
                        <a:buFont typeface="Symbol"/>
                        <a:buChar char=""/>
                      </a:pPr>
                      <a:r>
                        <a:rPr lang="es-ES" sz="900" kern="1200" dirty="0">
                          <a:effectLst/>
                        </a:rPr>
                        <a:t>Asesor Par</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Moisés</a:t>
                      </a:r>
                      <a:endParaRPr lang="es-ES" sz="1000" dirty="0">
                        <a:solidFill>
                          <a:schemeClr val="tx1"/>
                        </a:solidFill>
                        <a:effectLst/>
                        <a:latin typeface="Calibri"/>
                        <a:ea typeface="Times New Roman"/>
                        <a:cs typeface="Calibri"/>
                      </a:endParaRPr>
                    </a:p>
                  </a:txBody>
                  <a:tcPr marL="37582" marR="37582" marT="0" marB="0" anchor="ctr"/>
                </a:tc>
              </a:tr>
              <a:tr h="252480">
                <a:tc vMerge="1">
                  <a:txBody>
                    <a:bodyPr/>
                    <a:lstStyle/>
                    <a:p>
                      <a:endParaRPr lang="es-ES"/>
                    </a:p>
                  </a:txBody>
                  <a:tcPr/>
                </a:tc>
                <a:tc>
                  <a:txBody>
                    <a:bodyPr/>
                    <a:lstStyle/>
                    <a:p>
                      <a:pPr algn="ctr">
                        <a:lnSpc>
                          <a:spcPct val="115000"/>
                        </a:lnSpc>
                        <a:spcAft>
                          <a:spcPts val="1000"/>
                        </a:spcAft>
                      </a:pPr>
                      <a:r>
                        <a:rPr lang="es-ES" sz="900" kern="1200" dirty="0">
                          <a:effectLst/>
                        </a:rPr>
                        <a:t>1 día Jueves</a:t>
                      </a:r>
                      <a:endParaRPr lang="es-ES" sz="1000" dirty="0">
                        <a:solidFill>
                          <a:schemeClr val="tx1"/>
                        </a:solidFill>
                        <a:effectLst/>
                        <a:latin typeface="Calibri"/>
                        <a:ea typeface="Calibri"/>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30 Min</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a:effectLst/>
                        </a:rPr>
                        <a:t>Presentación de Avances</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Team Completo</a:t>
                      </a:r>
                      <a:endParaRPr lang="es-ES" sz="1000" dirty="0">
                        <a:solidFill>
                          <a:schemeClr val="tx1"/>
                        </a:solidFill>
                        <a:effectLst/>
                        <a:latin typeface="Calibri"/>
                        <a:ea typeface="Times New Roman"/>
                        <a:cs typeface="Calibri"/>
                      </a:endParaRPr>
                    </a:p>
                  </a:txBody>
                  <a:tcPr marL="37582" marR="37582" marT="0" marB="0" anchor="ctr"/>
                </a:tc>
              </a:tr>
              <a:tr h="364471">
                <a:tc rowSpan="2">
                  <a:txBody>
                    <a:bodyPr/>
                    <a:lstStyle/>
                    <a:p>
                      <a:pPr algn="ctr">
                        <a:lnSpc>
                          <a:spcPct val="115000"/>
                        </a:lnSpc>
                        <a:spcAft>
                          <a:spcPts val="750"/>
                        </a:spcAft>
                      </a:pPr>
                      <a:r>
                        <a:rPr lang="es-ES" sz="1000" kern="1200" dirty="0">
                          <a:effectLst/>
                        </a:rPr>
                        <a:t>Semana 6 (Marzo)</a:t>
                      </a:r>
                      <a:endParaRPr lang="es-ES" sz="1000" dirty="0">
                        <a:effectLst/>
                      </a:endParaRPr>
                    </a:p>
                    <a:p>
                      <a:pPr algn="ctr">
                        <a:lnSpc>
                          <a:spcPct val="115000"/>
                        </a:lnSpc>
                        <a:spcAft>
                          <a:spcPts val="1000"/>
                        </a:spcAft>
                      </a:pPr>
                      <a:r>
                        <a:rPr lang="es-ES" sz="900" kern="1200" dirty="0">
                          <a:effectLst/>
                        </a:rPr>
                        <a:t> </a:t>
                      </a:r>
                      <a:endParaRPr lang="es-ES" sz="1000" b="1" dirty="0">
                        <a:solidFill>
                          <a:schemeClr val="tx1"/>
                        </a:solidFill>
                        <a:effectLst/>
                        <a:latin typeface="Calibri"/>
                        <a:ea typeface="Calibri"/>
                        <a:cs typeface="Calibri"/>
                      </a:endParaRPr>
                    </a:p>
                  </a:txBody>
                  <a:tcPr marL="37582" marR="37582" marT="0" marB="0" anchor="ctr"/>
                </a:tc>
                <a:tc>
                  <a:txBody>
                    <a:bodyPr/>
                    <a:lstStyle/>
                    <a:p>
                      <a:pPr algn="ctr">
                        <a:lnSpc>
                          <a:spcPct val="115000"/>
                        </a:lnSpc>
                        <a:spcAft>
                          <a:spcPts val="1000"/>
                        </a:spcAft>
                      </a:pPr>
                      <a:r>
                        <a:rPr lang="es-ES" sz="1400" dirty="0">
                          <a:effectLst/>
                        </a:rPr>
                        <a:t> </a:t>
                      </a:r>
                      <a:r>
                        <a:rPr kumimoji="0" lang="es-ES" sz="900" kern="1200" dirty="0" smtClean="0">
                          <a:effectLst/>
                        </a:rPr>
                        <a:t>6 días ( Lunes a Sábado)</a:t>
                      </a:r>
                      <a:endParaRPr kumimoji="0" lang="es-ES" sz="900" kern="1200" dirty="0">
                        <a:solidFill>
                          <a:schemeClr val="tx1"/>
                        </a:solidFill>
                        <a:effectLst/>
                        <a:latin typeface="+mn-lt"/>
                        <a:ea typeface="+mn-ea"/>
                        <a:cs typeface="+mn-cs"/>
                      </a:endParaRPr>
                    </a:p>
                  </a:txBody>
                  <a:tcPr marL="37582" marR="37582" marT="0" marB="0" anchor="ctr"/>
                </a:tc>
                <a:tc>
                  <a:txBody>
                    <a:bodyPr/>
                    <a:lstStyle/>
                    <a:p>
                      <a:pPr marL="0" lvl="0" indent="0" algn="l">
                        <a:lnSpc>
                          <a:spcPct val="115000"/>
                        </a:lnSpc>
                        <a:spcAft>
                          <a:spcPts val="750"/>
                        </a:spcAft>
                        <a:buFont typeface="Symbol"/>
                        <a:buNone/>
                      </a:pPr>
                      <a:r>
                        <a:rPr lang="es-ES" sz="900" dirty="0" smtClean="0">
                          <a:solidFill>
                            <a:schemeClr val="tx1"/>
                          </a:solidFill>
                          <a:effectLst/>
                          <a:latin typeface="Calibri"/>
                          <a:ea typeface="Times New Roman"/>
                          <a:cs typeface="Calibri"/>
                        </a:rPr>
                        <a:t>12</a:t>
                      </a:r>
                      <a:r>
                        <a:rPr lang="es-ES" sz="900" baseline="0" dirty="0" smtClean="0">
                          <a:solidFill>
                            <a:schemeClr val="tx1"/>
                          </a:solidFill>
                          <a:effectLst/>
                          <a:latin typeface="Calibri"/>
                          <a:ea typeface="Times New Roman"/>
                          <a:cs typeface="Calibri"/>
                        </a:rPr>
                        <a:t> </a:t>
                      </a:r>
                      <a:r>
                        <a:rPr lang="es-ES" sz="900" baseline="0" dirty="0" err="1" smtClean="0">
                          <a:solidFill>
                            <a:schemeClr val="tx1"/>
                          </a:solidFill>
                          <a:effectLst/>
                          <a:latin typeface="Calibri"/>
                          <a:ea typeface="Times New Roman"/>
                          <a:cs typeface="Calibri"/>
                        </a:rPr>
                        <a:t>Hrs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dirty="0">
                          <a:effectLst/>
                        </a:rPr>
                        <a:t>Programar Aplicación Web Parte III</a:t>
                      </a:r>
                      <a:endParaRPr lang="es-ES" sz="900" dirty="0">
                        <a:effectLst/>
                      </a:endParaRPr>
                    </a:p>
                    <a:p>
                      <a:pPr marL="342900" lvl="0" indent="-342900" algn="l">
                        <a:lnSpc>
                          <a:spcPct val="115000"/>
                        </a:lnSpc>
                        <a:spcAft>
                          <a:spcPts val="750"/>
                        </a:spcAft>
                        <a:buFont typeface="Symbol"/>
                        <a:buChar char=""/>
                      </a:pPr>
                      <a:r>
                        <a:rPr lang="es-ES" sz="900" kern="1200" dirty="0">
                          <a:effectLst/>
                        </a:rPr>
                        <a:t>Tutor </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a:effectLst/>
                        </a:rPr>
                        <a:t>Ricardo</a:t>
                      </a:r>
                      <a:endParaRPr lang="es-ES" sz="1000" dirty="0">
                        <a:solidFill>
                          <a:schemeClr val="tx1"/>
                        </a:solidFill>
                        <a:effectLst/>
                        <a:latin typeface="Calibri"/>
                        <a:ea typeface="Times New Roman"/>
                        <a:cs typeface="Calibri"/>
                      </a:endParaRPr>
                    </a:p>
                  </a:txBody>
                  <a:tcPr marL="37582" marR="37582" marT="0" marB="0" anchor="ctr"/>
                </a:tc>
              </a:tr>
              <a:tr h="103835">
                <a:tc vMerge="1">
                  <a:txBody>
                    <a:bodyPr/>
                    <a:lstStyle/>
                    <a:p>
                      <a:pPr algn="ctr">
                        <a:lnSpc>
                          <a:spcPct val="115000"/>
                        </a:lnSpc>
                        <a:spcAft>
                          <a:spcPts val="1000"/>
                        </a:spcAft>
                      </a:pPr>
                      <a:endParaRPr lang="es-ES" sz="900" b="1" dirty="0">
                        <a:solidFill>
                          <a:schemeClr val="tx1"/>
                        </a:solidFill>
                        <a:effectLst/>
                        <a:latin typeface="Calibri"/>
                        <a:ea typeface="Calibri"/>
                        <a:cs typeface="Calibri"/>
                      </a:endParaRPr>
                    </a:p>
                  </a:txBody>
                  <a:tcPr marL="37582" marR="37582" marT="0" marB="0" anchor="ctr"/>
                </a:tc>
                <a:tc>
                  <a:txBody>
                    <a:bodyPr/>
                    <a:lstStyle/>
                    <a:p>
                      <a:pPr algn="ctr">
                        <a:lnSpc>
                          <a:spcPct val="115000"/>
                        </a:lnSpc>
                        <a:spcAft>
                          <a:spcPts val="1000"/>
                        </a:spcAft>
                      </a:pPr>
                      <a:r>
                        <a:rPr lang="es-ES" sz="900" kern="1200" dirty="0">
                          <a:effectLst/>
                        </a:rPr>
                        <a:t>1 día Jueves </a:t>
                      </a:r>
                      <a:endParaRPr lang="es-ES" sz="1000" dirty="0">
                        <a:solidFill>
                          <a:schemeClr val="tx1"/>
                        </a:solidFill>
                        <a:effectLst/>
                        <a:latin typeface="Calibri"/>
                        <a:ea typeface="Calibri"/>
                        <a:cs typeface="Calibri"/>
                      </a:endParaRPr>
                    </a:p>
                  </a:txBody>
                  <a:tcPr marL="37582" marR="37582" marT="0" marB="0" anchor="ctr"/>
                </a:tc>
                <a:tc>
                  <a:txBody>
                    <a:bodyPr/>
                    <a:lstStyle/>
                    <a:p>
                      <a:pPr algn="l">
                        <a:lnSpc>
                          <a:spcPct val="115000"/>
                        </a:lnSpc>
                        <a:spcAft>
                          <a:spcPts val="750"/>
                        </a:spcAft>
                      </a:pPr>
                      <a:r>
                        <a:rPr lang="es-ES" sz="900" dirty="0" smtClean="0">
                          <a:solidFill>
                            <a:schemeClr val="tx1"/>
                          </a:solidFill>
                          <a:effectLst/>
                          <a:latin typeface="Calibri"/>
                          <a:ea typeface="Times New Roman"/>
                          <a:cs typeface="Calibri"/>
                        </a:rPr>
                        <a:t>30 Min.</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ct val="115000"/>
                        </a:lnSpc>
                        <a:spcAft>
                          <a:spcPts val="750"/>
                        </a:spcAft>
                      </a:pPr>
                      <a:r>
                        <a:rPr lang="es-ES" sz="900" kern="1200" dirty="0">
                          <a:effectLst/>
                        </a:rPr>
                        <a:t>Presentación de avances</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ct val="115000"/>
                        </a:lnSpc>
                        <a:spcAft>
                          <a:spcPts val="750"/>
                        </a:spcAft>
                      </a:pPr>
                      <a:r>
                        <a:rPr lang="es-ES" sz="1000" kern="1200" dirty="0" smtClean="0">
                          <a:effectLst/>
                        </a:rPr>
                        <a:t>Team Completo</a:t>
                      </a:r>
                      <a:r>
                        <a:rPr lang="es-ES" sz="1000" kern="1200" dirty="0">
                          <a:effectLst/>
                        </a:rPr>
                        <a:t> </a:t>
                      </a:r>
                      <a:endParaRPr lang="es-ES" sz="1000" dirty="0">
                        <a:solidFill>
                          <a:schemeClr val="tx1"/>
                        </a:solidFill>
                        <a:effectLst/>
                        <a:latin typeface="Calibri"/>
                        <a:ea typeface="Times New Roman"/>
                        <a:cs typeface="Calibri"/>
                      </a:endParaRPr>
                    </a:p>
                  </a:txBody>
                  <a:tcPr marL="37582" marR="37582" marT="0" marB="0" anchor="ctr"/>
                </a:tc>
              </a:tr>
              <a:tr h="135852">
                <a:tc>
                  <a:txBody>
                    <a:bodyPr/>
                    <a:lstStyle/>
                    <a:p>
                      <a:pPr marL="0" algn="ctr" rtl="0" eaLnBrk="1" latinLnBrk="0" hangingPunct="1">
                        <a:lnSpc>
                          <a:spcPct val="115000"/>
                        </a:lnSpc>
                        <a:spcAft>
                          <a:spcPts val="750"/>
                        </a:spcAft>
                      </a:pPr>
                      <a:r>
                        <a:rPr kumimoji="0" lang="es-ES" sz="1000" kern="1200" dirty="0" smtClean="0">
                          <a:effectLst/>
                        </a:rPr>
                        <a:t>Semana 7 (Marzo)</a:t>
                      </a:r>
                      <a:endParaRPr kumimoji="0" lang="es-ES" sz="1000" b="1" kern="1200" dirty="0">
                        <a:solidFill>
                          <a:schemeClr val="tx1"/>
                        </a:solidFill>
                        <a:effectLst/>
                        <a:latin typeface="+mn-lt"/>
                        <a:ea typeface="+mn-ea"/>
                        <a:cs typeface="+mn-cs"/>
                      </a:endParaRPr>
                    </a:p>
                  </a:txBody>
                  <a:tcPr marL="37582" marR="37582" marT="0" marB="0" anchor="ctr"/>
                </a:tc>
                <a:tc>
                  <a:txBody>
                    <a:bodyPr/>
                    <a:lstStyle/>
                    <a:p>
                      <a:pPr algn="ctr"/>
                      <a:r>
                        <a:rPr lang="es-ES" sz="1000" dirty="0" smtClean="0">
                          <a:effectLst/>
                        </a:rPr>
                        <a:t>3 días</a:t>
                      </a:r>
                      <a:r>
                        <a:rPr lang="es-ES" sz="1000" baseline="0" dirty="0" smtClean="0">
                          <a:effectLst/>
                        </a:rPr>
                        <a:t> (Lunes, Miercoles y Jueves)</a:t>
                      </a:r>
                      <a:endParaRPr lang="es-ES" sz="1000" dirty="0">
                        <a:solidFill>
                          <a:schemeClr val="tx1"/>
                        </a:solidFill>
                        <a:effectLst/>
                        <a:latin typeface="Calibri"/>
                        <a:cs typeface="Calibri"/>
                      </a:endParaRPr>
                    </a:p>
                  </a:txBody>
                  <a:tcPr marL="37582" marR="37582" marT="0" marB="0" anchor="ctr"/>
                </a:tc>
                <a:tc>
                  <a:txBody>
                    <a:bodyPr/>
                    <a:lstStyle/>
                    <a:p>
                      <a:pPr algn="l">
                        <a:lnSpc>
                          <a:spcPts val="1390"/>
                        </a:lnSpc>
                        <a:spcAft>
                          <a:spcPts val="750"/>
                        </a:spcAft>
                      </a:pPr>
                      <a:r>
                        <a:rPr lang="es-ES" sz="900" dirty="0" smtClean="0">
                          <a:solidFill>
                            <a:schemeClr val="tx1"/>
                          </a:solidFill>
                          <a:effectLst/>
                          <a:latin typeface="Calibri"/>
                          <a:ea typeface="Times New Roman"/>
                          <a:cs typeface="Calibri"/>
                        </a:rPr>
                        <a:t>6 </a:t>
                      </a:r>
                      <a:r>
                        <a:rPr lang="es-ES" sz="900" dirty="0" err="1" smtClean="0">
                          <a:solidFill>
                            <a:schemeClr val="tx1"/>
                          </a:solidFill>
                          <a:effectLst/>
                          <a:latin typeface="Calibri"/>
                          <a:ea typeface="Times New Roman"/>
                          <a:cs typeface="Calibri"/>
                        </a:rPr>
                        <a:t>Hrs</a:t>
                      </a:r>
                      <a:r>
                        <a:rPr lang="es-ES" sz="900" dirty="0" smtClean="0">
                          <a:solidFill>
                            <a:schemeClr val="tx1"/>
                          </a:solidFill>
                          <a:effectLst/>
                          <a:latin typeface="Calibri"/>
                          <a:ea typeface="Times New Roman"/>
                          <a:cs typeface="Calibri"/>
                        </a:rPr>
                        <a:t>.</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kern="1200" dirty="0">
                          <a:effectLst/>
                        </a:rPr>
                        <a:t>Prueba del sistema programado</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ts val="1390"/>
                        </a:lnSpc>
                        <a:spcAft>
                          <a:spcPts val="750"/>
                        </a:spcAft>
                      </a:pPr>
                      <a:r>
                        <a:rPr lang="es-ES" sz="1000" kern="1200" dirty="0">
                          <a:effectLst/>
                        </a:rPr>
                        <a:t>José Antonio</a:t>
                      </a:r>
                      <a:endParaRPr lang="es-ES" sz="1000" dirty="0">
                        <a:solidFill>
                          <a:schemeClr val="tx1"/>
                        </a:solidFill>
                        <a:effectLst/>
                        <a:latin typeface="Calibri"/>
                        <a:ea typeface="Times New Roman"/>
                        <a:cs typeface="Calibri"/>
                      </a:endParaRPr>
                    </a:p>
                  </a:txBody>
                  <a:tcPr marL="37582" marR="37582" marT="0" marB="0" anchor="ctr"/>
                </a:tc>
              </a:tr>
              <a:tr h="135852">
                <a:tc rowSpan="2">
                  <a:txBody>
                    <a:bodyPr/>
                    <a:lstStyle/>
                    <a:p>
                      <a:pPr marL="0" algn="ctr" rtl="0" eaLnBrk="1" latinLnBrk="0" hangingPunct="1">
                        <a:lnSpc>
                          <a:spcPct val="115000"/>
                        </a:lnSpc>
                        <a:spcAft>
                          <a:spcPts val="750"/>
                        </a:spcAft>
                      </a:pPr>
                      <a:r>
                        <a:rPr kumimoji="0" lang="es-ES" sz="1000" kern="1200" dirty="0">
                          <a:effectLst/>
                        </a:rPr>
                        <a:t> </a:t>
                      </a:r>
                      <a:r>
                        <a:rPr kumimoji="0" lang="es-ES" sz="1000" kern="1200" dirty="0" smtClean="0">
                          <a:effectLst/>
                        </a:rPr>
                        <a:t>Semana 8 (Marzo)</a:t>
                      </a:r>
                    </a:p>
                    <a:p>
                      <a:pPr marL="0" algn="ctr" rtl="0" eaLnBrk="1" latinLnBrk="0" hangingPunct="1">
                        <a:lnSpc>
                          <a:spcPct val="115000"/>
                        </a:lnSpc>
                        <a:spcAft>
                          <a:spcPts val="750"/>
                        </a:spcAft>
                      </a:pPr>
                      <a:r>
                        <a:rPr kumimoji="0" lang="es-ES" sz="1000" kern="1200" dirty="0" smtClean="0">
                          <a:effectLst/>
                        </a:rPr>
                        <a:t>Revisión</a:t>
                      </a:r>
                      <a:r>
                        <a:rPr kumimoji="0" lang="es-ES" sz="1000" kern="1200" baseline="0" dirty="0" smtClean="0">
                          <a:effectLst/>
                        </a:rPr>
                        <a:t> y Seguimiento</a:t>
                      </a:r>
                      <a:endParaRPr kumimoji="0" lang="es-ES" sz="1000" b="1" kern="1200" dirty="0">
                        <a:solidFill>
                          <a:schemeClr val="tx1"/>
                        </a:solidFill>
                        <a:effectLst/>
                        <a:latin typeface="+mn-lt"/>
                        <a:ea typeface="+mn-ea"/>
                        <a:cs typeface="+mn-cs"/>
                      </a:endParaRPr>
                    </a:p>
                  </a:txBody>
                  <a:tcPr marL="37582" marR="37582" marT="0" marB="0" anchor="ctr"/>
                </a:tc>
                <a:tc>
                  <a:txBody>
                    <a:bodyPr/>
                    <a:lstStyle/>
                    <a:p>
                      <a:pPr algn="ctr"/>
                      <a:r>
                        <a:rPr lang="es-ES" sz="1000" dirty="0" smtClean="0">
                          <a:effectLst/>
                        </a:rPr>
                        <a:t>1 día (Lunes)</a:t>
                      </a:r>
                      <a:endParaRPr lang="es-ES" sz="1000" dirty="0">
                        <a:solidFill>
                          <a:schemeClr val="tx1"/>
                        </a:solidFill>
                        <a:effectLst/>
                        <a:latin typeface="Calibri"/>
                        <a:cs typeface="Calibri"/>
                      </a:endParaRPr>
                    </a:p>
                  </a:txBody>
                  <a:tcPr marL="37582" marR="37582" marT="0" marB="0" anchor="ctr"/>
                </a:tc>
                <a:tc>
                  <a:txBody>
                    <a:bodyPr/>
                    <a:lstStyle/>
                    <a:p>
                      <a:pPr algn="l">
                        <a:lnSpc>
                          <a:spcPts val="1390"/>
                        </a:lnSpc>
                        <a:spcAft>
                          <a:spcPts val="750"/>
                        </a:spcAft>
                      </a:pPr>
                      <a:r>
                        <a:rPr lang="es-ES" sz="900" dirty="0" smtClean="0">
                          <a:solidFill>
                            <a:schemeClr val="tx1"/>
                          </a:solidFill>
                          <a:effectLst/>
                          <a:latin typeface="Calibri"/>
                          <a:ea typeface="Times New Roman"/>
                          <a:cs typeface="Calibri"/>
                        </a:rPr>
                        <a:t>2 </a:t>
                      </a:r>
                      <a:r>
                        <a:rPr lang="es-ES" sz="900" dirty="0" err="1" smtClean="0">
                          <a:solidFill>
                            <a:schemeClr val="tx1"/>
                          </a:solidFill>
                          <a:effectLst/>
                          <a:latin typeface="Calibri"/>
                          <a:ea typeface="Times New Roman"/>
                          <a:cs typeface="Calibri"/>
                        </a:rPr>
                        <a:t>hrs</a:t>
                      </a:r>
                      <a:r>
                        <a:rPr lang="es-ES" sz="900" dirty="0" smtClean="0">
                          <a:solidFill>
                            <a:schemeClr val="tx1"/>
                          </a:solidFill>
                          <a:effectLst/>
                          <a:latin typeface="Calibri"/>
                          <a:ea typeface="Times New Roman"/>
                          <a:cs typeface="Calibri"/>
                        </a:rPr>
                        <a:t>.</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kern="1200">
                          <a:effectLst/>
                        </a:rPr>
                        <a:t>Montar la página</a:t>
                      </a:r>
                      <a:endParaRPr lang="es-ES" sz="900">
                        <a:solidFill>
                          <a:schemeClr val="tx1"/>
                        </a:solidFill>
                        <a:effectLst/>
                        <a:latin typeface="Calibri"/>
                        <a:ea typeface="Times New Roman"/>
                        <a:cs typeface="Calibri"/>
                      </a:endParaRPr>
                    </a:p>
                  </a:txBody>
                  <a:tcPr marL="37582" marR="37582" marT="0" marB="0" anchor="ctr"/>
                </a:tc>
                <a:tc>
                  <a:txBody>
                    <a:bodyPr/>
                    <a:lstStyle/>
                    <a:p>
                      <a:pPr algn="ctr">
                        <a:lnSpc>
                          <a:spcPts val="1390"/>
                        </a:lnSpc>
                        <a:spcAft>
                          <a:spcPts val="750"/>
                        </a:spcAft>
                      </a:pPr>
                      <a:r>
                        <a:rPr lang="es-ES" sz="1000" kern="1200" dirty="0">
                          <a:effectLst/>
                        </a:rPr>
                        <a:t>Ricardo</a:t>
                      </a:r>
                      <a:endParaRPr lang="es-ES" sz="1000" dirty="0">
                        <a:solidFill>
                          <a:schemeClr val="tx1"/>
                        </a:solidFill>
                        <a:effectLst/>
                        <a:latin typeface="Calibri"/>
                        <a:ea typeface="Times New Roman"/>
                        <a:cs typeface="Calibri"/>
                      </a:endParaRPr>
                    </a:p>
                  </a:txBody>
                  <a:tcPr marL="37582" marR="37582" marT="0" marB="0" anchor="ctr"/>
                </a:tc>
              </a:tr>
              <a:tr h="367730">
                <a:tc vMerge="1">
                  <a:txBody>
                    <a:bodyPr/>
                    <a:lstStyle/>
                    <a:p>
                      <a:pPr algn="ctr">
                        <a:spcAft>
                          <a:spcPts val="750"/>
                        </a:spcAft>
                      </a:pPr>
                      <a:endParaRPr lang="es-ES" sz="900" b="1" dirty="0">
                        <a:solidFill>
                          <a:schemeClr val="tx1"/>
                        </a:solidFill>
                        <a:effectLst/>
                        <a:latin typeface="Calibri"/>
                        <a:ea typeface="Times New Roman"/>
                        <a:cs typeface="Calibri"/>
                      </a:endParaRPr>
                    </a:p>
                  </a:txBody>
                  <a:tcPr marL="37582" marR="37582" marT="0" marB="0" anchor="ctr"/>
                </a:tc>
                <a:tc>
                  <a:txBody>
                    <a:bodyPr/>
                    <a:lstStyle/>
                    <a:p>
                      <a:pPr algn="ctr"/>
                      <a:r>
                        <a:rPr lang="es-ES" sz="1000" dirty="0" smtClean="0">
                          <a:effectLst/>
                        </a:rPr>
                        <a:t>3 días (Martes,</a:t>
                      </a:r>
                      <a:r>
                        <a:rPr lang="es-ES" sz="1000" baseline="0" dirty="0" smtClean="0">
                          <a:effectLst/>
                        </a:rPr>
                        <a:t> Miercoles y </a:t>
                      </a:r>
                      <a:r>
                        <a:rPr lang="es-ES" sz="1000" dirty="0" smtClean="0">
                          <a:effectLst/>
                        </a:rPr>
                        <a:t>Jueves)</a:t>
                      </a:r>
                      <a:endParaRPr lang="es-ES" sz="1000" dirty="0">
                        <a:solidFill>
                          <a:schemeClr val="tx1"/>
                        </a:solidFill>
                        <a:effectLst/>
                        <a:latin typeface="Calibri"/>
                        <a:cs typeface="Calibri"/>
                      </a:endParaRPr>
                    </a:p>
                  </a:txBody>
                  <a:tcPr marL="37582" marR="37582" marT="0" marB="0" anchor="ctr"/>
                </a:tc>
                <a:tc>
                  <a:txBody>
                    <a:bodyPr/>
                    <a:lstStyle/>
                    <a:p>
                      <a:pPr algn="l">
                        <a:lnSpc>
                          <a:spcPts val="1390"/>
                        </a:lnSpc>
                        <a:spcAft>
                          <a:spcPts val="750"/>
                        </a:spcAft>
                      </a:pPr>
                      <a:r>
                        <a:rPr lang="es-ES" sz="900" dirty="0" smtClean="0">
                          <a:solidFill>
                            <a:schemeClr val="tx1"/>
                          </a:solidFill>
                          <a:effectLst/>
                          <a:latin typeface="Calibri"/>
                          <a:ea typeface="Times New Roman"/>
                          <a:cs typeface="Calibri"/>
                        </a:rPr>
                        <a:t>6 </a:t>
                      </a:r>
                      <a:r>
                        <a:rPr lang="es-ES" sz="900" dirty="0" err="1" smtClean="0">
                          <a:solidFill>
                            <a:schemeClr val="tx1"/>
                          </a:solidFill>
                          <a:effectLst/>
                          <a:latin typeface="Calibri"/>
                          <a:ea typeface="Times New Roman"/>
                          <a:cs typeface="Calibri"/>
                        </a:rPr>
                        <a:t>Hrs</a:t>
                      </a:r>
                      <a:r>
                        <a:rPr lang="es-ES" sz="900" dirty="0" smtClean="0">
                          <a:solidFill>
                            <a:schemeClr val="tx1"/>
                          </a:solidFill>
                          <a:effectLst/>
                          <a:latin typeface="Calibri"/>
                          <a:ea typeface="Times New Roman"/>
                          <a:cs typeface="Calibri"/>
                        </a:rPr>
                        <a:t>.</a:t>
                      </a:r>
                      <a:endParaRPr lang="es-ES" sz="900" dirty="0">
                        <a:solidFill>
                          <a:schemeClr val="tx1"/>
                        </a:solidFill>
                        <a:effectLst/>
                        <a:latin typeface="Calibri"/>
                        <a:ea typeface="Times New Roman"/>
                        <a:cs typeface="Calibri"/>
                      </a:endParaRPr>
                    </a:p>
                  </a:txBody>
                  <a:tcPr marL="37582" marR="37582" marT="0" marB="0" anchor="ctr"/>
                </a:tc>
                <a:tc>
                  <a:txBody>
                    <a:bodyPr/>
                    <a:lstStyle/>
                    <a:p>
                      <a:pPr algn="l">
                        <a:lnSpc>
                          <a:spcPts val="1390"/>
                        </a:lnSpc>
                        <a:spcAft>
                          <a:spcPts val="750"/>
                        </a:spcAft>
                      </a:pPr>
                      <a:r>
                        <a:rPr lang="es-ES" sz="900" kern="1200" dirty="0">
                          <a:effectLst/>
                        </a:rPr>
                        <a:t>Verificación del sistema</a:t>
                      </a:r>
                      <a:endParaRPr lang="es-ES" sz="900" dirty="0">
                        <a:solidFill>
                          <a:schemeClr val="tx1"/>
                        </a:solidFill>
                        <a:effectLst/>
                        <a:latin typeface="Calibri"/>
                        <a:ea typeface="Times New Roman"/>
                        <a:cs typeface="Calibri"/>
                      </a:endParaRPr>
                    </a:p>
                  </a:txBody>
                  <a:tcPr marL="37582" marR="37582" marT="0" marB="0" anchor="ctr"/>
                </a:tc>
                <a:tc>
                  <a:txBody>
                    <a:bodyPr/>
                    <a:lstStyle/>
                    <a:p>
                      <a:pPr algn="ctr">
                        <a:lnSpc>
                          <a:spcPts val="1390"/>
                        </a:lnSpc>
                        <a:spcAft>
                          <a:spcPts val="750"/>
                        </a:spcAft>
                      </a:pPr>
                      <a:r>
                        <a:rPr lang="es-ES" sz="1000" kern="1200" dirty="0">
                          <a:effectLst/>
                        </a:rPr>
                        <a:t>Ricardo</a:t>
                      </a:r>
                      <a:endParaRPr lang="es-ES" sz="1000" dirty="0">
                        <a:solidFill>
                          <a:schemeClr val="tx1"/>
                        </a:solidFill>
                        <a:effectLst/>
                        <a:latin typeface="Calibri"/>
                        <a:ea typeface="Times New Roman"/>
                        <a:cs typeface="Calibri"/>
                      </a:endParaRPr>
                    </a:p>
                  </a:txBody>
                  <a:tcPr marL="37582" marR="37582" marT="0" marB="0" anchor="ctr"/>
                </a:tc>
              </a:tr>
              <a:tr h="135852">
                <a:tc>
                  <a:txBody>
                    <a:bodyPr/>
                    <a:lstStyle/>
                    <a:p>
                      <a:pPr algn="ctr">
                        <a:spcAft>
                          <a:spcPts val="750"/>
                        </a:spcAft>
                      </a:pPr>
                      <a:r>
                        <a:rPr kumimoji="0" lang="es-ES" sz="1000" kern="1200" dirty="0" smtClean="0">
                          <a:effectLst/>
                        </a:rPr>
                        <a:t>Semana 9 (Abril)</a:t>
                      </a:r>
                      <a:endParaRPr kumimoji="0" lang="es-ES" sz="1000" b="1" kern="1200" dirty="0">
                        <a:solidFill>
                          <a:schemeClr val="tx1"/>
                        </a:solidFill>
                        <a:effectLst/>
                        <a:latin typeface="+mn-lt"/>
                        <a:ea typeface="+mn-ea"/>
                        <a:cs typeface="+mn-cs"/>
                      </a:endParaRPr>
                    </a:p>
                  </a:txBody>
                  <a:tcPr marL="37582" marR="37582" marT="0" marB="0" anchor="ctr"/>
                </a:tc>
                <a:tc>
                  <a:txBody>
                    <a:bodyPr/>
                    <a:lstStyle/>
                    <a:p>
                      <a:pPr algn="ctr"/>
                      <a:r>
                        <a:rPr lang="es-ES" sz="1000" dirty="0" smtClean="0">
                          <a:effectLst/>
                        </a:rPr>
                        <a:t> 6 días (Lunes – Sábado)*Puede</a:t>
                      </a:r>
                      <a:r>
                        <a:rPr lang="es-ES" sz="1000" baseline="0" dirty="0" smtClean="0">
                          <a:effectLst/>
                        </a:rPr>
                        <a:t> durar más</a:t>
                      </a:r>
                      <a:endParaRPr lang="es-ES" sz="1000" dirty="0">
                        <a:solidFill>
                          <a:schemeClr val="tx1"/>
                        </a:solidFill>
                        <a:effectLst/>
                        <a:latin typeface="Calibri"/>
                        <a:cs typeface="Calibri"/>
                      </a:endParaRPr>
                    </a:p>
                  </a:txBody>
                  <a:tcPr marL="37582" marR="37582" marT="0" marB="0" anchor="ctr"/>
                </a:tc>
                <a:tc>
                  <a:txBody>
                    <a:bodyPr/>
                    <a:lstStyle/>
                    <a:p>
                      <a:pPr marL="0" algn="l" rtl="0" eaLnBrk="1" latinLnBrk="0" hangingPunct="1">
                        <a:lnSpc>
                          <a:spcPts val="1390"/>
                        </a:lnSpc>
                        <a:spcAft>
                          <a:spcPts val="750"/>
                        </a:spcAft>
                      </a:pPr>
                      <a:r>
                        <a:rPr kumimoji="0" lang="es-ES" sz="900" kern="1200" dirty="0" smtClean="0">
                          <a:solidFill>
                            <a:schemeClr val="tx1"/>
                          </a:solidFill>
                          <a:effectLst/>
                          <a:latin typeface="+mn-lt"/>
                          <a:ea typeface="+mn-ea"/>
                          <a:cs typeface="+mn-cs"/>
                        </a:rPr>
                        <a:t>14 </a:t>
                      </a:r>
                      <a:r>
                        <a:rPr kumimoji="0" lang="es-ES" sz="900" kern="1200" dirty="0" err="1" smtClean="0">
                          <a:solidFill>
                            <a:schemeClr val="tx1"/>
                          </a:solidFill>
                          <a:effectLst/>
                          <a:latin typeface="+mn-lt"/>
                          <a:ea typeface="+mn-ea"/>
                          <a:cs typeface="+mn-cs"/>
                        </a:rPr>
                        <a:t>Hrs</a:t>
                      </a:r>
                      <a:r>
                        <a:rPr kumimoji="0" lang="es-ES" sz="900" kern="1200" dirty="0" smtClean="0">
                          <a:solidFill>
                            <a:schemeClr val="tx1"/>
                          </a:solidFill>
                          <a:effectLst/>
                          <a:latin typeface="+mn-lt"/>
                          <a:ea typeface="+mn-ea"/>
                          <a:cs typeface="+mn-cs"/>
                        </a:rPr>
                        <a:t>.</a:t>
                      </a:r>
                      <a:endParaRPr kumimoji="0" lang="es-ES" sz="900" kern="1200" dirty="0">
                        <a:solidFill>
                          <a:schemeClr val="tx1"/>
                        </a:solidFill>
                        <a:effectLst/>
                        <a:latin typeface="+mn-lt"/>
                        <a:ea typeface="+mn-ea"/>
                        <a:cs typeface="+mn-cs"/>
                      </a:endParaRPr>
                    </a:p>
                  </a:txBody>
                  <a:tcPr marL="37582" marR="37582" marT="0" marB="0" anchor="ctr"/>
                </a:tc>
                <a:tc>
                  <a:txBody>
                    <a:bodyPr/>
                    <a:lstStyle/>
                    <a:p>
                      <a:pPr marL="0" algn="l" rtl="0" eaLnBrk="1" latinLnBrk="0" hangingPunct="1">
                        <a:lnSpc>
                          <a:spcPts val="1390"/>
                        </a:lnSpc>
                        <a:spcAft>
                          <a:spcPts val="750"/>
                        </a:spcAft>
                      </a:pPr>
                      <a:r>
                        <a:rPr kumimoji="0" lang="es-ES" sz="900" kern="1200" dirty="0" smtClean="0">
                          <a:effectLst/>
                        </a:rPr>
                        <a:t>Corrección de errores</a:t>
                      </a:r>
                      <a:endParaRPr kumimoji="0" lang="es-ES" sz="900" kern="1200" dirty="0">
                        <a:solidFill>
                          <a:schemeClr val="tx1"/>
                        </a:solidFill>
                        <a:effectLst/>
                        <a:latin typeface="+mn-lt"/>
                        <a:ea typeface="+mn-ea"/>
                        <a:cs typeface="+mn-cs"/>
                      </a:endParaRPr>
                    </a:p>
                  </a:txBody>
                  <a:tcPr marL="37582" marR="37582" marT="0" marB="0" anchor="ctr"/>
                </a:tc>
                <a:tc>
                  <a:txBody>
                    <a:bodyPr/>
                    <a:lstStyle/>
                    <a:p>
                      <a:pPr marL="0" algn="ctr" rtl="0" eaLnBrk="1" latinLnBrk="0" hangingPunct="1">
                        <a:lnSpc>
                          <a:spcPts val="1390"/>
                        </a:lnSpc>
                        <a:spcAft>
                          <a:spcPts val="750"/>
                        </a:spcAft>
                      </a:pPr>
                      <a:r>
                        <a:rPr kumimoji="0" lang="es-ES" sz="1000" kern="1200" dirty="0" smtClean="0">
                          <a:effectLst/>
                        </a:rPr>
                        <a:t>Ricardo</a:t>
                      </a:r>
                      <a:endParaRPr kumimoji="0" lang="es-ES" sz="1000" kern="1200" dirty="0">
                        <a:solidFill>
                          <a:schemeClr val="tx1"/>
                        </a:solidFill>
                        <a:effectLst/>
                        <a:latin typeface="+mn-lt"/>
                        <a:ea typeface="+mn-ea"/>
                        <a:cs typeface="+mn-cs"/>
                      </a:endParaRPr>
                    </a:p>
                  </a:txBody>
                  <a:tcPr marL="37582" marR="37582" marT="0" marB="0" anchor="ctr"/>
                </a:tc>
              </a:tr>
              <a:tr h="135344">
                <a:tc>
                  <a:txBody>
                    <a:bodyPr/>
                    <a:lstStyle/>
                    <a:p>
                      <a:pPr marL="0" algn="ctr" rtl="0" eaLnBrk="1" latinLnBrk="0" hangingPunct="1">
                        <a:lnSpc>
                          <a:spcPct val="115000"/>
                        </a:lnSpc>
                        <a:spcAft>
                          <a:spcPts val="750"/>
                        </a:spcAft>
                      </a:pPr>
                      <a:r>
                        <a:rPr kumimoji="0" lang="es-ES" sz="1000" kern="1200" dirty="0">
                          <a:effectLst/>
                        </a:rPr>
                        <a:t> </a:t>
                      </a:r>
                      <a:r>
                        <a:rPr kumimoji="0" lang="es-ES" sz="1000" kern="1200" dirty="0" smtClean="0">
                          <a:effectLst/>
                        </a:rPr>
                        <a:t>Semana 10 (Abril)</a:t>
                      </a:r>
                      <a:endParaRPr kumimoji="0" lang="es-ES" sz="1000" b="1" kern="1200" dirty="0">
                        <a:solidFill>
                          <a:schemeClr val="tx1"/>
                        </a:solidFill>
                        <a:effectLst/>
                        <a:latin typeface="+mn-lt"/>
                        <a:ea typeface="+mn-ea"/>
                        <a:cs typeface="+mn-cs"/>
                      </a:endParaRPr>
                    </a:p>
                  </a:txBody>
                  <a:tcPr marL="37582" marR="37582" marT="0" marB="0" anchor="ctr"/>
                </a:tc>
                <a:tc>
                  <a:txBody>
                    <a:bodyPr/>
                    <a:lstStyle/>
                    <a:p>
                      <a:pPr algn="ctr"/>
                      <a:r>
                        <a:rPr lang="es-ES" sz="1000" dirty="0" smtClean="0">
                          <a:effectLst/>
                        </a:rPr>
                        <a:t> </a:t>
                      </a:r>
                      <a:r>
                        <a:rPr kumimoji="0" lang="es-ES" sz="900" kern="1200" dirty="0" smtClean="0">
                          <a:effectLst/>
                        </a:rPr>
                        <a:t>1 día Jueves</a:t>
                      </a:r>
                      <a:endParaRPr kumimoji="0" lang="es-ES" sz="900" kern="1200" dirty="0">
                        <a:solidFill>
                          <a:schemeClr val="tx1"/>
                        </a:solidFill>
                        <a:effectLst/>
                        <a:latin typeface="+mn-lt"/>
                        <a:ea typeface="+mn-ea"/>
                        <a:cs typeface="+mn-cs"/>
                      </a:endParaRPr>
                    </a:p>
                  </a:txBody>
                  <a:tcPr marL="37582" marR="37582" marT="0" marB="0" anchor="ctr"/>
                </a:tc>
                <a:tc>
                  <a:txBody>
                    <a:bodyPr/>
                    <a:lstStyle/>
                    <a:p>
                      <a:pPr marL="0" algn="l" rtl="0" eaLnBrk="1" latinLnBrk="0" hangingPunct="1">
                        <a:lnSpc>
                          <a:spcPts val="1390"/>
                        </a:lnSpc>
                        <a:spcAft>
                          <a:spcPts val="750"/>
                        </a:spcAft>
                      </a:pPr>
                      <a:r>
                        <a:rPr kumimoji="0" lang="es-ES" sz="900" kern="1200" dirty="0" smtClean="0">
                          <a:solidFill>
                            <a:schemeClr val="tx1"/>
                          </a:solidFill>
                          <a:effectLst/>
                          <a:latin typeface="+mn-lt"/>
                          <a:ea typeface="+mn-ea"/>
                          <a:cs typeface="+mn-cs"/>
                        </a:rPr>
                        <a:t>30 Min</a:t>
                      </a:r>
                      <a:endParaRPr kumimoji="0" lang="es-ES" sz="900" kern="1200" dirty="0">
                        <a:solidFill>
                          <a:schemeClr val="tx1"/>
                        </a:solidFill>
                        <a:effectLst/>
                        <a:latin typeface="+mn-lt"/>
                        <a:ea typeface="+mn-ea"/>
                        <a:cs typeface="+mn-cs"/>
                      </a:endParaRPr>
                    </a:p>
                  </a:txBody>
                  <a:tcPr marL="37582" marR="37582" marT="0" marB="0" anchor="ctr"/>
                </a:tc>
                <a:tc>
                  <a:txBody>
                    <a:bodyPr/>
                    <a:lstStyle/>
                    <a:p>
                      <a:pPr marL="0" algn="l" rtl="0" eaLnBrk="1" latinLnBrk="0" hangingPunct="1">
                        <a:lnSpc>
                          <a:spcPts val="1390"/>
                        </a:lnSpc>
                        <a:spcAft>
                          <a:spcPts val="750"/>
                        </a:spcAft>
                      </a:pPr>
                      <a:r>
                        <a:rPr kumimoji="0" lang="es-ES" sz="900" kern="1200" dirty="0" smtClean="0">
                          <a:effectLst/>
                        </a:rPr>
                        <a:t>Presentación Magistral Final</a:t>
                      </a:r>
                      <a:endParaRPr kumimoji="0" lang="es-ES" sz="900" kern="1200" dirty="0">
                        <a:solidFill>
                          <a:schemeClr val="tx1"/>
                        </a:solidFill>
                        <a:effectLst/>
                        <a:latin typeface="+mn-lt"/>
                        <a:ea typeface="+mn-ea"/>
                        <a:cs typeface="+mn-cs"/>
                      </a:endParaRPr>
                    </a:p>
                  </a:txBody>
                  <a:tcPr marL="37582" marR="37582" marT="0" marB="0" anchor="ctr"/>
                </a:tc>
                <a:tc>
                  <a:txBody>
                    <a:bodyPr/>
                    <a:lstStyle/>
                    <a:p>
                      <a:pPr marL="0" algn="ctr" rtl="0" eaLnBrk="1" latinLnBrk="0" hangingPunct="1">
                        <a:lnSpc>
                          <a:spcPts val="1390"/>
                        </a:lnSpc>
                        <a:spcAft>
                          <a:spcPts val="750"/>
                        </a:spcAft>
                      </a:pPr>
                      <a:r>
                        <a:rPr kumimoji="0" lang="es-ES" sz="1000" kern="1200" dirty="0" smtClean="0">
                          <a:effectLst/>
                        </a:rPr>
                        <a:t>Team Completo</a:t>
                      </a:r>
                      <a:endParaRPr kumimoji="0" lang="es-ES" sz="1000" kern="1200" dirty="0">
                        <a:solidFill>
                          <a:schemeClr val="tx1"/>
                        </a:solidFill>
                        <a:effectLst/>
                        <a:latin typeface="+mn-lt"/>
                        <a:ea typeface="+mn-ea"/>
                        <a:cs typeface="+mn-cs"/>
                      </a:endParaRPr>
                    </a:p>
                  </a:txBody>
                  <a:tcPr marL="37582" marR="37582" marT="0" marB="0" anchor="ctr"/>
                </a:tc>
              </a:tr>
              <a:tr h="135852">
                <a:tc gridSpan="5">
                  <a:txBody>
                    <a:bodyPr/>
                    <a:lstStyle/>
                    <a:p>
                      <a:pPr marL="457200" algn="ctr">
                        <a:lnSpc>
                          <a:spcPts val="1390"/>
                        </a:lnSpc>
                        <a:spcAft>
                          <a:spcPts val="750"/>
                        </a:spcAft>
                      </a:pPr>
                      <a:r>
                        <a:rPr lang="es-ES" sz="900" kern="1200" dirty="0">
                          <a:effectLst/>
                        </a:rPr>
                        <a:t>*Al finalizar el proyecto inicia el proceso de seguimiento y </a:t>
                      </a:r>
                      <a:r>
                        <a:rPr lang="es-ES" sz="900" kern="1200" dirty="0" smtClean="0">
                          <a:effectLst/>
                        </a:rPr>
                        <a:t>control.</a:t>
                      </a:r>
                      <a:endParaRPr lang="es-ES" sz="900" b="1" dirty="0">
                        <a:solidFill>
                          <a:schemeClr val="tx1"/>
                        </a:solidFill>
                        <a:effectLst/>
                        <a:latin typeface="Calibri"/>
                        <a:ea typeface="Times New Roman"/>
                        <a:cs typeface="Calibri"/>
                      </a:endParaRPr>
                    </a:p>
                  </a:txBody>
                  <a:tcPr marL="37582" marR="37582" marT="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381154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Roles</a:t>
            </a:r>
            <a:endParaRPr lang="es-ES"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21517039"/>
              </p:ext>
            </p:extLst>
          </p:nvPr>
        </p:nvGraphicFramePr>
        <p:xfrm>
          <a:off x="539552" y="1916832"/>
          <a:ext cx="7920880" cy="2592893"/>
        </p:xfrm>
        <a:graphic>
          <a:graphicData uri="http://schemas.openxmlformats.org/drawingml/2006/table">
            <a:tbl>
              <a:tblPr firstRow="1" firstCol="1" bandRow="1">
                <a:tableStyleId>{793D81CF-94F2-401A-BA57-92F5A7B2D0C5}</a:tableStyleId>
              </a:tblPr>
              <a:tblGrid>
                <a:gridCol w="3960440"/>
                <a:gridCol w="3960440"/>
              </a:tblGrid>
              <a:tr h="561335">
                <a:tc>
                  <a:txBody>
                    <a:bodyPr/>
                    <a:lstStyle/>
                    <a:p>
                      <a:pPr algn="ctr">
                        <a:lnSpc>
                          <a:spcPct val="115000"/>
                        </a:lnSpc>
                        <a:spcAft>
                          <a:spcPts val="750"/>
                        </a:spcAft>
                      </a:pPr>
                      <a:r>
                        <a:rPr lang="es-ES" sz="2400" dirty="0">
                          <a:effectLst/>
                        </a:rPr>
                        <a:t>Encargado</a:t>
                      </a:r>
                      <a:endParaRPr lang="es-ES" sz="1400" dirty="0">
                        <a:effectLst/>
                        <a:latin typeface="Calibri"/>
                        <a:ea typeface="Calibri"/>
                        <a:cs typeface="Calibri"/>
                      </a:endParaRPr>
                    </a:p>
                  </a:txBody>
                  <a:tcPr marL="68580" marR="68580" marT="0" marB="0"/>
                </a:tc>
                <a:tc>
                  <a:txBody>
                    <a:bodyPr/>
                    <a:lstStyle/>
                    <a:p>
                      <a:pPr algn="ctr">
                        <a:lnSpc>
                          <a:spcPct val="115000"/>
                        </a:lnSpc>
                        <a:spcAft>
                          <a:spcPts val="750"/>
                        </a:spcAft>
                      </a:pPr>
                      <a:r>
                        <a:rPr lang="es-ES" sz="2400" dirty="0">
                          <a:effectLst/>
                        </a:rPr>
                        <a:t>Rol</a:t>
                      </a:r>
                      <a:endParaRPr lang="es-ES" sz="1400" dirty="0">
                        <a:effectLst/>
                        <a:latin typeface="Calibri"/>
                        <a:ea typeface="Calibri"/>
                        <a:cs typeface="Calibri"/>
                      </a:endParaRPr>
                    </a:p>
                  </a:txBody>
                  <a:tcPr marL="68580" marR="68580" marT="0" marB="0"/>
                </a:tc>
              </a:tr>
              <a:tr h="677186">
                <a:tc>
                  <a:txBody>
                    <a:bodyPr/>
                    <a:lstStyle/>
                    <a:p>
                      <a:pPr>
                        <a:lnSpc>
                          <a:spcPct val="115000"/>
                        </a:lnSpc>
                        <a:spcAft>
                          <a:spcPts val="750"/>
                        </a:spcAft>
                      </a:pPr>
                      <a:r>
                        <a:rPr lang="es-ES" sz="1400" dirty="0">
                          <a:effectLst/>
                        </a:rPr>
                        <a:t>José Antonio de los Santos González    </a:t>
                      </a:r>
                      <a:endParaRPr lang="es-ES" sz="1400" dirty="0">
                        <a:effectLst/>
                        <a:latin typeface="Calibri"/>
                        <a:ea typeface="Calibri"/>
                        <a:cs typeface="Calibri"/>
                      </a:endParaRPr>
                    </a:p>
                  </a:txBody>
                  <a:tcPr marL="68580" marR="68580" marT="0" marB="0"/>
                </a:tc>
                <a:tc>
                  <a:txBody>
                    <a:bodyPr/>
                    <a:lstStyle/>
                    <a:p>
                      <a:pPr>
                        <a:lnSpc>
                          <a:spcPct val="115000"/>
                        </a:lnSpc>
                        <a:spcAft>
                          <a:spcPts val="750"/>
                        </a:spcAft>
                      </a:pPr>
                      <a:r>
                        <a:rPr lang="es-ES" sz="1400" dirty="0" smtClean="0">
                          <a:effectLst/>
                        </a:rPr>
                        <a:t>Programar </a:t>
                      </a:r>
                      <a:r>
                        <a:rPr lang="es-ES" sz="1400" dirty="0">
                          <a:effectLst/>
                        </a:rPr>
                        <a:t>base de </a:t>
                      </a:r>
                      <a:r>
                        <a:rPr lang="es-ES" sz="1400" dirty="0" smtClean="0">
                          <a:effectLst/>
                        </a:rPr>
                        <a:t>datos, Montar la base </a:t>
                      </a:r>
                      <a:r>
                        <a:rPr lang="es-ES" sz="1400" baseline="0" dirty="0" smtClean="0">
                          <a:effectLst/>
                        </a:rPr>
                        <a:t>de datos.  (Programador)</a:t>
                      </a:r>
                      <a:endParaRPr lang="es-ES" sz="1400" dirty="0">
                        <a:effectLst/>
                        <a:latin typeface="Calibri"/>
                        <a:ea typeface="Calibri"/>
                        <a:cs typeface="Calibri"/>
                      </a:endParaRPr>
                    </a:p>
                  </a:txBody>
                  <a:tcPr marL="68580" marR="68580" marT="0" marB="0"/>
                </a:tc>
              </a:tr>
              <a:tr h="677186">
                <a:tc>
                  <a:txBody>
                    <a:bodyPr/>
                    <a:lstStyle/>
                    <a:p>
                      <a:pPr>
                        <a:lnSpc>
                          <a:spcPct val="115000"/>
                        </a:lnSpc>
                        <a:spcAft>
                          <a:spcPts val="750"/>
                        </a:spcAft>
                      </a:pPr>
                      <a:r>
                        <a:rPr lang="es-ES" sz="1400" dirty="0">
                          <a:effectLst/>
                        </a:rPr>
                        <a:t>Moisés Everardo Ruiz Angulo              </a:t>
                      </a:r>
                      <a:endParaRPr lang="es-ES" sz="1400" dirty="0">
                        <a:effectLst/>
                        <a:latin typeface="Calibri"/>
                        <a:ea typeface="Calibri"/>
                        <a:cs typeface="Calibri"/>
                      </a:endParaRPr>
                    </a:p>
                  </a:txBody>
                  <a:tcPr marL="68580" marR="68580" marT="0" marB="0"/>
                </a:tc>
                <a:tc>
                  <a:txBody>
                    <a:bodyPr/>
                    <a:lstStyle/>
                    <a:p>
                      <a:pPr>
                        <a:lnSpc>
                          <a:spcPct val="115000"/>
                        </a:lnSpc>
                        <a:spcAft>
                          <a:spcPts val="750"/>
                        </a:spcAft>
                      </a:pPr>
                      <a:r>
                        <a:rPr lang="es-ES" sz="1400" dirty="0" smtClean="0">
                          <a:effectLst/>
                        </a:rPr>
                        <a:t>(Diseñador), Programación de formularios.</a:t>
                      </a:r>
                      <a:endParaRPr lang="es-ES" sz="1400" dirty="0">
                        <a:effectLst/>
                        <a:latin typeface="Calibri"/>
                        <a:ea typeface="Calibri"/>
                        <a:cs typeface="Calibri"/>
                      </a:endParaRPr>
                    </a:p>
                  </a:txBody>
                  <a:tcPr marL="68580" marR="68580" marT="0" marB="0"/>
                </a:tc>
              </a:tr>
              <a:tr h="677186">
                <a:tc>
                  <a:txBody>
                    <a:bodyPr/>
                    <a:lstStyle/>
                    <a:p>
                      <a:pPr>
                        <a:lnSpc>
                          <a:spcPct val="115000"/>
                        </a:lnSpc>
                        <a:spcAft>
                          <a:spcPts val="750"/>
                        </a:spcAft>
                      </a:pPr>
                      <a:r>
                        <a:rPr lang="es-ES" sz="1400" dirty="0">
                          <a:effectLst/>
                        </a:rPr>
                        <a:t>Ricardo Antonio Velázquez Valdez</a:t>
                      </a:r>
                      <a:endParaRPr lang="es-ES" sz="1400" dirty="0">
                        <a:effectLst/>
                        <a:latin typeface="Calibri"/>
                        <a:ea typeface="Calibri"/>
                        <a:cs typeface="Calibri"/>
                      </a:endParaRPr>
                    </a:p>
                  </a:txBody>
                  <a:tcPr marL="68580" marR="68580" marT="0" marB="0"/>
                </a:tc>
                <a:tc>
                  <a:txBody>
                    <a:bodyPr/>
                    <a:lstStyle/>
                    <a:p>
                      <a:pPr>
                        <a:lnSpc>
                          <a:spcPct val="115000"/>
                        </a:lnSpc>
                        <a:spcAft>
                          <a:spcPts val="750"/>
                        </a:spcAft>
                      </a:pPr>
                      <a:r>
                        <a:rPr lang="es-ES" sz="1400" dirty="0">
                          <a:effectLst/>
                        </a:rPr>
                        <a:t>Recopilar Información de Proceso de </a:t>
                      </a:r>
                      <a:r>
                        <a:rPr lang="es-ES" sz="1400" dirty="0" smtClean="0">
                          <a:effectLst/>
                        </a:rPr>
                        <a:t>Asesorías,</a:t>
                      </a:r>
                      <a:r>
                        <a:rPr lang="es-ES" sz="1400" baseline="0" dirty="0" smtClean="0">
                          <a:effectLst/>
                        </a:rPr>
                        <a:t> (Jefe de proyecto), Documentación.</a:t>
                      </a:r>
                      <a:endParaRPr lang="es-ES" sz="1400" dirty="0">
                        <a:effectLst/>
                        <a:latin typeface="Calibri"/>
                        <a:ea typeface="Calibri"/>
                        <a:cs typeface="Calibri"/>
                      </a:endParaRPr>
                    </a:p>
                  </a:txBody>
                  <a:tcPr marL="68580" marR="68580" marT="0" marB="0"/>
                </a:tc>
              </a:tr>
            </a:tbl>
          </a:graphicData>
        </a:graphic>
      </p:graphicFrame>
    </p:spTree>
    <p:extLst>
      <p:ext uri="{BB962C8B-B14F-4D97-AF65-F5344CB8AC3E}">
        <p14:creationId xmlns:p14="http://schemas.microsoft.com/office/powerpoint/2010/main" val="344109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04664"/>
            <a:ext cx="8534400" cy="758952"/>
          </a:xfrm>
        </p:spPr>
        <p:txBody>
          <a:bodyPr>
            <a:normAutofit fontScale="90000"/>
          </a:bodyPr>
          <a:lstStyle/>
          <a:p>
            <a:r>
              <a:rPr lang="es-ES" dirty="0" smtClean="0"/>
              <a:t>Herramientas de administración y de trabajo del proyecto</a:t>
            </a:r>
            <a:endParaRPr lang="es-ES" dirty="0"/>
          </a:p>
        </p:txBody>
      </p:sp>
      <p:sp>
        <p:nvSpPr>
          <p:cNvPr id="3" name="2 Marcador de contenido"/>
          <p:cNvSpPr>
            <a:spLocks noGrp="1"/>
          </p:cNvSpPr>
          <p:nvPr>
            <p:ph sz="quarter" idx="1"/>
          </p:nvPr>
        </p:nvSpPr>
        <p:spPr/>
        <p:txBody>
          <a:bodyPr/>
          <a:lstStyle/>
          <a:p>
            <a:pPr lvl="0"/>
            <a:r>
              <a:rPr lang="es-ES" b="1" dirty="0" smtClean="0"/>
              <a:t>Trello (Gestor de Actividades)</a:t>
            </a:r>
            <a:endParaRPr lang="es-ES" dirty="0"/>
          </a:p>
          <a:p>
            <a:pPr lvl="0"/>
            <a:r>
              <a:rPr lang="es-ES" b="1" dirty="0"/>
              <a:t>Github</a:t>
            </a:r>
            <a:endParaRPr lang="es-ES" dirty="0"/>
          </a:p>
          <a:p>
            <a:pPr lvl="0"/>
            <a:r>
              <a:rPr lang="es-ES" b="1" dirty="0" smtClean="0"/>
              <a:t>Gitkraken</a:t>
            </a:r>
            <a:endParaRPr lang="es-ES" dirty="0"/>
          </a:p>
        </p:txBody>
      </p:sp>
    </p:spTree>
    <p:extLst>
      <p:ext uri="{BB962C8B-B14F-4D97-AF65-F5344CB8AC3E}">
        <p14:creationId xmlns:p14="http://schemas.microsoft.com/office/powerpoint/2010/main" val="1384104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688</TotalTime>
  <Words>768</Words>
  <Application>Microsoft Office PowerPoint</Application>
  <PresentationFormat>Presentación en pantalla (4:3)</PresentationFormat>
  <Paragraphs>142</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Civil</vt:lpstr>
      <vt:lpstr>Sistema para el control de asesorías escolares</vt:lpstr>
      <vt:lpstr>Antecedentes y Motivación</vt:lpstr>
      <vt:lpstr>Objetivo General</vt:lpstr>
      <vt:lpstr>Justificación </vt:lpstr>
      <vt:lpstr>Alcance</vt:lpstr>
      <vt:lpstr>Cronograma de actividades</vt:lpstr>
      <vt:lpstr>Presentación de PowerPoint</vt:lpstr>
      <vt:lpstr>Roles</vt:lpstr>
      <vt:lpstr>Herramientas de administración y de trabajo del proyecto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asesorías escolares</dc:title>
  <dc:creator>Moises Ruiz</dc:creator>
  <cp:lastModifiedBy>Moises Ruiz</cp:lastModifiedBy>
  <cp:revision>40</cp:revision>
  <dcterms:created xsi:type="dcterms:W3CDTF">2017-01-31T16:29:47Z</dcterms:created>
  <dcterms:modified xsi:type="dcterms:W3CDTF">2017-02-07T19:03:22Z</dcterms:modified>
</cp:coreProperties>
</file>