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08" y="-9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B8028B8-99F4-4E78-85F3-B6505C7272CC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281480" y="10155240"/>
            <a:ext cx="327492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692BC78-43F3-4235-BF34-271DEE4047DF}" type="slidenum">
              <a:rPr lang="ru-R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Рисунок 37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Рисунок 38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Рисунок 77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9" name="Рисунок 78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Рисунок 117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9" name="Рисунок 118"/>
          <p:cNvPicPr/>
          <p:nvPr/>
        </p:nvPicPr>
        <p:blipFill>
          <a:blip r:embed="rId2" cstate="print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179640"/>
            <a:ext cx="9718560" cy="125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7560360" y="6839640"/>
            <a:ext cx="2517840" cy="53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39640"/>
            <a:ext cx="6478200" cy="537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39640"/>
            <a:ext cx="537840" cy="53784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79640"/>
            <a:ext cx="9718560" cy="125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7560360" y="6839640"/>
            <a:ext cx="2517840" cy="53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900000" y="6839640"/>
            <a:ext cx="6478200" cy="537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180000" y="6839640"/>
            <a:ext cx="537840" cy="53784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179640"/>
            <a:ext cx="9718560" cy="125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7560360" y="6839640"/>
            <a:ext cx="2517840" cy="537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900000" y="6839640"/>
            <a:ext cx="6478200" cy="537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180000" y="6839640"/>
            <a:ext cx="537840" cy="53784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504000" y="1769040"/>
            <a:ext cx="906912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Рядки </a:t>
            </a:r>
            <a:r>
              <a:rPr lang="ru-RU" sz="3200" b="0" strike="noStrike" spc="-1" dirty="0" err="1">
                <a:solidFill>
                  <a:srgbClr val="10101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String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StringBuilder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StringBuffer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). </a:t>
            </a:r>
          </a:p>
          <a:p>
            <a:pPr>
              <a:lnSpc>
                <a:spcPct val="100000"/>
              </a:lnSpc>
            </a:pPr>
            <a:r>
              <a:rPr lang="ru-RU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Регулярн</a:t>
            </a:r>
            <a:r>
              <a:rPr lang="uk-UA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і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вирази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r>
              <a:rPr lang="ru-RU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Локалізація</a:t>
            </a:r>
            <a:r>
              <a:rPr lang="ru-RU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13400" y="1440000"/>
            <a:ext cx="7734240" cy="56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FilenameDemo {</a:t>
            </a:r>
          </a:p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void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main(String[] args) {</a:t>
            </a:r>
          </a:p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FPATH = "/home/user/index.html";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Filename myHomePage =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Filename(FPATH, '/', '.');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System.out.println("Extension = " + myHomePage.extension());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System.out.println("Filename = " + myHomePage.filename());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System.out.println("Path = " + myHomePage.path());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r>
              <a:rPr lang="ru-RU" sz="1800" b="0" strike="noStrike" spc="-1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Extension = html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Filename = index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= /home/user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CC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*/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72000" y="1494000"/>
            <a:ext cx="9719640" cy="61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 charAt (int index) Повертає символ за вказаною індексу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concat (String str) Об'єднує зазначений рядок з даної рядком, шляхом додавання її в кінці.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static String copyValueOf (char [] data)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Повертає рядок, яка представляє собою послідовність символів, в зазначений масив.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static String copyValueOf (char [] data, int offset, int count)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Повертає рядок, яка представляє собою послідовність символів, в зазначений масив.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lastIndexOf (int ch) Повертає індекс останнього входження зазначеного символу в цьому рядку.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lastIndexOf (int ch, int fromIndex) Повертає індекс останнього входження зазначеного символу в цьому рядку, починаючи зворотний пошук з зазначеного індексу.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lastIndexOf (String str) Повертає індекс останнього входження зазначеної підрядка в цьому рядку.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lastIndexOf (String str, int fromIndex) Повертає індекс останнього входження зазначеної підрядка в цьому рядку, починаючи зворотний пошук з зазначеного індексу.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length () Повертає довжину рядка.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72000" y="1440000"/>
            <a:ext cx="9324360" cy="53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 matches (String regex)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Повідомляє, чи відповідає чи ні цей рядок заданому регулярному виразу.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 regionMatches (boolean ignoreCase, int toffset, String other, int ooffset, int len)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Перевіряє чи рівні дві області рядка.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 contentEquals (StringBuffer sb)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Повертає значення true тільки в тому випадку, якщо цей рядок являє собою ту ж послідовність символів як вказано в буфері рядки (StringBuffer).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compareTo (Object o)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Порівнює даний рядок з іншим об'єктом.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compareTo (String anotherString)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Порівнює два рядки лексично.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compareToIgnoreCase (String str)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Порівнює два рядки лексично, ігноруючи регістр букв.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 endsWith (String suffix) Перевіряє закінчується цей рядок зазначеним закінченням.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 regionMatches (int toffset, String other, int ooffset, int len) Перевіряє чи рівні дві області рядка.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 equals (Object anObject)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Порівнює даний рядок із зазначеним об'єктом.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 equalsIgnoreCase (String anotherString)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Порівнює даний рядок з іншого рядком, ігноруючи регістр букв.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253800" y="1373400"/>
            <a:ext cx="9570960" cy="61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replace (char oldChar, char newChar)Повертає новий рядок, в результаті, замінивши всі входження oldChar в цьому рядку на newChar.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replaceAll (String regex, String replacement) Замінює кожну подстроку рядка, що відповідає заданому регулярному виразу з даної заміною.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replaceFirst (String regex, String replacement) Замінює перші підрядка даного рядка, яка відповідає заданому регулярному виразу з даної заміною.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[] split (String regex) Розділяє цю рядок, оточуючи даними регулярним виразом.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[] split (String regex, int limit)Розділяє цю рядок, оточуючи даними регулярним виразом.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 startsWith (String prefix) Перевіряє, чи починається цей рядок з заданого префікса.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boolean startsWith (String prefix, int toffset) Перевіряє, чи починається цей рядок з зазначеного префікса, починаючи з зазначеного індексу.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CharSequence subSequence (int beginIndex, int endIndex) Повертає нову послідовність символів, яка є підпослідовність цієї послідовності.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substring (int beginIndex) Повертає новий рядок, яка є підрядком цього рядка.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substring (int beginIndex, int endIndex) Повертає новий рядок, яка є підрядком цього рядка.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 [] toCharArray () Перетворює цей рядок в новий масив символів.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toLowerCase ()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0" y="1872000"/>
            <a:ext cx="10078920" cy="381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byte getBytes () Кодує цей рядок в послідовність байтів за допомогою платформи charset, зберігаючи результат в новий масив байтів.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byte [] getBytes (String charsetName) Кодує цю рядок в послідовність байтів за допомогою платформи charset, зберігаючи результат в новий масив байтів.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 getChars (int srcBegin, int srcEnd, char [] dst, int dstBegin) Копіює символи з цього рядка в масив символів призначення.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hashCode () Повертає хеш-код для цього рядка.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indexOf (int ch) Повертає індекс першого входження зазначеного символу в цьому рядку.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indexOf (int ch, int fromIndex) Повертає індекс першого входження зазначеного символу в цьому рядку, починаючи пошук з зазначеного індексу.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indexOf (String str) Повертає індекс першого входження зазначеного підрядку в цьому рядку.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indexOf (String str, int fromIndex) Повертає індекс першого входження зазначеного підрядку в цьому рядку, починаючи з зазначеного індексу.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intern () Повертає канонічне представлення для рядкового об'єкта.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325440" y="1565280"/>
            <a:ext cx="9499320" cy="55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capacity ()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Повертає поточну місткість буфера String.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 charAt (int index)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Повертається вказаний символ послідовності, в даний час представлений буфером рядки, зазначений індексом аргумент.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 ensureCapacity (int minimumCapacity)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Гарантує місткість буфера, принаймні рівним зазначеному мінімуму.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 getChars (int srcBegin, int srcEnd, char [] dst, int dstBegin)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Символи копіюються з цього буфера рядка в символьний масив призначення dst.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indexOf (String str)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Повертає індекс в цьому рядку першого входження зазначеної підрядка.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indexOf (String str, int fromIndex)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Повертає індекс в цьому рядку першого входження зазначеної підрядка, починаючи з зазначеного індексу.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lastIndexOf (String str)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Повертає індекс в цьому рядку останнього входження зазначеної підрядка.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lastIndexOf (String str, int fromIndex)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Повертає індекс в цьому рядку останнього входження зазначеної підрядка, починаючи з зазначеного індекса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"/>
          <p:cNvSpPr/>
          <p:nvPr/>
        </p:nvSpPr>
        <p:spPr>
          <a:xfrm rot="10800000" flipV="1">
            <a:off x="47669760" y="18917640"/>
            <a:ext cx="9396360" cy="33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Перетворює всі символи в цьому рядку в нижній регістр, використовуючи правила даного мовного стандарту.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toLowerCase (Locale locale)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Перетворює всі знаки в цьому рядку в нижній регістр, використовуючи правила даного мовного стандарту.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toString ()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Цей об'єкт (який вже є рядком!) Повертає себе.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toUpperCase ()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Перетворює всі символи в рядку у верхній регістр, використовуючи правила даного мовного стандарту.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toUpperCase (Locale locale)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72000" y="1480680"/>
            <a:ext cx="4966920" cy="586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class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StringDemo 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static void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main(String[] args) 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palindrome = "Dot saw I was Tod";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len = palindrome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.length();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char[]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tempCharArray =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char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[len];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char[]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charArray =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char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[len];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переведення рядку до масиву символів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 = 0; i &lt; len; i++) 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tempCharArray[i] =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palindrome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.charAt(i);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обернення масиву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j = 0; j &lt; len; j++) 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charArray[j] =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tempCharArray[len - 1 - j];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reversePalindrome =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String(charArray);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System.out.println(reversePalindrome);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5112000" y="1368000"/>
            <a:ext cx="4390920" cy="427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</a:t>
            </a:r>
            <a:r>
              <a:rPr lang="ru-RU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</a:t>
            </a:r>
            <a:r>
              <a:rPr lang="ru-RU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StringBuilderDemo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{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</a:t>
            </a:r>
            <a:r>
              <a:rPr lang="ru-RU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static</a:t>
            </a:r>
            <a:r>
              <a:rPr lang="ru-RU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</a:t>
            </a:r>
            <a:r>
              <a:rPr lang="ru-RU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[]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args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{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palindrome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"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saw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StringBuilder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sb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</a:t>
            </a:r>
            <a:r>
              <a:rPr lang="ru-RU" sz="18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StringBuilder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palindrome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sb.reverse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 </a:t>
            </a:r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</a:t>
            </a:r>
            <a:r>
              <a:rPr lang="ru-RU" sz="1800" b="0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reverse</a:t>
            </a:r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System.out.println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sb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/*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"</a:t>
            </a:r>
            <a:r>
              <a:rPr lang="ru-RU" sz="1800" b="0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Це</a:t>
            </a:r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 + " один " + "рядок";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&lt;==&gt;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1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ru-RU" sz="1800" b="1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1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lang="ru-RU" sz="1800" b="1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= </a:t>
            </a:r>
            <a:r>
              <a:rPr lang="ru-RU" sz="1800" b="1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ru-RU" sz="1800" b="1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1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StringBuffer</a:t>
            </a:r>
            <a:r>
              <a:rPr lang="ru-RU" sz="1800" b="1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().</a:t>
            </a:r>
            <a:r>
              <a:rPr lang="ru-RU" sz="1800" b="1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append</a:t>
            </a:r>
            <a:r>
              <a:rPr lang="ru-RU" sz="1800" b="1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</a:t>
            </a:r>
            <a:r>
              <a:rPr lang="ru-RU" sz="1800" b="1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Це</a:t>
            </a:r>
            <a:r>
              <a:rPr lang="ru-RU" sz="1800" b="1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").</a:t>
            </a:r>
            <a:r>
              <a:rPr lang="ru-RU" sz="1800" b="1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append</a:t>
            </a:r>
            <a:r>
              <a:rPr lang="ru-RU" sz="1800" b="1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 один ").</a:t>
            </a:r>
            <a:r>
              <a:rPr lang="ru-RU" sz="1800" b="1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append</a:t>
            </a:r>
            <a:r>
              <a:rPr lang="ru-RU" sz="1800" b="1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("рядок").</a:t>
            </a:r>
            <a:r>
              <a:rPr lang="ru-RU" sz="1800" b="1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toString</a:t>
            </a:r>
            <a:r>
              <a:rPr lang="ru-RU" sz="1800" b="1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();</a:t>
            </a:r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*/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1944000" y="360000"/>
            <a:ext cx="4463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Інверсія рядку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"/>
          <p:cNvSpPr/>
          <p:nvPr/>
        </p:nvSpPr>
        <p:spPr>
          <a:xfrm>
            <a:off x="0" y="431999"/>
            <a:ext cx="9287640" cy="7760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Клас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StringBuffer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та  </a:t>
            </a: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StringBuilder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72000" y="1512000"/>
            <a:ext cx="9791640" cy="288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stringBuffer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()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створює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пустий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обєкт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ємністю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16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символів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stringBuffer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capacity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створює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пустий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обєкт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заданої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ємності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capacity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StringBuffer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-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створює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обєкт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ємністю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str.length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() + 16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що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містить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рядок 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public</a:t>
            </a:r>
            <a:r>
              <a:rPr lang="ru-RU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class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Test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{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 </a:t>
            </a:r>
            <a:r>
              <a:rPr lang="ru-RU" sz="18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public</a:t>
            </a:r>
            <a:r>
              <a:rPr lang="ru-RU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static</a:t>
            </a:r>
            <a:r>
              <a:rPr lang="ru-RU" sz="18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0" strike="noStrike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void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main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String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args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[]){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   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  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StringBuffer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sBuffer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= 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new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StringBuffer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("тест");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   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  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sBuffer.append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(" 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StringBuffer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");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  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System.out.println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sBuffer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);</a:t>
            </a:r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// </a:t>
            </a:r>
            <a:r>
              <a:rPr lang="ru-RU" sz="1800" b="1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тест  </a:t>
            </a:r>
            <a:r>
              <a:rPr lang="ru-RU" sz="1800" b="1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StringBuffer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     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String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= 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new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StringBuffer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("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Це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великий рядок")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.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insert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(3, "не")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.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toString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();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//</a:t>
            </a:r>
            <a:r>
              <a:rPr lang="ru-RU" sz="1800" b="0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Це</a:t>
            </a:r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невеликий рядок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     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sBuffer.insert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(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sBuffer.length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(), "</a:t>
            </a:r>
            <a:r>
              <a:rPr lang="ru-RU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xxx</a:t>
            </a:r>
            <a:r>
              <a:rPr lang="ru-RU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") ; </a:t>
            </a:r>
            <a:r>
              <a:rPr lang="ru-RU" sz="1800" b="1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/</a:t>
            </a:r>
            <a:r>
              <a:rPr lang="ru-RU" sz="1800" b="1" strike="noStrike" spc="-1" dirty="0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/</a:t>
            </a:r>
            <a:r>
              <a:rPr lang="ru-RU" sz="1800" b="1" strike="noStrike" spc="-1" dirty="0" err="1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sBuffer.append</a:t>
            </a:r>
            <a:r>
              <a:rPr lang="ru-RU" sz="1800" b="1" strike="noStrike" spc="-1" dirty="0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("</a:t>
            </a:r>
            <a:r>
              <a:rPr lang="ru-RU" sz="1800" b="1" strike="noStrike" spc="-1" dirty="0" err="1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xxx</a:t>
            </a:r>
            <a:r>
              <a:rPr lang="ru-RU" sz="1800" b="1" strike="noStrike" spc="-1" dirty="0">
                <a:solidFill>
                  <a:srgbClr val="00FF66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");</a:t>
            </a:r>
            <a:r>
              <a:rPr lang="ru-RU" sz="1800" b="1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// </a:t>
            </a:r>
            <a:r>
              <a:rPr lang="ru-RU" sz="1800" b="1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тестxxx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     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String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s1 = 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new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StringBuffer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("</a:t>
            </a:r>
            <a:r>
              <a:rPr lang="ru-RU" sz="18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Це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невеликий рядок");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s.delete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(3, 5).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toString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();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</a:t>
            </a:r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// </a:t>
            </a:r>
            <a:r>
              <a:rPr lang="ru-RU" sz="1800" b="0" strike="noStrike" spc="-1" dirty="0" err="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Це</a:t>
            </a:r>
            <a:r>
              <a:rPr lang="ru-RU" sz="1800" b="0" strike="noStrike" spc="-1" dirty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великий рядок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   }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Courier New"/>
              </a:rPr>
              <a:t>}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253800" y="1851120"/>
            <a:ext cx="8142120" cy="36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StringBuffer append (String s) Оновлює значення об'єкта, який викликає метод. Цей метод приймає boolean, char, int, long, Strings і т.д.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StringBuffer reverse () Цей метод змінює значення об'єкта StringBuffer, який викликає метод.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delete (int start, int end) Видаляє рядок, починаючи з початкового індексу до кінцевого індексу.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 insert (int offset, int i) Цей метод вставляє рядок s в позицію згадану по зсуву.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replace (int start, int end, String str) Цей метод замінює символи в підрядку даного StringBuffer символами в зазначеному рядку.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431999"/>
            <a:ext cx="9287640" cy="7760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Клас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StringBuffer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та  </a:t>
            </a: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StringBuilder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182520" y="1494000"/>
            <a:ext cx="9428040" cy="47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length () Повертає довжину рядкового буфера (кількість символів).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 setCharAt (int index, char ch) Символ із зазначеним індексом цього буфера рядка має значення ch.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 setLength (int newLength) Встановлює довжину буфера рядка (Stringbuffer).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CharSequence subSequence (int start, int end) Повертає нову послідовність символів, яка є підпослідовність цієї послідовності.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substring (int start) Повертає новий рядок, яка містить підпослідовність символів в даний момент містяться в StringBuffer. Підрядок починається з вказаного індексу і триває до кінця StringBuffer.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substring (int start, int end) Повертає новий рядок, яка містить підпослідовність символів в даний момент містяться в цьому StringBuffer.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toString () Перетворення в рядок, що представляє дані в цьому рядку буфера.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0" y="431999"/>
            <a:ext cx="9287640" cy="7760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Клас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StringBuffer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та  </a:t>
            </a: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StringBuilder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69120" cy="79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182520" y="1494000"/>
            <a:ext cx="9069120" cy="58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String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s1= "Це рядок.";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s2 = "Це довгий рядок, " + "записаний в двох рядках вихідного тексту";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s3 = "";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// Порожній рядок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s =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null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;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// Це порожній вказівник на рядок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 =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new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String();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 =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new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(«String class»);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char[]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helloArray = { 'П', 'р', 'и', 'в', ‘і', 'т', '.'};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helloString =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new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String(helloArray);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System.out.println(helloString); /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 Привіт.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char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[] с = {'С', 'и', 'м', 'в', ' о',  'л', 'ь', 'н', 'и', 'й'};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s1 =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String.copyValueOf(с)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;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// Символьний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s2 =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String.copyValueOf(с, 3, 7);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// вольний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s1 =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(с);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// Символьний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s2 =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(с, 3, 7);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// вольний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0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828800" y="457200"/>
            <a:ext cx="558648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Клас String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32000" y="1584000"/>
            <a:ext cx="8999640" cy="588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StringBuffer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StringBuffer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("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Котэ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");</a:t>
            </a:r>
          </a:p>
          <a:p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Довжина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" +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sb.length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());// 4</a:t>
            </a:r>
          </a:p>
          <a:p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Обсяг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памяті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" +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sb.capacity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()); // 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поверне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</a:p>
          <a:p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StringBuffer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sb1=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new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StringBuffer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();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sb1.ensureCapacity(100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); // 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виділить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100 байт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Sb1.setLength(20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); // максимальна 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довжина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- 20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sb1 =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sc.nextLine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();  // не 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дасть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ввести 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більше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20 ??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StringBuffer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sb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=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new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StringBuffer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("Кит");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sb.setCharAt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(1, 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‘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і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');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sb.toString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());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String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str1 = "У кота ";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String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str2 = " 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лапи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";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int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paws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= 4;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StringBuffer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sb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=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new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StringBuffer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(20);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sb.append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(str1).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append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(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paws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).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append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(str2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); </a:t>
            </a:r>
            <a:r>
              <a:rPr lang="ru-RU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// У кота </a:t>
            </a:r>
            <a:r>
              <a:rPr lang="ru-RU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лапи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sb.toString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());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StringBuffer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sb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=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new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 </a:t>
            </a:r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StringBuffer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("Я 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Кішок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");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strike="noStrike" spc="-1" dirty="0" err="1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sb.insert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(2, </a:t>
            </a:r>
            <a:r>
              <a:rPr lang="ru-RU" sz="1800" strike="noStrike" spc="-1" dirty="0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"люблю 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");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ru-RU" sz="1800" strike="noStrike" spc="-1" dirty="0" err="1" smtClean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sb.toString</a:t>
            </a:r>
            <a:r>
              <a:rPr lang="ru-RU" sz="1800" strike="noStrike" spc="-1" dirty="0">
                <a:uFill>
                  <a:solidFill>
                    <a:srgbClr val="FFFFFF"/>
                  </a:solidFill>
                </a:uFill>
                <a:latin typeface="Helvetica Neue;Helvetica"/>
                <a:ea typeface="FreeSans"/>
              </a:rPr>
              <a:t>());</a:t>
            </a:r>
            <a:endParaRPr lang="ru-RU" sz="18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0" y="431999"/>
            <a:ext cx="9287640" cy="7760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Клас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StringBuffer</a:t>
            </a:r>
            <a:r>
              <a:rPr lang="ru-RU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та  </a:t>
            </a:r>
            <a:r>
              <a:rPr lang="ru-RU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StringBuilder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-4320" y="1368000"/>
            <a:ext cx="10227960" cy="59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 </a:t>
            </a:r>
          </a:p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[]) { </a:t>
            </a:r>
          </a:p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(“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Приклад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:"); </a:t>
            </a:r>
          </a:p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"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розделити-рядок-по-розд</a:t>
            </a:r>
            <a:r>
              <a:rPr lang="uk-UA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і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льнику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[]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</a:p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delimeter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"-"; //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Роздільник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str.split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delimeter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 //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Розділення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рядку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допомогою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методу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split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</a:t>
            </a:r>
          </a:p>
          <a:p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0;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subStr.length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i++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{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]); }</a:t>
            </a:r>
          </a:p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«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парсінг!рядку!по!роздільнику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delimeter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"!"; // 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//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Роздільник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str.split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delimeter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3); </a:t>
            </a: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Розділення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порогом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тобто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подстрок,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повинно бути 3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0;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&lt;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subStr.length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i++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{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]); } </a:t>
            </a:r>
          </a:p>
          <a:p>
            <a:endParaRPr lang="ru-RU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"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разбити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рядок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слова"; </a:t>
            </a: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[]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str.split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("\\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"); //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Розділення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рядку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з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допомогою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методу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split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subStr:words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{</a:t>
            </a: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subStr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  </a:t>
            </a: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} </a:t>
            </a:r>
          </a:p>
          <a:p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}</a:t>
            </a:r>
          </a:p>
        </p:txBody>
      </p:sp>
      <p:sp>
        <p:nvSpPr>
          <p:cNvPr id="3" name="CustomShape 3"/>
          <p:cNvSpPr/>
          <p:nvPr/>
        </p:nvSpPr>
        <p:spPr>
          <a:xfrm>
            <a:off x="0" y="431999"/>
            <a:ext cx="9287640" cy="7760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Парсінг</a:t>
            </a:r>
            <a:r>
              <a:rPr lang="ru-RU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тексту (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String.split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()</a:t>
            </a:r>
            <a:r>
              <a:rPr lang="ru-RU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)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694960" y="432000"/>
            <a:ext cx="5560062" cy="73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StringTokenizer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3" name="Table 2"/>
          <p:cNvGraphicFramePr/>
          <p:nvPr/>
        </p:nvGraphicFramePr>
        <p:xfrm>
          <a:off x="311760" y="1555560"/>
          <a:ext cx="9264240" cy="2836440"/>
        </p:xfrm>
        <a:graphic>
          <a:graphicData uri="http://schemas.openxmlformats.org/drawingml/2006/table">
            <a:tbl>
              <a:tblPr/>
              <a:tblGrid>
                <a:gridCol w="3177360"/>
                <a:gridCol w="6086880"/>
              </a:tblGrid>
              <a:tr h="1049400">
                <a:tc>
                  <a:txBody>
                    <a:bodyPr/>
                    <a:lstStyle/>
                    <a:p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StringTokenizer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String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Розкладає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рядок на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частини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використовуючи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як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роздільник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символи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пробілу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"",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табуляції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"\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", перекладу рядка "\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"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і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повернення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каретки "\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"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3764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StringTokenizer(String str, String delim)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Розкладає рядок на частини, використовуючи як роздільник рядок delim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4940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StringTokenizer(String str, String delim, boolean returnDelims)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Теж що і попередній, але якщо returnDelims встановлений в true, роздільники також повертаються в якості частини рядка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74" name="CustomShape 3"/>
          <p:cNvSpPr/>
          <p:nvPr/>
        </p:nvSpPr>
        <p:spPr>
          <a:xfrm>
            <a:off x="144000" y="4464000"/>
            <a:ext cx="9215640" cy="239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import</a:t>
            </a:r>
            <a:r>
              <a:rPr lang="ru-RU" b="1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</a:t>
            </a:r>
            <a:r>
              <a:rPr lang="ru-RU" b="1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java.util.StringTokenizer</a:t>
            </a:r>
            <a:r>
              <a:rPr lang="ru-RU" b="1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;</a:t>
            </a:r>
            <a:endParaRPr lang="ru-RU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String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s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;</a:t>
            </a:r>
            <a:endParaRPr lang="ru-RU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s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= "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Тестовий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рядок, 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який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ми 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розкладаємо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на слова, 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тобто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лексеми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.";</a:t>
            </a:r>
            <a:endParaRPr lang="ru-RU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StringTokenizer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st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= 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new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StringTokenizer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(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s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, " \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t\n\r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,.");</a:t>
            </a:r>
            <a:endParaRPr lang="ru-RU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while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(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st.hasMoreTokens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()) {</a:t>
            </a:r>
            <a:endParaRPr lang="ru-RU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   // 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Виводимо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лексеми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в консоль</a:t>
            </a:r>
            <a:endParaRPr lang="ru-RU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    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System.out.println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(</a:t>
            </a:r>
            <a:r>
              <a:rPr lang="ru-RU" b="0" strike="noStrike" spc="-1" dirty="0" err="1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st.nextToken</a:t>
            </a:r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());</a:t>
            </a:r>
            <a:endParaRPr lang="ru-RU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r>
              <a:rPr lang="ru-RU" b="0" strike="noStrike" spc="-1" dirty="0">
                <a:uFill>
                  <a:solidFill>
                    <a:srgbClr val="FFFFFF"/>
                  </a:solidFill>
                </a:uFill>
                <a:latin typeface="+mj-lt"/>
                <a:ea typeface="Times New Roman"/>
              </a:rPr>
              <a:t>}</a:t>
            </a:r>
            <a:endParaRPr lang="ru-RU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класс </a:t>
            </a:r>
            <a:r>
              <a:rPr lang="ru-RU" sz="10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StringTokenizer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080000" y="1872000"/>
            <a:ext cx="8999640" cy="22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0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StringTokenizer</a:t>
            </a:r>
            <a:r>
              <a:rPr lang="ru-RU" sz="1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("</a:t>
            </a:r>
            <a:r>
              <a:rPr lang="ru-RU" sz="10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Казнить,нельзя:пробелов-нет</a:t>
            </a:r>
            <a:r>
              <a:rPr lang="ru-RU" sz="1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", " \</a:t>
            </a:r>
            <a:r>
              <a:rPr lang="ru-RU" sz="10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t\n\r</a:t>
            </a:r>
            <a:r>
              <a:rPr lang="ru-RU" sz="1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,:-");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0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StringTokenizer</a:t>
            </a:r>
            <a:r>
              <a:rPr lang="ru-RU" sz="1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("а - (</a:t>
            </a:r>
            <a:r>
              <a:rPr lang="ru-RU" sz="10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</a:t>
            </a:r>
            <a:r>
              <a:rPr lang="ru-RU" sz="1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+ с) / </a:t>
            </a:r>
            <a:r>
              <a:rPr lang="ru-RU" sz="10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</a:t>
            </a:r>
            <a:r>
              <a:rPr lang="ru-RU" sz="1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* </a:t>
            </a:r>
            <a:r>
              <a:rPr lang="ru-RU" sz="10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с</a:t>
            </a:r>
            <a:r>
              <a:rPr lang="ru-RU" sz="1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", " \</a:t>
            </a:r>
            <a:r>
              <a:rPr lang="ru-RU" sz="10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t\n\r+</a:t>
            </a:r>
            <a:r>
              <a:rPr lang="ru-RU" sz="1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*-/(), </a:t>
            </a:r>
            <a:r>
              <a:rPr lang="ru-RU" sz="1000" b="0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true</a:t>
            </a:r>
            <a:r>
              <a:rPr lang="ru-RU" sz="1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);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import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java.util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.*;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class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Parse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{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public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static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void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main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[]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args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){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= "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which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we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want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to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decompose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in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words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";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StringTokenizer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=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new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StringTokenizer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" \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t\n\r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,.");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while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st.hasMoreTokens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()){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//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Одержуємо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слово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і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що-небудь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робимо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з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ним,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наприклад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просто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виводимо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на 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екран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System.out.println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</a:t>
            </a:r>
            <a:r>
              <a:rPr lang="ru-RU" sz="10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st.nextToken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()) ;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		</a:t>
            </a:r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}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	}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0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} </a:t>
            </a:r>
            <a:r>
              <a:rPr lang="ru-RU" sz="1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Table 2"/>
          <p:cNvGraphicFramePr/>
          <p:nvPr/>
        </p:nvGraphicFramePr>
        <p:xfrm>
          <a:off x="325404" y="1993887"/>
          <a:ext cx="6788520" cy="4023360"/>
        </p:xfrm>
        <a:graphic>
          <a:graphicData uri="http://schemas.openxmlformats.org/drawingml/2006/table">
            <a:tbl>
              <a:tblPr/>
              <a:tblGrid>
                <a:gridCol w="3394080"/>
                <a:gridCol w="3394440"/>
              </a:tblGrid>
              <a:tr h="34992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Будь-який символ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\d или \p{Digit}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[0-9]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\D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[^0-9]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\s или \p{Space}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 \t\n\x0B\f\r]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\S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[^\s]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\w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[0-9_A-Za-z]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\W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[^\w]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\p{Lower}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[a-z]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\p{Upper}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[A-Z]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\p{Punkt}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!"#$%&amp;'()*+,-./:;&lt;=&gt;?@[\]^_`{|}~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\p{Blank}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Пробіл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чи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табуляція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CustomShape 3"/>
          <p:cNvSpPr/>
          <p:nvPr/>
        </p:nvSpPr>
        <p:spPr>
          <a:xfrm>
            <a:off x="0" y="431999"/>
            <a:ext cx="9287640" cy="7760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uk-UA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Синтаксис регулярних виразів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/>
          <p:cNvSpPr/>
          <p:nvPr/>
        </p:nvSpPr>
        <p:spPr>
          <a:xfrm>
            <a:off x="0" y="431999"/>
            <a:ext cx="9287640" cy="7760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uk-UA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Синтаксис регулярних виразів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5404" y="3279771"/>
          <a:ext cx="6858048" cy="3097530"/>
        </p:xfrm>
        <a:graphic>
          <a:graphicData uri="http://schemas.openxmlformats.org/drawingml/2006/table">
            <a:tbl>
              <a:tblPr/>
              <a:tblGrid>
                <a:gridCol w="2071702"/>
                <a:gridCol w="478634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ab</a:t>
                      </a:r>
                      <a:endParaRPr lang="ru-RU" sz="1800" kern="150" dirty="0"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>
                          <a:latin typeface="+mj-lt"/>
                          <a:ea typeface="Noto Sans CJK SC Regular"/>
                          <a:cs typeface="FreeSans"/>
                        </a:rPr>
                        <a:t>після a слідує b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a|b</a:t>
                      </a:r>
                      <a:endParaRPr lang="ru-RU" sz="1800" kern="150" dirty="0"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>
                          <a:latin typeface="+mj-lt"/>
                          <a:ea typeface="Noto Sans CJK SC Regular"/>
                          <a:cs typeface="FreeSans"/>
                        </a:rPr>
                        <a:t>Або a або b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(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a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)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>
                          <a:latin typeface="+mj-lt"/>
                          <a:ea typeface="Noto Sans CJK SC Regular"/>
                          <a:cs typeface="FreeSans"/>
                        </a:rPr>
                        <a:t>Захват а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а?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>
                          <a:latin typeface="+mj-lt"/>
                          <a:ea typeface="Noto Sans CJK SC Regular"/>
                          <a:cs typeface="FreeSans"/>
                        </a:rPr>
                        <a:t>a один раз або жодного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a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*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>
                          <a:latin typeface="+mj-lt"/>
                          <a:ea typeface="Noto Sans CJK SC Regular"/>
                          <a:cs typeface="FreeSans"/>
                        </a:rPr>
                        <a:t>a нуль або більше разів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a+</a:t>
                      </a:r>
                      <a:endParaRPr lang="ru-RU" sz="1800" kern="150" dirty="0"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a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 один 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або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 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більше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 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разів</a:t>
                      </a:r>
                      <a:endParaRPr lang="ru-RU" sz="1800" kern="150" dirty="0"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>
                          <a:latin typeface="+mj-lt"/>
                          <a:ea typeface="Noto Sans CJK SC Regular"/>
                          <a:cs typeface="FreeSans"/>
                        </a:rPr>
                        <a:t>a{n}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a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 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n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 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разів</a:t>
                      </a:r>
                      <a:endParaRPr lang="ru-RU" sz="1800" kern="150" dirty="0"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>
                          <a:latin typeface="+mj-lt"/>
                          <a:ea typeface="Noto Sans CJK SC Regular"/>
                          <a:cs typeface="FreeSans"/>
                        </a:rPr>
                        <a:t>a{n,}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a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 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n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 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або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 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більше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 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разів</a:t>
                      </a:r>
                      <a:endParaRPr lang="ru-RU" sz="1800" kern="150" dirty="0"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>
                          <a:latin typeface="+mj-lt"/>
                          <a:ea typeface="Noto Sans CJK SC Regular"/>
                          <a:cs typeface="FreeSans"/>
                        </a:rPr>
                        <a:t>a{n,m}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a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 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від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 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n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 до 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m</a:t>
                      </a:r>
                      <a:r>
                        <a:rPr lang="ru-RU" sz="1800" kern="150" dirty="0">
                          <a:latin typeface="+mj-lt"/>
                          <a:ea typeface="Noto Sans CJK SC Regular"/>
                          <a:cs typeface="FreeSans"/>
                        </a:rPr>
                        <a:t> </a:t>
                      </a:r>
                      <a:r>
                        <a:rPr lang="ru-RU" sz="1800" kern="150" dirty="0" err="1">
                          <a:latin typeface="+mj-lt"/>
                          <a:ea typeface="Noto Sans CJK SC Regular"/>
                          <a:cs typeface="FreeSans"/>
                        </a:rPr>
                        <a:t>разів</a:t>
                      </a:r>
                      <a:endParaRPr lang="ru-RU" sz="1800" kern="150" dirty="0">
                        <a:latin typeface="+mj-lt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1"/>
          <p:cNvGraphicFramePr/>
          <p:nvPr/>
        </p:nvGraphicFramePr>
        <p:xfrm>
          <a:off x="262440" y="1475280"/>
          <a:ext cx="6921012" cy="1463040"/>
        </p:xfrm>
        <a:graphic>
          <a:graphicData uri="http://schemas.openxmlformats.org/drawingml/2006/table">
            <a:tbl>
              <a:tblPr/>
              <a:tblGrid>
                <a:gridCol w="2134666"/>
                <a:gridCol w="4786346"/>
              </a:tblGrid>
              <a:tr h="343440"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abc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a, b або 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^abc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символ, виключаючи a, b и 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[a-z]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символ між a та z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[a-d[m-p]]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Між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та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або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між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та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69120" cy="79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Конструктори класу String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53800" y="1565280"/>
            <a:ext cx="906912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String()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— створюється обєкт з пустим рядком;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 (String str)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— із одного обєкта створюється інший, тому цей конструктор використовується рідко;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 (StringBuffer str)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— перетворена копія обєкту класу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BufferString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String(byte[] byteArray)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— обєкт створюється із масиву байтів 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byteArray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 (char [] charArray)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— обєкт створюється із масиву 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charArray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символів 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Unicode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 (byte [] byteArray, int offset, int count)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— обєкт створюється із частини масиву байтів 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byteArray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, починається з індексу 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offset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і містить 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count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байтів;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 (char [] charArray, int offset, int count)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— те ж саме, але масив складається із символів 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Unicode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String(byte[] byteArray, String encoding)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— символи, записані в масиві байтів, задаються в 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Unicode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-рядку з врахування кодування 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encoding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String(byte[] byteArray, int offset, int count, String encoding)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— те ж саме, але тільки для частини масиву.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imes New Roman"/>
              </a:rPr>
              <a:t>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82520" y="1533240"/>
            <a:ext cx="8450280" cy="602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attention = "Увага: ";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 = 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attention + "невідомий символ";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attention += s;</a:t>
            </a:r>
            <a:r>
              <a:rPr lang="ru-RU" sz="1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System.out.println(“Рядок ” + s);</a:t>
            </a: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Рядок Увага: невідомий символ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str1 = “Рядок номер 1”;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str2 =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String(“Рядок номер 2”);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u="sng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ru-RU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str3 = </a:t>
            </a:r>
            <a:r>
              <a:rPr lang="ru-RU" sz="1800" b="1" u="sng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str1.concat(str2);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System.out.println(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“Рядок” + str1 + «, » + str3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);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//Рядок: Рядок номер 1, Рядок номер 1Рядок номер 2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str1 = "My name is ".concat(“Vasya");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Рядок: My name is Vasya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s1, s2, s3;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S1= “2” + 2 +2;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222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S2= 2 + 2 +”2”;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42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S3= “2” + (2 +2);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24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System.out.println(“Рядок” + s1 + “, ” + s2 + “, ” + s3 + “, ” 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301320"/>
            <a:ext cx="9069120" cy="79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Конкатинація String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96720" y="20808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Ввведення та виведення рядка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" y="1393200"/>
            <a:ext cx="10079280" cy="5301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int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intVar = 42;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float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floatVar = 69.96f;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stringVar;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Scanner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sc =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Scanner(System.in);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</a:t>
            </a:r>
            <a:r>
              <a:rPr lang="ru-RU" sz="1800" b="0" strike="noStrike" spc="-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Мій рядок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//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stringVar = </a:t>
            </a:r>
            <a:r>
              <a:rPr lang="ru-RU" sz="1800" b="1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sc.next();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Зчитує до першого роздільника: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Мій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stringVar = </a:t>
            </a:r>
            <a:r>
              <a:rPr lang="ru-RU" sz="1800" b="1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sc.nextLine();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Зчитує весь рядок до вводу : </a:t>
            </a:r>
            <a:r>
              <a:rPr lang="ru-RU" sz="1800" b="0" strike="noStrike" spc="-1">
                <a:solidFill>
                  <a:srgbClr val="0099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Мій рядок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1)System.out.println("Значення floatVar=" + floatVar + ", при значенні intVar=" + intVar + "та stringVar=" + stringVar)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;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Значення floatVar=69.96, при значенні intVar=42та stringVar=Мій рядок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2)System.out.printf("Значення floatVar=%f, при значенні intVar=%d, та stringVar" +  "=%s\n", floatVar, intVar, stringVar);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Значення floatVar=69,959999, при значенні intVar=42, та stringVar=Мій рядок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3)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 fs;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fs = String.format("Значення floatVar=%f, при значенні intVar=%d, та stringVar=%s", floatVar, intVar, stringVar); </a:t>
            </a: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//Значення floatVar=69,959999, при значенні intVar=42, та stringVar=Мій рядок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System.out.println(fs);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}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0200" cy="10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Доступ до символів рядку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0" y="1440000"/>
            <a:ext cx="5254920" cy="535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 = "Write once, run anywhere.";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int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len =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s.length();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 =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s.charAt(3);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char[]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mas =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s.toCharArray();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char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z = mas[3];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System.out.printf("s=%c s=%c \n",ch, z);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char[]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mas1 =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char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[50];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mas1[0] = 'A';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//getChars(int begin, int end, char[] dst, int ind)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s.getChars(2, 5, mas1, 0);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System.out.println(new String(mas1));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try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s.getChars(5, 2, mas1, 1);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s.getChars(2, 32, mas1, 1);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s.getChars(2, 5, mas1, -1);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}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catch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ru-RU" sz="1800" b="0" strike="noStrike" spc="-1">
                <a:solidFill>
                  <a:srgbClr val="9900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StringIndexOutOfBoundsException e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System.out.println("Don't do this way!!");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}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255640" y="1565280"/>
            <a:ext cx="4569120" cy="36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sub1 =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s.substring(6, 10)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 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sub2 = 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s.substring(16);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 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int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num = "молоко"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.indexOf(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'о',"молоко"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.indexOf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('о') + 1);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    System.out.printf("n=%d",num);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 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int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num2 = "молоко"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.lastIndexOf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('о',"молоко"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.lastIndexO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f('о')+1);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    System.out.printf("n=%d",num2);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    System.out.println("Рука в руку сует хлеб"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.replace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('у', 'е'));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6720" y="20808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Порівняння рядків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1468440"/>
            <a:ext cx="5038560" cy="480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s1 = "Якийсь рядок";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s2 = "Інший рядок";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String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s3 = "Інший рядок";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System.out.println((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s1==s2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)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?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“Equal”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: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“Not Equal”);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}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if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s3==s2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) { System.out.println(“Equal”);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}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else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{ System.out.println(“Not Equal”);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}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System.out.println(s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1.equals(s2)+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3.equals(s2);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System.out.println(s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1.equalsIgnoreCase(s2);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//compareTo(string str)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System.out.println(s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1.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compareTo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(s2)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+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s3.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compareTo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(s2)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System.out.println(s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1.c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ompareToІgnoreCase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(s2));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968000" y="1469160"/>
            <a:ext cx="511092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Scanner sc = new Scanner(System.in);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String stringVar = sc.nextLine();// Hello!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stringVar.toLowerCase().</a:t>
            </a:r>
            <a:r>
              <a:rPr lang="ru-RU" sz="1800" b="1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startsWith("hello")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System.out.println("Hello");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}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if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(stringVar</a:t>
            </a:r>
            <a:r>
              <a:rPr lang="ru-RU" sz="1800" b="0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ru-RU" sz="1800" b="1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endsWith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("!")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System.out.println("Greet");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}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(stringVar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lang="ru-RU" sz="1800" b="1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contains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("!")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System.out.println("Greeting");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}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regionMatches (int toffset, String other, int ooffset, int len)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"ELLO".regionMatches(0,stringVar.</a:t>
            </a:r>
            <a:r>
              <a:rPr lang="ru-RU" sz="1800" b="1" strike="noStrike" spc="-1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toUpperCase()</a:t>
            </a:r>
            <a:r>
              <a:rPr lang="ru-R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,1,3))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System.out.println("was hello");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}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7840" y="1584000"/>
            <a:ext cx="9487800" cy="34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s1 = "Hello";              // String literal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s2 = "Hello";              // String literal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s3 = s1;                   // same reference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s4 = new String("Hello");  // String object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 s5 = new String("Hello");  // String object 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 == s1;         // true, same pointer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 == s2;         // true, s1 and s2 share storage in common pool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 == s3;         // true, s3 is assigned same pointer as s1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 == s4;         // false, different pointers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s4 == s5;         // false, different pointers in heap 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s1.equals(s3);    // true, same contents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s1.equals(s4);    // true, same contents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s4.equals(s5);    // true, same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" y="1454400"/>
            <a:ext cx="5039640" cy="546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Filename {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String fullPath;</a:t>
            </a:r>
          </a:p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private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pathSeparator, 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extensionSeparator;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обєднання імені та роширення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Filename(String str, char sep, char ext) {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fullPath = str;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pathSeparator = sep;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extensionSeparator = ext;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}</a:t>
            </a:r>
          </a:p>
          <a:p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розширення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String extension() {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dot =      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fullPath.lastIndexOf(extensionSeparator);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fullPath.substring(dot + 1);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0" y="1440000"/>
            <a:ext cx="4823640" cy="41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імя файлу без розширення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public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String filename() {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dot =  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fullPath.lastIndexOf(extensionSeparator);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int 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 =    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fullPath.lastIndexOf(pathSeparator);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return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fullPath.substring(sep + 1, dot);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String path() {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int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sep =    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fullPath.lastIndexOf(pathSeparator);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ru-RU" sz="18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fullPath.substring(0, sep);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}</a:t>
            </a:r>
          </a:p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3442</Words>
  <Application>Microsoft Office PowerPoint</Application>
  <PresentationFormat>Произвольный</PresentationFormat>
  <Paragraphs>465</Paragraphs>
  <Slides>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/>
  <dc:description/>
  <cp:lastModifiedBy>Admin</cp:lastModifiedBy>
  <cp:revision>72</cp:revision>
  <dcterms:created xsi:type="dcterms:W3CDTF">2019-08-22T15:51:44Z</dcterms:created>
  <dcterms:modified xsi:type="dcterms:W3CDTF">2019-10-14T19:53:13Z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