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6211213" cy="37084000"/>
  <p:notesSz cx="7104063" cy="10234613"/>
  <p:defaultTextStyle>
    <a:defPPr>
      <a:defRPr lang="ko-KR"/>
    </a:defPPr>
    <a:lvl1pPr marL="0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1pPr>
    <a:lvl2pPr marL="1808409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2pPr>
    <a:lvl3pPr marL="3616818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3pPr>
    <a:lvl4pPr marL="5425227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4pPr>
    <a:lvl5pPr marL="7233636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5pPr>
    <a:lvl6pPr marL="9042044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6pPr>
    <a:lvl7pPr marL="10850453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7pPr>
    <a:lvl8pPr marL="12658862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8pPr>
    <a:lvl9pPr marL="14467271" algn="l" defTabSz="3616818" rtl="0" eaLnBrk="1" latinLnBrk="1" hangingPunct="1">
      <a:defRPr sz="7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21" d="100"/>
          <a:sy n="21" d="100"/>
        </p:scale>
        <p:origin x="-4014" y="-162"/>
      </p:cViewPr>
      <p:guideLst>
        <p:guide orient="horz" pos="11680"/>
        <p:guide pos="82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5841" y="11520079"/>
            <a:ext cx="22279531" cy="794902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31682" y="21014267"/>
            <a:ext cx="18347849" cy="94770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0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16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25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233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04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85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658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467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9003129" y="1485082"/>
            <a:ext cx="5897523" cy="3164158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310561" y="1485082"/>
            <a:ext cx="17255715" cy="316415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70505" y="23829907"/>
            <a:ext cx="22279531" cy="7365294"/>
          </a:xfrm>
        </p:spPr>
        <p:txBody>
          <a:bodyPr anchor="t"/>
          <a:lstStyle>
            <a:lvl1pPr algn="l">
              <a:defRPr sz="15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70505" y="15717784"/>
            <a:ext cx="22279531" cy="8112122"/>
          </a:xfrm>
        </p:spPr>
        <p:txBody>
          <a:bodyPr anchor="b"/>
          <a:lstStyle>
            <a:lvl1pPr marL="0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1pPr>
            <a:lvl2pPr marL="180840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2pPr>
            <a:lvl3pPr marL="3616818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5425227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4pPr>
            <a:lvl5pPr marL="7233636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5pPr>
            <a:lvl6pPr marL="904204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6pPr>
            <a:lvl7pPr marL="10850453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7pPr>
            <a:lvl8pPr marL="12658862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8pPr>
            <a:lvl9pPr marL="1446727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10561" y="8652936"/>
            <a:ext cx="11576619" cy="24473726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324033" y="8652936"/>
            <a:ext cx="11576619" cy="24473726"/>
          </a:xfrm>
        </p:spPr>
        <p:txBody>
          <a:bodyPr/>
          <a:lstStyle>
            <a:lvl1pPr>
              <a:defRPr sz="11100"/>
            </a:lvl1pPr>
            <a:lvl2pPr>
              <a:defRPr sz="9500"/>
            </a:lvl2pPr>
            <a:lvl3pPr>
              <a:defRPr sz="79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10561" y="8300981"/>
            <a:ext cx="11581171" cy="3459454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8409" indent="0">
              <a:buNone/>
              <a:defRPr sz="7900" b="1"/>
            </a:lvl2pPr>
            <a:lvl3pPr marL="3616818" indent="0">
              <a:buNone/>
              <a:defRPr sz="7100" b="1"/>
            </a:lvl3pPr>
            <a:lvl4pPr marL="5425227" indent="0">
              <a:buNone/>
              <a:defRPr sz="6300" b="1"/>
            </a:lvl4pPr>
            <a:lvl5pPr marL="7233636" indent="0">
              <a:buNone/>
              <a:defRPr sz="6300" b="1"/>
            </a:lvl5pPr>
            <a:lvl6pPr marL="9042044" indent="0">
              <a:buNone/>
              <a:defRPr sz="6300" b="1"/>
            </a:lvl6pPr>
            <a:lvl7pPr marL="10850453" indent="0">
              <a:buNone/>
              <a:defRPr sz="6300" b="1"/>
            </a:lvl7pPr>
            <a:lvl8pPr marL="12658862" indent="0">
              <a:buNone/>
              <a:defRPr sz="6300" b="1"/>
            </a:lvl8pPr>
            <a:lvl9pPr marL="14467271" indent="0">
              <a:buNone/>
              <a:defRPr sz="6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310561" y="11760435"/>
            <a:ext cx="11581171" cy="2136622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3314934" y="8300981"/>
            <a:ext cx="11585720" cy="3459454"/>
          </a:xfrm>
        </p:spPr>
        <p:txBody>
          <a:bodyPr anchor="b"/>
          <a:lstStyle>
            <a:lvl1pPr marL="0" indent="0">
              <a:buNone/>
              <a:defRPr sz="9500" b="1"/>
            </a:lvl1pPr>
            <a:lvl2pPr marL="1808409" indent="0">
              <a:buNone/>
              <a:defRPr sz="7900" b="1"/>
            </a:lvl2pPr>
            <a:lvl3pPr marL="3616818" indent="0">
              <a:buNone/>
              <a:defRPr sz="7100" b="1"/>
            </a:lvl3pPr>
            <a:lvl4pPr marL="5425227" indent="0">
              <a:buNone/>
              <a:defRPr sz="6300" b="1"/>
            </a:lvl4pPr>
            <a:lvl5pPr marL="7233636" indent="0">
              <a:buNone/>
              <a:defRPr sz="6300" b="1"/>
            </a:lvl5pPr>
            <a:lvl6pPr marL="9042044" indent="0">
              <a:buNone/>
              <a:defRPr sz="6300" b="1"/>
            </a:lvl6pPr>
            <a:lvl7pPr marL="10850453" indent="0">
              <a:buNone/>
              <a:defRPr sz="6300" b="1"/>
            </a:lvl7pPr>
            <a:lvl8pPr marL="12658862" indent="0">
              <a:buNone/>
              <a:defRPr sz="6300" b="1"/>
            </a:lvl8pPr>
            <a:lvl9pPr marL="14467271" indent="0">
              <a:buNone/>
              <a:defRPr sz="6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3314934" y="11760435"/>
            <a:ext cx="11585720" cy="21366224"/>
          </a:xfrm>
        </p:spPr>
        <p:txBody>
          <a:bodyPr/>
          <a:lstStyle>
            <a:lvl1pPr>
              <a:defRPr sz="9500"/>
            </a:lvl1pPr>
            <a:lvl2pPr>
              <a:defRPr sz="7900"/>
            </a:lvl2pPr>
            <a:lvl3pPr>
              <a:defRPr sz="71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10562" y="1476492"/>
            <a:ext cx="8623308" cy="6283678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47856" y="1476495"/>
            <a:ext cx="14652796" cy="31650167"/>
          </a:xfrm>
        </p:spPr>
        <p:txBody>
          <a:bodyPr/>
          <a:lstStyle>
            <a:lvl1pPr>
              <a:defRPr sz="12700"/>
            </a:lvl1pPr>
            <a:lvl2pPr>
              <a:defRPr sz="11100"/>
            </a:lvl2pPr>
            <a:lvl3pPr>
              <a:defRPr sz="95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10562" y="7760173"/>
            <a:ext cx="8623308" cy="25366489"/>
          </a:xfrm>
        </p:spPr>
        <p:txBody>
          <a:bodyPr/>
          <a:lstStyle>
            <a:lvl1pPr marL="0" indent="0">
              <a:buNone/>
              <a:defRPr sz="5500"/>
            </a:lvl1pPr>
            <a:lvl2pPr marL="1808409" indent="0">
              <a:buNone/>
              <a:defRPr sz="4700"/>
            </a:lvl2pPr>
            <a:lvl3pPr marL="3616818" indent="0">
              <a:buNone/>
              <a:defRPr sz="4000"/>
            </a:lvl3pPr>
            <a:lvl4pPr marL="5425227" indent="0">
              <a:buNone/>
              <a:defRPr sz="3600"/>
            </a:lvl4pPr>
            <a:lvl5pPr marL="7233636" indent="0">
              <a:buNone/>
              <a:defRPr sz="3600"/>
            </a:lvl5pPr>
            <a:lvl6pPr marL="9042044" indent="0">
              <a:buNone/>
              <a:defRPr sz="3600"/>
            </a:lvl6pPr>
            <a:lvl7pPr marL="10850453" indent="0">
              <a:buNone/>
              <a:defRPr sz="3600"/>
            </a:lvl7pPr>
            <a:lvl8pPr marL="12658862" indent="0">
              <a:buNone/>
              <a:defRPr sz="3600"/>
            </a:lvl8pPr>
            <a:lvl9pPr marL="14467271" indent="0">
              <a:buNone/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7581" y="25958800"/>
            <a:ext cx="15726728" cy="3064583"/>
          </a:xfrm>
        </p:spPr>
        <p:txBody>
          <a:bodyPr anchor="b"/>
          <a:lstStyle>
            <a:lvl1pPr algn="l">
              <a:defRPr sz="79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37581" y="3313524"/>
            <a:ext cx="15726728" cy="22250400"/>
          </a:xfrm>
        </p:spPr>
        <p:txBody>
          <a:bodyPr/>
          <a:lstStyle>
            <a:lvl1pPr marL="0" indent="0">
              <a:buNone/>
              <a:defRPr sz="12700"/>
            </a:lvl1pPr>
            <a:lvl2pPr marL="1808409" indent="0">
              <a:buNone/>
              <a:defRPr sz="11100"/>
            </a:lvl2pPr>
            <a:lvl3pPr marL="3616818" indent="0">
              <a:buNone/>
              <a:defRPr sz="9500"/>
            </a:lvl3pPr>
            <a:lvl4pPr marL="5425227" indent="0">
              <a:buNone/>
              <a:defRPr sz="7900"/>
            </a:lvl4pPr>
            <a:lvl5pPr marL="7233636" indent="0">
              <a:buNone/>
              <a:defRPr sz="7900"/>
            </a:lvl5pPr>
            <a:lvl6pPr marL="9042044" indent="0">
              <a:buNone/>
              <a:defRPr sz="7900"/>
            </a:lvl6pPr>
            <a:lvl7pPr marL="10850453" indent="0">
              <a:buNone/>
              <a:defRPr sz="7900"/>
            </a:lvl7pPr>
            <a:lvl8pPr marL="12658862" indent="0">
              <a:buNone/>
              <a:defRPr sz="7900"/>
            </a:lvl8pPr>
            <a:lvl9pPr marL="14467271" indent="0">
              <a:buNone/>
              <a:defRPr sz="7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37581" y="29023383"/>
            <a:ext cx="15726728" cy="4352217"/>
          </a:xfrm>
        </p:spPr>
        <p:txBody>
          <a:bodyPr/>
          <a:lstStyle>
            <a:lvl1pPr marL="0" indent="0">
              <a:buNone/>
              <a:defRPr sz="5500"/>
            </a:lvl1pPr>
            <a:lvl2pPr marL="1808409" indent="0">
              <a:buNone/>
              <a:defRPr sz="4700"/>
            </a:lvl2pPr>
            <a:lvl3pPr marL="3616818" indent="0">
              <a:buNone/>
              <a:defRPr sz="4000"/>
            </a:lvl3pPr>
            <a:lvl4pPr marL="5425227" indent="0">
              <a:buNone/>
              <a:defRPr sz="3600"/>
            </a:lvl4pPr>
            <a:lvl5pPr marL="7233636" indent="0">
              <a:buNone/>
              <a:defRPr sz="3600"/>
            </a:lvl5pPr>
            <a:lvl6pPr marL="9042044" indent="0">
              <a:buNone/>
              <a:defRPr sz="3600"/>
            </a:lvl6pPr>
            <a:lvl7pPr marL="10850453" indent="0">
              <a:buNone/>
              <a:defRPr sz="3600"/>
            </a:lvl7pPr>
            <a:lvl8pPr marL="12658862" indent="0">
              <a:buNone/>
              <a:defRPr sz="3600"/>
            </a:lvl8pPr>
            <a:lvl9pPr marL="14467271" indent="0">
              <a:buNone/>
              <a:defRPr sz="3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10561" y="1485079"/>
            <a:ext cx="23590092" cy="6180667"/>
          </a:xfrm>
          <a:prstGeom prst="rect">
            <a:avLst/>
          </a:prstGeom>
        </p:spPr>
        <p:txBody>
          <a:bodyPr vert="horz" lIns="361682" tIns="180841" rIns="361682" bIns="180841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10561" y="8652936"/>
            <a:ext cx="23590092" cy="24473726"/>
          </a:xfrm>
          <a:prstGeom prst="rect">
            <a:avLst/>
          </a:prstGeom>
        </p:spPr>
        <p:txBody>
          <a:bodyPr vert="horz" lIns="361682" tIns="180841" rIns="361682" bIns="18084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10561" y="34371377"/>
            <a:ext cx="6115950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l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E8CC3-C29E-4D71-98D6-9606B1C58EE3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955498" y="34371377"/>
            <a:ext cx="8300217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ct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8784703" y="34371377"/>
            <a:ext cx="6115950" cy="1974380"/>
          </a:xfrm>
          <a:prstGeom prst="rect">
            <a:avLst/>
          </a:prstGeom>
        </p:spPr>
        <p:txBody>
          <a:bodyPr vert="horz" lIns="361682" tIns="180841" rIns="361682" bIns="180841" rtlCol="0" anchor="ctr"/>
          <a:lstStyle>
            <a:lvl1pPr algn="r">
              <a:defRPr sz="4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685F2-6A99-4B9A-BB01-D84BA10302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16818" rtl="0" eaLnBrk="1" latinLnBrk="1" hangingPunct="1">
        <a:spcBef>
          <a:spcPct val="0"/>
        </a:spcBef>
        <a:buNone/>
        <a:defRPr sz="1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307" indent="-1356307" algn="l" defTabSz="3616818" rtl="0" eaLnBrk="1" latinLnBrk="1" hangingPunct="1">
        <a:spcBef>
          <a:spcPct val="20000"/>
        </a:spcBef>
        <a:buFont typeface="Arial" pitchFamily="34" charset="0"/>
        <a:buChar char="•"/>
        <a:defRPr sz="12700" kern="1200">
          <a:solidFill>
            <a:schemeClr val="tx1"/>
          </a:solidFill>
          <a:latin typeface="+mn-lt"/>
          <a:ea typeface="+mn-ea"/>
          <a:cs typeface="+mn-cs"/>
        </a:defRPr>
      </a:lvl1pPr>
      <a:lvl2pPr marL="2938664" indent="-1130256" algn="l" defTabSz="3616818" rtl="0" eaLnBrk="1" latinLnBrk="1" hangingPunct="1">
        <a:spcBef>
          <a:spcPct val="20000"/>
        </a:spcBef>
        <a:buFont typeface="Arial" pitchFamily="34" charset="0"/>
        <a:buChar char="–"/>
        <a:defRPr sz="1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21022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6329431" indent="-904204" algn="l" defTabSz="3616818" rtl="0" eaLnBrk="1" latinLnBrk="1" hangingPunct="1">
        <a:spcBef>
          <a:spcPct val="20000"/>
        </a:spcBef>
        <a:buFont typeface="Arial" pitchFamily="34" charset="0"/>
        <a:buChar char="–"/>
        <a:defRPr sz="7900" kern="1200">
          <a:solidFill>
            <a:schemeClr val="tx1"/>
          </a:solidFill>
          <a:latin typeface="+mn-lt"/>
          <a:ea typeface="+mn-ea"/>
          <a:cs typeface="+mn-cs"/>
        </a:defRPr>
      </a:lvl4pPr>
      <a:lvl5pPr marL="8137840" indent="-904204" algn="l" defTabSz="3616818" rtl="0" eaLnBrk="1" latinLnBrk="1" hangingPunct="1">
        <a:spcBef>
          <a:spcPct val="20000"/>
        </a:spcBef>
        <a:buFont typeface="Arial" pitchFamily="34" charset="0"/>
        <a:buChar char="»"/>
        <a:defRPr sz="7900" kern="1200">
          <a:solidFill>
            <a:schemeClr val="tx1"/>
          </a:solidFill>
          <a:latin typeface="+mn-lt"/>
          <a:ea typeface="+mn-ea"/>
          <a:cs typeface="+mn-cs"/>
        </a:defRPr>
      </a:lvl5pPr>
      <a:lvl6pPr marL="9946249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6pPr>
      <a:lvl7pPr marL="11754658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7pPr>
      <a:lvl8pPr marL="13563067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8pPr>
      <a:lvl9pPr marL="15371475" indent="-904204" algn="l" defTabSz="3616818" rtl="0" eaLnBrk="1" latinLnBrk="1" hangingPunct="1">
        <a:spcBef>
          <a:spcPct val="20000"/>
        </a:spcBef>
        <a:buFont typeface="Arial" pitchFamily="34" charset="0"/>
        <a:buChar char="•"/>
        <a:defRPr sz="7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808409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2pPr>
      <a:lvl3pPr marL="3616818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3pPr>
      <a:lvl4pPr marL="5425227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4pPr>
      <a:lvl5pPr marL="7233636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5pPr>
      <a:lvl6pPr marL="9042044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6pPr>
      <a:lvl7pPr marL="10850453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7pPr>
      <a:lvl8pPr marL="12658862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8pPr>
      <a:lvl9pPr marL="14467271" algn="l" defTabSz="3616818" rtl="0" eaLnBrk="1" latinLnBrk="1" hangingPunct="1">
        <a:defRPr sz="7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0000" y="540000"/>
            <a:ext cx="25128000" cy="360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pic>
        <p:nvPicPr>
          <p:cNvPr id="33" name="그림 32" descr="게시용_알파고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76" y="5468846"/>
            <a:ext cx="6858048" cy="42418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2518" y="539623"/>
            <a:ext cx="25146176" cy="4357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2518" y="4897342"/>
            <a:ext cx="12573088" cy="3164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05606" y="4897342"/>
            <a:ext cx="12573088" cy="31647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98788" y="1304263"/>
            <a:ext cx="20265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800" b="1" dirty="0" smtClean="0">
                <a:latin typeface="KoPub돋움체 Bold" pitchFamily="2" charset="-127"/>
                <a:ea typeface="KoPub돋움체 Bold" pitchFamily="2" charset="-127"/>
              </a:rPr>
              <a:t>인공 신경망의 원리와 성능 개선 방법</a:t>
            </a:r>
            <a:endParaRPr lang="ko-KR" altLang="en-US" sz="10800" b="1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8798" y="3616822"/>
            <a:ext cx="22645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>
                <a:latin typeface="KoPub돋움체 Light" pitchFamily="2" charset="-127"/>
                <a:ea typeface="KoPub돋움체 Light" pitchFamily="2" charset="-127"/>
              </a:rPr>
              <a:t>산업 및 에너지 부문 </a:t>
            </a:r>
            <a:endParaRPr lang="ko-KR" altLang="en-US" sz="54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65" name="_x308655976"/>
          <p:cNvSpPr>
            <a:spLocks noChangeArrowheads="1"/>
          </p:cNvSpPr>
          <p:nvPr/>
        </p:nvSpPr>
        <p:spPr bwMode="auto">
          <a:xfrm>
            <a:off x="1010379" y="1754070"/>
            <a:ext cx="2879725" cy="2879725"/>
          </a:xfrm>
          <a:prstGeom prst="ellipse">
            <a:avLst/>
          </a:prstGeom>
          <a:solidFill>
            <a:srgbClr val="FFFFFF"/>
          </a:solidFill>
          <a:ln w="4191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18402" y="3327682"/>
            <a:ext cx="2264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dirty="0" err="1" smtClean="0">
                <a:latin typeface="KoPub돋움체 Light" pitchFamily="2" charset="-127"/>
                <a:ea typeface="KoPub돋움체 Light" pitchFamily="2" charset="-127"/>
              </a:rPr>
              <a:t>염경중학교</a:t>
            </a:r>
            <a:r>
              <a:rPr lang="ko-KR" altLang="en-US" sz="48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en-US" altLang="ko-KR" sz="4800" dirty="0" smtClean="0">
                <a:latin typeface="KoPub돋움체 Light" pitchFamily="2" charset="-127"/>
                <a:ea typeface="KoPub돋움체 Light" pitchFamily="2" charset="-127"/>
              </a:rPr>
              <a:t>2</a:t>
            </a:r>
            <a:r>
              <a:rPr lang="ko-KR" altLang="en-US" sz="4800" dirty="0" smtClean="0">
                <a:latin typeface="KoPub돋움체 Light" pitchFamily="2" charset="-127"/>
                <a:ea typeface="KoPub돋움체 Light" pitchFamily="2" charset="-127"/>
              </a:rPr>
              <a:t>학년 강준서</a:t>
            </a:r>
            <a:endParaRPr lang="en-US" altLang="ko-KR" sz="4800" dirty="0" smtClean="0">
              <a:latin typeface="KoPub돋움체 Light" pitchFamily="2" charset="-127"/>
              <a:ea typeface="KoPub돋움체 Light" pitchFamily="2" charset="-127"/>
            </a:endParaRPr>
          </a:p>
          <a:p>
            <a:pPr algn="r"/>
            <a:r>
              <a:rPr lang="ko-KR" altLang="en-US" sz="4800" dirty="0" err="1" smtClean="0">
                <a:latin typeface="KoPub돋움체 Light" pitchFamily="2" charset="-127"/>
                <a:ea typeface="KoPub돋움체 Light" pitchFamily="2" charset="-127"/>
              </a:rPr>
              <a:t>염경중학교</a:t>
            </a:r>
            <a:r>
              <a:rPr lang="ko-KR" altLang="en-US" sz="48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en-US" altLang="ko-KR" sz="4800" dirty="0" smtClean="0">
                <a:latin typeface="KoPub돋움체 Light" pitchFamily="2" charset="-127"/>
                <a:ea typeface="KoPub돋움체 Light" pitchFamily="2" charset="-127"/>
              </a:rPr>
              <a:t>2</a:t>
            </a:r>
            <a:r>
              <a:rPr lang="ko-KR" altLang="en-US" sz="4800" dirty="0" smtClean="0">
                <a:latin typeface="KoPub돋움체 Light" pitchFamily="2" charset="-127"/>
                <a:ea typeface="KoPub돋움체 Light" pitchFamily="2" charset="-127"/>
              </a:rPr>
              <a:t>학년 이유진</a:t>
            </a:r>
            <a:endParaRPr lang="ko-KR" altLang="en-US" sz="4800" dirty="0">
              <a:latin typeface="KoPub돋움체 Light" pitchFamily="2" charset="-127"/>
              <a:ea typeface="KoPub돋움체 Light" pitchFamily="2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18270" y="5111656"/>
            <a:ext cx="11858708" cy="1632215"/>
            <a:chOff x="1032584" y="6040350"/>
            <a:chExt cx="14532730" cy="2000264"/>
          </a:xfrm>
          <a:solidFill>
            <a:schemeClr val="accent4"/>
          </a:solidFill>
        </p:grpSpPr>
        <p:sp>
          <p:nvSpPr>
            <p:cNvPr id="19" name="타원 18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>
                  <a:latin typeface="KoPub돋움체 Bold" pitchFamily="2" charset="-127"/>
                  <a:ea typeface="KoPub돋움체 Bold" pitchFamily="2" charset="-127"/>
                </a:rPr>
                <a:t>1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247030" y="6468978"/>
              <a:ext cx="13318284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탐구의 동기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89708" y="10255192"/>
            <a:ext cx="119301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지난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2016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년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DeepMind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의 딥러닝 기반 바둑 인공지능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Alpha Go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와 이세돌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9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단의 대국은 수많은 사람들을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정치가들을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기업가들을 인공지능이라는 가능성에 희망 을 품게 만들었다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의 명대사에 비유하자면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세상은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대 인공지능 시대를 맞았다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‘4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차 산업 혁명’ 이라는 키워드만 들어가도 서점은 대대적으로 홍보해주고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기업들은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AI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관련 상품들을 마구 내 놓기 시작했다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우리는 단순히 인공지능의 사회적 파급효과만이 아닌 그 원리와 역사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그리고 나아가 어떻게 하면 그 성능을 향상시킬 수 있을까에 의문점을 가졌고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탐구해보고자 하였다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818270" y="17041802"/>
            <a:ext cx="11858708" cy="1632215"/>
            <a:chOff x="1032584" y="6040350"/>
            <a:chExt cx="14532730" cy="2000264"/>
          </a:xfrm>
          <a:solidFill>
            <a:schemeClr val="accent4"/>
          </a:solidFill>
        </p:grpSpPr>
        <p:sp>
          <p:nvSpPr>
            <p:cNvPr id="44" name="타원 43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latin typeface="KoPub돋움체 Bold" pitchFamily="2" charset="-127"/>
                  <a:ea typeface="KoPub돋움체 Bold" pitchFamily="2" charset="-127"/>
                </a:rPr>
                <a:t>2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247030" y="6468978"/>
              <a:ext cx="13318284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인공 신경망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pic>
        <p:nvPicPr>
          <p:cNvPr id="46" name="그림 45" descr="뉴런의_구조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74" y="18970628"/>
            <a:ext cx="4374261" cy="2509009"/>
          </a:xfrm>
          <a:prstGeom prst="rect">
            <a:avLst/>
          </a:prstGeom>
        </p:spPr>
      </p:pic>
      <p:pic>
        <p:nvPicPr>
          <p:cNvPr id="48" name="그림 47" descr="TLU의_구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558" y="19113504"/>
            <a:ext cx="6286544" cy="2165121"/>
          </a:xfrm>
          <a:prstGeom prst="rect">
            <a:avLst/>
          </a:prstGeom>
        </p:spPr>
      </p:pic>
      <p:pic>
        <p:nvPicPr>
          <p:cNvPr id="50" name="그림 49" descr="피드포워드_뉴럴넷_그림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220" y="23114032"/>
            <a:ext cx="8501122" cy="468433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46832" y="21685272"/>
            <a:ext cx="12358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 인공 신경망은 사람의 뇌를 모방하여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전산상으로 구현된 뉴런을 연결하고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어떠한 문제에 대해 학습시켜 해결하게 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</a:p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이는 뇌가 시냅스의 연결을 조절하는 과정을 모방하였다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6832" y="27543188"/>
            <a:ext cx="1235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신경망은 각각 입력된 신호에 가중치</a:t>
            </a:r>
            <a:r>
              <a:rPr lang="en-US" altLang="ko-KR" sz="1800" dirty="0" smtClean="0">
                <a:latin typeface="KoPub돋움체 Light" pitchFamily="2" charset="-127"/>
                <a:ea typeface="KoPub돋움체 Light" pitchFamily="2" charset="-127"/>
              </a:rPr>
              <a:t>(</a:t>
            </a:r>
            <a:r>
              <a:rPr lang="ko-KR" altLang="en-US" sz="1800" dirty="0" smtClean="0">
                <a:latin typeface="KoPub돋움체 Light" pitchFamily="2" charset="-127"/>
                <a:ea typeface="KoPub돋움체 Light" pitchFamily="2" charset="-127"/>
              </a:rPr>
              <a:t>신호의 세기를 조절</a:t>
            </a:r>
            <a:r>
              <a:rPr lang="en-US" altLang="ko-KR" sz="1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1800" dirty="0" smtClean="0">
                <a:latin typeface="KoPub돋움체 Light" pitchFamily="2" charset="-127"/>
                <a:ea typeface="KoPub돋움체 Light" pitchFamily="2" charset="-127"/>
              </a:rPr>
              <a:t>시냅스의 역할</a:t>
            </a:r>
            <a:r>
              <a:rPr lang="en-US" altLang="ko-KR" sz="1800" dirty="0" smtClean="0">
                <a:latin typeface="KoPub돋움체 Light" pitchFamily="2" charset="-127"/>
                <a:ea typeface="KoPub돋움체 Light" pitchFamily="2" charset="-127"/>
              </a:rPr>
              <a:t>)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를 곱하고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활성화 함수를 적용하여 다음 계층으로 신호를 발산한다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: </a:t>
            </a:r>
            <a:r>
              <a:rPr lang="ko-KR" altLang="en-US" sz="3200" b="1" dirty="0" err="1" smtClean="0">
                <a:latin typeface="KoPub돋움체 Light" pitchFamily="2" charset="-127"/>
                <a:ea typeface="KoPub돋움체 Light" pitchFamily="2" charset="-127"/>
              </a:rPr>
              <a:t>순전파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pic>
        <p:nvPicPr>
          <p:cNvPr id="52" name="그림 51" descr="ReLU_그래프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202" y="29757766"/>
            <a:ext cx="3990320" cy="3462339"/>
          </a:xfrm>
          <a:prstGeom prst="rect">
            <a:avLst/>
          </a:prstGeom>
        </p:spPr>
      </p:pic>
      <p:pic>
        <p:nvPicPr>
          <p:cNvPr id="53" name="그림 52" descr="tanh_그래프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170" y="29400576"/>
            <a:ext cx="3912655" cy="3395667"/>
          </a:xfrm>
          <a:prstGeom prst="rect">
            <a:avLst/>
          </a:prstGeom>
        </p:spPr>
      </p:pic>
      <p:pic>
        <p:nvPicPr>
          <p:cNvPr id="54" name="그림 53" descr="로지스틱_시그모이드_그래프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394" y="29257700"/>
            <a:ext cx="4343400" cy="3771900"/>
          </a:xfrm>
          <a:prstGeom prst="rect">
            <a:avLst/>
          </a:prstGeom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7" name="_x234505152" descr="DRW000011dc795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532650" y="32972476"/>
            <a:ext cx="2452152" cy="949329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746832" y="34901302"/>
            <a:ext cx="12358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다음 계층으로 신호를 발산하기 전에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가중치와 입력 신호의 곱에 </a:t>
            </a:r>
            <a:r>
              <a:rPr lang="ko-KR" altLang="en-US" sz="3200" b="1" dirty="0" smtClean="0">
                <a:latin typeface="KoPub돋움체 Light" pitchFamily="2" charset="-127"/>
                <a:ea typeface="KoPub돋움체 Light" pitchFamily="2" charset="-127"/>
              </a:rPr>
              <a:t>활성화 함수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를 적용하게 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이는 축삭돌기가 일정 세기 이상의 신호만을 발산하는</a:t>
            </a:r>
            <a:r>
              <a:rPr lang="en-US" altLang="ko-KR" sz="3200" dirty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모습을 본 따왔다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2" name="_x234504032" descr="DRW000011dc796b"/>
          <p:cNvPicPr>
            <a:picLocks noChangeAspect="1" noChangeArrowheads="1"/>
          </p:cNvPicPr>
          <p:nvPr/>
        </p:nvPicPr>
        <p:blipFill>
          <a:blip r:embed="rId10"/>
          <a:srcRect t="-1" r="58813" b="-33334"/>
          <a:stretch>
            <a:fillRect/>
          </a:stretch>
        </p:blipFill>
        <p:spPr bwMode="auto">
          <a:xfrm>
            <a:off x="5033112" y="33115352"/>
            <a:ext cx="3929090" cy="928694"/>
          </a:xfrm>
          <a:prstGeom prst="rect">
            <a:avLst/>
          </a:prstGeom>
          <a:noFill/>
        </p:spPr>
      </p:pic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3" name="_x234503152" descr="DRW000011dc797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605144" y="33329666"/>
            <a:ext cx="3348971" cy="466727"/>
          </a:xfrm>
          <a:prstGeom prst="rect">
            <a:avLst/>
          </a:prstGeom>
          <a:noFill/>
        </p:spPr>
      </p:pic>
      <p:grpSp>
        <p:nvGrpSpPr>
          <p:cNvPr id="68" name="그룹 67"/>
          <p:cNvGrpSpPr/>
          <p:nvPr/>
        </p:nvGrpSpPr>
        <p:grpSpPr>
          <a:xfrm>
            <a:off x="13534234" y="5040218"/>
            <a:ext cx="11644394" cy="1632215"/>
            <a:chOff x="1032584" y="6040350"/>
            <a:chExt cx="14270091" cy="2000264"/>
          </a:xfrm>
          <a:solidFill>
            <a:schemeClr val="accent4"/>
          </a:solidFill>
        </p:grpSpPr>
        <p:sp>
          <p:nvSpPr>
            <p:cNvPr id="69" name="타원 68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>
                  <a:latin typeface="KoPub돋움체 Bold" pitchFamily="2" charset="-127"/>
                  <a:ea typeface="KoPub돋움체 Bold" pitchFamily="2" charset="-127"/>
                </a:rPr>
                <a:t>3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2247030" y="6468978"/>
              <a:ext cx="13055645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인공 신경망의 학습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13605672" y="18327686"/>
            <a:ext cx="11644394" cy="1632215"/>
            <a:chOff x="1032584" y="6040350"/>
            <a:chExt cx="14270091" cy="2000264"/>
          </a:xfrm>
          <a:solidFill>
            <a:schemeClr val="accent4"/>
          </a:solidFill>
        </p:grpSpPr>
        <p:sp>
          <p:nvSpPr>
            <p:cNvPr id="79" name="타원 78"/>
            <p:cNvSpPr/>
            <p:nvPr/>
          </p:nvSpPr>
          <p:spPr>
            <a:xfrm>
              <a:off x="1032584" y="6040350"/>
              <a:ext cx="2000264" cy="20002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400" dirty="0" smtClean="0">
                  <a:latin typeface="KoPub돋움체 Bold" pitchFamily="2" charset="-127"/>
                  <a:ea typeface="KoPub돋움체 Bold" pitchFamily="2" charset="-127"/>
                </a:rPr>
                <a:t>4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247030" y="6468978"/>
              <a:ext cx="13055645" cy="12144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400" dirty="0" smtClean="0">
                  <a:latin typeface="KoPub돋움체 Bold" pitchFamily="2" charset="-127"/>
                  <a:ea typeface="KoPub돋움체 Bold" pitchFamily="2" charset="-127"/>
                </a:rPr>
                <a:t>인공 신경망의 성능 개선</a:t>
              </a:r>
              <a:endParaRPr lang="ko-KR" altLang="en-US" sz="5400" dirty="0">
                <a:latin typeface="KoPub돋움체 Bold" pitchFamily="2" charset="-127"/>
                <a:ea typeface="KoPub돋움체 Bold" pitchFamily="2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5394" y="33979102"/>
            <a:ext cx="12358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>
                <a:latin typeface="KoPub돋움체 Light" pitchFamily="2" charset="-127"/>
                <a:ea typeface="KoPub돋움체 Light" pitchFamily="2" charset="-127"/>
              </a:rPr>
              <a:t>   </a:t>
            </a:r>
            <a:r>
              <a:rPr lang="en-US" altLang="ko-KR" sz="4000" b="1" dirty="0" smtClean="0">
                <a:latin typeface="KoPub돋움체 Light" pitchFamily="2" charset="-127"/>
                <a:ea typeface="KoPub돋움체 Light" pitchFamily="2" charset="-127"/>
              </a:rPr>
              <a:t>Logistic Sigmoid           </a:t>
            </a:r>
            <a:r>
              <a:rPr lang="en-US" altLang="ko-KR" sz="4000" b="1" dirty="0" err="1" smtClean="0">
                <a:latin typeface="KoPub돋움체 Light" pitchFamily="2" charset="-127"/>
                <a:ea typeface="KoPub돋움체 Light" pitchFamily="2" charset="-127"/>
              </a:rPr>
              <a:t>Tanh</a:t>
            </a:r>
            <a:r>
              <a:rPr lang="en-US" altLang="ko-KR" sz="4000" b="1" dirty="0" smtClean="0">
                <a:latin typeface="KoPub돋움체 Light" pitchFamily="2" charset="-127"/>
                <a:ea typeface="KoPub돋움체 Light" pitchFamily="2" charset="-127"/>
              </a:rPr>
              <a:t>                     </a:t>
            </a:r>
            <a:r>
              <a:rPr lang="en-US" altLang="ko-KR" sz="4000" b="1" dirty="0" err="1" smtClean="0">
                <a:latin typeface="KoPub돋움체 Light" pitchFamily="2" charset="-127"/>
                <a:ea typeface="KoPub돋움체 Light" pitchFamily="2" charset="-127"/>
              </a:rPr>
              <a:t>ReLU</a:t>
            </a:r>
            <a:endParaRPr lang="ko-KR" altLang="en-US" sz="40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248482" y="6820520"/>
            <a:ext cx="123587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인공 신경망을 실제 문제 해결에 사용하려면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가중치를 조절하여 문제 해결에 알맞게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‘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학습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’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시켜야 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학습은</a:t>
            </a:r>
            <a:r>
              <a:rPr lang="en-US" altLang="ko-KR" sz="3200" dirty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주어진 데이터 세트를 이용해서 수행하는데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err="1" smtClean="0">
                <a:latin typeface="KoPub돋움체 Light" pitchFamily="2" charset="-127"/>
                <a:ea typeface="KoPub돋움체 Light" pitchFamily="2" charset="-127"/>
              </a:rPr>
              <a:t>편미분을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통해 주어진 입력에 대한 신경망의 출력이 주어진 기대 출력 값과 가까워지게끔 가중치를 조절한다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이를 경사 감소법이라고 한다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(E(u)</a:t>
            </a:r>
            <a:r>
              <a:rPr lang="ko-KR" altLang="en-US" sz="2000" dirty="0" smtClean="0">
                <a:latin typeface="KoPub돋움체 Light" pitchFamily="2" charset="-127"/>
                <a:ea typeface="KoPub돋움체 Light" pitchFamily="2" charset="-127"/>
              </a:rPr>
              <a:t>를 최소화</a:t>
            </a:r>
            <a:r>
              <a:rPr lang="en-US" altLang="ko-KR" sz="2000" dirty="0" smtClean="0">
                <a:latin typeface="KoPub돋움체 Light" pitchFamily="2" charset="-127"/>
                <a:ea typeface="KoPub돋움체 Light" pitchFamily="2" charset="-127"/>
              </a:rPr>
              <a:t>)</a:t>
            </a:r>
            <a:endParaRPr lang="en-US" altLang="ko-KR" sz="3200" dirty="0" smtClean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5" name="_x234506832" descr="DRW000011dc798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6248877" y="12184018"/>
            <a:ext cx="4931459" cy="571504"/>
          </a:xfrm>
          <a:prstGeom prst="rect">
            <a:avLst/>
          </a:prstGeom>
          <a:noFill/>
        </p:spPr>
      </p:pic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79" name="_x234506672" descr="EMB000011dc798c"/>
          <p:cNvPicPr>
            <a:picLocks noChangeAspect="1" noChangeArrowheads="1"/>
          </p:cNvPicPr>
          <p:nvPr/>
        </p:nvPicPr>
        <p:blipFill>
          <a:blip r:embed="rId13"/>
          <a:srcRect l="4327" t="4875" r="5426" b="4153"/>
          <a:stretch>
            <a:fillRect/>
          </a:stretch>
        </p:blipFill>
        <p:spPr bwMode="auto">
          <a:xfrm>
            <a:off x="15248746" y="8826432"/>
            <a:ext cx="3190805" cy="2286016"/>
          </a:xfrm>
          <a:prstGeom prst="rect">
            <a:avLst/>
          </a:prstGeom>
          <a:noFill/>
        </p:spPr>
      </p:pic>
      <p:pic>
        <p:nvPicPr>
          <p:cNvPr id="11288" name="Picture 2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9249274" y="8826432"/>
            <a:ext cx="451797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4" name="TextBox 103"/>
          <p:cNvSpPr txBox="1"/>
          <p:nvPr/>
        </p:nvSpPr>
        <p:spPr>
          <a:xfrm>
            <a:off x="13427077" y="11041010"/>
            <a:ext cx="12001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경사 감소 법을 이용해 신경망의 오차를 최소화한다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출력 층의    오차함수는 아래와 같이 구한다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(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최소제곱 오차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)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248482" y="12826960"/>
            <a:ext cx="12358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출력 층의 오차함수를 통해 구한 오차를 이용해 가중치를 보정하고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</a:t>
            </a:r>
          </a:p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 오차를 이용해 이전 계층의 오차를 계산한다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이전 계층으로 분배되는 오차는 그 </a:t>
            </a:r>
            <a:r>
              <a:rPr lang="ko-KR" altLang="en-US" sz="3200" dirty="0" err="1" smtClean="0">
                <a:latin typeface="KoPub돋움체 Light" pitchFamily="2" charset="-127"/>
                <a:ea typeface="KoPub돋움체 Light" pitchFamily="2" charset="-127"/>
              </a:rPr>
              <a:t>유닛에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연결된 가중치에 비례한다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: </a:t>
            </a:r>
            <a:r>
              <a:rPr lang="ko-KR" altLang="en-US" sz="3200" b="1" dirty="0" err="1" smtClean="0">
                <a:latin typeface="KoPub돋움체 Light" pitchFamily="2" charset="-127"/>
                <a:ea typeface="KoPub돋움체 Light" pitchFamily="2" charset="-127"/>
              </a:rPr>
              <a:t>역전파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89" name="_x151462952" descr="EMB000011dc79cc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605935" y="14327158"/>
            <a:ext cx="3714776" cy="1659415"/>
          </a:xfrm>
          <a:prstGeom prst="rect">
            <a:avLst/>
          </a:prstGeom>
          <a:noFill/>
        </p:spPr>
      </p:pic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91" name="_x234501072" descr="DRW000011dc79d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0820910" y="14327158"/>
            <a:ext cx="1928826" cy="1643074"/>
          </a:xfrm>
          <a:prstGeom prst="rect">
            <a:avLst/>
          </a:prstGeom>
          <a:noFill/>
        </p:spPr>
      </p:pic>
      <p:sp>
        <p:nvSpPr>
          <p:cNvPr id="110" name="TextBox 109"/>
          <p:cNvSpPr txBox="1"/>
          <p:nvPr/>
        </p:nvSpPr>
        <p:spPr>
          <a:xfrm>
            <a:off x="13248482" y="15970232"/>
            <a:ext cx="1235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오차함수를 위의 가중치 보정 식에 대입하면 아래와 같다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(</a:t>
            </a:r>
            <a:r>
              <a:rPr lang="ko-KR" altLang="en-US" sz="2800" dirty="0" err="1" smtClean="0">
                <a:latin typeface="KoPub돋움체 Light" pitchFamily="2" charset="-127"/>
                <a:ea typeface="KoPub돋움체 Light" pitchFamily="2" charset="-127"/>
              </a:rPr>
              <a:t>로지스틱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2800" dirty="0" err="1" smtClean="0">
                <a:latin typeface="KoPub돋움체 Light" pitchFamily="2" charset="-127"/>
                <a:ea typeface="KoPub돋움체 Light" pitchFamily="2" charset="-127"/>
              </a:rPr>
              <a:t>시그모이드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)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94" name="Rectangle 30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93" name="_x234504192" descr="DRW000011dc79e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391356" y="16541736"/>
            <a:ext cx="11479001" cy="785818"/>
          </a:xfrm>
          <a:prstGeom prst="rect">
            <a:avLst/>
          </a:prstGeom>
          <a:noFill/>
        </p:spPr>
      </p:pic>
      <p:sp>
        <p:nvSpPr>
          <p:cNvPr id="117" name="TextBox 116"/>
          <p:cNvSpPr txBox="1"/>
          <p:nvPr/>
        </p:nvSpPr>
        <p:spPr>
          <a:xfrm>
            <a:off x="13248482" y="17398992"/>
            <a:ext cx="12358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위와 같은 과정을 통해 신경망을 학습시킬 수 있었다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학습된 신경망은 학습 데이터와 같은 유형의 문제를 해결할 수 있다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(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분류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2800" dirty="0" smtClean="0">
                <a:latin typeface="KoPub돋움체 Light" pitchFamily="2" charset="-127"/>
                <a:ea typeface="KoPub돋움체 Light" pitchFamily="2" charset="-127"/>
              </a:rPr>
              <a:t>회귀 등</a:t>
            </a:r>
            <a:r>
              <a:rPr lang="en-US" altLang="ko-KR" sz="2800" dirty="0" smtClean="0">
                <a:latin typeface="KoPub돋움체 Light" pitchFamily="2" charset="-127"/>
                <a:ea typeface="KoPub돋움체 Light" pitchFamily="2" charset="-127"/>
              </a:rPr>
              <a:t>)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3248482" y="22899718"/>
            <a:ext cx="1235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1) </a:t>
            </a:r>
            <a:r>
              <a:rPr lang="en-US" altLang="ko-KR" sz="3200" b="1" dirty="0" err="1" smtClean="0">
                <a:latin typeface="KoPub돋움체 Light" pitchFamily="2" charset="-127"/>
                <a:ea typeface="KoPub돋움체 Light" pitchFamily="2" charset="-127"/>
              </a:rPr>
              <a:t>MiniBatch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248482" y="25685800"/>
            <a:ext cx="123587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미니배치는 데이터세트의 레코드 하나만을 이용하여 가중치를 보정하는     확률적 경사감소법의 속도를 개선하는 방법이다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데이터세트를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Nt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개의 원소를 갖는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Minibatch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라 불리는 집합으로 나누고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 집합마다 오차를 구하여 가중치를 보정하는데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Nt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의 값에 비례하여 속도가 빨라진다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296" name="Rectangle 32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4" name="_x151460632" descr="EMB000011dc79e5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4034301" y="23487054"/>
            <a:ext cx="1285884" cy="1579246"/>
          </a:xfrm>
          <a:prstGeom prst="rect">
            <a:avLst/>
          </a:prstGeom>
          <a:noFill/>
        </p:spPr>
      </p:pic>
      <p:pic>
        <p:nvPicPr>
          <p:cNvPr id="125" name="_x234507792" descr="DRW000011dc79ef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3677110" y="25109254"/>
            <a:ext cx="2214578" cy="601941"/>
          </a:xfrm>
          <a:prstGeom prst="rect">
            <a:avLst/>
          </a:prstGeom>
          <a:noFill/>
        </p:spPr>
      </p:pic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16820382" y="23185470"/>
          <a:ext cx="8215370" cy="2214576"/>
        </p:xfrm>
        <a:graphic>
          <a:graphicData uri="http://schemas.openxmlformats.org/drawingml/2006/table">
            <a:tbl>
              <a:tblPr/>
              <a:tblGrid>
                <a:gridCol w="4107685"/>
                <a:gridCol w="4107685"/>
              </a:tblGrid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데이터 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60,000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주기</a:t>
                      </a:r>
                      <a:r>
                        <a:rPr lang="en-US" altLang="ko-KR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(</a:t>
                      </a:r>
                      <a:r>
                        <a:rPr 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epoch)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학습률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0.1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미니배치 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약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0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68.69%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7" name="TextBox 126"/>
          <p:cNvSpPr txBox="1"/>
          <p:nvPr/>
        </p:nvSpPr>
        <p:spPr>
          <a:xfrm>
            <a:off x="13248482" y="27704417"/>
            <a:ext cx="1235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KoPub돋움체 Light" pitchFamily="2" charset="-127"/>
                <a:ea typeface="KoPub돋움체 Light" pitchFamily="2" charset="-127"/>
              </a:rPr>
              <a:t>2</a:t>
            </a:r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) </a:t>
            </a:r>
            <a:r>
              <a:rPr lang="ko-KR" altLang="en-US" sz="3200" b="1" dirty="0" smtClean="0">
                <a:latin typeface="KoPub돋움체 Light" pitchFamily="2" charset="-127"/>
                <a:ea typeface="KoPub돋움체 Light" pitchFamily="2" charset="-127"/>
              </a:rPr>
              <a:t>가중치 감쇠 </a:t>
            </a:r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: Weight Decay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3248482" y="30686460"/>
            <a:ext cx="1221589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err="1" smtClean="0">
                <a:latin typeface="KoPub돋움체 Light" pitchFamily="2" charset="-127"/>
                <a:ea typeface="KoPub돋움체 Light" pitchFamily="2" charset="-127"/>
              </a:rPr>
              <a:t>과적합은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오차함수를 최적화하는 과정에서 지역 최소 값에서 학습이 끝나버린 경우에 발생하는데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학습 데이터에 대한 오차는 작지만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테스트 데이터에 대한 오차는 크게 발생한다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이는 가중치가 너무 크게 될 때 발생하는데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이를 억제하기 위해 가중치 감쇠의 방법을 적용한다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 감쇠는 가중치가 지나치게 커지는 현상을 방지하는데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가중치의 제곱 합과 감쇠상수의 곱을 오차함수에 더하여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가중치의 크기에 비례하게 작아지도록 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감쇠상수는 주로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10^-8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에서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10^-2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사이의 값을 사용한다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벤치마크 결과를 해석하면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err="1" smtClean="0">
                <a:latin typeface="KoPub돋움체 Light" pitchFamily="2" charset="-127"/>
                <a:ea typeface="KoPub돋움체 Light" pitchFamily="2" charset="-127"/>
              </a:rPr>
              <a:t>연산량은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 늘었지만 전역 최솟값에 더 가까이 도달하여 정확도가 올라갔음을 발견할 수 있다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</a:p>
          <a:p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" name="_x234504112" descr="EMB000011dc79fb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6320316" y="28329006"/>
            <a:ext cx="2955617" cy="2101092"/>
          </a:xfrm>
          <a:prstGeom prst="rect">
            <a:avLst/>
          </a:prstGeom>
          <a:noFill/>
        </p:spPr>
      </p:pic>
      <p:pic>
        <p:nvPicPr>
          <p:cNvPr id="132" name="_x151462072" descr="EMB000011dc79fa"/>
          <p:cNvPicPr>
            <a:picLocks noChangeAspect="1" noChangeArrowheads="1"/>
          </p:cNvPicPr>
          <p:nvPr/>
        </p:nvPicPr>
        <p:blipFill>
          <a:blip r:embed="rId21"/>
          <a:srcRect l="2628" r="27448"/>
          <a:stretch>
            <a:fillRect/>
          </a:stretch>
        </p:blipFill>
        <p:spPr bwMode="auto">
          <a:xfrm>
            <a:off x="13319920" y="28329006"/>
            <a:ext cx="3000396" cy="2253516"/>
          </a:xfrm>
          <a:prstGeom prst="rect">
            <a:avLst/>
          </a:prstGeom>
          <a:noFill/>
        </p:spPr>
      </p:pic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0" y="0"/>
            <a:ext cx="2621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302" name="_x234502352" descr="DRW000011dc7a05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1035224" y="27686064"/>
            <a:ext cx="2641635" cy="565152"/>
          </a:xfrm>
          <a:prstGeom prst="rect">
            <a:avLst/>
          </a:prstGeom>
          <a:noFill/>
        </p:spPr>
      </p:pic>
      <p:graphicFrame>
        <p:nvGraphicFramePr>
          <p:cNvPr id="136" name="표 135"/>
          <p:cNvGraphicFramePr>
            <a:graphicFrameLocks noGrp="1"/>
          </p:cNvGraphicFramePr>
          <p:nvPr/>
        </p:nvGraphicFramePr>
        <p:xfrm>
          <a:off x="19392150" y="28329006"/>
          <a:ext cx="6143668" cy="2286018"/>
        </p:xfrm>
        <a:graphic>
          <a:graphicData uri="http://schemas.openxmlformats.org/drawingml/2006/table">
            <a:tbl>
              <a:tblPr/>
              <a:tblGrid>
                <a:gridCol w="3071834"/>
                <a:gridCol w="3071834"/>
              </a:tblGrid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데이터 양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60,000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주기</a:t>
                      </a:r>
                      <a:r>
                        <a:rPr lang="en-US" altLang="ko-KR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epoch)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5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회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학습률</a:t>
                      </a:r>
                      <a:endParaRPr lang="ko-KR" altLang="en-US" sz="1200" b="1" kern="0" spc="0" dirty="0">
                        <a:solidFill>
                          <a:srgbClr val="FFFFFF"/>
                        </a:solidFill>
                        <a:latin typeface="KoPub돋움체 Bold" pitchFamily="2" charset="-127"/>
                        <a:ea typeface="KoPub돋움체 Bold" pitchFamily="2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0.1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감쇠상수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10^-8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학습 시간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약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24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분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FFFFFF"/>
                          </a:solidFill>
                          <a:latin typeface="KoPub돋움체 Bold" pitchFamily="2" charset="-127"/>
                          <a:ea typeface="KoPub돋움체 Bold" pitchFamily="2" charset="-127"/>
                        </a:rPr>
                        <a:t>정확도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latin typeface="KoPub돋움체 Light" pitchFamily="2" charset="-127"/>
                          <a:ea typeface="KoPub돋움체 Light" pitchFamily="2" charset="-127"/>
                        </a:rPr>
                        <a:t>97,25%</a:t>
                      </a:r>
                    </a:p>
                  </a:txBody>
                  <a:tcPr marL="64770" marR="64770" marT="17907" marB="17907" anchor="ctr">
                    <a:lnL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1C3D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7" name="TextBox 136"/>
          <p:cNvSpPr txBox="1"/>
          <p:nvPr/>
        </p:nvSpPr>
        <p:spPr>
          <a:xfrm>
            <a:off x="13248482" y="20756578"/>
            <a:ext cx="122873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신경망의 성능을 개선하고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개선된 성능을 평가하기 위해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신경망을 이용한 이미지 인식 분야의 선구자인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Yann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en-US" altLang="ko-KR" sz="3200" dirty="0" err="1" smtClean="0">
                <a:latin typeface="KoPub돋움체 Light" pitchFamily="2" charset="-127"/>
                <a:ea typeface="KoPub돋움체 Light" pitchFamily="2" charset="-127"/>
              </a:rPr>
              <a:t>Lecun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교수님의 공용 신경망 학습용 데이터세트인 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MNIST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데이터세트를 이용하여 손 글씨를 분류하게끔 학습시키고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, </a:t>
            </a:r>
            <a:r>
              <a:rPr lang="ko-KR" altLang="en-US" sz="3200" dirty="0" smtClean="0">
                <a:latin typeface="KoPub돋움체 Light" pitchFamily="2" charset="-127"/>
                <a:ea typeface="KoPub돋움체 Light" pitchFamily="2" charset="-127"/>
              </a:rPr>
              <a:t>그 성능을 평가 및 비교한다</a:t>
            </a:r>
            <a:r>
              <a:rPr lang="en-US" altLang="ko-KR" sz="3200" dirty="0" smtClean="0">
                <a:latin typeface="KoPub돋움체 Light" pitchFamily="2" charset="-127"/>
                <a:ea typeface="KoPub돋움체 Light" pitchFamily="2" charset="-127"/>
              </a:rPr>
              <a:t>.</a:t>
            </a:r>
            <a:endParaRPr lang="ko-KR" altLang="en-US" sz="3200" dirty="0">
              <a:latin typeface="KoPub돋움체 Light" pitchFamily="2" charset="-127"/>
              <a:ea typeface="KoPub돋움체 Light" pitchFamily="2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319920" y="20113636"/>
            <a:ext cx="12358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KoPub돋움체 Light" pitchFamily="2" charset="-127"/>
                <a:ea typeface="KoPub돋움체 Light" pitchFamily="2" charset="-127"/>
              </a:rPr>
              <a:t>0) MNIST Dataset</a:t>
            </a:r>
            <a:endParaRPr lang="ko-KR" altLang="en-US" sz="3200" b="1" dirty="0">
              <a:latin typeface="KoPub돋움체 Light" pitchFamily="2" charset="-127"/>
              <a:ea typeface="KoPub돋움체 Light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573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강준서</dc:creator>
  <cp:lastModifiedBy>강준서</cp:lastModifiedBy>
  <cp:revision>31</cp:revision>
  <dcterms:created xsi:type="dcterms:W3CDTF">2017-09-14T13:33:17Z</dcterms:created>
  <dcterms:modified xsi:type="dcterms:W3CDTF">2017-09-14T18:51:30Z</dcterms:modified>
</cp:coreProperties>
</file>