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6211213" cy="37084000"/>
  <p:notesSz cx="7104063" cy="10234613"/>
  <p:defaultTextStyle>
    <a:defPPr>
      <a:defRPr lang="ko-KR"/>
    </a:defPPr>
    <a:lvl1pPr marL="0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808409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616818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425227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233636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9042044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850453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658862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467271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554" y="930"/>
      </p:cViewPr>
      <p:guideLst>
        <p:guide orient="horz" pos="11680"/>
        <p:guide pos="8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5841" y="11520079"/>
            <a:ext cx="22279531" cy="79490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31682" y="21014267"/>
            <a:ext cx="18347849" cy="9477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1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25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23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0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9003129" y="1485082"/>
            <a:ext cx="5897523" cy="316415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10561" y="1485082"/>
            <a:ext cx="17255715" cy="316415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505" y="23829907"/>
            <a:ext cx="22279531" cy="7365294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70505" y="15717784"/>
            <a:ext cx="22279531" cy="8112122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80840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61681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2522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23363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0420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10561" y="8652936"/>
            <a:ext cx="11576619" cy="24473726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324033" y="8652936"/>
            <a:ext cx="11576619" cy="24473726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10561" y="8300981"/>
            <a:ext cx="11581171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10561" y="11760435"/>
            <a:ext cx="11581171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3314934" y="8300981"/>
            <a:ext cx="11585720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3314934" y="11760435"/>
            <a:ext cx="11585720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0562" y="1476492"/>
            <a:ext cx="8623308" cy="6283678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7856" y="1476495"/>
            <a:ext cx="14652796" cy="3165016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0562" y="7760173"/>
            <a:ext cx="8623308" cy="25366489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7581" y="25958800"/>
            <a:ext cx="15726728" cy="3064583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37581" y="3313524"/>
            <a:ext cx="15726728" cy="22250400"/>
          </a:xfrm>
        </p:spPr>
        <p:txBody>
          <a:bodyPr/>
          <a:lstStyle>
            <a:lvl1pPr marL="0" indent="0">
              <a:buNone/>
              <a:defRPr sz="12700"/>
            </a:lvl1pPr>
            <a:lvl2pPr marL="1808409" indent="0">
              <a:buNone/>
              <a:defRPr sz="11100"/>
            </a:lvl2pPr>
            <a:lvl3pPr marL="3616818" indent="0">
              <a:buNone/>
              <a:defRPr sz="9500"/>
            </a:lvl3pPr>
            <a:lvl4pPr marL="5425227" indent="0">
              <a:buNone/>
              <a:defRPr sz="7900"/>
            </a:lvl4pPr>
            <a:lvl5pPr marL="7233636" indent="0">
              <a:buNone/>
              <a:defRPr sz="7900"/>
            </a:lvl5pPr>
            <a:lvl6pPr marL="9042044" indent="0">
              <a:buNone/>
              <a:defRPr sz="7900"/>
            </a:lvl6pPr>
            <a:lvl7pPr marL="10850453" indent="0">
              <a:buNone/>
              <a:defRPr sz="7900"/>
            </a:lvl7pPr>
            <a:lvl8pPr marL="12658862" indent="0">
              <a:buNone/>
              <a:defRPr sz="7900"/>
            </a:lvl8pPr>
            <a:lvl9pPr marL="14467271" indent="0">
              <a:buNone/>
              <a:defRPr sz="7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37581" y="29023383"/>
            <a:ext cx="15726728" cy="4352217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10561" y="1485079"/>
            <a:ext cx="23590092" cy="6180667"/>
          </a:xfrm>
          <a:prstGeom prst="rect">
            <a:avLst/>
          </a:prstGeom>
        </p:spPr>
        <p:txBody>
          <a:bodyPr vert="horz" lIns="361682" tIns="180841" rIns="361682" bIns="18084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10561" y="8652936"/>
            <a:ext cx="23590092" cy="24473726"/>
          </a:xfrm>
          <a:prstGeom prst="rect">
            <a:avLst/>
          </a:prstGeom>
        </p:spPr>
        <p:txBody>
          <a:bodyPr vert="horz" lIns="361682" tIns="180841" rIns="361682" bIns="18084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10561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8CC3-C29E-4D71-98D6-9606B1C58EE3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955498" y="34371377"/>
            <a:ext cx="8300217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784703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85F2-6A99-4B9A-BB01-D84BA10302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16818" rtl="0" eaLnBrk="1" latinLnBrk="1" hangingPunct="1">
        <a:spcBef>
          <a:spcPct val="0"/>
        </a:spcBef>
        <a:buNone/>
        <a:defRPr sz="1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307" indent="-1356307" algn="l" defTabSz="3616818" rtl="0" eaLnBrk="1" latinLnBrk="1" hangingPunct="1">
        <a:spcBef>
          <a:spcPct val="20000"/>
        </a:spcBef>
        <a:buFont typeface="Arial" pitchFamily="34" charset="0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1pPr>
      <a:lvl2pPr marL="2938664" indent="-1130256" algn="l" defTabSz="3616818" rtl="0" eaLnBrk="1" latinLnBrk="1" hangingPunct="1">
        <a:spcBef>
          <a:spcPct val="20000"/>
        </a:spcBef>
        <a:buFont typeface="Arial" pitchFamily="34" charset="0"/>
        <a:buChar char="–"/>
        <a:defRPr sz="1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21022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329431" indent="-904204" algn="l" defTabSz="3616818" rtl="0" eaLnBrk="1" latinLnBrk="1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137840" indent="-904204" algn="l" defTabSz="3616818" rtl="0" eaLnBrk="1" latinLnBrk="1" hangingPunct="1">
        <a:spcBef>
          <a:spcPct val="20000"/>
        </a:spcBef>
        <a:buFont typeface="Arial" pitchFamily="34" charset="0"/>
        <a:buChar char="»"/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46249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754658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563067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1475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8409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616818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425227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233636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9042044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850453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658862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467271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gif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98788" y="1304263"/>
            <a:ext cx="20265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800" b="1" dirty="0" smtClean="0">
                <a:latin typeface="KoPub돋움체 Bold" pitchFamily="2" charset="-127"/>
                <a:ea typeface="KoPub돋움체 Bold" pitchFamily="2" charset="-127"/>
              </a:rPr>
              <a:t>인공 신경망의 원리와 성능 개선 방법</a:t>
            </a:r>
            <a:endParaRPr lang="ko-KR" altLang="en-US" sz="10800" b="1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8798" y="3616822"/>
            <a:ext cx="22645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atin typeface="KoPub돋움체 Light" pitchFamily="2" charset="-127"/>
                <a:ea typeface="KoPub돋움체 Light" pitchFamily="2" charset="-127"/>
              </a:rPr>
              <a:t>산업 및 에너지 부문 </a:t>
            </a:r>
            <a:endParaRPr lang="ko-KR" altLang="en-US" sz="54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5" name="_x308655976"/>
          <p:cNvSpPr>
            <a:spLocks noChangeArrowheads="1"/>
          </p:cNvSpPr>
          <p:nvPr/>
        </p:nvSpPr>
        <p:spPr bwMode="auto">
          <a:xfrm>
            <a:off x="1010379" y="1754070"/>
            <a:ext cx="2879725" cy="2879725"/>
          </a:xfrm>
          <a:prstGeom prst="ellipse">
            <a:avLst/>
          </a:prstGeom>
          <a:solidFill>
            <a:srgbClr val="FFFFFF"/>
          </a:solidFill>
          <a:ln w="419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KoPub돋움체 Light" pitchFamily="2" charset="-127"/>
              <a:ea typeface="KoPub돋움체 Light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18270" y="5111656"/>
            <a:ext cx="11858708" cy="1632215"/>
            <a:chOff x="1032584" y="6040350"/>
            <a:chExt cx="14532730" cy="2000264"/>
          </a:xfrm>
          <a:solidFill>
            <a:schemeClr val="accent4"/>
          </a:solidFill>
        </p:grpSpPr>
        <p:sp>
          <p:nvSpPr>
            <p:cNvPr id="19" name="타원 1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KoPub돋움체 Bold" pitchFamily="2" charset="-127"/>
                  <a:ea typeface="KoPub돋움체 Bold" pitchFamily="2" charset="-127"/>
                </a:rPr>
                <a:t>1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030" y="6468978"/>
              <a:ext cx="13318284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탐구의 동기 및 목적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9708" y="9397936"/>
            <a:ext cx="119301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바야흐로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인공지능의 시대이다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여러 번의 침체기를 지나 지금은 가장 빠르게 발달하고 있는 분야 중 하나인 인공지능은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SNS,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인터넷과 같은 곳에서 우리에게 맞춤 정보를 제공하고 가상 비서역할을 하는 등 우리 생활과 밀접한 관련이 있다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게다가 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알파고와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이세돌의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대국은 수많은 사람들을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정치가들을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기업가들을 인공지능이라는 가능성에 희망을 품게 만들었다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단순히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인공지능의 사회적 파급효과만이 아닌 그 원리와 역사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그리고 나아가 어떻게 하면 그 성능을 더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향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상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시킬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수 있을까에 의문을 가졌고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탐구해보고자 하였다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따라서 여러 인공 신경망 성능 개선 방안을 비교하고 실제로 구현하기 위해 본 탐구를 시작하게 되었다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그러하기 위해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우선 인공 신경망의 여러 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메소드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들을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탐구한 후 그 원리를 파악하고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Python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을 통해 실제로 인공 신경망을 구현한 다음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탐구한 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메소드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들을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실제 신경망에 적용하여 그 성능을 비교함으로써 인공지능의 성능을 개선하는 것을 목표로 한다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2800" dirty="0">
              <a:latin typeface="KoPub돋움체 Light" pitchFamily="2" charset="-127"/>
              <a:ea typeface="KoPub돋움체 Light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18270" y="14255720"/>
            <a:ext cx="11858708" cy="1632215"/>
            <a:chOff x="1032584" y="6040350"/>
            <a:chExt cx="14532730" cy="2000264"/>
          </a:xfrm>
          <a:solidFill>
            <a:schemeClr val="accent4"/>
          </a:solidFill>
        </p:grpSpPr>
        <p:sp>
          <p:nvSpPr>
            <p:cNvPr id="44" name="타원 43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latin typeface="KoPub돋움체 Bold" pitchFamily="2" charset="-127"/>
                  <a:ea typeface="KoPub돋움체 Bold" pitchFamily="2" charset="-127"/>
                </a:rPr>
                <a:t>2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47030" y="6468978"/>
              <a:ext cx="13318284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선행연구 고찰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46832" y="6969044"/>
            <a:ext cx="12358774" cy="19859764"/>
            <a:chOff x="746832" y="4842465"/>
            <a:chExt cx="12358774" cy="24442624"/>
          </a:xfrm>
        </p:grpSpPr>
        <p:pic>
          <p:nvPicPr>
            <p:cNvPr id="46" name="그림 45" descr="뉴런의_구조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840" y="16184547"/>
              <a:ext cx="3286148" cy="1884884"/>
            </a:xfrm>
            <a:prstGeom prst="rect">
              <a:avLst/>
            </a:prstGeom>
          </p:spPr>
        </p:pic>
        <p:pic>
          <p:nvPicPr>
            <p:cNvPr id="48" name="그림 47" descr="TLU의_구조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7624" y="16327423"/>
              <a:ext cx="4722744" cy="1626539"/>
            </a:xfrm>
            <a:prstGeom prst="rect">
              <a:avLst/>
            </a:prstGeom>
          </p:spPr>
        </p:pic>
        <p:pic>
          <p:nvPicPr>
            <p:cNvPr id="50" name="그림 49" descr="피드포워드_뉴럴넷_그림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1608" y="19827884"/>
              <a:ext cx="4786346" cy="263739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46832" y="18327686"/>
              <a:ext cx="12358774" cy="1174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 인공 신경망은 사람의 뇌를 모방하여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전산상으로 구현된 뉴런을 연결하고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문제에 대해 학습시켜 해결하게 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이는 뇌가 시냅스의 연결을 조절하는 과정을 모방하였다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6832" y="22613966"/>
              <a:ext cx="123587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신경망은 각각 입력된 신호에 가중치</a:t>
              </a:r>
              <a:r>
                <a:rPr lang="en-US" altLang="ko-KR" sz="1600" dirty="0" smtClean="0">
                  <a:latin typeface="KoPub돋움체 Light" pitchFamily="2" charset="-127"/>
                  <a:ea typeface="KoPub돋움체 Light" pitchFamily="2" charset="-127"/>
                </a:rPr>
                <a:t>(</a:t>
              </a:r>
              <a:r>
                <a:rPr lang="ko-KR" altLang="en-US" sz="1600" dirty="0" smtClean="0">
                  <a:latin typeface="KoPub돋움체 Light" pitchFamily="2" charset="-127"/>
                  <a:ea typeface="KoPub돋움체 Light" pitchFamily="2" charset="-127"/>
                </a:rPr>
                <a:t>신호의 세기를 조절</a:t>
              </a:r>
              <a:r>
                <a:rPr lang="en-US" altLang="ko-KR" sz="16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1600" dirty="0" smtClean="0">
                  <a:latin typeface="KoPub돋움체 Light" pitchFamily="2" charset="-127"/>
                  <a:ea typeface="KoPub돋움체 Light" pitchFamily="2" charset="-127"/>
                </a:rPr>
                <a:t>시냅스의 역할</a:t>
              </a:r>
              <a:r>
                <a:rPr lang="en-US" altLang="ko-KR" sz="1600" dirty="0" smtClean="0">
                  <a:latin typeface="KoPub돋움체 Light" pitchFamily="2" charset="-127"/>
                  <a:ea typeface="KoPub돋움체 Light" pitchFamily="2" charset="-127"/>
                </a:rPr>
                <a:t>)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를 곱하고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활성화 함수를 적용하여 다음 계층으로 신호를 발산한다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: </a:t>
              </a:r>
              <a:r>
                <a:rPr lang="ko-KR" altLang="en-US" sz="2800" b="1" dirty="0" err="1" smtClean="0">
                  <a:latin typeface="KoPub돋움체 Light" pitchFamily="2" charset="-127"/>
                  <a:ea typeface="KoPub돋움체 Light" pitchFamily="2" charset="-127"/>
                </a:rPr>
                <a:t>순전파</a:t>
              </a:r>
              <a:endParaRPr lang="ko-KR" altLang="en-US" sz="2800" b="1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6832" y="28330982"/>
              <a:ext cx="123587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다음 계층으로 신호를 발산하기 전에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가중치와의 곱에 </a:t>
              </a:r>
              <a:r>
                <a:rPr lang="ko-KR" altLang="en-US" sz="2800" b="1" dirty="0" smtClean="0">
                  <a:latin typeface="KoPub돋움체 Light" pitchFamily="2" charset="-127"/>
                  <a:ea typeface="KoPub돋움체 Light" pitchFamily="2" charset="-127"/>
                </a:rPr>
                <a:t>활성화 함수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를 적용하게 되는데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이는 축삭돌기가 일정 세기 이상의 신호만을 발산하는</a:t>
              </a:r>
              <a:r>
                <a:rPr lang="en-US" altLang="ko-KR" sz="2800" dirty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모습을 본 따왔다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endParaRPr lang="ko-KR" altLang="en-US" sz="2800" b="1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1818402" y="23783866"/>
              <a:ext cx="10072758" cy="4126398"/>
              <a:chOff x="675394" y="26471618"/>
              <a:chExt cx="12358774" cy="5407004"/>
            </a:xfrm>
          </p:grpSpPr>
          <p:pic>
            <p:nvPicPr>
              <p:cNvPr id="52" name="그림 51" descr="ReLU_그래프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2202" y="26971684"/>
                <a:ext cx="3990320" cy="3462339"/>
              </a:xfrm>
              <a:prstGeom prst="rect">
                <a:avLst/>
              </a:prstGeom>
            </p:spPr>
          </p:pic>
          <p:pic>
            <p:nvPicPr>
              <p:cNvPr id="53" name="그림 52" descr="tanh_그래프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4170" y="26614494"/>
                <a:ext cx="3912655" cy="3395667"/>
              </a:xfrm>
              <a:prstGeom prst="rect">
                <a:avLst/>
              </a:prstGeom>
            </p:spPr>
          </p:pic>
          <p:pic>
            <p:nvPicPr>
              <p:cNvPr id="54" name="그림 53" descr="로지스틱_시그모이드_그래프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394" y="26471618"/>
                <a:ext cx="4343400" cy="3771900"/>
              </a:xfrm>
              <a:prstGeom prst="rect">
                <a:avLst/>
              </a:prstGeom>
            </p:spPr>
          </p:pic>
          <p:pic>
            <p:nvPicPr>
              <p:cNvPr id="11267" name="_x234505152" descr="DRW000011dc795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532650" y="30186394"/>
                <a:ext cx="2452152" cy="949329"/>
              </a:xfrm>
              <a:prstGeom prst="rect">
                <a:avLst/>
              </a:prstGeom>
              <a:noFill/>
            </p:spPr>
          </p:pic>
          <p:pic>
            <p:nvPicPr>
              <p:cNvPr id="62" name="_x234504032" descr="DRW000011dc796b"/>
              <p:cNvPicPr>
                <a:picLocks noChangeAspect="1" noChangeArrowheads="1"/>
              </p:cNvPicPr>
              <p:nvPr/>
            </p:nvPicPr>
            <p:blipFill>
              <a:blip r:embed="rId9"/>
              <a:srcRect t="-1" r="58813" b="-33334"/>
              <a:stretch>
                <a:fillRect/>
              </a:stretch>
            </p:blipFill>
            <p:spPr bwMode="auto">
              <a:xfrm>
                <a:off x="5033112" y="30329270"/>
                <a:ext cx="3929090" cy="928694"/>
              </a:xfrm>
              <a:prstGeom prst="rect">
                <a:avLst/>
              </a:prstGeom>
              <a:noFill/>
            </p:spPr>
          </p:pic>
          <p:pic>
            <p:nvPicPr>
              <p:cNvPr id="11273" name="_x234503152" descr="DRW000011dc7975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9605144" y="30543584"/>
                <a:ext cx="3348971" cy="466727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675394" y="31193023"/>
                <a:ext cx="12358774" cy="68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latin typeface="KoPub돋움체 Light" pitchFamily="2" charset="-127"/>
                    <a:ea typeface="KoPub돋움체 Light" pitchFamily="2" charset="-127"/>
                  </a:rPr>
                  <a:t>   </a:t>
                </a:r>
                <a:r>
                  <a:rPr lang="en-US" altLang="ko-KR" sz="2800" b="1" dirty="0" smtClean="0">
                    <a:latin typeface="KoPub돋움체 Light" pitchFamily="2" charset="-127"/>
                    <a:ea typeface="KoPub돋움체 Light" pitchFamily="2" charset="-127"/>
                  </a:rPr>
                  <a:t>Logistic Sigmoid           </a:t>
                </a:r>
                <a:r>
                  <a:rPr lang="en-US" altLang="ko-KR" sz="2800" b="1" dirty="0" err="1" smtClean="0">
                    <a:latin typeface="KoPub돋움체 Light" pitchFamily="2" charset="-127"/>
                    <a:ea typeface="KoPub돋움체 Light" pitchFamily="2" charset="-127"/>
                  </a:rPr>
                  <a:t>Tanh</a:t>
                </a:r>
                <a:r>
                  <a:rPr lang="en-US" altLang="ko-KR" sz="2800" b="1" dirty="0" smtClean="0">
                    <a:latin typeface="KoPub돋움체 Light" pitchFamily="2" charset="-127"/>
                    <a:ea typeface="KoPub돋움체 Light" pitchFamily="2" charset="-127"/>
                  </a:rPr>
                  <a:t>                     </a:t>
                </a:r>
                <a:r>
                  <a:rPr lang="en-US" altLang="ko-KR" sz="2800" b="1" dirty="0" err="1" smtClean="0">
                    <a:latin typeface="KoPub돋움체 Light" pitchFamily="2" charset="-127"/>
                    <a:ea typeface="KoPub돋움체 Light" pitchFamily="2" charset="-127"/>
                  </a:rPr>
                  <a:t>ReLU</a:t>
                </a:r>
                <a:endParaRPr lang="ko-KR" altLang="en-US" sz="2800" b="1" dirty="0">
                  <a:latin typeface="KoPub돋움체 Light" pitchFamily="2" charset="-127"/>
                  <a:ea typeface="KoPub돋움체 Light" pitchFamily="2" charset="-127"/>
                </a:endParaRPr>
              </a:p>
            </p:txBody>
          </p:sp>
        </p:grpSp>
        <p:pic>
          <p:nvPicPr>
            <p:cNvPr id="131" name="그림 130" descr="피드포워드_뉴럴넷_그림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3442" y="4842465"/>
              <a:ext cx="4786346" cy="263739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3605672" y="5111656"/>
            <a:ext cx="11644394" cy="1632215"/>
            <a:chOff x="1032584" y="6040350"/>
            <a:chExt cx="14270091" cy="2000264"/>
          </a:xfrm>
          <a:solidFill>
            <a:schemeClr val="accent4"/>
          </a:solidFill>
        </p:grpSpPr>
        <p:sp>
          <p:nvSpPr>
            <p:cNvPr id="79" name="타원 7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KoPub돋움체 Bold" pitchFamily="2" charset="-127"/>
                  <a:ea typeface="KoPub돋움체 Bold" pitchFamily="2" charset="-127"/>
                </a:rPr>
                <a:t>3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247030" y="6468978"/>
              <a:ext cx="13055645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인공 신경망의 성능 개선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3248482" y="9683688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1) </a:t>
            </a:r>
            <a:r>
              <a:rPr lang="en-US" altLang="ko-KR" sz="3200" b="1" dirty="0" err="1" smtClean="0">
                <a:latin typeface="KoPub돋움체 Light" pitchFamily="2" charset="-127"/>
                <a:ea typeface="KoPub돋움체 Light" pitchFamily="2" charset="-127"/>
              </a:rPr>
              <a:t>MiniBatch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248482" y="12469770"/>
            <a:ext cx="123587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미니배치는 데이터세트의 레코드 하나만을 이용하여 가중치를 보정하는     확률적 경사감소법의 속도를 개선하는 방법이다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데이터세트를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Nt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개의 원소를 갖는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Minibatch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라 불리는 집합으로 나누고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 집합마다 오차를 구하여 가중치를 보정하는데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Nt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의 값에 비례하여 속도가 빨라진다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4" name="_x151460632" descr="EMB000011dc79e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034301" y="10271024"/>
            <a:ext cx="1285884" cy="1579246"/>
          </a:xfrm>
          <a:prstGeom prst="rect">
            <a:avLst/>
          </a:prstGeom>
          <a:noFill/>
        </p:spPr>
      </p:pic>
      <p:pic>
        <p:nvPicPr>
          <p:cNvPr id="125" name="_x234507792" descr="DRW000011dc79e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677110" y="11893224"/>
            <a:ext cx="2214578" cy="601941"/>
          </a:xfrm>
          <a:prstGeom prst="rect">
            <a:avLst/>
          </a:prstGeom>
          <a:noFill/>
        </p:spPr>
      </p:pic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16820382" y="9969440"/>
          <a:ext cx="8215370" cy="2214576"/>
        </p:xfrm>
        <a:graphic>
          <a:graphicData uri="http://schemas.openxmlformats.org/drawingml/2006/table">
            <a:tbl>
              <a:tblPr/>
              <a:tblGrid>
                <a:gridCol w="4107685"/>
                <a:gridCol w="4107685"/>
              </a:tblGrid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미니배치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68.69%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13248482" y="14488387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KoPub돋움체 Light" pitchFamily="2" charset="-127"/>
                <a:ea typeface="KoPub돋움체 Light" pitchFamily="2" charset="-127"/>
              </a:rPr>
              <a:t>2</a:t>
            </a:r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) </a:t>
            </a:r>
            <a:r>
              <a:rPr lang="ko-KR" altLang="en-US" sz="3200" b="1" dirty="0" smtClean="0">
                <a:latin typeface="KoPub돋움체 Light" pitchFamily="2" charset="-127"/>
                <a:ea typeface="KoPub돋움체 Light" pitchFamily="2" charset="-127"/>
              </a:rPr>
              <a:t>가중치 감쇠 </a:t>
            </a:r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: Weight Decay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248482" y="17470430"/>
            <a:ext cx="122158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과적합은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오차함수를 최적화하는 과정에서 지역 최소 값에서 학습이 끝나버린 경우에 발생하는데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학습 데이터에 대한 오차는 작지만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테스트 데이터에 대한 오차는 크게 발생한다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이는 가중치가 너무 크게 될 때 발생하는데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이를 억제하기 위해 가중치 감쇠의 방법을 적용한다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 감쇠는 가중치가 지나치게 커지는 현상을 방지하는데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가중치의 제곱 합과 감쇠상수의 곱을 오차함수에 더하여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가중치의 크기에 비례하게 작아지도록 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감쇠상수는 주로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10^-8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에서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10^-2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사이의 값을 사용한다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벤치마크 결과를 해석하면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연산량은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늘었지만 전역 최솟값에 더 가까이 도달하여 정확도가 올라갔음을 발견할 수 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</a:p>
          <a:p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" name="_x234504112" descr="EMB000011dc79f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20316" y="15112976"/>
            <a:ext cx="2955617" cy="2101092"/>
          </a:xfrm>
          <a:prstGeom prst="rect">
            <a:avLst/>
          </a:prstGeom>
          <a:noFill/>
        </p:spPr>
      </p:pic>
      <p:pic>
        <p:nvPicPr>
          <p:cNvPr id="132" name="_x151462072" descr="EMB000011dc79fa"/>
          <p:cNvPicPr>
            <a:picLocks noChangeAspect="1" noChangeArrowheads="1"/>
          </p:cNvPicPr>
          <p:nvPr/>
        </p:nvPicPr>
        <p:blipFill>
          <a:blip r:embed="rId14"/>
          <a:srcRect l="2628" r="27448"/>
          <a:stretch>
            <a:fillRect/>
          </a:stretch>
        </p:blipFill>
        <p:spPr bwMode="auto">
          <a:xfrm>
            <a:off x="13319920" y="15112976"/>
            <a:ext cx="3000396" cy="2253516"/>
          </a:xfrm>
          <a:prstGeom prst="rect">
            <a:avLst/>
          </a:prstGeom>
          <a:noFill/>
        </p:spPr>
      </p:pic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302" name="_x234502352" descr="DRW000011dc7a0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035224" y="14470034"/>
            <a:ext cx="2641635" cy="565152"/>
          </a:xfrm>
          <a:prstGeom prst="rect">
            <a:avLst/>
          </a:prstGeom>
          <a:noFill/>
        </p:spPr>
      </p:pic>
      <p:graphicFrame>
        <p:nvGraphicFramePr>
          <p:cNvPr id="136" name="표 135"/>
          <p:cNvGraphicFramePr>
            <a:graphicFrameLocks noGrp="1"/>
          </p:cNvGraphicFramePr>
          <p:nvPr/>
        </p:nvGraphicFramePr>
        <p:xfrm>
          <a:off x="19392150" y="15112976"/>
          <a:ext cx="6143668" cy="2286018"/>
        </p:xfrm>
        <a:graphic>
          <a:graphicData uri="http://schemas.openxmlformats.org/drawingml/2006/table">
            <a:tbl>
              <a:tblPr/>
              <a:tblGrid>
                <a:gridCol w="3071834"/>
                <a:gridCol w="3071834"/>
              </a:tblGrid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  <a:endParaRPr lang="ko-KR" altLang="en-US" sz="1200" b="1" kern="0" spc="0" dirty="0">
                        <a:solidFill>
                          <a:srgbClr val="FFFFFF"/>
                        </a:solidFill>
                        <a:latin typeface="KoPub돋움체 Bold" pitchFamily="2" charset="-127"/>
                        <a:ea typeface="KoPub돋움체 Bold" pitchFamily="2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감쇠상수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10^-8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24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97,25%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13248482" y="7540548"/>
            <a:ext cx="12287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신경망의 성능을 개선하고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개선된 성능을 평가하기 위해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신경망을 이용한 이미지 인식 분야의 선구자인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Yann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Lecun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교수님의 공용 신경망 학습용 데이터세트인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MNIST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데이터세트를 이용하여 손 글씨를 분류하게끔 학습시키고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그 성능을 평가 및 비교한다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319920" y="6897606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0) MNIST Dataset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46832" y="26900246"/>
            <a:ext cx="12358774" cy="9429816"/>
            <a:chOff x="13248482" y="6820520"/>
            <a:chExt cx="12358774" cy="11532579"/>
          </a:xfrm>
        </p:grpSpPr>
        <p:pic>
          <p:nvPicPr>
            <p:cNvPr id="95" name="_x234506672" descr="EMB000011dc798c"/>
            <p:cNvPicPr>
              <a:picLocks noChangeAspect="1" noChangeArrowheads="1"/>
            </p:cNvPicPr>
            <p:nvPr/>
          </p:nvPicPr>
          <p:blipFill>
            <a:blip r:embed="rId16"/>
            <a:srcRect l="4327" t="4875" r="5426" b="4153"/>
            <a:stretch>
              <a:fillRect/>
            </a:stretch>
          </p:blipFill>
          <p:spPr bwMode="auto">
            <a:xfrm>
              <a:off x="15248746" y="8826432"/>
              <a:ext cx="3190805" cy="2286016"/>
            </a:xfrm>
            <a:prstGeom prst="rect">
              <a:avLst/>
            </a:prstGeom>
            <a:noFill/>
          </p:spPr>
        </p:pic>
        <p:sp>
          <p:nvSpPr>
            <p:cNvPr id="93" name="TextBox 92"/>
            <p:cNvSpPr txBox="1"/>
            <p:nvPr/>
          </p:nvSpPr>
          <p:spPr>
            <a:xfrm>
              <a:off x="13248482" y="6820520"/>
              <a:ext cx="1235877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인공 신경망을 실제 문제 해결에 사용하려면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가중치를 조절하여 문제 해결에 알맞게 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‘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학습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’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시켜야 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학습은</a:t>
              </a:r>
              <a:r>
                <a:rPr lang="en-US" altLang="ko-KR" sz="2800" dirty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주어진 데이터 세트를 이용해서 수행하는데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800" dirty="0" err="1" smtClean="0">
                  <a:latin typeface="KoPub돋움체 Light" pitchFamily="2" charset="-127"/>
                  <a:ea typeface="KoPub돋움체 Light" pitchFamily="2" charset="-127"/>
                </a:rPr>
                <a:t>편미분을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통해 주어진 입력에 대한 신경망의 출력이 주어진 기대 출력 값과 가까워지게끔 가중치를 조절한다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이를 경사 감소법이라고 한다</a:t>
              </a:r>
              <a:r>
                <a:rPr lang="en-US" altLang="ko-KR" sz="1800" dirty="0" smtClean="0">
                  <a:latin typeface="KoPub돋움체 Light" pitchFamily="2" charset="-127"/>
                  <a:ea typeface="KoPub돋움체 Light" pitchFamily="2" charset="-127"/>
                </a:rPr>
                <a:t>(E(u)</a:t>
              </a:r>
              <a:r>
                <a:rPr lang="ko-KR" altLang="en-US" sz="1800" dirty="0" smtClean="0">
                  <a:latin typeface="KoPub돋움체 Light" pitchFamily="2" charset="-127"/>
                  <a:ea typeface="KoPub돋움체 Light" pitchFamily="2" charset="-127"/>
                </a:rPr>
                <a:t>를 최소화</a:t>
              </a:r>
              <a:r>
                <a:rPr lang="en-US" altLang="ko-KR" sz="1800" dirty="0" smtClean="0">
                  <a:latin typeface="KoPub돋움체 Light" pitchFamily="2" charset="-127"/>
                  <a:ea typeface="KoPub돋움체 Light" pitchFamily="2" charset="-127"/>
                </a:rPr>
                <a:t>)</a:t>
              </a:r>
              <a:endParaRPr lang="en-US" altLang="ko-KR" sz="2800" dirty="0" smtClean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pic>
          <p:nvPicPr>
            <p:cNvPr id="94" name="_x234506832" descr="DRW000011dc7986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679741" y="12233951"/>
              <a:ext cx="4069732" cy="471638"/>
            </a:xfrm>
            <a:prstGeom prst="rect">
              <a:avLst/>
            </a:prstGeom>
            <a:noFill/>
          </p:spPr>
        </p:pic>
        <p:pic>
          <p:nvPicPr>
            <p:cNvPr id="96" name="Picture 24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9249274" y="8826432"/>
              <a:ext cx="4517972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" name="TextBox 96"/>
            <p:cNvSpPr txBox="1"/>
            <p:nvPr/>
          </p:nvSpPr>
          <p:spPr>
            <a:xfrm>
              <a:off x="13427077" y="11041010"/>
              <a:ext cx="12001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경사 감소 법을 이용해 신경망의 오차를 최소화한다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출력 층의    오차함수는 아래와 같이 구한다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(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최소제곱 오차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)</a:t>
              </a:r>
              <a:endParaRPr lang="ko-KR" altLang="en-US" sz="2800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248482" y="12826960"/>
              <a:ext cx="123587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출력 층의 오차함수를 통해 구한 오차를 이용해 가중치를 보정하고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,</a:t>
              </a:r>
            </a:p>
            <a:p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이 오차를 이용해 이전 계층의 오차를 계산한다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이전 계층으로 분배되는 오차는 그 </a:t>
              </a:r>
              <a:r>
                <a:rPr lang="ko-KR" altLang="en-US" sz="2800" dirty="0" err="1" smtClean="0">
                  <a:latin typeface="KoPub돋움체 Light" pitchFamily="2" charset="-127"/>
                  <a:ea typeface="KoPub돋움체 Light" pitchFamily="2" charset="-127"/>
                </a:rPr>
                <a:t>유닛에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 연결된 가중치에 비례한다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: </a:t>
              </a:r>
              <a:r>
                <a:rPr lang="ko-KR" altLang="en-US" sz="2800" b="1" dirty="0" err="1" smtClean="0">
                  <a:latin typeface="KoPub돋움체 Light" pitchFamily="2" charset="-127"/>
                  <a:ea typeface="KoPub돋움체 Light" pitchFamily="2" charset="-127"/>
                </a:rPr>
                <a:t>역전파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</a:t>
              </a:r>
              <a:endParaRPr lang="ko-KR" altLang="en-US" sz="2800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pic>
          <p:nvPicPr>
            <p:cNvPr id="99" name="_x151462952" descr="EMB000011dc79cc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16156272" y="14572998"/>
              <a:ext cx="2614102" cy="1167736"/>
            </a:xfrm>
            <a:prstGeom prst="rect">
              <a:avLst/>
            </a:prstGeom>
            <a:noFill/>
          </p:spPr>
        </p:pic>
        <p:pic>
          <p:nvPicPr>
            <p:cNvPr id="100" name="_x234501072" descr="DRW000011dc79d6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1106662" y="14570576"/>
              <a:ext cx="1357322" cy="1156238"/>
            </a:xfrm>
            <a:prstGeom prst="rect">
              <a:avLst/>
            </a:prstGeom>
            <a:noFill/>
          </p:spPr>
        </p:pic>
        <p:sp>
          <p:nvSpPr>
            <p:cNvPr id="101" name="TextBox 100"/>
            <p:cNvSpPr txBox="1"/>
            <p:nvPr/>
          </p:nvSpPr>
          <p:spPr>
            <a:xfrm>
              <a:off x="13248482" y="15970232"/>
              <a:ext cx="1235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오차함수를 위의 가중치 보정 식에 대입하면 아래와 같다</a:t>
              </a:r>
              <a:r>
                <a:rPr lang="en-US" altLang="ko-KR" sz="2400" dirty="0" smtClean="0">
                  <a:latin typeface="KoPub돋움체 Light" pitchFamily="2" charset="-127"/>
                  <a:ea typeface="KoPub돋움체 Light" pitchFamily="2" charset="-127"/>
                </a:rPr>
                <a:t>(</a:t>
              </a:r>
              <a:r>
                <a:rPr lang="ko-KR" altLang="en-US" sz="2400" dirty="0" err="1" smtClean="0">
                  <a:latin typeface="KoPub돋움체 Light" pitchFamily="2" charset="-127"/>
                  <a:ea typeface="KoPub돋움체 Light" pitchFamily="2" charset="-127"/>
                </a:rPr>
                <a:t>로지스틱</a:t>
              </a:r>
              <a:r>
                <a:rPr lang="ko-KR" altLang="en-US" sz="2400" dirty="0" smtClean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400" dirty="0" err="1" smtClean="0">
                  <a:latin typeface="KoPub돋움체 Light" pitchFamily="2" charset="-127"/>
                  <a:ea typeface="KoPub돋움체 Light" pitchFamily="2" charset="-127"/>
                </a:rPr>
                <a:t>시그모이드</a:t>
              </a:r>
              <a:r>
                <a:rPr lang="en-US" altLang="ko-KR" sz="2400" dirty="0" smtClean="0">
                  <a:latin typeface="KoPub돋움체 Light" pitchFamily="2" charset="-127"/>
                  <a:ea typeface="KoPub돋움체 Light" pitchFamily="2" charset="-127"/>
                </a:rPr>
                <a:t>)</a:t>
              </a:r>
              <a:endParaRPr lang="ko-KR" altLang="en-US" sz="2800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  <p:pic>
          <p:nvPicPr>
            <p:cNvPr id="102" name="_x234504192" descr="DRW000011dc79e2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15797729" y="16706469"/>
              <a:ext cx="6666256" cy="456352"/>
            </a:xfrm>
            <a:prstGeom prst="rect">
              <a:avLst/>
            </a:prstGeom>
            <a:noFill/>
          </p:spPr>
        </p:pic>
        <p:sp>
          <p:nvSpPr>
            <p:cNvPr id="103" name="TextBox 102"/>
            <p:cNvSpPr txBox="1"/>
            <p:nvPr/>
          </p:nvSpPr>
          <p:spPr>
            <a:xfrm>
              <a:off x="13248482" y="17398992"/>
              <a:ext cx="123587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위와 같은 과정을 통해 신경망을 학습시킬 수 있었다</a:t>
              </a:r>
              <a:r>
                <a:rPr lang="en-US" altLang="ko-KR" sz="2800" dirty="0" smtClean="0">
                  <a:latin typeface="KoPub돋움체 Light" pitchFamily="2" charset="-127"/>
                  <a:ea typeface="KoPub돋움체 Light" pitchFamily="2" charset="-127"/>
                </a:rPr>
                <a:t>. </a:t>
              </a:r>
              <a:r>
                <a:rPr lang="ko-KR" altLang="en-US" sz="2800" dirty="0" smtClean="0">
                  <a:latin typeface="KoPub돋움체 Light" pitchFamily="2" charset="-127"/>
                  <a:ea typeface="KoPub돋움체 Light" pitchFamily="2" charset="-127"/>
                </a:rPr>
                <a:t>학습된 신경망은 학습 데이터와 같은 유형의 문제를 해결할 수 있다</a:t>
              </a:r>
              <a:r>
                <a:rPr lang="en-US" altLang="ko-KR" sz="2400" dirty="0" smtClean="0">
                  <a:latin typeface="KoPub돋움체 Light" pitchFamily="2" charset="-127"/>
                  <a:ea typeface="KoPub돋움체 Light" pitchFamily="2" charset="-127"/>
                </a:rPr>
                <a:t>(</a:t>
              </a:r>
              <a:r>
                <a:rPr lang="ko-KR" altLang="en-US" sz="2400" dirty="0" smtClean="0">
                  <a:latin typeface="KoPub돋움체 Light" pitchFamily="2" charset="-127"/>
                  <a:ea typeface="KoPub돋움체 Light" pitchFamily="2" charset="-127"/>
                </a:rPr>
                <a:t>분류</a:t>
              </a:r>
              <a:r>
                <a:rPr lang="en-US" altLang="ko-KR" sz="2400" dirty="0" smtClean="0">
                  <a:latin typeface="KoPub돋움체 Light" pitchFamily="2" charset="-127"/>
                  <a:ea typeface="KoPub돋움체 Light" pitchFamily="2" charset="-127"/>
                </a:rPr>
                <a:t>, </a:t>
              </a:r>
              <a:r>
                <a:rPr lang="ko-KR" altLang="en-US" sz="2400" dirty="0" smtClean="0">
                  <a:latin typeface="KoPub돋움체 Light" pitchFamily="2" charset="-127"/>
                  <a:ea typeface="KoPub돋움체 Light" pitchFamily="2" charset="-127"/>
                </a:rPr>
                <a:t>회귀 등</a:t>
              </a:r>
              <a:r>
                <a:rPr lang="en-US" altLang="ko-KR" sz="2400" dirty="0" smtClean="0">
                  <a:latin typeface="KoPub돋움체 Light" pitchFamily="2" charset="-127"/>
                  <a:ea typeface="KoPub돋움체 Light" pitchFamily="2" charset="-127"/>
                </a:rPr>
                <a:t>)</a:t>
              </a:r>
              <a:endParaRPr lang="ko-KR" altLang="en-US" sz="2800" dirty="0">
                <a:latin typeface="KoPub돋움체 Light" pitchFamily="2" charset="-127"/>
                <a:ea typeface="KoPub돋움체 Light" pitchFamily="2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3605672" y="21971024"/>
            <a:ext cx="11644394" cy="1632215"/>
            <a:chOff x="1032584" y="6040350"/>
            <a:chExt cx="14270091" cy="2000264"/>
          </a:xfrm>
          <a:solidFill>
            <a:schemeClr val="accent4"/>
          </a:solidFill>
        </p:grpSpPr>
        <p:sp>
          <p:nvSpPr>
            <p:cNvPr id="109" name="타원 10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KoPub돋움체 Bold" pitchFamily="2" charset="-127"/>
                  <a:ea typeface="KoPub돋움체 Bold" pitchFamily="2" charset="-127"/>
                </a:rPr>
                <a:t>4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247030" y="6468978"/>
              <a:ext cx="13055645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향후 전망과 활용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3248482" y="23756974"/>
            <a:ext cx="12215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일련의 과정을 통해 신경망의 성능을 향상시켰으며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성능 향상에 대한 지표는 아래와 같다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3248482" y="26828808"/>
          <a:ext cx="7215238" cy="2143140"/>
        </p:xfrm>
        <a:graphic>
          <a:graphicData uri="http://schemas.openxmlformats.org/drawingml/2006/table">
            <a:tbl>
              <a:tblPr/>
              <a:tblGrid>
                <a:gridCol w="3607619"/>
                <a:gridCol w="3607619"/>
              </a:tblGrid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  <a:endParaRPr lang="ko-KR" altLang="en-US" sz="1200" b="1" kern="0" spc="0" dirty="0">
                        <a:solidFill>
                          <a:srgbClr val="FFFFFF"/>
                        </a:solidFill>
                        <a:latin typeface="KoPub돋움체 Bold" pitchFamily="2" charset="-127"/>
                        <a:ea typeface="KoPub돋움체 Bold" pitchFamily="2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감쇠상수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10^-8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24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97,25%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3248482" y="29186262"/>
          <a:ext cx="7215238" cy="2214576"/>
        </p:xfrm>
        <a:graphic>
          <a:graphicData uri="http://schemas.openxmlformats.org/drawingml/2006/table">
            <a:tbl>
              <a:tblPr/>
              <a:tblGrid>
                <a:gridCol w="3607619"/>
                <a:gridCol w="3607619"/>
              </a:tblGrid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미니배치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68.69%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13248482" y="25042857"/>
          <a:ext cx="7215238" cy="1449263"/>
        </p:xfrm>
        <a:graphic>
          <a:graphicData uri="http://schemas.openxmlformats.org/drawingml/2006/table">
            <a:tbl>
              <a:tblPr/>
              <a:tblGrid>
                <a:gridCol w="3607619"/>
                <a:gridCol w="3607619"/>
              </a:tblGrid>
              <a:tr h="28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학습 데이터 양</a:t>
                      </a:r>
                      <a:endParaRPr lang="ko-KR" altLang="en-US" sz="1200" b="1" kern="0" spc="0" dirty="0">
                        <a:solidFill>
                          <a:srgbClr val="FFFFFF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60,000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latin typeface="나눔명조"/>
                      </a:endParaRP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주기</a:t>
                      </a:r>
                      <a:r>
                        <a:rPr lang="en-US" altLang="ko-KR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epoch)</a:t>
                      </a:r>
                      <a:endParaRPr lang="en-US" sz="1200" b="1" kern="0" spc="0">
                        <a:solidFill>
                          <a:srgbClr val="FFFFFF"/>
                        </a:solidFill>
                        <a:latin typeface="나눔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학습률</a:t>
                      </a:r>
                      <a:endParaRPr lang="ko-KR" altLang="en-US" sz="1200" b="1" kern="0" spc="0">
                        <a:solidFill>
                          <a:srgbClr val="FFFFFF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0.1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나눔명조"/>
                      </a:endParaRP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학습 시간</a:t>
                      </a:r>
                      <a:endParaRPr lang="ko-KR" altLang="en-US" sz="1200" b="1" kern="0" spc="0">
                        <a:solidFill>
                          <a:srgbClr val="FFFFFF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latin typeface="나눔명조"/>
                          <a:ea typeface="나눔명조"/>
                        </a:rPr>
                        <a:t>정확도</a:t>
                      </a:r>
                      <a:endParaRPr lang="ko-KR" altLang="en-US" sz="1200" b="1" kern="0" spc="0">
                        <a:solidFill>
                          <a:srgbClr val="FFFFFF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97.1%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latin typeface="나눔명조"/>
                      </a:endParaRP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3248482" y="31472278"/>
            <a:ext cx="122158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인공지능 분야는 미래를 이끌어나갈 주역이자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현 시점에서 가장 양성해야 할 분야이다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중국은 이미 초등학교에 인공지능 교과를 도입하는 것을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검토중이며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국가적으로 전폭적인 지원을 시행하고 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 결과로 중국은 인공지능 분야에서 굉장한 영향력을 행사하게 되었고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이는 곧 국력의 강화를 가져왔다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우리나라 또한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인공지능 분야를 지원하고 이를 뒷받침할 연구를 시행해야 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본 탐구에서 실험한 성능 개선 방법은 앞으로 발전할 인공지능 기술에 응용될 수 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미니배치의 경우 속도 문제에 민감한 웹 관련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AI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기술이나 게임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AI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에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 감쇠는 정확도에 민감한 주가예측 혹은 이미지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/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비디오 처리 등에 응용될 수 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본 탐구의 실험 결과가 이와 같은 기술 발전의 지표로 사용하고자 한다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463720" y="25328610"/>
            <a:ext cx="5072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이 자료는 일반 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Feed-Forward 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NN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의 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성능 자료이다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20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463720" y="27257436"/>
            <a:ext cx="5072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이 자료는 가중치 감쇠를 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적용한 신경망의 성능 지표로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전역 최솟값에 가까워져 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정확도가 올라갔음을 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관측할 수 있다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20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35158" y="29329138"/>
            <a:ext cx="5072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이 자료는 </a:t>
            </a:r>
            <a:r>
              <a:rPr lang="en-US" altLang="ko-KR" sz="2000" dirty="0" err="1" smtClean="0">
                <a:latin typeface="KoPub돋움체 Light" pitchFamily="2" charset="-127"/>
                <a:ea typeface="KoPub돋움체 Light" pitchFamily="2" charset="-127"/>
              </a:rPr>
              <a:t>Minibatch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를 적용한 신경망의 성능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  <a:p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지표로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속도가 비약적으로 상승했으나 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정확도가 떨어졌음을 관측할 수 있다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 큰 데이터세트에서 사용하는 등의 방법을 응용하면 성능 향상을 기대할 수 있을 것이다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en-US" altLang="ko-KR" sz="2000" dirty="0" smtClean="0">
              <a:latin typeface="KoPub돋움체 Light" pitchFamily="2" charset="-127"/>
              <a:ea typeface="KoPub돋움체 Light" pitchFamily="2" charset="-127"/>
            </a:endParaRPr>
          </a:p>
        </p:txBody>
      </p:sp>
      <p:pic>
        <p:nvPicPr>
          <p:cNvPr id="1026" name="Picture 2" descr="[교양공감] 냉동인간에 대한 모든 것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175459" y="7040482"/>
            <a:ext cx="4167355" cy="2343284"/>
          </a:xfrm>
          <a:prstGeom prst="rect">
            <a:avLst/>
          </a:prstGeom>
          <a:noFill/>
        </p:spPr>
      </p:pic>
      <p:sp>
        <p:nvSpPr>
          <p:cNvPr id="134" name="오른쪽 화살표 133"/>
          <p:cNvSpPr/>
          <p:nvPr/>
        </p:nvSpPr>
        <p:spPr>
          <a:xfrm>
            <a:off x="5818930" y="7826300"/>
            <a:ext cx="1298015" cy="64294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860</Words>
  <Application>Microsoft Office PowerPoint</Application>
  <PresentationFormat>사용자 지정</PresentationFormat>
  <Paragraphs>96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강준서</dc:creator>
  <cp:lastModifiedBy>강준서</cp:lastModifiedBy>
  <cp:revision>44</cp:revision>
  <dcterms:created xsi:type="dcterms:W3CDTF">2017-09-14T13:33:17Z</dcterms:created>
  <dcterms:modified xsi:type="dcterms:W3CDTF">2017-09-18T16:18:04Z</dcterms:modified>
</cp:coreProperties>
</file>