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Muli"/>
      <p:regular r:id="rId19"/>
      <p:bold r:id="rId20"/>
      <p:italic r:id="rId21"/>
      <p:boldItalic r:id="rId22"/>
    </p:embeddedFont>
    <p:embeddedFont>
      <p:font typeface="Nixie One"/>
      <p:regular r:id="rId23"/>
    </p:embeddedFont>
    <p:embeddedFont>
      <p:font typeface="Helvetica Neue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uli-bold.fntdata"/><Relationship Id="rId22" Type="http://schemas.openxmlformats.org/officeDocument/2006/relationships/font" Target="fonts/Muli-boldItalic.fntdata"/><Relationship Id="rId21" Type="http://schemas.openxmlformats.org/officeDocument/2006/relationships/font" Target="fonts/Muli-italic.fntdata"/><Relationship Id="rId24" Type="http://schemas.openxmlformats.org/officeDocument/2006/relationships/font" Target="fonts/HelveticaNeue-regular.fntdata"/><Relationship Id="rId23" Type="http://schemas.openxmlformats.org/officeDocument/2006/relationships/font" Target="fonts/NixieOne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HelveticaNeue-italic.fntdata"/><Relationship Id="rId25" Type="http://schemas.openxmlformats.org/officeDocument/2006/relationships/font" Target="fonts/HelveticaNeue-bold.fntdata"/><Relationship Id="rId27" Type="http://schemas.openxmlformats.org/officeDocument/2006/relationships/font" Target="fonts/HelveticaNeue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Muli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slidescarnival.com/" TargetMode="External"/><Relationship Id="rId3" Type="http://schemas.openxmlformats.org/officeDocument/2006/relationships/hyperlink" Target="http://unsplash.com/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Shape 3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Shape 3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Shape 4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Shape 4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Shape 4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Special thanks to all the people who made and released these awesome resources for free:</a:t>
            </a:r>
            <a:endParaRPr sz="14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◇"/>
            </a:pPr>
            <a:r>
              <a:rPr lang="en" sz="14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Presentation template by </a:t>
            </a:r>
            <a:r>
              <a:rPr lang="en" sz="1400" u="sng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hlinkClick r:id="rId2"/>
              </a:rPr>
              <a:t>SlidesCarnival</a:t>
            </a:r>
            <a:endParaRPr sz="140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◇"/>
            </a:pPr>
            <a:r>
              <a:rPr lang="en" sz="140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Photographs by </a:t>
            </a:r>
            <a:r>
              <a:rPr lang="en" sz="1400" u="sng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  <a:hlinkClick r:id="rId3"/>
              </a:rPr>
              <a:t>Unsplash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Shape 3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 rot="10800000">
            <a:off x="3919993" y="3977033"/>
            <a:ext cx="1303500" cy="1128300"/>
          </a:xfrm>
          <a:custGeom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Shape 10"/>
          <p:cNvSpPr/>
          <p:nvPr/>
        </p:nvSpPr>
        <p:spPr>
          <a:xfrm rot="5400000">
            <a:off x="3809057" y="-81000"/>
            <a:ext cx="1525500" cy="1761600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" name="Shape 12"/>
          <p:cNvSpPr/>
          <p:nvPr/>
        </p:nvSpPr>
        <p:spPr>
          <a:xfrm flipH="1" rot="10800000">
            <a:off x="2809875" y="-172875"/>
            <a:ext cx="1111500" cy="962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/>
          <p:nvPr/>
        </p:nvSpPr>
        <p:spPr>
          <a:xfrm flipH="1" rot="10800000">
            <a:off x="3602723" y="1360109"/>
            <a:ext cx="493800" cy="427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Shape 14"/>
          <p:cNvSpPr/>
          <p:nvPr/>
        </p:nvSpPr>
        <p:spPr>
          <a:xfrm flipH="1" rot="10800000">
            <a:off x="5278915" y="855279"/>
            <a:ext cx="944700" cy="818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/>
          <p:nvPr/>
        </p:nvSpPr>
        <p:spPr>
          <a:xfrm flipH="1" rot="10800000">
            <a:off x="5365799" y="352324"/>
            <a:ext cx="493800" cy="4272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" name="Shape 16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7" name="Shape 17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" name="Shape 19"/>
          <p:cNvSpPr/>
          <p:nvPr/>
        </p:nvSpPr>
        <p:spPr>
          <a:xfrm>
            <a:off x="3253021" y="113273"/>
            <a:ext cx="225085" cy="38996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" name="Shape 20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1" name="Shape 21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" name="Shape 29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0" name="Shape 30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Shape 34"/>
          <p:cNvSpPr/>
          <p:nvPr/>
        </p:nvSpPr>
        <p:spPr>
          <a:xfrm flipH="1" rot="10800000">
            <a:off x="5010533" y="4576648"/>
            <a:ext cx="1032900" cy="8946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/>
          <p:nvPr/>
        </p:nvSpPr>
        <p:spPr>
          <a:xfrm flipH="1" rot="10800000">
            <a:off x="5133679" y="4056450"/>
            <a:ext cx="540000" cy="467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/>
          <p:nvPr/>
        </p:nvSpPr>
        <p:spPr>
          <a:xfrm flipH="1" rot="10800000">
            <a:off x="3101709" y="3629719"/>
            <a:ext cx="1032900" cy="8940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/>
          <p:nvPr/>
        </p:nvSpPr>
        <p:spPr>
          <a:xfrm flipH="1" rot="10800000">
            <a:off x="3530384" y="4576662"/>
            <a:ext cx="452100" cy="3912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5370705" y="4867761"/>
            <a:ext cx="312503" cy="312484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0" name="Shape 40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/>
          <p:nvPr/>
        </p:nvSpPr>
        <p:spPr>
          <a:xfrm>
            <a:off x="3429208" y="3904791"/>
            <a:ext cx="377839" cy="343685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 flipH="1" rot="10800000">
            <a:off x="-94969" y="303826"/>
            <a:ext cx="1034700" cy="895800"/>
          </a:xfrm>
          <a:custGeom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" name="Shape 49"/>
          <p:cNvSpPr/>
          <p:nvPr/>
        </p:nvSpPr>
        <p:spPr>
          <a:xfrm rot="5400000">
            <a:off x="559400" y="1538825"/>
            <a:ext cx="1788000" cy="2064600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Shape 50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1" name="Shape 51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Shape 52"/>
          <p:cNvSpPr/>
          <p:nvPr/>
        </p:nvSpPr>
        <p:spPr>
          <a:xfrm flipH="1" rot="10800000">
            <a:off x="66674" y="31354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/>
          <p:nvPr/>
        </p:nvSpPr>
        <p:spPr>
          <a:xfrm flipH="1" rot="10800000">
            <a:off x="828675" y="35165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/>
          <p:nvPr/>
        </p:nvSpPr>
        <p:spPr>
          <a:xfrm flipH="1" rot="10800000">
            <a:off x="761999" y="8779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Shape 55"/>
          <p:cNvSpPr/>
          <p:nvPr/>
        </p:nvSpPr>
        <p:spPr>
          <a:xfrm flipH="1" rot="10800000">
            <a:off x="793851" y="4692801"/>
            <a:ext cx="517500" cy="4479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Shape 56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7" name="Shape 57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/>
          <p:nvPr/>
        </p:nvSpPr>
        <p:spPr>
          <a:xfrm>
            <a:off x="393600" y="3346627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" name="Shape 60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1" name="Shape 61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" name="Shape 69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0" name="Shape 70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" name="Shape 74"/>
          <p:cNvSpPr/>
          <p:nvPr/>
        </p:nvSpPr>
        <p:spPr>
          <a:xfrm flipH="1" rot="10800000">
            <a:off x="733424" y="393602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 flipH="1" rot="10800000">
            <a:off x="738525" y="10085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 flipH="1" rot="10800000">
            <a:off x="-291325" y="4148475"/>
            <a:ext cx="1182300" cy="1023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 flipH="1" rot="10800000">
            <a:off x="420725" y="-652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1019338" y="4167058"/>
            <a:ext cx="248073" cy="248058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" name="Shape 79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0" name="Shape 80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" name="Shape 86"/>
          <p:cNvSpPr/>
          <p:nvPr/>
        </p:nvSpPr>
        <p:spPr>
          <a:xfrm>
            <a:off x="47199" y="4430470"/>
            <a:ext cx="505231" cy="459562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 flipH="1" rot="10800000">
            <a:off x="-94969" y="619169"/>
            <a:ext cx="1034700" cy="895800"/>
          </a:xfrm>
          <a:custGeom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9" name="Shape 89"/>
          <p:cNvSpPr/>
          <p:nvPr/>
        </p:nvSpPr>
        <p:spPr>
          <a:xfrm rot="5400000">
            <a:off x="499599" y="1905237"/>
            <a:ext cx="1146000" cy="1323300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91" name="Shape 91"/>
          <p:cNvSpPr/>
          <p:nvPr/>
        </p:nvSpPr>
        <p:spPr>
          <a:xfrm flipH="1" rot="10800000">
            <a:off x="-123826" y="28115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Shape 92"/>
          <p:cNvSpPr/>
          <p:nvPr/>
        </p:nvSpPr>
        <p:spPr>
          <a:xfrm flipH="1" rot="10800000">
            <a:off x="638175" y="3192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/>
        </p:nvSpPr>
        <p:spPr>
          <a:xfrm flipH="1" rot="10800000">
            <a:off x="752474" y="120180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/>
          <p:nvPr/>
        </p:nvSpPr>
        <p:spPr>
          <a:xfrm flipH="1" rot="10800000">
            <a:off x="657225" y="4380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" name="Shape 95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6" name="Shape 96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Shape 98"/>
          <p:cNvSpPr/>
          <p:nvPr/>
        </p:nvSpPr>
        <p:spPr>
          <a:xfrm>
            <a:off x="203100" y="3022777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" name="Shape 99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0" name="Shape 100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9BB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" name="Shape 108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09" name="Shape 109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Shape 113"/>
          <p:cNvSpPr/>
          <p:nvPr/>
        </p:nvSpPr>
        <p:spPr>
          <a:xfrm flipH="1" rot="10800000">
            <a:off x="542924" y="36121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/>
        </p:nvSpPr>
        <p:spPr>
          <a:xfrm flipH="1" rot="10800000">
            <a:off x="729000" y="424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/>
        </p:nvSpPr>
        <p:spPr>
          <a:xfrm flipH="1" rot="10800000">
            <a:off x="-115052" y="3996025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Shape 116"/>
          <p:cNvSpPr/>
          <p:nvPr/>
        </p:nvSpPr>
        <p:spPr>
          <a:xfrm flipH="1" rot="10800000">
            <a:off x="411200" y="2586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/>
          <p:nvPr/>
        </p:nvSpPr>
        <p:spPr>
          <a:xfrm>
            <a:off x="828838" y="3843208"/>
            <a:ext cx="248073" cy="248058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" name="Shape 118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19" name="Shape 119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/>
          <p:nvPr/>
        </p:nvSpPr>
        <p:spPr>
          <a:xfrm>
            <a:off x="144926" y="4214500"/>
            <a:ext cx="299952" cy="272838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 flipH="1" rot="10800000">
            <a:off x="7663675" y="3684808"/>
            <a:ext cx="1034700" cy="895800"/>
          </a:xfrm>
          <a:custGeom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" name="Shape 129"/>
          <p:cNvSpPr/>
          <p:nvPr/>
        </p:nvSpPr>
        <p:spPr>
          <a:xfrm rot="5400000">
            <a:off x="499599" y="157100"/>
            <a:ext cx="1146000" cy="1323300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" name="Shape 130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132" name="Shape 132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" name="Shape 140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1" name="Shape 141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>
            <a:off x="203100" y="1270177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8772688" y="4461808"/>
            <a:ext cx="248073" cy="248058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5" name="Shape 14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6" name="Shape 146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" name="Shape 152"/>
          <p:cNvSpPr/>
          <p:nvPr/>
        </p:nvSpPr>
        <p:spPr>
          <a:xfrm>
            <a:off x="8081326" y="3153875"/>
            <a:ext cx="299952" cy="272838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3" name="Shape 153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4" name="Shape 154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" name="Shape 162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3" name="Shape 163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/>
        </p:nvSpPr>
        <p:spPr>
          <a:xfrm flipH="1" rot="10800000">
            <a:off x="7663675" y="3684808"/>
            <a:ext cx="1034700" cy="895800"/>
          </a:xfrm>
          <a:custGeom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9" name="Shape 169"/>
          <p:cNvSpPr/>
          <p:nvPr/>
        </p:nvSpPr>
        <p:spPr>
          <a:xfrm rot="5400000">
            <a:off x="499599" y="157100"/>
            <a:ext cx="1146000" cy="1323300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0" name="Shape 170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2" name="Shape 172"/>
          <p:cNvSpPr txBox="1"/>
          <p:nvPr>
            <p:ph idx="2" type="body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3" name="Shape 173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7" name="Shape 17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78" name="Shape 178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0" name="Shape 180"/>
          <p:cNvSpPr/>
          <p:nvPr/>
        </p:nvSpPr>
        <p:spPr>
          <a:xfrm>
            <a:off x="203100" y="1270177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1" name="Shape 181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2" name="Shape 182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" name="Shape 190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1" name="Shape 191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5" name="Shape 195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8772688" y="4461808"/>
            <a:ext cx="248073" cy="248058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0" name="Shape 200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1" name="Shape 201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7" name="Shape 207"/>
          <p:cNvSpPr/>
          <p:nvPr/>
        </p:nvSpPr>
        <p:spPr>
          <a:xfrm>
            <a:off x="8081326" y="3153875"/>
            <a:ext cx="299952" cy="272838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/>
        </p:nvSpPr>
        <p:spPr>
          <a:xfrm rot="5400000">
            <a:off x="499599" y="157100"/>
            <a:ext cx="1146000" cy="1323300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0" name="Shape 210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2" name="Shape 212"/>
          <p:cNvSpPr txBox="1"/>
          <p:nvPr>
            <p:ph idx="2" type="body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3" name="Shape 213"/>
          <p:cNvSpPr txBox="1"/>
          <p:nvPr>
            <p:ph idx="3" type="body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4" name="Shape 214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Shape 215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Shape 216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8" name="Shape 21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19" name="Shape 219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1" name="Shape 221"/>
          <p:cNvSpPr/>
          <p:nvPr/>
        </p:nvSpPr>
        <p:spPr>
          <a:xfrm>
            <a:off x="203100" y="1270177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2" name="Shape 222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3" name="Shape 223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1" name="Shape 231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2" name="Shape 232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/>
        </p:nvSpPr>
        <p:spPr>
          <a:xfrm flipH="1" rot="10800000">
            <a:off x="7663675" y="3684808"/>
            <a:ext cx="1034700" cy="895800"/>
          </a:xfrm>
          <a:custGeom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8" name="Shape 238"/>
          <p:cNvSpPr/>
          <p:nvPr/>
        </p:nvSpPr>
        <p:spPr>
          <a:xfrm rot="5400000">
            <a:off x="499599" y="157100"/>
            <a:ext cx="1146000" cy="1323300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9" name="Shape 239"/>
          <p:cNvSpPr txBox="1"/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40" name="Shape 240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Shape 243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4" name="Shape 244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45" name="Shape 245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7" name="Shape 247"/>
          <p:cNvSpPr/>
          <p:nvPr/>
        </p:nvSpPr>
        <p:spPr>
          <a:xfrm>
            <a:off x="203100" y="1270177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8" name="Shape 248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49" name="Shape 249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7" name="Shape 25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58" name="Shape 258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2" name="Shape 262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Shape 265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8772688" y="4461808"/>
            <a:ext cx="248073" cy="248058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7" name="Shape 267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68" name="Shape 268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4" name="Shape 274"/>
          <p:cNvSpPr/>
          <p:nvPr/>
        </p:nvSpPr>
        <p:spPr>
          <a:xfrm>
            <a:off x="8081326" y="3153875"/>
            <a:ext cx="299952" cy="272838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/>
        </p:nvSpPr>
        <p:spPr>
          <a:xfrm flipH="1" rot="10800000">
            <a:off x="7663675" y="3684808"/>
            <a:ext cx="1034700" cy="895800"/>
          </a:xfrm>
          <a:custGeom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7" name="Shape 277"/>
          <p:cNvSpPr/>
          <p:nvPr/>
        </p:nvSpPr>
        <p:spPr>
          <a:xfrm rot="5400000">
            <a:off x="499599" y="157100"/>
            <a:ext cx="1146000" cy="1323300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279" name="Shape 279"/>
          <p:cNvSpPr/>
          <p:nvPr/>
        </p:nvSpPr>
        <p:spPr>
          <a:xfrm flipH="1" rot="10800000">
            <a:off x="-123826" y="10589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Shape 280"/>
          <p:cNvSpPr/>
          <p:nvPr/>
        </p:nvSpPr>
        <p:spPr>
          <a:xfrm flipH="1" rot="10800000">
            <a:off x="638175" y="14401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/>
          <p:nvPr/>
        </p:nvSpPr>
        <p:spPr>
          <a:xfrm flipH="1" rot="10800000">
            <a:off x="1495424" y="-131650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Shape 282"/>
          <p:cNvSpPr/>
          <p:nvPr/>
        </p:nvSpPr>
        <p:spPr>
          <a:xfrm flipH="1" rot="10800000">
            <a:off x="327800" y="8892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3" name="Shape 283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84" name="Shape 284"/>
            <p:cNvSpPr/>
            <p:nvPr/>
          </p:nvSpPr>
          <p:spPr>
            <a:xfrm>
              <a:off x="5975075" y="2474650"/>
              <a:ext cx="98325" cy="220450"/>
            </a:xfrm>
            <a:custGeom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6088025" y="2327500"/>
              <a:ext cx="307150" cy="388350"/>
            </a:xfrm>
            <a:custGeom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6" name="Shape 286"/>
          <p:cNvSpPr/>
          <p:nvPr/>
        </p:nvSpPr>
        <p:spPr>
          <a:xfrm>
            <a:off x="203100" y="1270177"/>
            <a:ext cx="166061" cy="287704"/>
          </a:xfrm>
          <a:custGeom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7" name="Shape 28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88" name="Shape 288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6" name="Shape 29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97" name="Shape 297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1847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1" name="Shape 301"/>
          <p:cNvSpPr/>
          <p:nvPr/>
        </p:nvSpPr>
        <p:spPr>
          <a:xfrm flipH="1" rot="10800000">
            <a:off x="8486774" y="4230775"/>
            <a:ext cx="819900" cy="7101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Shape 302"/>
          <p:cNvSpPr/>
          <p:nvPr/>
        </p:nvSpPr>
        <p:spPr>
          <a:xfrm flipH="1" rot="10800000">
            <a:off x="8124824" y="4615700"/>
            <a:ext cx="428700" cy="371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Shape 303"/>
          <p:cNvSpPr/>
          <p:nvPr/>
        </p:nvSpPr>
        <p:spPr>
          <a:xfrm flipH="1" rot="10800000">
            <a:off x="7821348" y="2935400"/>
            <a:ext cx="819900" cy="7098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/>
          <p:nvPr/>
        </p:nvSpPr>
        <p:spPr>
          <a:xfrm flipH="1" rot="10800000">
            <a:off x="8486775" y="3512175"/>
            <a:ext cx="358800" cy="3105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Shape 305"/>
          <p:cNvSpPr/>
          <p:nvPr/>
        </p:nvSpPr>
        <p:spPr>
          <a:xfrm>
            <a:off x="8772688" y="4461808"/>
            <a:ext cx="248073" cy="248058"/>
          </a:xfrm>
          <a:custGeom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6" name="Shape 30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307" name="Shape 307"/>
            <p:cNvSpPr/>
            <p:nvPr/>
          </p:nvSpPr>
          <p:spPr>
            <a:xfrm>
              <a:off x="5575150" y="4959100"/>
              <a:ext cx="161225" cy="178300"/>
            </a:xfrm>
            <a:custGeom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5330925" y="4985350"/>
              <a:ext cx="128250" cy="148400"/>
            </a:xfrm>
            <a:custGeom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5241175" y="5241175"/>
              <a:ext cx="180125" cy="109325"/>
            </a:xfrm>
            <a:custGeom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5461575" y="5316900"/>
              <a:ext cx="89175" cy="159975"/>
            </a:xfrm>
            <a:custGeom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5619100" y="5194175"/>
              <a:ext cx="161850" cy="89775"/>
            </a:xfrm>
            <a:custGeom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5420075" y="5116000"/>
              <a:ext cx="189300" cy="189925"/>
            </a:xfrm>
            <a:custGeom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3" name="Shape 313"/>
          <p:cNvSpPr/>
          <p:nvPr/>
        </p:nvSpPr>
        <p:spPr>
          <a:xfrm>
            <a:off x="8081326" y="3153875"/>
            <a:ext cx="299952" cy="272838"/>
          </a:xfrm>
          <a:custGeom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/>
        </p:nvSpPr>
        <p:spPr>
          <a:xfrm flipH="1" rot="10800000">
            <a:off x="8218352" y="4121459"/>
            <a:ext cx="685200" cy="593400"/>
          </a:xfrm>
          <a:custGeom>
            <a:pathLst>
              <a:path extrusionOk="0" h="120000" w="12000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6" name="Shape 316"/>
          <p:cNvSpPr/>
          <p:nvPr/>
        </p:nvSpPr>
        <p:spPr>
          <a:xfrm rot="5400000">
            <a:off x="388487" y="105212"/>
            <a:ext cx="944100" cy="1090200"/>
          </a:xfrm>
          <a:custGeom>
            <a:pathLst>
              <a:path extrusionOk="0" h="120000" w="12000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7" name="Shape 317"/>
          <p:cNvSpPr/>
          <p:nvPr/>
        </p:nvSpPr>
        <p:spPr>
          <a:xfrm flipH="1" rot="10800000">
            <a:off x="-123825" y="847791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Shape 318"/>
          <p:cNvSpPr/>
          <p:nvPr/>
        </p:nvSpPr>
        <p:spPr>
          <a:xfrm flipH="1" rot="10800000">
            <a:off x="503116" y="1161450"/>
            <a:ext cx="352800" cy="3054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Shape 319"/>
          <p:cNvSpPr/>
          <p:nvPr/>
        </p:nvSpPr>
        <p:spPr>
          <a:xfrm flipH="1" rot="10800000">
            <a:off x="1208424" y="-131812"/>
            <a:ext cx="674400" cy="584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76200">
            <a:solidFill>
              <a:srgbClr val="18476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Shape 320"/>
          <p:cNvSpPr/>
          <p:nvPr/>
        </p:nvSpPr>
        <p:spPr>
          <a:xfrm flipH="1" rot="10800000">
            <a:off x="247753" y="49693"/>
            <a:ext cx="295200" cy="2556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00E1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Shape 321"/>
          <p:cNvSpPr/>
          <p:nvPr/>
        </p:nvSpPr>
        <p:spPr>
          <a:xfrm flipH="1" rot="10800000">
            <a:off x="8763568" y="4485979"/>
            <a:ext cx="543000" cy="4704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9525">
            <a:solidFill>
              <a:srgbClr val="1847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Shape 322"/>
          <p:cNvSpPr/>
          <p:nvPr/>
        </p:nvSpPr>
        <p:spPr>
          <a:xfrm flipH="1" rot="10800000">
            <a:off x="8523810" y="4741100"/>
            <a:ext cx="284100" cy="2457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3292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Shape 323"/>
          <p:cNvSpPr/>
          <p:nvPr/>
        </p:nvSpPr>
        <p:spPr>
          <a:xfrm flipH="1" rot="10800000">
            <a:off x="8322785" y="3628023"/>
            <a:ext cx="543000" cy="470100"/>
          </a:xfrm>
          <a:prstGeom prst="hexagon">
            <a:avLst>
              <a:gd fmla="val 28678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Shape 324"/>
          <p:cNvSpPr/>
          <p:nvPr/>
        </p:nvSpPr>
        <p:spPr>
          <a:xfrm flipH="1" rot="10800000">
            <a:off x="8763569" y="4009882"/>
            <a:ext cx="237600" cy="205800"/>
          </a:xfrm>
          <a:prstGeom prst="hexagon">
            <a:avLst>
              <a:gd fmla="val 28678" name="adj"/>
              <a:gd fmla="val 115470" name="vf"/>
            </a:avLst>
          </a:prstGeom>
          <a:noFill/>
          <a:ln cap="flat" cmpd="sng" w="19050">
            <a:solidFill>
              <a:srgbClr val="00E1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0E293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atom.io/" TargetMode="External"/><Relationship Id="rId4" Type="http://schemas.openxmlformats.org/officeDocument/2006/relationships/hyperlink" Target="https://aws.amazon.com/lambda/" TargetMode="External"/><Relationship Id="rId5" Type="http://schemas.openxmlformats.org/officeDocument/2006/relationships/hyperlink" Target="https://developer.amazon.com/alexa-skills-kit/build" TargetMode="External"/><Relationship Id="rId6" Type="http://schemas.openxmlformats.org/officeDocument/2006/relationships/hyperlink" Target="https://echosim.io/welcome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ocs.aws.amazon.com/lex/latest/dg/lambda-input-response-format.html" TargetMode="External"/><Relationship Id="rId4" Type="http://schemas.openxmlformats.org/officeDocument/2006/relationships/hyperlink" Target="https://docs.aws.amazon.com/lex/latest/dg/what-is.html#first-time-user" TargetMode="External"/><Relationship Id="rId5" Type="http://schemas.openxmlformats.org/officeDocument/2006/relationships/hyperlink" Target="https://developer.amazon.com/alexa-skills-kit/build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n.wikipedia.org/wiki/Translation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.amazon.com/docs/ask-overviews/understanding-the-different-types-of-skills.html" TargetMode="External"/><Relationship Id="rId4" Type="http://schemas.openxmlformats.org/officeDocument/2006/relationships/hyperlink" Target="https://developer.amazon.com/alexa-skills-kit/tutorials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Alexa Programming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/>
        </p:nvSpPr>
        <p:spPr>
          <a:xfrm>
            <a:off x="3147686" y="2137250"/>
            <a:ext cx="2414700" cy="2091900"/>
          </a:xfrm>
          <a:prstGeom prst="hexagon">
            <a:avLst>
              <a:gd fmla="val 29110" name="adj"/>
              <a:gd fmla="val 115470" name="vf"/>
            </a:avLst>
          </a:prstGeom>
          <a:solidFill>
            <a:srgbClr val="1847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Alexa Skill</a:t>
            </a:r>
            <a:endParaRPr b="1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89" name="Shape 389"/>
          <p:cNvSpPr txBox="1"/>
          <p:nvPr>
            <p:ph idx="4294967295" type="title"/>
          </p:nvPr>
        </p:nvSpPr>
        <p:spPr>
          <a:xfrm>
            <a:off x="1732700" y="651100"/>
            <a:ext cx="59388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Alexa VUI Interface</a:t>
            </a:r>
            <a:endParaRPr/>
          </a:p>
        </p:txBody>
      </p:sp>
      <p:sp>
        <p:nvSpPr>
          <p:cNvPr id="390" name="Shape 390"/>
          <p:cNvSpPr/>
          <p:nvPr/>
        </p:nvSpPr>
        <p:spPr>
          <a:xfrm>
            <a:off x="1275500" y="2137250"/>
            <a:ext cx="2414700" cy="2091900"/>
          </a:xfrm>
          <a:prstGeom prst="hexagon">
            <a:avLst>
              <a:gd fmla="val 29110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Alexa Skills Kit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91" name="Shape 391"/>
          <p:cNvSpPr/>
          <p:nvPr/>
        </p:nvSpPr>
        <p:spPr>
          <a:xfrm>
            <a:off x="5019872" y="2137250"/>
            <a:ext cx="2414700" cy="2091900"/>
          </a:xfrm>
          <a:prstGeom prst="hexagon">
            <a:avLst>
              <a:gd fmla="val 29110" name="adj"/>
              <a:gd fmla="val 115470" name="vf"/>
            </a:avLst>
          </a:prstGeom>
          <a:noFill/>
          <a:ln cap="flat" cmpd="sng" w="9525">
            <a:solidFill>
              <a:srgbClr val="19BBD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AWS Lambda</a:t>
            </a:r>
            <a:endParaRPr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>
            <p:ph idx="4294967295" type="title"/>
          </p:nvPr>
        </p:nvSpPr>
        <p:spPr>
          <a:xfrm>
            <a:off x="1732700" y="821200"/>
            <a:ext cx="53526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Developer Tools</a:t>
            </a:r>
            <a:endParaRPr/>
          </a:p>
        </p:txBody>
      </p:sp>
      <p:sp>
        <p:nvSpPr>
          <p:cNvPr id="397" name="Shape 397"/>
          <p:cNvSpPr txBox="1"/>
          <p:nvPr>
            <p:ph idx="4294967295" type="body"/>
          </p:nvPr>
        </p:nvSpPr>
        <p:spPr>
          <a:xfrm>
            <a:off x="1732700" y="1493125"/>
            <a:ext cx="4944300" cy="30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AWS </a:t>
            </a:r>
            <a:r>
              <a:rPr lang="en"/>
              <a:t>Lambda is an event-driven computing platform; it runs when triggered by an event and executes code that’s been loaded into the system</a:t>
            </a:r>
            <a:r>
              <a:rPr lang="en"/>
              <a:t>.  You don’t need to setup or manage any servers, just write the code and Amazon takes care of the rest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&gt; </a:t>
            </a:r>
            <a:r>
              <a:rPr lang="en" u="sng">
                <a:solidFill>
                  <a:schemeClr val="hlink"/>
                </a:solidFill>
                <a:hlinkClick r:id="rId3"/>
              </a:rPr>
              <a:t>Atom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&gt; </a:t>
            </a:r>
            <a:r>
              <a:rPr lang="en" u="sng">
                <a:solidFill>
                  <a:schemeClr val="hlink"/>
                </a:solidFill>
                <a:hlinkClick r:id="rId4"/>
              </a:rPr>
              <a:t>AWS Lambda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&gt; </a:t>
            </a:r>
            <a:r>
              <a:rPr lang="en" u="sng">
                <a:solidFill>
                  <a:schemeClr val="hlink"/>
                </a:solidFill>
                <a:hlinkClick r:id="rId5"/>
              </a:rPr>
              <a:t>Alexa Skills Kit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&gt; </a:t>
            </a:r>
            <a:r>
              <a:rPr lang="en" u="sng">
                <a:solidFill>
                  <a:schemeClr val="hlink"/>
                </a:solidFill>
                <a:hlinkClick r:id="rId6"/>
              </a:rPr>
              <a:t>Echo Emulator</a:t>
            </a:r>
            <a:endParaRPr/>
          </a:p>
        </p:txBody>
      </p:sp>
      <p:sp>
        <p:nvSpPr>
          <p:cNvPr id="398" name="Shape 398"/>
          <p:cNvSpPr txBox="1"/>
          <p:nvPr/>
        </p:nvSpPr>
        <p:spPr>
          <a:xfrm>
            <a:off x="4260000" y="1075925"/>
            <a:ext cx="50385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Platform Capabilities</a:t>
            </a:r>
            <a:endParaRPr/>
          </a:p>
        </p:txBody>
      </p:sp>
      <p:sp>
        <p:nvSpPr>
          <p:cNvPr id="404" name="Shape 404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Alexa Voice Services API &amp; SDK, EC2 Compute, IoT extensions</a:t>
            </a:r>
            <a:endParaRPr/>
          </a:p>
        </p:txBody>
      </p:sp>
      <p:sp>
        <p:nvSpPr>
          <p:cNvPr id="405" name="Shape 405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4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/>
          <p:nvPr>
            <p:ph idx="4294967295" type="title"/>
          </p:nvPr>
        </p:nvSpPr>
        <p:spPr>
          <a:xfrm>
            <a:off x="1732700" y="668800"/>
            <a:ext cx="53526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Hacking with Alexa</a:t>
            </a:r>
            <a:endParaRPr/>
          </a:p>
        </p:txBody>
      </p:sp>
      <p:sp>
        <p:nvSpPr>
          <p:cNvPr id="411" name="Shape 411"/>
          <p:cNvSpPr txBox="1"/>
          <p:nvPr>
            <p:ph idx="4294967295" type="body"/>
          </p:nvPr>
        </p:nvSpPr>
        <p:spPr>
          <a:xfrm>
            <a:off x="1046900" y="1493125"/>
            <a:ext cx="3043500" cy="30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SDK &amp; IDE Extensions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Node.js SDK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JetBrains Webstorm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API’s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Skill Management API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Smart Home Skill API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Video Skill API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Flash Briefing Skill API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List Skill API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Alexa for Business API</a:t>
            </a:r>
            <a:endParaRPr/>
          </a:p>
        </p:txBody>
      </p:sp>
      <p:sp>
        <p:nvSpPr>
          <p:cNvPr id="412" name="Shape 412"/>
          <p:cNvSpPr txBox="1"/>
          <p:nvPr/>
        </p:nvSpPr>
        <p:spPr>
          <a:xfrm>
            <a:off x="4260000" y="1075925"/>
            <a:ext cx="50385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Shape 413"/>
          <p:cNvSpPr txBox="1"/>
          <p:nvPr>
            <p:ph idx="4294967295" type="body"/>
          </p:nvPr>
        </p:nvSpPr>
        <p:spPr>
          <a:xfrm>
            <a:off x="4399700" y="1493125"/>
            <a:ext cx="3043500" cy="30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TTS Customization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SSML 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Production Testing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Skill Beta-Testing Tool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Data-driven Interaction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AWS Lambda Slots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Chatbot Customizations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Amazon Lex</a:t>
            </a:r>
            <a:endParaRPr/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Slots (Lambda Compute)</a:t>
            </a:r>
            <a:endParaRPr/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Amazon Lex</a:t>
            </a:r>
            <a:endParaRPr/>
          </a:p>
          <a:p>
            <a:pPr indent="0" lvl="0" marL="45720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Alexa Build Page</a:t>
            </a:r>
            <a:endParaRPr/>
          </a:p>
        </p:txBody>
      </p:sp>
      <p:cxnSp>
        <p:nvCxnSpPr>
          <p:cNvPr id="414" name="Shape 414"/>
          <p:cNvCxnSpPr/>
          <p:nvPr/>
        </p:nvCxnSpPr>
        <p:spPr>
          <a:xfrm flipH="1">
            <a:off x="4277550" y="1382100"/>
            <a:ext cx="8700" cy="3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/>
          <p:nvPr>
            <p:ph idx="4294967295" type="ctrTitle"/>
          </p:nvPr>
        </p:nvSpPr>
        <p:spPr>
          <a:xfrm>
            <a:off x="2390775" y="1735750"/>
            <a:ext cx="4562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idx="4294967295" type="ctrTitle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Welcome</a:t>
            </a:r>
            <a:r>
              <a:rPr lang="en" sz="7200"/>
              <a:t>!</a:t>
            </a:r>
            <a:endParaRPr sz="7200"/>
          </a:p>
        </p:txBody>
      </p:sp>
      <p:sp>
        <p:nvSpPr>
          <p:cNvPr id="335" name="Shape 335"/>
          <p:cNvSpPr txBox="1"/>
          <p:nvPr>
            <p:ph idx="4294967295" type="body"/>
          </p:nvPr>
        </p:nvSpPr>
        <p:spPr>
          <a:xfrm>
            <a:off x="3286468" y="2400250"/>
            <a:ext cx="4562100" cy="24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I’m Aniruddha Nandi</a:t>
            </a:r>
            <a:endParaRPr/>
          </a:p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Junior, CS  |  Project AI Lead @ UBRobotics</a:t>
            </a:r>
            <a:endParaRPr/>
          </a:p>
        </p:txBody>
      </p:sp>
      <p:pic>
        <p:nvPicPr>
          <p:cNvPr id="336" name="Shape 336"/>
          <p:cNvPicPr preferRelativeResize="0"/>
          <p:nvPr/>
        </p:nvPicPr>
        <p:blipFill rotWithShape="1">
          <a:blip r:embed="rId3">
            <a:alphaModFix/>
          </a:blip>
          <a:srcRect b="5027" l="0" r="0" t="5027"/>
          <a:stretch/>
        </p:blipFill>
        <p:spPr>
          <a:xfrm>
            <a:off x="951000" y="677875"/>
            <a:ext cx="1883100" cy="1693800"/>
          </a:xfrm>
          <a:prstGeom prst="hexagon">
            <a:avLst>
              <a:gd fmla="val 28393" name="adj"/>
              <a:gd fmla="val 115470" name="vf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</a:t>
            </a:r>
            <a:endParaRPr/>
          </a:p>
        </p:txBody>
      </p:sp>
      <p:sp>
        <p:nvSpPr>
          <p:cNvPr id="342" name="Shape 342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Brief explanation of the underlying technologies powering Alexa</a:t>
            </a:r>
            <a:endParaRPr/>
          </a:p>
        </p:txBody>
      </p:sp>
      <p:sp>
        <p:nvSpPr>
          <p:cNvPr id="343" name="Shape 343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/>
          <p:nvPr>
            <p:ph idx="1" type="body"/>
          </p:nvPr>
        </p:nvSpPr>
        <p:spPr>
          <a:xfrm>
            <a:off x="2051200" y="1095000"/>
            <a:ext cx="62823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Alexa is a Voice User Interface (VUI), that lets you speak commands, instead of clicking buttons or typing on your keyboard.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349" name="Shape 3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4750" y="2460950"/>
            <a:ext cx="6074726" cy="151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idx="4294967295" type="title"/>
          </p:nvPr>
        </p:nvSpPr>
        <p:spPr>
          <a:xfrm>
            <a:off x="1732700" y="821200"/>
            <a:ext cx="53526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Speech Recognition</a:t>
            </a:r>
            <a:endParaRPr/>
          </a:p>
        </p:txBody>
      </p:sp>
      <p:sp>
        <p:nvSpPr>
          <p:cNvPr id="355" name="Shape 355"/>
          <p:cNvSpPr txBox="1"/>
          <p:nvPr>
            <p:ph idx="4294967295" type="body"/>
          </p:nvPr>
        </p:nvSpPr>
        <p:spPr>
          <a:xfrm>
            <a:off x="1732700" y="1721725"/>
            <a:ext cx="49443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ASR - Automatic Speech Recognition</a:t>
            </a:r>
            <a:endParaRPr/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Enables the recognition and</a:t>
            </a:r>
            <a:r>
              <a:rPr lang="en">
                <a:uFill>
                  <a:noFill/>
                </a:uFill>
                <a:hlinkClick r:id="rId3"/>
              </a:rPr>
              <a:t> translation</a:t>
            </a:r>
            <a:r>
              <a:rPr lang="en"/>
              <a:t> of spoken language into text by computers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NLP - Natural Language Understanding</a:t>
            </a:r>
            <a:endParaRPr/>
          </a:p>
          <a:p>
            <a: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Deals with how to handle unstructured inputs governed by flexible rules &amp; convert them into a machine readable format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TTS - Text to Speech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Alexa Skills</a:t>
            </a:r>
            <a:endParaRPr/>
          </a:p>
        </p:txBody>
      </p:sp>
      <p:sp>
        <p:nvSpPr>
          <p:cNvPr id="361" name="Shape 361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kind of skills is Alexa capable of handling?</a:t>
            </a:r>
            <a:endParaRPr/>
          </a:p>
        </p:txBody>
      </p:sp>
      <p:sp>
        <p:nvSpPr>
          <p:cNvPr id="362" name="Shape 362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>
            <p:ph idx="4294967295" type="title"/>
          </p:nvPr>
        </p:nvSpPr>
        <p:spPr>
          <a:xfrm>
            <a:off x="1732700" y="821200"/>
            <a:ext cx="53526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Alexa Skills</a:t>
            </a:r>
            <a:endParaRPr/>
          </a:p>
        </p:txBody>
      </p:sp>
      <p:sp>
        <p:nvSpPr>
          <p:cNvPr id="368" name="Shape 368"/>
          <p:cNvSpPr txBox="1"/>
          <p:nvPr>
            <p:ph idx="4294967295" type="body"/>
          </p:nvPr>
        </p:nvSpPr>
        <p:spPr>
          <a:xfrm>
            <a:off x="1732700" y="1493125"/>
            <a:ext cx="4944300" cy="26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Custom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Fact Skill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How-To Skill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Team Lookup Skill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￭"/>
            </a:pPr>
            <a:r>
              <a:rPr lang="en"/>
              <a:t>Calendar Reader Skill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List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Video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Smart Home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Flash Briefing</a:t>
            </a:r>
            <a:endParaRPr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◇"/>
            </a:pPr>
            <a:r>
              <a:rPr lang="en"/>
              <a:t>Games and Trivia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&gt; </a:t>
            </a:r>
            <a:r>
              <a:rPr lang="en" u="sng">
                <a:solidFill>
                  <a:schemeClr val="hlink"/>
                </a:solidFill>
                <a:hlinkClick r:id="rId3"/>
              </a:rPr>
              <a:t>ASK-Overview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&gt; </a:t>
            </a:r>
            <a:r>
              <a:rPr lang="en" u="sng">
                <a:solidFill>
                  <a:schemeClr val="hlink"/>
                </a:solidFill>
                <a:hlinkClick r:id="rId4"/>
              </a:rPr>
              <a:t>Tutorials</a:t>
            </a:r>
            <a:endParaRPr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Shape 369"/>
          <p:cNvSpPr txBox="1"/>
          <p:nvPr/>
        </p:nvSpPr>
        <p:spPr>
          <a:xfrm>
            <a:off x="4260000" y="1075925"/>
            <a:ext cx="50385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</a:t>
            </a:r>
            <a:endParaRPr/>
          </a:p>
        </p:txBody>
      </p:sp>
      <p:sp>
        <p:nvSpPr>
          <p:cNvPr id="375" name="Shape 375"/>
          <p:cNvSpPr txBox="1"/>
          <p:nvPr>
            <p:ph idx="1" type="subTitle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on IDE’s, Echo Emulator, Alexa Dev Console &amp; AWS Lambda</a:t>
            </a:r>
            <a:endParaRPr/>
          </a:p>
        </p:txBody>
      </p:sp>
      <p:sp>
        <p:nvSpPr>
          <p:cNvPr id="376" name="Shape 376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>
            <p:ph idx="4294967295" type="body"/>
          </p:nvPr>
        </p:nvSpPr>
        <p:spPr>
          <a:xfrm>
            <a:off x="1734000" y="1652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Front-End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Alexa Skills Kit handles text to speech, converting the audio into a machine comprehensible format</a:t>
            </a:r>
            <a:endParaRPr/>
          </a:p>
        </p:txBody>
      </p:sp>
      <p:sp>
        <p:nvSpPr>
          <p:cNvPr id="382" name="Shape 382"/>
          <p:cNvSpPr txBox="1"/>
          <p:nvPr>
            <p:ph idx="4294967295" type="title"/>
          </p:nvPr>
        </p:nvSpPr>
        <p:spPr>
          <a:xfrm>
            <a:off x="1732700" y="668800"/>
            <a:ext cx="57552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Alexa VUI Interface</a:t>
            </a:r>
            <a:endParaRPr/>
          </a:p>
        </p:txBody>
      </p:sp>
      <p:sp>
        <p:nvSpPr>
          <p:cNvPr id="383" name="Shape 383"/>
          <p:cNvSpPr txBox="1"/>
          <p:nvPr>
            <p:ph idx="4294967295" type="body"/>
          </p:nvPr>
        </p:nvSpPr>
        <p:spPr>
          <a:xfrm>
            <a:off x="4562088" y="1652450"/>
            <a:ext cx="26673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Back-End</a:t>
            </a:r>
            <a:endParaRPr b="1"/>
          </a:p>
          <a:p>
            <a:pPr indent="0" lvl="0" marL="0" rtl="0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logic code that actually powers the app. Usually this is written on a service called AWS Lambda. It takes the parsed speech and does something interesting with it</a:t>
            </a:r>
            <a:endParaRPr/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