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04">
          <p15:clr>
            <a:srgbClr val="000000"/>
          </p15:clr>
        </p15:guide>
        <p15:guide id="2" orient="horz" pos="709">
          <p15:clr>
            <a:srgbClr val="000000"/>
          </p15:clr>
        </p15:guide>
        <p15:guide id="3" orient="horz" pos="3612">
          <p15:clr>
            <a:srgbClr val="000000"/>
          </p15:clr>
        </p15:guide>
        <p15:guide id="4" pos="2880">
          <p15:clr>
            <a:srgbClr val="000000"/>
          </p15:clr>
        </p15:guide>
        <p15:guide id="5" pos="3651">
          <p15:clr>
            <a:srgbClr val="000000"/>
          </p15:clr>
        </p15:guide>
        <p15:guide id="6" pos="295">
          <p15:clr>
            <a:srgbClr val="000000"/>
          </p15:clr>
        </p15:guide>
        <p15:guide id="7" pos="5465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2" roundtripDataSignature="AMtx7miBNNVlL4fDX7DxXrIYJdh7JTwW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04" orient="horz"/>
        <p:guide pos="709" orient="horz"/>
        <p:guide pos="3612" orient="horz"/>
        <p:guide pos="2880"/>
        <p:guide pos="3651"/>
        <p:guide pos="295"/>
        <p:guide pos="546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4" name="Google Shape;64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Классический тупик</a:t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457200" y="2420937"/>
            <a:ext cx="4114800" cy="2232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Процесс 1                                       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MPI_Send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MPI_Recv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572000" y="2420937"/>
            <a:ext cx="4114800" cy="2232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Процесс 2                                       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MPI_Send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MPI_Recv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p1"/>
          <p:cNvCxnSpPr/>
          <p:nvPr/>
        </p:nvCxnSpPr>
        <p:spPr>
          <a:xfrm>
            <a:off x="3995737" y="3789362"/>
            <a:ext cx="1800225" cy="647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88" name="Google Shape;88;p1"/>
          <p:cNvCxnSpPr/>
          <p:nvPr/>
        </p:nvCxnSpPr>
        <p:spPr>
          <a:xfrm flipH="1">
            <a:off x="4067175" y="3500437"/>
            <a:ext cx="1736725" cy="720725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</p:cxnSp>
      <p:sp>
        <p:nvSpPr>
          <p:cNvPr id="89" name="Google Shape;89;p1"/>
          <p:cNvSpPr txBox="1"/>
          <p:nvPr/>
        </p:nvSpPr>
        <p:spPr>
          <a:xfrm>
            <a:off x="1331912" y="1268412"/>
            <a:ext cx="6624637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Возникает при использовании блокирующих функций  передачи и приема сообщений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1187450" y="3536950"/>
            <a:ext cx="504825" cy="900112"/>
          </a:xfrm>
          <a:prstGeom prst="curvedRightArrow">
            <a:avLst>
              <a:gd fmla="val 15543" name="adj1"/>
              <a:gd fmla="val 20086" name="adj2"/>
              <a:gd fmla="val 16200" name="adj3"/>
            </a:avLst>
          </a:prstGeom>
          <a:solidFill>
            <a:schemeClr val="accent1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 rot="10800000">
            <a:off x="3348037" y="3500437"/>
            <a:ext cx="503237" cy="900112"/>
          </a:xfrm>
          <a:prstGeom prst="curvedRightArrow">
            <a:avLst>
              <a:gd fmla="val 15562" name="adj1"/>
              <a:gd fmla="val 20091" name="adj2"/>
              <a:gd fmla="val 16200" name="adj3"/>
            </a:avLst>
          </a:prstGeom>
          <a:solidFill>
            <a:schemeClr val="accent1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042987" y="4675187"/>
            <a:ext cx="6624637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избежать: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R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Смена мест операторов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R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неблокирующих функций MPI_Isend и MPI_Irecv + оператор MPI_Wait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Передача сообщений без блокировки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468312" y="1125537"/>
            <a:ext cx="8207375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Возврат из функций происходит сразу после начала передачи. Переменная Request идентифицирует пересылку.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468312" y="2060575"/>
            <a:ext cx="8207375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MPI_Request Request;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MPI_Status Status;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MPI_Isend(&amp;array[5], 5, MPI_INT, 1, 1, MPI_COMM_WORLD, &amp;Request)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MPI_Irecv(&amp;array[0], 5, MPI_INT, 0, 1, MPI_COMM_WORLD, &amp;Request) 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MPI_Wait(&amp;Request, &amp;Status);  </a:t>
            </a:r>
            <a:r>
              <a:rPr b="0" i="0" lang="en-US" sz="2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/*Блокирующая операция. Возврат происходит после завершения операции, связанной с запросом request. В параметре status возвращается информация о законченной операции.*/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Классический тупик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450850" y="1125537"/>
            <a:ext cx="8207375" cy="563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Еще один способ как избежать тупик: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Использование функции MPI_Sendrecv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MPI_Sendrecv(&amp;array[5], 5, MPI_INT, 1, 1,       </a:t>
            </a:r>
            <a:r>
              <a:rPr b="0" i="0" lang="en-US" sz="2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// передача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&amp;buf[0], 7, MPI_FLOAT, 0, 0,     </a:t>
            </a:r>
            <a:r>
              <a:rPr b="0" i="0" lang="en-US" sz="2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// прием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MPI_COMM_WORLD, &amp;Status)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Буферы передачи и приема не должны пересекаться!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Гарантируется, что тупика не возникнет.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Сообщение, отправленное операцией MPI_Sendrecv, можно принять обычным способом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Сообщение, отправленное обычным способом, можно принять с помощью MPI_Sendrecv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ANY_SOURCE и ANY_TAG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463550" y="1125537"/>
            <a:ext cx="8207375" cy="600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ПРИЕМЕ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сообщения вместо номера передающего и идентификатора сообщения можно использовать следующие предопределенные константы: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MPI_ANY_SOURCE      </a:t>
            </a:r>
            <a:r>
              <a:rPr b="0" i="0" lang="en-US" sz="2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//  подходит сообщение от любого процесса</a:t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MPI_ANY_TAG             </a:t>
            </a:r>
            <a:r>
              <a:rPr b="0" i="0" lang="en-US" sz="2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подходит  сообщение с любым идентификатором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помощью констант MPI_ANY_SOURCE и MPI_ANY_TAG можно принять сообщение от любого процесса с любым идентификатором.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Однако, при посылке необходимо обязательно указывать адресат и номер сообщения!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Немого о Status и еще кой-о-чем</a:t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463550" y="1125537"/>
            <a:ext cx="8207375" cy="6370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– это структура, содержащая 3 поля: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Status.MPI_SOURCE     </a:t>
            </a:r>
            <a:r>
              <a:rPr b="0" i="0" lang="en-US" sz="2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номер процесса-отправителя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Status.MPI_TAG            </a:t>
            </a:r>
            <a:r>
              <a:rPr b="0" i="0" lang="en-US" sz="2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идентификатор сообщения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Status.MPI_ERROR       </a:t>
            </a:r>
            <a:r>
              <a:rPr b="0" i="0" lang="en-US" sz="2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// код ошибки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пересылке можно использовать специальное значение MPI_PROC_NULL  для несуществующего процесса.  На самом деле приема/пересылки при работе с таким процессом не происходит. Пример: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= myrank + 1;             </a:t>
            </a:r>
            <a:r>
              <a:rPr b="0" i="0" lang="en-US" sz="2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// а если next == size?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(next == size) next = MPI_PROC_NULL;    </a:t>
            </a:r>
            <a:r>
              <a:rPr b="0" i="0" lang="en-US" sz="2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// !!! </a:t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 получая сообщение…</a:t>
            </a:r>
            <a:endParaRPr/>
          </a:p>
        </p:txBody>
      </p:sp>
      <p:sp>
        <p:nvSpPr>
          <p:cNvPr id="123" name="Google Shape;123;p6"/>
          <p:cNvSpPr txBox="1"/>
          <p:nvPr/>
        </p:nvSpPr>
        <p:spPr>
          <a:xfrm>
            <a:off x="463550" y="1125537"/>
            <a:ext cx="8207375" cy="563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Можно, не принимая сообщение, получить информацию о его атрибутах.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MPI_Probe (MPI_ANY_SOURCE, tag, MPI_COMM_WORLD, &amp;Status);        </a:t>
            </a:r>
            <a:r>
              <a:rPr b="0" i="0" lang="en-US" sz="2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записывает в структуру Status параметры принимаемого сообщения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count;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MPI_Get_Count (&amp;Status, MPI_INT, &amp;count); </a:t>
            </a:r>
            <a:r>
              <a:rPr b="0" i="0" lang="en-US" sz="2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// по значению полей Status, определяет число принятых (вызов после MPI_Recv) или принимаемых (вызов после MPI_Probe) элементов соответствующего сообщения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Сообщение не принимается!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Если сразу после MPI_Probe и вызвать MPI_Recv, то примется то же самое сообщение.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2013-06-11T06:25:23Z</dcterms:created>
  <dc:creator>adol</dc:creator>
</cp:coreProperties>
</file>