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6" r:id="rId1"/>
  </p:sldMasterIdLst>
  <p:notesMasterIdLst>
    <p:notesMasterId r:id="rId7"/>
  </p:notesMasterIdLst>
  <p:sldIdLst>
    <p:sldId id="276" r:id="rId2"/>
    <p:sldId id="280" r:id="rId3"/>
    <p:sldId id="278" r:id="rId4"/>
    <p:sldId id="283" r:id="rId5"/>
    <p:sldId id="284" r:id="rId6"/>
  </p:sldIdLst>
  <p:sldSz cx="9144000" cy="6858000" type="screen4x3"/>
  <p:notesSz cx="6718300" cy="9855200"/>
  <p:defaultTextStyle>
    <a:defPPr>
      <a:defRPr lang="en-GB"/>
    </a:defPPr>
    <a:lvl1pPr algn="l" defTabSz="357188" rtl="0" fontAlgn="base">
      <a:spcBef>
        <a:spcPct val="0"/>
      </a:spcBef>
      <a:spcAft>
        <a:spcPct val="0"/>
      </a:spcAft>
      <a:defRPr sz="19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592138" indent="-227013" algn="l" defTabSz="357188" rtl="0" fontAlgn="base">
      <a:spcBef>
        <a:spcPct val="0"/>
      </a:spcBef>
      <a:spcAft>
        <a:spcPct val="0"/>
      </a:spcAft>
      <a:defRPr sz="19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1225" indent="-180975" algn="l" defTabSz="357188" rtl="0" fontAlgn="base">
      <a:spcBef>
        <a:spcPct val="0"/>
      </a:spcBef>
      <a:spcAft>
        <a:spcPct val="0"/>
      </a:spcAft>
      <a:defRPr sz="19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276350" indent="-180975" algn="l" defTabSz="357188" rtl="0" fontAlgn="base">
      <a:spcBef>
        <a:spcPct val="0"/>
      </a:spcBef>
      <a:spcAft>
        <a:spcPct val="0"/>
      </a:spcAft>
      <a:defRPr sz="19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1641475" indent="-180975" algn="l" defTabSz="357188" rtl="0" fontAlgn="base">
      <a:spcBef>
        <a:spcPct val="0"/>
      </a:spcBef>
      <a:spcAft>
        <a:spcPct val="0"/>
      </a:spcAft>
      <a:defRPr sz="19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9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9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9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9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>
      <p:cViewPr>
        <p:scale>
          <a:sx n="100" d="100"/>
          <a:sy n="100" d="100"/>
        </p:scale>
        <p:origin x="-864" y="778"/>
      </p:cViewPr>
      <p:guideLst>
        <p:guide orient="horz" pos="1960"/>
        <p:guide pos="196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55"/>
        <p:guide pos="19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1"/>
          <p:cNvSpPr>
            <a:spLocks noChangeArrowheads="1"/>
          </p:cNvSpPr>
          <p:nvPr/>
        </p:nvSpPr>
        <p:spPr bwMode="auto">
          <a:xfrm>
            <a:off x="0" y="0"/>
            <a:ext cx="6718300" cy="985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28" tIns="41514" rIns="83028" bIns="41514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773113"/>
            <a:ext cx="4865688" cy="364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881063" y="4705350"/>
            <a:ext cx="4941887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1215756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571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0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3571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0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3571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0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3571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0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3571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0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1824914" algn="l" defTabSz="7299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89897" algn="l" defTabSz="7299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54879" algn="l" defTabSz="7299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19862" algn="l" defTabSz="7299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9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1"/>
            <a:ext cx="8639520" cy="900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2FECB-F892-4257-A0AE-91AA4A1565A7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908CC-ECD1-4461-B899-CB0BB8AF7A3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675840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395288" y="3198813"/>
            <a:ext cx="3282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de-DE" sz="1400" b="1" smtClean="0">
                <a:solidFill>
                  <a:srgbClr val="00559C"/>
                </a:solidFill>
              </a:rPr>
              <a:t>Skills and Main Topics</a:t>
            </a: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4572000" y="1628775"/>
            <a:ext cx="31146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marL="342900" indent="-34290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1pPr>
            <a:lvl2pPr marL="187325" indent="-185738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defRPr/>
            </a:pPr>
            <a:r>
              <a:rPr lang="de-DE" sz="1400" b="1" smtClean="0">
                <a:solidFill>
                  <a:srgbClr val="00559C"/>
                </a:solidFill>
              </a:rPr>
              <a:t>Project Experience  (Extract)</a:t>
            </a:r>
          </a:p>
        </p:txBody>
      </p:sp>
      <p:sp>
        <p:nvSpPr>
          <p:cNvPr id="10" name="Rechteck 20"/>
          <p:cNvSpPr>
            <a:spLocks noChangeArrowheads="1"/>
          </p:cNvSpPr>
          <p:nvPr userDrawn="1"/>
        </p:nvSpPr>
        <p:spPr bwMode="auto">
          <a:xfrm>
            <a:off x="250825" y="1449388"/>
            <a:ext cx="8640763" cy="4679950"/>
          </a:xfrm>
          <a:prstGeom prst="rect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1" tIns="45715" rIns="91431" bIns="45715"/>
          <a:lstStyle/>
          <a:p>
            <a:pPr algn="ctr" defTabSz="912813" eaLnBrk="0" hangingPunct="0"/>
            <a:endParaRPr lang="de-DE" sz="2800">
              <a:solidFill>
                <a:schemeClr val="tx1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sz="quarter" idx="21"/>
          </p:nvPr>
        </p:nvSpPr>
        <p:spPr>
          <a:xfrm>
            <a:off x="395536" y="1628803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/>
          </p:nvPr>
        </p:nvSpPr>
        <p:spPr>
          <a:xfrm>
            <a:off x="1753662" y="1628805"/>
            <a:ext cx="2638288" cy="657225"/>
          </a:xfrm>
        </p:spPr>
        <p:txBody>
          <a:bodyPr lIns="35996" tIns="35996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/>
          </p:nvPr>
        </p:nvSpPr>
        <p:spPr>
          <a:xfrm>
            <a:off x="1754184" y="2312881"/>
            <a:ext cx="2637798" cy="412731"/>
          </a:xfrm>
        </p:spPr>
        <p:txBody>
          <a:bodyPr lIns="35996" tIns="35996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lIns="35996" tIns="35996"/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69" indent="-179369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981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lIns="35996" tIns="35996"/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981" indent="-17998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981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9963" indent="-17998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39944" indent="-179981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19925" indent="-179981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1"/>
            <a:ext cx="8639520" cy="900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894FC8-53EF-488C-8B8C-9D925DAC2381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2C4580-2DE2-41DA-9B82-6C35DFA1A4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4021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395288" y="3198813"/>
            <a:ext cx="342106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de-DE" sz="1400" b="1" smtClean="0">
                <a:solidFill>
                  <a:srgbClr val="00559C"/>
                </a:solidFill>
              </a:rPr>
              <a:t>Kenntnisse und Themenschwerpunkte</a:t>
            </a: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4572000" y="1628775"/>
            <a:ext cx="31146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marL="342900" indent="-34290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1pPr>
            <a:lvl2pPr marL="187325" indent="-185738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556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8556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62050" algn="l"/>
              </a:tabLst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defRPr/>
            </a:pPr>
            <a:r>
              <a:rPr lang="de-DE" sz="1400" b="1" smtClean="0">
                <a:solidFill>
                  <a:srgbClr val="00559C"/>
                </a:solidFill>
              </a:rPr>
              <a:t>Projekt Erfahrung (Auszug)</a:t>
            </a:r>
          </a:p>
        </p:txBody>
      </p:sp>
      <p:sp>
        <p:nvSpPr>
          <p:cNvPr id="10" name="Rechteck 20"/>
          <p:cNvSpPr>
            <a:spLocks noChangeArrowheads="1"/>
          </p:cNvSpPr>
          <p:nvPr userDrawn="1"/>
        </p:nvSpPr>
        <p:spPr bwMode="auto">
          <a:xfrm>
            <a:off x="250825" y="1449388"/>
            <a:ext cx="8640763" cy="4679950"/>
          </a:xfrm>
          <a:prstGeom prst="rect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1" tIns="45715" rIns="91431" bIns="45715"/>
          <a:lstStyle/>
          <a:p>
            <a:pPr algn="ctr" defTabSz="912813" eaLnBrk="0" hangingPunct="0"/>
            <a:endParaRPr lang="de-DE" sz="2800">
              <a:solidFill>
                <a:schemeClr val="tx1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sz="quarter" idx="21"/>
          </p:nvPr>
        </p:nvSpPr>
        <p:spPr>
          <a:xfrm>
            <a:off x="395536" y="1628803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/>
          </p:nvPr>
        </p:nvSpPr>
        <p:spPr>
          <a:xfrm>
            <a:off x="1753662" y="1628805"/>
            <a:ext cx="2638288" cy="657225"/>
          </a:xfrm>
        </p:spPr>
        <p:txBody>
          <a:bodyPr lIns="35996" tIns="35996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/>
          </p:nvPr>
        </p:nvSpPr>
        <p:spPr>
          <a:xfrm>
            <a:off x="1754184" y="2312881"/>
            <a:ext cx="2637798" cy="412731"/>
          </a:xfrm>
        </p:spPr>
        <p:txBody>
          <a:bodyPr lIns="35996" tIns="35996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lIns="35996" tIns="35996"/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69" indent="-179369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981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lIns="35996" tIns="35996"/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981" indent="-17998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981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9963" indent="-17998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39944" indent="-179981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19925" indent="-179981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1"/>
            <a:ext cx="8639520" cy="900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13FF1AD-3AE0-406D-B693-3F2668B9294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BE6CB2-E297-4B7E-A42B-877CABAF50FF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1760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1484313"/>
            <a:ext cx="2486025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1"/>
            <a:ext cx="8639520" cy="900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4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5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B7B63C5-BCD3-4DF0-B87E-61C9AA4031C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8BCA08-5596-4731-94B8-6CE509331B26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338732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7938"/>
            <a:ext cx="9144000" cy="165735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1992" tIns="143985" rIns="35996" bIns="35996"/>
          <a:lstStyle/>
          <a:p>
            <a:pPr marL="180956" indent="-180956" algn="ctr" defTabSz="358647" hangingPunct="0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  <a:defRPr/>
            </a:pPr>
            <a:endParaRPr lang="de-DE" sz="11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cs typeface="+mn-cs"/>
              <a:sym typeface="Arial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20"/>
          <p:cNvSpPr>
            <a:spLocks noChangeArrowheads="1"/>
          </p:cNvSpPr>
          <p:nvPr userDrawn="1"/>
        </p:nvSpPr>
        <p:spPr bwMode="auto">
          <a:xfrm>
            <a:off x="0" y="4572000"/>
            <a:ext cx="9144000" cy="2292350"/>
          </a:xfrm>
          <a:prstGeom prst="rect">
            <a:avLst/>
          </a:prstGeom>
          <a:solidFill>
            <a:srgbClr val="A6A6A6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992" tIns="143985" rIns="35996" bIns="35996"/>
          <a:lstStyle/>
          <a:p>
            <a:pPr marL="179388" indent="-179388" algn="ctr" hangingPunct="0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charset="2"/>
              <a:buChar char="§"/>
            </a:pPr>
            <a:endParaRPr lang="de-DE" sz="1100">
              <a:sym typeface="Arial" charset="0"/>
            </a:endParaRPr>
          </a:p>
        </p:txBody>
      </p:sp>
      <p:sp>
        <p:nvSpPr>
          <p:cNvPr id="7" name="Rechteck 2"/>
          <p:cNvSpPr>
            <a:spLocks noChangeArrowheads="1"/>
          </p:cNvSpPr>
          <p:nvPr userDrawn="1"/>
        </p:nvSpPr>
        <p:spPr bwMode="gray">
          <a:xfrm>
            <a:off x="6883400" y="6416675"/>
            <a:ext cx="205263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/>
          <a:p>
            <a:pPr algn="r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de-DE" sz="1000"/>
              <a:t>© Faktor Zehn AG 2012</a:t>
            </a:r>
          </a:p>
        </p:txBody>
      </p:sp>
      <p:pic>
        <p:nvPicPr>
          <p:cNvPr id="8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74650"/>
            <a:ext cx="30591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97305138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1" descr="Logo_blau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50" y="296863"/>
            <a:ext cx="2089150" cy="719137"/>
          </a:xfrm>
          <a:prstGeom prst="rect">
            <a:avLst/>
          </a:prstGeom>
          <a:noFill/>
          <a:ln>
            <a:noFill/>
          </a:ln>
          <a:effectLst>
            <a:outerShdw sx="999" sy="999" algn="tl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11113"/>
            <a:ext cx="9172576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20"/>
          <p:cNvSpPr>
            <a:spLocks noChangeArrowheads="1"/>
          </p:cNvSpPr>
          <p:nvPr userDrawn="1"/>
        </p:nvSpPr>
        <p:spPr bwMode="auto">
          <a:xfrm>
            <a:off x="244475" y="6677025"/>
            <a:ext cx="8612188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5996" bIns="0" anchor="ctr"/>
          <a:lstStyle/>
          <a:p>
            <a:pPr algn="ctr" defTabSz="912813" eaLnBrk="0" hangingPunct="0"/>
            <a:r>
              <a:rPr lang="en-US" sz="800" b="1">
                <a:solidFill>
                  <a:schemeClr val="tx1"/>
                </a:solidFill>
              </a:rPr>
              <a:t>Germany   </a:t>
            </a:r>
            <a:r>
              <a:rPr lang="en-US" sz="800" b="1">
                <a:solidFill>
                  <a:schemeClr val="tx1"/>
                </a:solidFill>
                <a:sym typeface="Wingdings" charset="2"/>
              </a:rPr>
              <a:t>   Switzerland      UK     South Africa      Austria      Spain      USA      Hungary  </a:t>
            </a:r>
            <a:r>
              <a:rPr lang="en-US" sz="800" b="1">
                <a:solidFill>
                  <a:schemeClr val="tx1"/>
                </a:solidFill>
              </a:rPr>
              <a:t> </a:t>
            </a:r>
            <a:r>
              <a:rPr lang="en-US" sz="800" b="1">
                <a:solidFill>
                  <a:schemeClr val="tx1"/>
                </a:solidFill>
                <a:sym typeface="Wingdings" charset="2"/>
              </a:rPr>
              <a:t>   Russia      Serbia      Italy </a:t>
            </a:r>
            <a:endParaRPr lang="en-US" sz="800" b="1">
              <a:solidFill>
                <a:schemeClr val="tx1"/>
              </a:solidFill>
            </a:endParaRPr>
          </a:p>
        </p:txBody>
      </p:sp>
      <p:pic>
        <p:nvPicPr>
          <p:cNvPr id="5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420938"/>
            <a:ext cx="49466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118815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449388"/>
            <a:ext cx="86391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 userDrawn="1"/>
        </p:nvSpPr>
        <p:spPr bwMode="auto">
          <a:xfrm>
            <a:off x="0" y="620713"/>
            <a:ext cx="9144000" cy="700087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1992" tIns="143985" rIns="35996" bIns="35996"/>
          <a:lstStyle/>
          <a:p>
            <a:pPr marL="180956" indent="-180956" algn="ctr" defTabSz="358647" hangingPunct="0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  <a:defRPr/>
            </a:pPr>
            <a:endParaRPr lang="de-DE" sz="11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cs typeface="+mn-cs"/>
              <a:sym typeface="Arial" charset="0"/>
            </a:endParaRPr>
          </a:p>
        </p:txBody>
      </p:sp>
      <p:pic>
        <p:nvPicPr>
          <p:cNvPr id="4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74650"/>
            <a:ext cx="30591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5D5E5F-A134-483B-AF90-2D9C9CADDB2E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77CAAF9-3AB9-490E-9180-1FAAF3ED22B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23292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A306A-600E-4907-90F4-DE3710F91E7F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4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5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D79B5-A04D-420C-8675-2351DCDD0E0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868878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ECFDA-0F99-409B-A9C4-3A8F6B19FBF8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9E6CE-B529-4F56-9AB6-306AC9FD027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4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9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1"/>
            <a:ext cx="8639520" cy="900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5CA67-E387-4460-A3F6-B5399BB9F2DC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BFFEE-0ACA-45E5-991C-3F636E59A19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54399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252480" y="1228081"/>
            <a:ext cx="8640000" cy="432000"/>
          </a:xfrm>
        </p:spPr>
        <p:txBody>
          <a:bodyPr anchor="ctr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6" y="1808164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1"/>
            <a:ext cx="8639520" cy="900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E279F-FE90-4723-AF24-0AE842BB761F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AD8BC-B2D3-4030-B7BF-14F1A3BEC7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98502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1"/>
            <a:ext cx="8639520" cy="900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F1AA0-DC0C-4F95-B6C8-AD08205AE7CA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4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5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DC002-9A49-4002-A240-3BAFB3D0FFC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8904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252480" y="1228081"/>
            <a:ext cx="8640000" cy="432000"/>
          </a:xfrm>
        </p:spPr>
        <p:txBody>
          <a:bodyPr anchor="ctr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1"/>
            <a:ext cx="8639520" cy="900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ED2F2-DAFC-4A87-B625-BA9E36C4BA02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F10B-641A-4ED7-A272-DF07F2854FF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81041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89025"/>
            <a:ext cx="8640763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1"/>
            <a:ext cx="8639520" cy="900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2A42118-4DF9-4EB6-B1D4-0D24974ED617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FD339F-9C43-4AB3-8417-EF9467F2602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64823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089025"/>
            <a:ext cx="8639175" cy="558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1"/>
            <a:ext cx="8639520" cy="900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FCB398-07F8-458C-B976-E7208BF738B6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8235AF-7ADD-48FC-A207-7A4A35AEA4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15975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>
            <a:spLocks noChangeArrowheads="1"/>
          </p:cNvSpPr>
          <p:nvPr userDrawn="1"/>
        </p:nvSpPr>
        <p:spPr bwMode="auto">
          <a:xfrm>
            <a:off x="5664200" y="3357563"/>
            <a:ext cx="890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defRPr/>
            </a:pPr>
            <a:r>
              <a:rPr lang="en-US" sz="1200" b="1" smtClean="0">
                <a:solidFill>
                  <a:srgbClr val="00559C"/>
                </a:solidFill>
              </a:rPr>
              <a:t>Customer</a:t>
            </a:r>
          </a:p>
        </p:txBody>
      </p:sp>
      <p:sp>
        <p:nvSpPr>
          <p:cNvPr id="14" name="Textfeld 13"/>
          <p:cNvSpPr txBox="1">
            <a:spLocks noChangeArrowheads="1"/>
          </p:cNvSpPr>
          <p:nvPr userDrawn="1"/>
        </p:nvSpPr>
        <p:spPr bwMode="auto">
          <a:xfrm>
            <a:off x="5664200" y="4014788"/>
            <a:ext cx="14382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1200" b="1" smtClean="0">
                <a:solidFill>
                  <a:srgbClr val="00559C"/>
                </a:solidFill>
              </a:rPr>
              <a:t>Line of Business</a:t>
            </a:r>
          </a:p>
        </p:txBody>
      </p:sp>
      <p:sp>
        <p:nvSpPr>
          <p:cNvPr id="15" name="Textfeld 20"/>
          <p:cNvSpPr txBox="1">
            <a:spLocks noChangeArrowheads="1"/>
          </p:cNvSpPr>
          <p:nvPr userDrawn="1"/>
        </p:nvSpPr>
        <p:spPr bwMode="auto">
          <a:xfrm>
            <a:off x="5664200" y="4586288"/>
            <a:ext cx="12636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1200" b="1" smtClean="0">
                <a:solidFill>
                  <a:srgbClr val="00559C"/>
                </a:solidFill>
              </a:rPr>
              <a:t>Period of Time</a:t>
            </a:r>
          </a:p>
        </p:txBody>
      </p:sp>
      <p:sp>
        <p:nvSpPr>
          <p:cNvPr id="16" name="Textfeld 21"/>
          <p:cNvSpPr txBox="1">
            <a:spLocks noChangeArrowheads="1"/>
          </p:cNvSpPr>
          <p:nvPr userDrawn="1"/>
        </p:nvSpPr>
        <p:spPr bwMode="auto">
          <a:xfrm>
            <a:off x="5664200" y="5095875"/>
            <a:ext cx="31384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defRPr/>
            </a:pPr>
            <a:r>
              <a:rPr lang="en-US" sz="1200" b="1" smtClean="0">
                <a:solidFill>
                  <a:srgbClr val="00559C"/>
                </a:solidFill>
              </a:rPr>
              <a:t>Your Contact Person</a:t>
            </a:r>
          </a:p>
        </p:txBody>
      </p:sp>
      <p:sp>
        <p:nvSpPr>
          <p:cNvPr id="17" name="Textfeld 22"/>
          <p:cNvSpPr txBox="1">
            <a:spLocks noChangeArrowheads="1"/>
          </p:cNvSpPr>
          <p:nvPr userDrawn="1"/>
        </p:nvSpPr>
        <p:spPr bwMode="auto">
          <a:xfrm>
            <a:off x="5969000" y="4799013"/>
            <a:ext cx="7635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defRPr/>
            </a:pPr>
            <a:r>
              <a:rPr lang="en-US" sz="1200" smtClean="0">
                <a:solidFill>
                  <a:schemeClr val="tx2"/>
                </a:solidFill>
              </a:rPr>
              <a:t>month (s)</a:t>
            </a:r>
          </a:p>
        </p:txBody>
      </p:sp>
      <p:sp>
        <p:nvSpPr>
          <p:cNvPr id="18" name="Textfeld 23"/>
          <p:cNvSpPr txBox="1">
            <a:spLocks noChangeArrowheads="1"/>
          </p:cNvSpPr>
          <p:nvPr userDrawn="1"/>
        </p:nvSpPr>
        <p:spPr bwMode="auto">
          <a:xfrm>
            <a:off x="5664200" y="5824538"/>
            <a:ext cx="522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defRPr/>
            </a:pPr>
            <a:r>
              <a:rPr lang="en-US" sz="1100" smtClean="0">
                <a:solidFill>
                  <a:srgbClr val="00559C"/>
                </a:solidFill>
              </a:rPr>
              <a:t>E-Mail:</a:t>
            </a:r>
          </a:p>
        </p:txBody>
      </p:sp>
      <p:sp>
        <p:nvSpPr>
          <p:cNvPr id="19" name="Rechteck 24"/>
          <p:cNvSpPr>
            <a:spLocks noChangeArrowheads="1"/>
          </p:cNvSpPr>
          <p:nvPr userDrawn="1"/>
        </p:nvSpPr>
        <p:spPr bwMode="auto">
          <a:xfrm>
            <a:off x="250825" y="1449388"/>
            <a:ext cx="8640763" cy="4679950"/>
          </a:xfrm>
          <a:prstGeom prst="rect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1" tIns="45715" rIns="91431" bIns="45715"/>
          <a:lstStyle/>
          <a:p>
            <a:pPr algn="ctr" defTabSz="912813" eaLnBrk="0" hangingPunct="0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" name="Textplatzhalter 16"/>
          <p:cNvSpPr>
            <a:spLocks noGrp="1"/>
          </p:cNvSpPr>
          <p:nvPr>
            <p:ph type="body" sz="quarter" idx="10"/>
          </p:nvPr>
        </p:nvSpPr>
        <p:spPr>
          <a:xfrm>
            <a:off x="388826" y="1628800"/>
            <a:ext cx="5011267" cy="471146"/>
          </a:xfrm>
        </p:spPr>
        <p:txBody>
          <a:bodyPr lIns="35996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88826" y="2127772"/>
            <a:ext cx="5011267" cy="775012"/>
          </a:xfrm>
        </p:spPr>
        <p:txBody>
          <a:bodyPr lIns="35996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/>
          </p:nvPr>
        </p:nvSpPr>
        <p:spPr>
          <a:xfrm>
            <a:off x="388826" y="2930612"/>
            <a:ext cx="5011267" cy="3113793"/>
          </a:xfrm>
        </p:spPr>
        <p:txBody>
          <a:bodyPr lIns="35996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1992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/>
          </p:nvPr>
        </p:nvSpPr>
        <p:spPr>
          <a:xfrm>
            <a:off x="5663849" y="3556294"/>
            <a:ext cx="3068206" cy="381090"/>
          </a:xfrm>
        </p:spPr>
        <p:txBody>
          <a:bodyPr lIns="35996" tIns="35996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lIns="35996" tIns="35996"/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/>
          </p:nvPr>
        </p:nvSpPr>
        <p:spPr>
          <a:xfrm>
            <a:off x="5663850" y="4798249"/>
            <a:ext cx="301834" cy="288000"/>
          </a:xfrm>
        </p:spPr>
        <p:txBody>
          <a:bodyPr lIns="35996" tIns="35996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/>
          </p:nvPr>
        </p:nvSpPr>
        <p:spPr>
          <a:xfrm>
            <a:off x="5663849" y="5294533"/>
            <a:ext cx="3060000" cy="396000"/>
          </a:xfrm>
        </p:spPr>
        <p:txBody>
          <a:bodyPr lIns="35996" tIns="35996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/>
          </p:nvPr>
        </p:nvSpPr>
        <p:spPr>
          <a:xfrm>
            <a:off x="6133842" y="5773650"/>
            <a:ext cx="2591058" cy="322350"/>
          </a:xfrm>
        </p:spPr>
        <p:txBody>
          <a:bodyPr lIns="35996" tIns="35996" anchor="ctr"/>
          <a:lstStyle>
            <a:lvl1pPr marL="0" indent="0" algn="l">
              <a:lnSpc>
                <a:spcPct val="100000"/>
              </a:lnSpc>
              <a:buFontTx/>
              <a:buNone/>
              <a:defRPr sz="11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1"/>
            <a:ext cx="8639520" cy="900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Fußzeilenplatzhalter 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Power Point Master Faktor Zehn 2012</a:t>
            </a:r>
          </a:p>
        </p:txBody>
      </p:sp>
      <p:sp>
        <p:nvSpPr>
          <p:cNvPr id="21" name="Foliennummernplatzhalt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1A0F29-2331-461C-A9D5-FEC3CB2457B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22" name="Datumsplatzhalter 3"/>
          <p:cNvSpPr>
            <a:spLocks noGrp="1"/>
          </p:cNvSpPr>
          <p:nvPr>
            <p:ph type="dt" sz="half" idx="35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0434D3-7768-41C0-8637-EF2FAB246A85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22346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>
            <a:spLocks noChangeArrowheads="1"/>
          </p:cNvSpPr>
          <p:nvPr userDrawn="1"/>
        </p:nvSpPr>
        <p:spPr bwMode="auto">
          <a:xfrm>
            <a:off x="5664200" y="3357563"/>
            <a:ext cx="890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defRPr/>
            </a:pPr>
            <a:r>
              <a:rPr lang="de-DE" sz="1200" b="1" smtClean="0">
                <a:solidFill>
                  <a:srgbClr val="00559C"/>
                </a:solidFill>
              </a:rPr>
              <a:t>Kunde</a:t>
            </a:r>
          </a:p>
        </p:txBody>
      </p:sp>
      <p:sp>
        <p:nvSpPr>
          <p:cNvPr id="14" name="Textfeld 13"/>
          <p:cNvSpPr txBox="1">
            <a:spLocks noChangeArrowheads="1"/>
          </p:cNvSpPr>
          <p:nvPr userDrawn="1"/>
        </p:nvSpPr>
        <p:spPr bwMode="auto">
          <a:xfrm>
            <a:off x="5664200" y="4014788"/>
            <a:ext cx="14382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smtClean="0">
                <a:solidFill>
                  <a:srgbClr val="00559C"/>
                </a:solidFill>
              </a:rPr>
              <a:t>Branche</a:t>
            </a:r>
          </a:p>
        </p:txBody>
      </p:sp>
      <p:sp>
        <p:nvSpPr>
          <p:cNvPr id="15" name="Textfeld 20"/>
          <p:cNvSpPr txBox="1">
            <a:spLocks noChangeArrowheads="1"/>
          </p:cNvSpPr>
          <p:nvPr userDrawn="1"/>
        </p:nvSpPr>
        <p:spPr bwMode="auto">
          <a:xfrm>
            <a:off x="5664200" y="4586288"/>
            <a:ext cx="12636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128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smtClean="0">
                <a:solidFill>
                  <a:srgbClr val="00559C"/>
                </a:solidFill>
              </a:rPr>
              <a:t>Zeitraum</a:t>
            </a:r>
          </a:p>
        </p:txBody>
      </p:sp>
      <p:sp>
        <p:nvSpPr>
          <p:cNvPr id="16" name="Textfeld 21"/>
          <p:cNvSpPr txBox="1">
            <a:spLocks noChangeArrowheads="1"/>
          </p:cNvSpPr>
          <p:nvPr userDrawn="1"/>
        </p:nvSpPr>
        <p:spPr bwMode="auto">
          <a:xfrm>
            <a:off x="5664200" y="5095875"/>
            <a:ext cx="31384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defRPr/>
            </a:pPr>
            <a:r>
              <a:rPr lang="de-DE" sz="1200" b="1" smtClean="0">
                <a:solidFill>
                  <a:srgbClr val="00559C"/>
                </a:solidFill>
              </a:rPr>
              <a:t>Ihre Kontaktperson</a:t>
            </a:r>
          </a:p>
        </p:txBody>
      </p:sp>
      <p:sp>
        <p:nvSpPr>
          <p:cNvPr id="17" name="Textfeld 22"/>
          <p:cNvSpPr txBox="1">
            <a:spLocks noChangeArrowheads="1"/>
          </p:cNvSpPr>
          <p:nvPr userDrawn="1"/>
        </p:nvSpPr>
        <p:spPr bwMode="auto">
          <a:xfrm>
            <a:off x="5969000" y="4799013"/>
            <a:ext cx="7635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defRPr/>
            </a:pPr>
            <a:r>
              <a:rPr lang="de-DE" sz="1200" smtClean="0">
                <a:solidFill>
                  <a:schemeClr val="tx2"/>
                </a:solidFill>
              </a:rPr>
              <a:t>Monat (e)</a:t>
            </a:r>
          </a:p>
        </p:txBody>
      </p:sp>
      <p:sp>
        <p:nvSpPr>
          <p:cNvPr id="18" name="Textfeld 23"/>
          <p:cNvSpPr txBox="1">
            <a:spLocks noChangeArrowheads="1"/>
          </p:cNvSpPr>
          <p:nvPr userDrawn="1"/>
        </p:nvSpPr>
        <p:spPr bwMode="auto">
          <a:xfrm>
            <a:off x="5664200" y="5824538"/>
            <a:ext cx="522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35996" rIns="35996" bIns="35996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defRPr/>
            </a:pPr>
            <a:r>
              <a:rPr lang="de-DE" sz="1100" smtClean="0">
                <a:solidFill>
                  <a:srgbClr val="00559C"/>
                </a:solidFill>
              </a:rPr>
              <a:t>E-Mail:</a:t>
            </a:r>
          </a:p>
        </p:txBody>
      </p:sp>
      <p:sp>
        <p:nvSpPr>
          <p:cNvPr id="19" name="Rechteck 24"/>
          <p:cNvSpPr>
            <a:spLocks noChangeArrowheads="1"/>
          </p:cNvSpPr>
          <p:nvPr userDrawn="1"/>
        </p:nvSpPr>
        <p:spPr bwMode="auto">
          <a:xfrm>
            <a:off x="250825" y="1449388"/>
            <a:ext cx="8640763" cy="4679950"/>
          </a:xfrm>
          <a:prstGeom prst="rect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1" tIns="45715" rIns="91431" bIns="45715"/>
          <a:lstStyle/>
          <a:p>
            <a:pPr algn="ctr" defTabSz="912813" eaLnBrk="0" hangingPunct="0"/>
            <a:endParaRPr lang="de-DE" sz="2800">
              <a:solidFill>
                <a:schemeClr val="tx1"/>
              </a:solidFill>
            </a:endParaRPr>
          </a:p>
        </p:txBody>
      </p:sp>
      <p:sp>
        <p:nvSpPr>
          <p:cNvPr id="4" name="Textplatzhalter 16"/>
          <p:cNvSpPr>
            <a:spLocks noGrp="1"/>
          </p:cNvSpPr>
          <p:nvPr>
            <p:ph type="body" sz="quarter" idx="10"/>
          </p:nvPr>
        </p:nvSpPr>
        <p:spPr>
          <a:xfrm>
            <a:off x="388826" y="1628800"/>
            <a:ext cx="5011267" cy="471146"/>
          </a:xfrm>
        </p:spPr>
        <p:txBody>
          <a:bodyPr lIns="35996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88826" y="2127772"/>
            <a:ext cx="5011267" cy="775012"/>
          </a:xfrm>
        </p:spPr>
        <p:txBody>
          <a:bodyPr lIns="35996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/>
          </p:nvPr>
        </p:nvSpPr>
        <p:spPr>
          <a:xfrm>
            <a:off x="388826" y="2930612"/>
            <a:ext cx="5011267" cy="3113793"/>
          </a:xfrm>
        </p:spPr>
        <p:txBody>
          <a:bodyPr lIns="35996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1992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/>
          </p:nvPr>
        </p:nvSpPr>
        <p:spPr>
          <a:xfrm>
            <a:off x="5663849" y="3556294"/>
            <a:ext cx="3068206" cy="381090"/>
          </a:xfrm>
        </p:spPr>
        <p:txBody>
          <a:bodyPr lIns="35996" tIns="35996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lIns="35996" tIns="35996"/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/>
          </p:nvPr>
        </p:nvSpPr>
        <p:spPr>
          <a:xfrm>
            <a:off x="5663850" y="4798249"/>
            <a:ext cx="301834" cy="288000"/>
          </a:xfrm>
        </p:spPr>
        <p:txBody>
          <a:bodyPr lIns="35996" tIns="35996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/>
          </p:nvPr>
        </p:nvSpPr>
        <p:spPr>
          <a:xfrm>
            <a:off x="5663849" y="5294533"/>
            <a:ext cx="3060000" cy="396000"/>
          </a:xfrm>
        </p:spPr>
        <p:txBody>
          <a:bodyPr lIns="35996" tIns="35996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/>
          </p:nvPr>
        </p:nvSpPr>
        <p:spPr>
          <a:xfrm>
            <a:off x="6133842" y="5773650"/>
            <a:ext cx="2591058" cy="322350"/>
          </a:xfrm>
        </p:spPr>
        <p:txBody>
          <a:bodyPr lIns="35996" tIns="35996" anchor="ctr"/>
          <a:lstStyle>
            <a:lvl1pPr marL="0" indent="0" algn="l">
              <a:lnSpc>
                <a:spcPct val="100000"/>
              </a:lnSpc>
              <a:buFontTx/>
              <a:buNone/>
              <a:defRPr sz="11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1"/>
            <a:ext cx="8639520" cy="900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1F964D-CFAD-465E-B313-CAE7594A7F5B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22" name="Foliennummernplatzhalter 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12E2963-7341-4515-A2BE-86E5C27D42C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92760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b="67104"/>
          <a:stretch>
            <a:fillRect/>
          </a:stretch>
        </p:blipFill>
        <p:spPr bwMode="auto">
          <a:xfrm>
            <a:off x="250825" y="6678613"/>
            <a:ext cx="864076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 preferRelativeResize="0">
            <a:picLocks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 b="67104"/>
          <a:stretch>
            <a:fillRect/>
          </a:stretch>
        </p:blipFill>
        <p:spPr bwMode="auto">
          <a:xfrm>
            <a:off x="252413" y="0"/>
            <a:ext cx="863917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platzhalter 24"/>
          <p:cNvSpPr>
            <a:spLocks noGrp="1"/>
          </p:cNvSpPr>
          <p:nvPr>
            <p:ph type="body" idx="1"/>
          </p:nvPr>
        </p:nvSpPr>
        <p:spPr bwMode="auto">
          <a:xfrm>
            <a:off x="250825" y="1449388"/>
            <a:ext cx="8640763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5996" bIns="359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bullet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029" name="Rechteck 16"/>
          <p:cNvSpPr>
            <a:spLocks noChangeArrowheads="1"/>
          </p:cNvSpPr>
          <p:nvPr/>
        </p:nvSpPr>
        <p:spPr bwMode="auto">
          <a:xfrm>
            <a:off x="684213" y="6677025"/>
            <a:ext cx="17938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0" rIns="35996" bIns="0" anchor="ctr"/>
          <a:lstStyle/>
          <a:p>
            <a:pPr defTabSz="912813" eaLnBrk="0" hangingPunct="0"/>
            <a:r>
              <a:rPr lang="en-US" sz="700" b="1"/>
              <a:t>  |</a:t>
            </a:r>
          </a:p>
        </p:txBody>
      </p:sp>
      <p:sp>
        <p:nvSpPr>
          <p:cNvPr id="3" name="Rechteck 18"/>
          <p:cNvSpPr>
            <a:spLocks noChangeArrowheads="1"/>
          </p:cNvSpPr>
          <p:nvPr/>
        </p:nvSpPr>
        <p:spPr bwMode="auto">
          <a:xfrm>
            <a:off x="6840538" y="6677025"/>
            <a:ext cx="20510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6" tIns="0" rIns="35996" bIns="0" anchor="ctr"/>
          <a:lstStyle/>
          <a:p>
            <a:pPr algn="r" defTabSz="912813" eaLnBrk="0" hangingPunct="0"/>
            <a:r>
              <a:rPr lang="en-US" sz="700" b="1"/>
              <a:t>© Faktor Zehn AG – A ConVista Company</a:t>
            </a:r>
          </a:p>
        </p:txBody>
      </p:sp>
      <p:sp>
        <p:nvSpPr>
          <p:cNvPr id="1031" name="Titelplatzhalter 21"/>
          <p:cNvSpPr>
            <a:spLocks noGrp="1"/>
          </p:cNvSpPr>
          <p:nvPr>
            <p:ph type="title"/>
          </p:nvPr>
        </p:nvSpPr>
        <p:spPr bwMode="gray">
          <a:xfrm>
            <a:off x="252413" y="179388"/>
            <a:ext cx="86391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35996" bIns="359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Headline (Arial, 22 pt, bold)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678613"/>
            <a:ext cx="612775" cy="179387"/>
          </a:xfrm>
          <a:prstGeom prst="rect">
            <a:avLst/>
          </a:prstGeom>
        </p:spPr>
        <p:txBody>
          <a:bodyPr vert="horz" lIns="35996" tIns="35996" rIns="35996" bIns="35996" rtlCol="0" anchor="ctr"/>
          <a:lstStyle>
            <a:lvl1pPr algn="l" defTabSz="358647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7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FBD9C01C-6314-4442-9415-F6899A084DB3}" type="datetime1">
              <a:rPr lang="de-DE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288" y="6678613"/>
            <a:ext cx="2895600" cy="179387"/>
          </a:xfrm>
          <a:prstGeom prst="rect">
            <a:avLst/>
          </a:prstGeom>
        </p:spPr>
        <p:txBody>
          <a:bodyPr vert="horz" lIns="35996" tIns="35996" rIns="35996" bIns="35996" rtlCol="0" anchor="ctr"/>
          <a:lstStyle>
            <a:lvl1pPr algn="l" defTabSz="358647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7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Power Point Master Faktor Zehn 2012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3563" y="6678613"/>
            <a:ext cx="395287" cy="179387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 defTabSz="358647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7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FB1114DD-C4FC-45E8-A46F-02D5EA8CD4E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/>
        </p:nvCxnSpPr>
        <p:spPr>
          <a:xfrm>
            <a:off x="250825" y="1089025"/>
            <a:ext cx="864076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888" r:id="rId16"/>
    <p:sldLayoutId id="2147483889" r:id="rId17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Arial" charset="0"/>
        </a:defRPr>
      </a:lvl5pPr>
      <a:lvl6pPr marL="457153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306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458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61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179388" rtl="0" eaLnBrk="0" fontAlgn="base" hangingPunct="0">
        <a:spcBef>
          <a:spcPct val="0"/>
        </a:spcBef>
        <a:spcAft>
          <a:spcPts val="600"/>
        </a:spcAft>
        <a:buClr>
          <a:schemeClr val="tx2"/>
        </a:buClr>
        <a:buSzPct val="100000"/>
        <a:defRPr kumimoji="1" lang="de-DE" sz="16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179388" rtl="0" eaLnBrk="0" fontAlgn="base" hangingPunct="0">
        <a:spcBef>
          <a:spcPct val="0"/>
        </a:spcBef>
        <a:spcAft>
          <a:spcPts val="600"/>
        </a:spcAft>
        <a:buClr>
          <a:schemeClr val="tx2"/>
        </a:buClr>
        <a:buSzPct val="100000"/>
        <a:buFont typeface="Wingdings" charset="2"/>
        <a:buChar char="§"/>
        <a:defRPr sz="1600">
          <a:solidFill>
            <a:schemeClr val="tx2"/>
          </a:solidFill>
          <a:latin typeface="+mn-lt"/>
        </a:defRPr>
      </a:lvl2pPr>
      <a:lvl3pPr marL="171450" indent="742950" algn="l" defTabSz="179388" rtl="0" eaLnBrk="0" fontAlgn="base" hangingPunct="0">
        <a:spcBef>
          <a:spcPct val="0"/>
        </a:spcBef>
        <a:spcAft>
          <a:spcPts val="600"/>
        </a:spcAft>
        <a:buClr>
          <a:schemeClr val="tx2"/>
        </a:buClr>
        <a:buSzPct val="100000"/>
        <a:defRPr sz="1400">
          <a:solidFill>
            <a:schemeClr val="tx2"/>
          </a:solidFill>
          <a:latin typeface="+mn-lt"/>
        </a:defRPr>
      </a:lvl3pPr>
      <a:lvl4pPr marL="360363" indent="-187325" algn="l" defTabSz="179388" rtl="0" eaLnBrk="0" fontAlgn="base" hangingPunct="0">
        <a:spcBef>
          <a:spcPct val="0"/>
        </a:spcBef>
        <a:spcAft>
          <a:spcPts val="600"/>
        </a:spcAft>
        <a:buClr>
          <a:schemeClr val="tx2"/>
        </a:buClr>
        <a:buSzPct val="100000"/>
        <a:buFont typeface="Wingdings" charset="2"/>
        <a:buChar char="§"/>
        <a:defRPr sz="1400">
          <a:solidFill>
            <a:schemeClr val="tx2"/>
          </a:solidFill>
          <a:latin typeface="+mn-lt"/>
        </a:defRPr>
      </a:lvl4pPr>
      <a:lvl5pPr marL="360363" indent="1468438" algn="l" rtl="0" eaLnBrk="0" fontAlgn="base" hangingPunct="0">
        <a:spcBef>
          <a:spcPct val="0"/>
        </a:spcBef>
        <a:spcAft>
          <a:spcPts val="600"/>
        </a:spcAft>
        <a:buClr>
          <a:schemeClr val="accent2"/>
        </a:buClr>
        <a:buSzPct val="100000"/>
        <a:defRPr sz="1400">
          <a:solidFill>
            <a:schemeClr val="tx2"/>
          </a:solidFill>
          <a:latin typeface="+mn-lt"/>
        </a:defRPr>
      </a:lvl5pPr>
      <a:lvl6pPr marL="536520" indent="-174607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20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13" indent="-188894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13" algn="l"/>
        </a:tabLst>
        <a:defRPr sz="1200" baseline="0">
          <a:solidFill>
            <a:schemeClr val="tx2"/>
          </a:solidFill>
          <a:latin typeface="+mn-lt"/>
        </a:defRPr>
      </a:lvl8pPr>
      <a:lvl9pPr marL="725413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1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49886"/>
              </p:ext>
            </p:extLst>
          </p:nvPr>
        </p:nvGraphicFramePr>
        <p:xfrm>
          <a:off x="268753" y="1484784"/>
          <a:ext cx="8623727" cy="488928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0" dirty="0" smtClean="0"/>
                        <a:t>3.1 Projekt einrichten, erste Klasse anlegen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990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dirty="0" smtClean="0"/>
                        <a:t>3.2 Modellierung der Vertragsseite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3.3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3.4 Verwendung von Tabellen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00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3.5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Verwendung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von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Aufzählungen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6752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3.6 Verwendung von Formeln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3.7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3.8 Customizing der Produktdefinitionsperspektive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5384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3.9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dirty="0" smtClean="0"/>
                        <a:t>Plausibilisierungen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359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3.10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Suchoptionen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&amp; Views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3.11 Testunterstützung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4294967295"/>
          </p:nvPr>
        </p:nvSpPr>
        <p:spPr>
          <a:xfrm>
            <a:off x="251520" y="6678000"/>
            <a:ext cx="1728192" cy="180000"/>
          </a:xfrm>
          <a:prstGeom prst="rect">
            <a:avLst/>
          </a:prstGeom>
        </p:spPr>
        <p:txBody>
          <a:bodyPr/>
          <a:lstStyle/>
          <a:p>
            <a:fld id="{3027ED48-B5AB-45CD-AA9B-8C72E5EA6DF3}" type="datetime1">
              <a:rPr lang="de-DE" sz="900" smtClean="0"/>
              <a:t>15.11.2012</a:t>
            </a:fld>
            <a:endParaRPr lang="de-DE" sz="9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/>
          <a:lstStyle/>
          <a:p>
            <a:fld id="{21FBF85A-D7A6-488B-8C2B-F7E0D6843921}" type="slidenum">
              <a:rPr lang="de-DE" sz="900" smtClean="0"/>
              <a:pPr/>
              <a:t>1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5753373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Aufzählung Zahlweise: Modell und Produktseite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>
              <a:defRPr/>
            </a:pPr>
            <a:fld id="{8A35CA67-E387-4460-A3F6-B5399BB9F2DC}" type="datetime1">
              <a:rPr lang="de-DE" smtClean="0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E39BFFEE-0ACA-45E5-991C-3F636E59A19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947996" y="1772816"/>
            <a:ext cx="2764010" cy="1847057"/>
            <a:chOff x="254719" y="1638296"/>
            <a:chExt cx="3600000" cy="2323340"/>
          </a:xfrm>
        </p:grpSpPr>
        <p:sp>
          <p:nvSpPr>
            <p:cNvPr id="7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008179"/>
              <a:ext cx="3600000" cy="19534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</p:txBody>
        </p:sp>
        <p:sp>
          <p:nvSpPr>
            <p:cNvPr id="8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Zahlweise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28224"/>
              </p:ext>
            </p:extLst>
          </p:nvPr>
        </p:nvGraphicFramePr>
        <p:xfrm>
          <a:off x="970003" y="2086930"/>
          <a:ext cx="2742003" cy="15128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5775"/>
                <a:gridCol w="906905"/>
                <a:gridCol w="1349323"/>
              </a:tblGrid>
              <a:tr h="388165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Id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Name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Anzahl Zahlungen</a:t>
                      </a:r>
                      <a:r>
                        <a:rPr lang="de-DE" sz="800" baseline="0" dirty="0" smtClean="0"/>
                        <a:t> pro Jahr</a:t>
                      </a:r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J</a:t>
                      </a:r>
                      <a:endParaRPr lang="de-DE" sz="800" dirty="0" smtClean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Jährlich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H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Halbjährlich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2</a:t>
                      </a:r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Q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Quartalsweise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4</a:t>
                      </a:r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Monatlich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12</a:t>
                      </a:r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E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einmalig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&lt;null&gt;</a:t>
                      </a:r>
                      <a:endParaRPr lang="de-DE" sz="800" dirty="0"/>
                    </a:p>
                  </a:txBody>
                  <a:tcPr marT="45733" marB="45733"/>
                </a:tc>
              </a:tr>
            </a:tbl>
          </a:graphicData>
        </a:graphic>
      </p:graphicFrame>
      <p:cxnSp>
        <p:nvCxnSpPr>
          <p:cNvPr id="11" name="Gerade Verbindung 10"/>
          <p:cNvCxnSpPr/>
          <p:nvPr/>
        </p:nvCxnSpPr>
        <p:spPr bwMode="auto">
          <a:xfrm>
            <a:off x="4716016" y="1520416"/>
            <a:ext cx="0" cy="46085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1489509" y="1268760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532080" y="1272042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Produkt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" name="Nach rechts gekrümmter Pfeil 13"/>
          <p:cNvSpPr/>
          <p:nvPr/>
        </p:nvSpPr>
        <p:spPr bwMode="auto">
          <a:xfrm>
            <a:off x="179512" y="3032956"/>
            <a:ext cx="576064" cy="1836204"/>
          </a:xfrm>
          <a:prstGeom prst="curvedRightArrow">
            <a:avLst/>
          </a:prstGeom>
          <a:solidFill>
            <a:schemeClr val="bg1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49821" y="4509120"/>
            <a:ext cx="3312367" cy="20162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b="1" dirty="0" err="1" smtClean="0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public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de-DE" sz="1000" b="1" dirty="0" err="1" smtClean="0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enum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Zahlweise {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	</a:t>
            </a: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/**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	 * </a:t>
            </a:r>
            <a:r>
              <a:rPr lang="de-DE" sz="1000" b="1" dirty="0" smtClean="0">
                <a:solidFill>
                  <a:srgbClr val="7F9FBF"/>
                </a:solidFill>
                <a:effectLst/>
                <a:latin typeface="Consolas"/>
                <a:ea typeface="Calibri"/>
                <a:cs typeface="Times New Roman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effectLst/>
                <a:latin typeface="Consolas"/>
                <a:ea typeface="Calibri"/>
                <a:cs typeface="Times New Roman"/>
              </a:rPr>
              <a:t>generated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	 */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	</a:t>
            </a:r>
            <a:r>
              <a:rPr lang="de-DE" sz="1000" i="1" dirty="0" smtClean="0">
                <a:solidFill>
                  <a:srgbClr val="0000C0"/>
                </a:solidFill>
                <a:effectLst/>
                <a:latin typeface="Consolas"/>
                <a:ea typeface="Calibri"/>
                <a:cs typeface="Times New Roman"/>
              </a:rPr>
              <a:t>JAEHRLICH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de-DE" sz="1000" dirty="0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"j"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, </a:t>
            </a:r>
            <a:r>
              <a:rPr lang="de-DE" sz="1000" dirty="0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</a:t>
            </a:r>
            <a:r>
              <a:rPr lang="de-DE" sz="1000" dirty="0" err="1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jaehrlich</a:t>
            </a:r>
            <a:r>
              <a:rPr lang="de-DE" sz="1000" dirty="0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, </a:t>
            </a:r>
            <a:r>
              <a:rPr lang="de-DE" sz="1000" b="1" dirty="0" err="1" smtClean="0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new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Integer(1)), </a:t>
            </a: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/**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	 * </a:t>
            </a:r>
            <a:r>
              <a:rPr lang="de-DE" sz="1000" b="1" dirty="0" smtClean="0">
                <a:solidFill>
                  <a:srgbClr val="7F9FBF"/>
                </a:solidFill>
                <a:effectLst/>
                <a:latin typeface="Consolas"/>
                <a:ea typeface="Calibri"/>
                <a:cs typeface="Times New Roman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effectLst/>
                <a:latin typeface="Consolas"/>
                <a:ea typeface="Calibri"/>
                <a:cs typeface="Times New Roman"/>
              </a:rPr>
              <a:t>generated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	 */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	</a:t>
            </a:r>
            <a:r>
              <a:rPr lang="de-DE" sz="1000" i="1" dirty="0" smtClean="0">
                <a:solidFill>
                  <a:srgbClr val="0000C0"/>
                </a:solidFill>
                <a:effectLst/>
                <a:latin typeface="Consolas"/>
                <a:ea typeface="Calibri"/>
                <a:cs typeface="Times New Roman"/>
              </a:rPr>
              <a:t>HALBJAEHRLICH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de-DE" sz="1000" dirty="0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"h"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, </a:t>
            </a:r>
            <a:r>
              <a:rPr lang="de-DE" sz="1000" dirty="0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</a:t>
            </a:r>
            <a:r>
              <a:rPr lang="de-DE" sz="1000" dirty="0" err="1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halbjaehrlich</a:t>
            </a:r>
            <a:r>
              <a:rPr lang="de-DE" sz="1000" dirty="0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, </a:t>
            </a:r>
            <a:r>
              <a:rPr lang="de-DE" sz="1000" b="1" dirty="0" err="1" smtClean="0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new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Integer(2)), </a:t>
            </a: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/**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	 * </a:t>
            </a:r>
            <a:r>
              <a:rPr lang="de-DE" sz="1000" b="1" dirty="0" smtClean="0">
                <a:solidFill>
                  <a:srgbClr val="7F9FBF"/>
                </a:solidFill>
                <a:effectLst/>
                <a:latin typeface="Consolas"/>
                <a:ea typeface="Calibri"/>
                <a:cs typeface="Times New Roman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effectLst/>
                <a:latin typeface="Consolas"/>
                <a:ea typeface="Calibri"/>
                <a:cs typeface="Times New Roman"/>
              </a:rPr>
              <a:t>generated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	 */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	</a:t>
            </a:r>
            <a:r>
              <a:rPr lang="de-DE" sz="1000" i="1" dirty="0" smtClean="0">
                <a:solidFill>
                  <a:srgbClr val="0000C0"/>
                </a:solidFill>
                <a:effectLst/>
                <a:latin typeface="Consolas"/>
                <a:ea typeface="Calibri"/>
                <a:cs typeface="Times New Roman"/>
              </a:rPr>
              <a:t>QUARTALSWEISE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de-DE" sz="1000" dirty="0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"q"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, </a:t>
            </a:r>
            <a:r>
              <a:rPr lang="de-DE" sz="1000" dirty="0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"quartalsweise"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, </a:t>
            </a:r>
            <a:r>
              <a:rPr lang="de-DE" sz="1000" b="1" dirty="0" err="1" smtClean="0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new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Integer(4)), </a:t>
            </a: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/**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	 * </a:t>
            </a:r>
            <a:r>
              <a:rPr lang="de-DE" sz="1000" b="1" dirty="0" smtClean="0">
                <a:solidFill>
                  <a:srgbClr val="7F9FBF"/>
                </a:solidFill>
                <a:effectLst/>
                <a:latin typeface="Consolas"/>
                <a:ea typeface="Calibri"/>
                <a:cs typeface="Times New Roman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effectLst/>
                <a:latin typeface="Consolas"/>
                <a:ea typeface="Calibri"/>
                <a:cs typeface="Times New Roman"/>
              </a:rPr>
              <a:t>generated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	 */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	</a:t>
            </a:r>
            <a:r>
              <a:rPr lang="de-DE" sz="1000" i="1" dirty="0" smtClean="0">
                <a:solidFill>
                  <a:srgbClr val="0000C0"/>
                </a:solidFill>
                <a:effectLst/>
                <a:latin typeface="Consolas"/>
                <a:ea typeface="Calibri"/>
                <a:cs typeface="Times New Roman"/>
              </a:rPr>
              <a:t>MONATLICH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de-DE" sz="1000" dirty="0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"m"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, </a:t>
            </a:r>
            <a:r>
              <a:rPr lang="de-DE" sz="1000" dirty="0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"monatlich"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, </a:t>
            </a:r>
            <a:r>
              <a:rPr lang="de-DE" sz="1000" b="1" dirty="0" err="1" smtClean="0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new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Integer(12)), </a:t>
            </a: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/**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	 * </a:t>
            </a:r>
            <a:r>
              <a:rPr lang="de-DE" sz="1000" b="1" dirty="0" smtClean="0">
                <a:solidFill>
                  <a:srgbClr val="7F9FBF"/>
                </a:solidFill>
                <a:effectLst/>
                <a:latin typeface="Consolas"/>
                <a:ea typeface="Calibri"/>
                <a:cs typeface="Times New Roman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effectLst/>
                <a:latin typeface="Consolas"/>
                <a:ea typeface="Calibri"/>
                <a:cs typeface="Times New Roman"/>
              </a:rPr>
              <a:t>generated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effectLst/>
                <a:latin typeface="Consolas"/>
                <a:ea typeface="Calibri"/>
                <a:cs typeface="Times New Roman"/>
              </a:rPr>
              <a:t>	 */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	</a:t>
            </a:r>
            <a:r>
              <a:rPr lang="de-DE" sz="1000" i="1" dirty="0" smtClean="0">
                <a:solidFill>
                  <a:srgbClr val="0000C0"/>
                </a:solidFill>
                <a:effectLst/>
                <a:latin typeface="Consolas"/>
                <a:ea typeface="Calibri"/>
                <a:cs typeface="Times New Roman"/>
              </a:rPr>
              <a:t>EINMALIG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de-DE" sz="1000" dirty="0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"e"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, </a:t>
            </a:r>
            <a:r>
              <a:rPr lang="de-DE" sz="1000" dirty="0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"einmalig"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, </a:t>
            </a:r>
            <a:r>
              <a:rPr lang="de-DE" sz="1000" b="1" dirty="0" smtClean="0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null</a:t>
            </a:r>
            <a:r>
              <a:rPr lang="de-DE" sz="10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)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641909" y="4077072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Java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393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Aufzählungstyp Zahlweise anlegen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Generierten </a:t>
            </a:r>
            <a:r>
              <a:rPr lang="de-DE" dirty="0" err="1" smtClean="0"/>
              <a:t>Sourcecode</a:t>
            </a:r>
            <a:r>
              <a:rPr lang="de-DE" dirty="0" smtClean="0"/>
              <a:t> anschauen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Exportieren in </a:t>
            </a:r>
            <a:r>
              <a:rPr lang="de-DE" dirty="0" err="1" smtClean="0"/>
              <a:t>Exceltabelle</a:t>
            </a:r>
            <a:endParaRPr lang="de-DE" dirty="0" smtClean="0"/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In Excel Zahlweise „monatlich“ hinzufügen und anschließend importieren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Hausratvertrag das Attribut Zahlweise auf diesen Datentyp ändern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Im Hausratvertrag berechnetes Attribut (</a:t>
            </a:r>
            <a:r>
              <a:rPr lang="de-DE" dirty="0" err="1" smtClean="0"/>
              <a:t>cached</a:t>
            </a:r>
            <a:r>
              <a:rPr lang="de-DE" dirty="0" smtClean="0"/>
              <a:t>) „</a:t>
            </a:r>
            <a:r>
              <a:rPr lang="de-DE" dirty="0" err="1" smtClean="0"/>
              <a:t>beitragGemaessZahlweise</a:t>
            </a:r>
            <a:r>
              <a:rPr lang="de-DE" dirty="0" smtClean="0"/>
              <a:t>“ anlegen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Im Hausratvertrag Methode </a:t>
            </a:r>
            <a:r>
              <a:rPr lang="de-DE" dirty="0" err="1" smtClean="0"/>
              <a:t>berechneBeitragGemaessZahlweise</a:t>
            </a:r>
            <a:r>
              <a:rPr lang="de-DE" dirty="0" smtClean="0"/>
              <a:t> anlegen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In der Java Klasse implementieren</a:t>
            </a:r>
          </a:p>
          <a:p>
            <a:pPr>
              <a:buFont typeface="Wingdings" pitchFamily="2" charset="2"/>
              <a:buChar char="§"/>
            </a:pPr>
            <a:r>
              <a:rPr lang="de-DE" dirty="0" err="1" smtClean="0"/>
              <a:t>JUnit</a:t>
            </a:r>
            <a:r>
              <a:rPr lang="de-DE" dirty="0" smtClean="0"/>
              <a:t> Test anlegen</a:t>
            </a:r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Demo: Aufzählung Zahlweise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>
              <a:defRPr/>
            </a:pPr>
            <a:fld id="{8A35CA67-E387-4460-A3F6-B5399BB9F2DC}" type="datetime1">
              <a:rPr lang="de-DE" smtClean="0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E39BFFEE-0ACA-45E5-991C-3F636E59A19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1245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947996" y="1816266"/>
            <a:ext cx="2764010" cy="1584176"/>
            <a:chOff x="254719" y="1638296"/>
            <a:chExt cx="3600000" cy="2580947"/>
          </a:xfrm>
        </p:grpSpPr>
        <p:sp>
          <p:nvSpPr>
            <p:cNvPr id="7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008177"/>
              <a:ext cx="3600000" cy="2211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</p:txBody>
        </p:sp>
        <p:sp>
          <p:nvSpPr>
            <p:cNvPr id="8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Risikoklasse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86034"/>
              </p:ext>
            </p:extLst>
          </p:nvPr>
        </p:nvGraphicFramePr>
        <p:xfrm>
          <a:off x="970003" y="2086930"/>
          <a:ext cx="2742003" cy="12879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3870"/>
                <a:gridCol w="1818133"/>
              </a:tblGrid>
              <a:tr h="388165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Id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Name</a:t>
                      </a:r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endParaRPr lang="de-DE" sz="800" dirty="0" smtClean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Aufzählung Risikoklasse: Modell und Produktseite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>
              <a:defRPr/>
            </a:pPr>
            <a:fld id="{8A35CA67-E387-4460-A3F6-B5399BB9F2DC}" type="datetime1">
              <a:rPr lang="de-DE" smtClean="0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E39BFFEE-0ACA-45E5-991C-3F636E59A19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cxnSp>
        <p:nvCxnSpPr>
          <p:cNvPr id="11" name="Gerade Verbindung 10"/>
          <p:cNvCxnSpPr/>
          <p:nvPr/>
        </p:nvCxnSpPr>
        <p:spPr bwMode="auto">
          <a:xfrm>
            <a:off x="4527043" y="1520416"/>
            <a:ext cx="0" cy="46085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1489509" y="1268760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532080" y="1272042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Produkt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" name="Nach rechts gekrümmter Pfeil 13"/>
          <p:cNvSpPr/>
          <p:nvPr/>
        </p:nvSpPr>
        <p:spPr bwMode="auto">
          <a:xfrm>
            <a:off x="179512" y="3032956"/>
            <a:ext cx="576064" cy="1836204"/>
          </a:xfrm>
          <a:prstGeom prst="curvedRightArrow">
            <a:avLst/>
          </a:prstGeom>
          <a:solidFill>
            <a:schemeClr val="bg1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49821" y="4509121"/>
            <a:ext cx="3362139" cy="1619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normAutofit fontScale="92500" lnSpcReduction="10000"/>
          </a:bodyPr>
          <a:lstStyle/>
          <a:p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Risikoklasse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implements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Serializable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{</a:t>
            </a:r>
          </a:p>
          <a:p>
            <a:endParaRPr lang="de-DE" sz="1000" dirty="0" smtClean="0">
              <a:latin typeface="Consolas"/>
            </a:endParaRPr>
          </a:p>
          <a:p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de-DE" sz="1000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latin typeface="Consolas"/>
              </a:rPr>
              <a:t>generated</a:t>
            </a:r>
            <a:endParaRPr lang="de-DE" sz="1000" b="1" dirty="0" smtClean="0">
              <a:solidFill>
                <a:srgbClr val="7F9FBF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de-DE" sz="10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de-DE" sz="1000" b="1" dirty="0" err="1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de-DE" sz="1000" dirty="0" smtClean="0">
              <a:latin typeface="Consolas"/>
            </a:endParaRPr>
          </a:p>
          <a:p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de-DE" sz="1000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latin typeface="Consolas"/>
              </a:rPr>
              <a:t>generated</a:t>
            </a:r>
            <a:endParaRPr lang="de-DE" sz="1000" b="1" dirty="0" smtClean="0">
              <a:solidFill>
                <a:srgbClr val="7F9FBF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de-DE" sz="10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de-DE" sz="1000" b="1" dirty="0" err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641909" y="4077072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Java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5342081" y="1766353"/>
            <a:ext cx="2764010" cy="1584176"/>
            <a:chOff x="254719" y="1638296"/>
            <a:chExt cx="3600000" cy="2580947"/>
          </a:xfrm>
        </p:grpSpPr>
        <p:sp>
          <p:nvSpPr>
            <p:cNvPr id="16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008177"/>
              <a:ext cx="3600000" cy="2211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</p:txBody>
        </p:sp>
        <p:sp>
          <p:nvSpPr>
            <p:cNvPr id="17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Risikoklasse</a:t>
              </a:r>
              <a:r>
                <a:rPr lang="en-US" sz="1200" dirty="0" smtClean="0">
                  <a:solidFill>
                    <a:schemeClr val="bg1"/>
                  </a:solidFill>
                </a:rPr>
                <a:t>’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38834"/>
              </p:ext>
            </p:extLst>
          </p:nvPr>
        </p:nvGraphicFramePr>
        <p:xfrm>
          <a:off x="5364088" y="2080466"/>
          <a:ext cx="2742003" cy="12879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3870"/>
                <a:gridCol w="1818133"/>
              </a:tblGrid>
              <a:tr h="388165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Id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Name</a:t>
                      </a:r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10</a:t>
                      </a:r>
                      <a:endParaRPr lang="de-DE" sz="800" dirty="0" smtClean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ständigBewohtnEinfamilie</a:t>
                      </a:r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20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ständigBewohntMehrFamilie</a:t>
                      </a:r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30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ständigBewohntFerienhaus</a:t>
                      </a:r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40</a:t>
                      </a:r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ständigBewohntZweitwohnung</a:t>
                      </a:r>
                      <a:endParaRPr lang="de-DE" sz="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4860032" y="4507201"/>
            <a:ext cx="3506155" cy="1944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normAutofit fontScale="70000" lnSpcReduction="20000"/>
          </a:bodyPr>
          <a:lstStyle/>
          <a:p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&lt;?xml version="1.0" encoding="UTF-8"?&gt;&lt;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EnumContent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enumType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="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hausrat.Risikoklasse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" 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xml:space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="preserve"&gt;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   &lt;Description id="3982256d-bfe2-45c4-957d-41ef12ec3d44" locale="de"/&gt;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   &lt;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EnumValue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id="88786976-f20f-44c9-afbd-ce304caa193b"&gt;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       &lt;Description id="5cc29f5c-3430-4359-8d3f-908bab085b43" locale="de"/&gt;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       &lt;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EnumAttributeValue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id="7415913d-1a01-42ed-b7ea-7819cbae2e7e" 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isNull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="false"&gt;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</a:rPr>
              <a:t>10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&lt;/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EnumAttributeValue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&gt;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       &lt;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EnumAttributeValue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id="8a754a08-3fd8-40b4-b3e6-d5fd2cabd91d" 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isNull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="false"&gt;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</a:rPr>
              <a:t>staendigBewohntEinfamilie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&lt;/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EnumAttributeValue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&gt;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   &lt;/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EnumValue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&gt;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   &lt;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EnumValue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id="e90b82a9-96a1-4d19-8ef9-258085739096"&gt;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       &lt;Description id="d3490055-1ca3-4b14-8da7-979b0045db55" locale="de"/&gt;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       &lt;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EnumAttributeValue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id="fd37fed0-bda4-498b-bdd4-fc99f42c0443" 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isNull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="false"&gt;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</a:rPr>
              <a:t>20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&lt;/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EnumAttributeValue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&gt;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       &lt;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EnumAttributeValue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id="385ce906-df75-40b7-808f-cfcba355ac90" 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isNull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="false"&gt;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</a:rPr>
              <a:t>staendigBewohntMehrfamilie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&lt;/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EnumAttributeValue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&gt;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   &lt;/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EnumValue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&gt;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868144" y="4077071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XML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3" name="Nach rechts gekrümmter Pfeil 22"/>
          <p:cNvSpPr/>
          <p:nvPr/>
        </p:nvSpPr>
        <p:spPr bwMode="auto">
          <a:xfrm flipH="1">
            <a:off x="8438195" y="3032956"/>
            <a:ext cx="581533" cy="1836204"/>
          </a:xfrm>
          <a:prstGeom prst="curvedRightArrow">
            <a:avLst/>
          </a:prstGeom>
          <a:solidFill>
            <a:schemeClr val="bg1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>
            <a:off x="3712006" y="2564904"/>
            <a:ext cx="16300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791577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Aufzählungstyp Risikoklasse anlegen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Generierten </a:t>
            </a:r>
            <a:r>
              <a:rPr lang="de-DE" dirty="0" err="1" smtClean="0"/>
              <a:t>Sourcecode</a:t>
            </a:r>
            <a:r>
              <a:rPr lang="de-DE" dirty="0" smtClean="0"/>
              <a:t> und XML anschauen</a:t>
            </a:r>
          </a:p>
          <a:p>
            <a:pPr>
              <a:buFont typeface="Wingdings" pitchFamily="2" charset="2"/>
              <a:buChar char="§"/>
            </a:pPr>
            <a:r>
              <a:rPr lang="de-DE" dirty="0" err="1" smtClean="0"/>
              <a:t>JUnit</a:t>
            </a:r>
            <a:r>
              <a:rPr lang="de-DE" dirty="0" smtClean="0"/>
              <a:t> Test anlegen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Demo: Aufzählung Risikoklasse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>
              <a:defRPr/>
            </a:pPr>
            <a:fld id="{8A35CA67-E387-4460-A3F6-B5399BB9F2DC}" type="datetime1">
              <a:rPr lang="de-DE" smtClean="0"/>
              <a:pPr>
                <a:defRPr/>
              </a:pPr>
              <a:t>15.11.2012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E39BFFEE-0ACA-45E5-991C-3F636E59A19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0653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</Words>
  <Application>Microsoft Office PowerPoint</Application>
  <PresentationFormat>Bildschirmpräsentation (4:3)</PresentationFormat>
  <Paragraphs>118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Wingdings</vt:lpstr>
      <vt:lpstr>Times New Roman</vt:lpstr>
      <vt:lpstr>StarSymbol</vt:lpstr>
      <vt:lpstr>Symbol</vt:lpstr>
      <vt:lpstr>Master - ConVista General </vt:lpstr>
      <vt:lpstr>Inhalt - Modellierung &amp; Produktdefinition</vt:lpstr>
      <vt:lpstr>Aufzählung Zahlweise: Modell und Produktseite</vt:lpstr>
      <vt:lpstr>Demo: Aufzählung Zahlweise</vt:lpstr>
      <vt:lpstr>Aufzählung Risikoklasse: Modell und Produktseite</vt:lpstr>
      <vt:lpstr>Demo: Aufzählung Risikoklasse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Faktor Zehn GmbH</dc:title>
  <dc:subject>Firmenpräsentation</dc:subject>
  <dc:creator>schediwy</dc:creator>
  <cp:lastModifiedBy>Kuntz</cp:lastModifiedBy>
  <cp:revision>488</cp:revision>
  <cp:lastPrinted>2012-11-15T09:51:51Z</cp:lastPrinted>
  <dcterms:created xsi:type="dcterms:W3CDTF">2004-09-21T07:30:09Z</dcterms:created>
  <dcterms:modified xsi:type="dcterms:W3CDTF">2012-11-15T21:55:45Z</dcterms:modified>
</cp:coreProperties>
</file>