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356" r:id="rId2"/>
    <p:sldId id="344" r:id="rId3"/>
    <p:sldId id="353" r:id="rId4"/>
    <p:sldId id="354" r:id="rId5"/>
    <p:sldId id="355" r:id="rId6"/>
    <p:sldId id="348" r:id="rId7"/>
    <p:sldId id="349" r:id="rId8"/>
    <p:sldId id="350" r:id="rId9"/>
    <p:sldId id="351" r:id="rId10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56"/>
            <p14:sldId id="344"/>
            <p14:sldId id="353"/>
            <p14:sldId id="354"/>
            <p14:sldId id="355"/>
            <p14:sldId id="348"/>
            <p14:sldId id="349"/>
            <p14:sldId id="350"/>
            <p14:sldId id="3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2" autoAdjust="0"/>
    <p:restoredTop sz="86627" autoAdjust="0"/>
  </p:normalViewPr>
  <p:slideViewPr>
    <p:cSldViewPr snapToObjects="1" showGuides="1">
      <p:cViewPr>
        <p:scale>
          <a:sx n="100" d="100"/>
          <a:sy n="100" d="100"/>
        </p:scale>
        <p:origin x="-845" y="-110"/>
      </p:cViewPr>
      <p:guideLst>
        <p:guide orient="horz" pos="2160"/>
        <p:guide orient="horz" pos="3339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580093E-C2A0-4352-994A-8EF459CBE42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23D162D-B36B-44BA-ADBC-869C6523CE6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864C9FA-AC9B-42B4-B2BA-87C0E734E2C5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325F874-CB3C-4D0F-8DE4-D0E2F0AC9850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F5BABE3-B033-4543-88DB-8189216523F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8C90-87D0-4043-983D-4FEBECD8CF9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3333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8C6307A-9036-40A0-BA85-B19A75C8F19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1569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FA45B93-F6D3-4ED3-B463-BB9ED62885AC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EBA92AD-7C0D-49A3-BBAB-F093A1F722E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1143C0D-CF9B-47F8-9A85-DDEEE1A430C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2F96CE-EF1E-4153-A93B-55B7EDE861E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555ED5A-C42B-4061-954A-059FE30D14B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Power Point Master Faktor Zehn 2012</a:t>
            </a:r>
            <a:endParaRPr lang="de-DE" noProof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1B41818-510A-49BB-89B4-D9F698321022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D8D1BE6-839B-40E6-92C0-66CC8D53589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 – A ConVista Company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8FD96C9-1482-413E-B285-4C202C7EC14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07" r:id="rId2"/>
    <p:sldLayoutId id="2147483690" r:id="rId3"/>
    <p:sldLayoutId id="2147483697" r:id="rId4"/>
    <p:sldLayoutId id="2147483688" r:id="rId5"/>
    <p:sldLayoutId id="2147483691" r:id="rId6"/>
    <p:sldLayoutId id="2147483700" r:id="rId7"/>
    <p:sldLayoutId id="2147483674" r:id="rId8"/>
    <p:sldLayoutId id="2147483704" r:id="rId9"/>
    <p:sldLayoutId id="2147483675" r:id="rId10"/>
    <p:sldLayoutId id="2147483705" r:id="rId11"/>
    <p:sldLayoutId id="2147483702" r:id="rId12"/>
    <p:sldLayoutId id="2147483679" r:id="rId13"/>
    <p:sldLayoutId id="2147483692" r:id="rId14"/>
    <p:sldLayoutId id="2147483701" r:id="rId15"/>
    <p:sldLayoutId id="2147483706" r:id="rId16"/>
    <p:sldLayoutId id="2147483708" r:id="rId17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97706"/>
              </p:ext>
            </p:extLst>
          </p:nvPr>
        </p:nvGraphicFramePr>
        <p:xfrm>
          <a:off x="268753" y="1484784"/>
          <a:ext cx="8623727" cy="488928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3.1 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990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dirty="0" smtClean="0"/>
                        <a:t>3.2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3.5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Aufzählungen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7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3.6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3.8 Customizing der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3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3.9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dirty="0" smtClean="0"/>
                        <a:t>Plausibilisierungen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59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3.10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Suchoptionen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&amp; Views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3.11 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27ED48-B5AB-45CD-AA9B-8C72E5EA6DF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242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Fachliche Anforderungen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04764"/>
            <a:ext cx="7280275" cy="1894520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Erweiterung des Modells, so dass Zusatzdeckungen durch die Fachabteilung hinzugefügt werden können, ohne dass das Modell geändert werden muss.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Jede Zusatzdeckung verfügt über eine eigene Versicherungssumme und einen eigenen Jahresbasisbeitrag. Die Versicherungssumme ergibt sich aus der im Vertrag vereinbarten Summe.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Beispiele: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34384" y="1670576"/>
            <a:ext cx="7281713" cy="84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677" tIns="34839" rIns="69677" bIns="34839" anchor="ctr"/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85115"/>
              </p:ext>
            </p:extLst>
          </p:nvPr>
        </p:nvGraphicFramePr>
        <p:xfrm>
          <a:off x="377037" y="3536672"/>
          <a:ext cx="8425111" cy="1512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715"/>
                <a:gridCol w="3024336"/>
                <a:gridCol w="34380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Fahrraddiebstahl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Überspannung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Versicherungssumme</a:t>
                      </a:r>
                      <a:r>
                        <a:rPr lang="de-DE" sz="1400" baseline="0" dirty="0" smtClean="0"/>
                        <a:t> der Zusatzdeckung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1% der im Vertrag vereinbarten Summe,</a:t>
                      </a:r>
                      <a:r>
                        <a:rPr lang="de-DE" sz="1400" baseline="0" dirty="0" smtClean="0"/>
                        <a:t> maximal 5000 Euro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5% der im Vertrag vereinbarten</a:t>
                      </a:r>
                      <a:r>
                        <a:rPr lang="de-DE" sz="1400" baseline="0" dirty="0" smtClean="0"/>
                        <a:t> Summe. Keine Deckung</a:t>
                      </a:r>
                      <a:endParaRPr lang="de-DE" sz="1400" dirty="0"/>
                    </a:p>
                  </a:txBody>
                  <a:tcPr/>
                </a:tc>
              </a:tr>
              <a:tr h="62316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Jahresbasisbeitrag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10% der Versicherungssumme der Fahrraddiebstahldeckung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10 Euro + 3% der Versicherungssumme der Überspannungsdeckung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226BDD-37D9-4907-A61A-D3A9505DAC5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311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5EC304-14CB-4F70-B2DA-0F82C69ABC1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 der Zusatzdeckungen</a:t>
            </a:r>
            <a:endParaRPr lang="de-DE" dirty="0"/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2046957" y="3519526"/>
            <a:ext cx="2027237" cy="881582"/>
            <a:chOff x="254719" y="1019700"/>
            <a:chExt cx="3600000" cy="3947717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376218"/>
              <a:ext cx="3600000" cy="25911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chemeClr val="tx1"/>
                  </a:solidFill>
                </a:rPr>
                <a:t>/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versSumme</a:t>
              </a:r>
              <a:r>
                <a:rPr lang="en-US" sz="1000" dirty="0" smtClean="0">
                  <a:solidFill>
                    <a:schemeClr val="tx1"/>
                  </a:solidFill>
                </a:rPr>
                <a:t>: Money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HausratZusatzdeckung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4490119" y="3519526"/>
            <a:ext cx="2027238" cy="881582"/>
            <a:chOff x="254719" y="1410245"/>
            <a:chExt cx="3600000" cy="3364705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chemeClr val="tx1"/>
                  </a:solidFill>
                </a:rPr>
                <a:t>versSummeFaktor</a:t>
              </a:r>
              <a:r>
                <a:rPr lang="en-US" sz="1000" dirty="0" smtClean="0">
                  <a:solidFill>
                    <a:schemeClr val="tx1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/>
                <a:t>maximaleVersSumme</a:t>
              </a:r>
              <a:r>
                <a:rPr lang="en-US" sz="1000" dirty="0" smtClean="0"/>
                <a:t>: Money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HausratZusatzdeckungstyp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4344069" y="3956088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4085307" y="3951326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" name="Textfeld 53"/>
          <p:cNvSpPr txBox="1">
            <a:spLocks noChangeArrowheads="1"/>
          </p:cNvSpPr>
          <p:nvPr/>
        </p:nvSpPr>
        <p:spPr bwMode="auto">
          <a:xfrm>
            <a:off x="6517357" y="3951326"/>
            <a:ext cx="142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4074194" y="4111782"/>
            <a:ext cx="415925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6" name="Gruppieren 17"/>
          <p:cNvGrpSpPr>
            <a:grpSpLocks/>
          </p:cNvGrpSpPr>
          <p:nvPr/>
        </p:nvGrpSpPr>
        <p:grpSpPr bwMode="auto">
          <a:xfrm>
            <a:off x="2048544" y="2132856"/>
            <a:ext cx="2027237" cy="590550"/>
            <a:chOff x="254719" y="1019700"/>
            <a:chExt cx="3600000" cy="2644478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ieren 21"/>
          <p:cNvGrpSpPr>
            <a:grpSpLocks/>
          </p:cNvGrpSpPr>
          <p:nvPr/>
        </p:nvGrpSpPr>
        <p:grpSpPr bwMode="auto">
          <a:xfrm>
            <a:off x="4491706" y="2132856"/>
            <a:ext cx="2027238" cy="590550"/>
            <a:chOff x="254719" y="1410245"/>
            <a:chExt cx="3600000" cy="225393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/>
                <a:t>p</a:t>
              </a:r>
              <a:r>
                <a:rPr lang="en-US" sz="1000" dirty="0" err="1" smtClean="0"/>
                <a:t>roduktname</a:t>
              </a:r>
              <a:r>
                <a:rPr lang="en-US" sz="1000" dirty="0" smtClean="0"/>
                <a:t>: String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feld 29"/>
          <p:cNvSpPr txBox="1">
            <a:spLocks noChangeArrowheads="1"/>
          </p:cNvSpPr>
          <p:nvPr/>
        </p:nvSpPr>
        <p:spPr bwMode="auto">
          <a:xfrm>
            <a:off x="4345656" y="2569418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feld 52"/>
          <p:cNvSpPr txBox="1">
            <a:spLocks noChangeArrowheads="1"/>
          </p:cNvSpPr>
          <p:nvPr/>
        </p:nvSpPr>
        <p:spPr bwMode="auto">
          <a:xfrm>
            <a:off x="4086894" y="2564656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27" name="Gerade Verbindung 57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4075781" y="2578943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Gerade Verbindung mit Pfeil 28"/>
          <p:cNvCxnSpPr>
            <a:stCxn id="6" idx="0"/>
            <a:endCxn id="17" idx="2"/>
          </p:cNvCxnSpPr>
          <p:nvPr/>
        </p:nvCxnSpPr>
        <p:spPr bwMode="auto">
          <a:xfrm flipV="1">
            <a:off x="3060576" y="2723406"/>
            <a:ext cx="1587" cy="796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9" idx="0"/>
            <a:endCxn id="20" idx="2"/>
          </p:cNvCxnSpPr>
          <p:nvPr/>
        </p:nvCxnSpPr>
        <p:spPr bwMode="auto">
          <a:xfrm flipV="1">
            <a:off x="5503738" y="2723406"/>
            <a:ext cx="1587" cy="796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feld 52"/>
          <p:cNvSpPr txBox="1">
            <a:spLocks noChangeArrowheads="1"/>
          </p:cNvSpPr>
          <p:nvPr/>
        </p:nvSpPr>
        <p:spPr bwMode="auto">
          <a:xfrm>
            <a:off x="3062232" y="3347591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5" name="Textfeld 52"/>
          <p:cNvSpPr txBox="1">
            <a:spLocks noChangeArrowheads="1"/>
          </p:cNvSpPr>
          <p:nvPr/>
        </p:nvSpPr>
        <p:spPr bwMode="auto">
          <a:xfrm>
            <a:off x="5505325" y="3347591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39711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18DB3F-50B3-4DEB-881E-A7E2CEFA098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der Zusatzdeckungen mit Instanzen</a:t>
            </a:r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575556" y="3051474"/>
            <a:ext cx="2027237" cy="881582"/>
            <a:chOff x="254719" y="1019700"/>
            <a:chExt cx="3600000" cy="3947717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2376218"/>
              <a:ext cx="3600000" cy="25911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chemeClr val="tx1"/>
                  </a:solidFill>
                </a:rPr>
                <a:t>/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versSumme</a:t>
              </a:r>
              <a:r>
                <a:rPr lang="en-US" sz="1000" dirty="0" smtClean="0">
                  <a:solidFill>
                    <a:schemeClr val="tx1"/>
                  </a:solidFill>
                </a:rPr>
                <a:t>: Money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HausratZusatzdeckung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3018718" y="3051474"/>
            <a:ext cx="2027238" cy="881582"/>
            <a:chOff x="254719" y="1410245"/>
            <a:chExt cx="3600000" cy="3364705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chemeClr val="tx1"/>
                  </a:solidFill>
                </a:rPr>
                <a:t>versSummeFaktor</a:t>
              </a:r>
              <a:r>
                <a:rPr lang="en-US" sz="1000" dirty="0" smtClean="0">
                  <a:solidFill>
                    <a:schemeClr val="tx1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/>
                <a:t>maximaleVersSumme</a:t>
              </a:r>
              <a:r>
                <a:rPr lang="en-US" sz="1000" dirty="0" smtClean="0"/>
                <a:t>: Money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HausratZusatzdeckungstyp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872668" y="3488036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613906" y="3483274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" name="Textfeld 53"/>
          <p:cNvSpPr txBox="1">
            <a:spLocks noChangeArrowheads="1"/>
          </p:cNvSpPr>
          <p:nvPr/>
        </p:nvSpPr>
        <p:spPr bwMode="auto">
          <a:xfrm>
            <a:off x="5045956" y="3483274"/>
            <a:ext cx="142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602793" y="3643730"/>
            <a:ext cx="415925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6" name="Gruppieren 17"/>
          <p:cNvGrpSpPr>
            <a:grpSpLocks/>
          </p:cNvGrpSpPr>
          <p:nvPr/>
        </p:nvGrpSpPr>
        <p:grpSpPr bwMode="auto">
          <a:xfrm>
            <a:off x="577143" y="1664804"/>
            <a:ext cx="2027237" cy="590550"/>
            <a:chOff x="254719" y="1019700"/>
            <a:chExt cx="3600000" cy="2644478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ieren 21"/>
          <p:cNvGrpSpPr>
            <a:grpSpLocks/>
          </p:cNvGrpSpPr>
          <p:nvPr/>
        </p:nvGrpSpPr>
        <p:grpSpPr bwMode="auto">
          <a:xfrm>
            <a:off x="3020305" y="1664804"/>
            <a:ext cx="2027238" cy="590550"/>
            <a:chOff x="254719" y="1410245"/>
            <a:chExt cx="3600000" cy="225393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/>
                <a:t>p</a:t>
              </a:r>
              <a:r>
                <a:rPr lang="en-US" sz="1000" dirty="0" err="1" smtClean="0"/>
                <a:t>roduktname</a:t>
              </a:r>
              <a:r>
                <a:rPr lang="en-US" sz="1000" dirty="0" smtClean="0"/>
                <a:t>: String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feld 29"/>
          <p:cNvSpPr txBox="1">
            <a:spLocks noChangeArrowheads="1"/>
          </p:cNvSpPr>
          <p:nvPr/>
        </p:nvSpPr>
        <p:spPr bwMode="auto">
          <a:xfrm>
            <a:off x="2874255" y="2101366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feld 52"/>
          <p:cNvSpPr txBox="1">
            <a:spLocks noChangeArrowheads="1"/>
          </p:cNvSpPr>
          <p:nvPr/>
        </p:nvSpPr>
        <p:spPr bwMode="auto">
          <a:xfrm>
            <a:off x="2615493" y="2096604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27" name="Gerade Verbindung 57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2604380" y="2110891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Gerade Verbindung mit Pfeil 28"/>
          <p:cNvCxnSpPr>
            <a:stCxn id="6" idx="0"/>
            <a:endCxn id="17" idx="2"/>
          </p:cNvCxnSpPr>
          <p:nvPr/>
        </p:nvCxnSpPr>
        <p:spPr bwMode="auto">
          <a:xfrm flipV="1">
            <a:off x="1589175" y="2255354"/>
            <a:ext cx="1587" cy="796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9" idx="0"/>
            <a:endCxn id="20" idx="2"/>
          </p:cNvCxnSpPr>
          <p:nvPr/>
        </p:nvCxnSpPr>
        <p:spPr bwMode="auto">
          <a:xfrm flipV="1">
            <a:off x="4032337" y="2255354"/>
            <a:ext cx="1587" cy="796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feld 52"/>
          <p:cNvSpPr txBox="1">
            <a:spLocks noChangeArrowheads="1"/>
          </p:cNvSpPr>
          <p:nvPr/>
        </p:nvSpPr>
        <p:spPr bwMode="auto">
          <a:xfrm>
            <a:off x="1590831" y="2879539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5" name="Textfeld 52"/>
          <p:cNvSpPr txBox="1">
            <a:spLocks noChangeArrowheads="1"/>
          </p:cNvSpPr>
          <p:nvPr/>
        </p:nvSpPr>
        <p:spPr bwMode="auto">
          <a:xfrm>
            <a:off x="4033924" y="2879539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*</a:t>
            </a:r>
          </a:p>
        </p:txBody>
      </p:sp>
      <p:grpSp>
        <p:nvGrpSpPr>
          <p:cNvPr id="28" name="Gruppieren 21"/>
          <p:cNvGrpSpPr>
            <a:grpSpLocks/>
          </p:cNvGrpSpPr>
          <p:nvPr/>
        </p:nvGrpSpPr>
        <p:grpSpPr bwMode="auto">
          <a:xfrm>
            <a:off x="4247964" y="4851674"/>
            <a:ext cx="2027238" cy="881582"/>
            <a:chOff x="254719" y="1410245"/>
            <a:chExt cx="3600000" cy="3364705"/>
          </a:xfrm>
        </p:grpSpPr>
        <p:sp>
          <p:nvSpPr>
            <p:cNvPr id="3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chemeClr val="tx1"/>
                  </a:solidFill>
                </a:rPr>
                <a:t>versSummeFaktor</a:t>
              </a:r>
              <a:r>
                <a:rPr lang="en-US" sz="1000" dirty="0" smtClean="0">
                  <a:solidFill>
                    <a:schemeClr val="tx1"/>
                  </a:solidFill>
                </a:rPr>
                <a:t>=0.05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/>
                <a:t>maximaleVersSumme</a:t>
              </a:r>
              <a:r>
                <a:rPr lang="en-US" sz="1000" dirty="0" smtClean="0"/>
                <a:t>=null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HausratZusatzdeckungstyp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pieren 21"/>
          <p:cNvGrpSpPr>
            <a:grpSpLocks/>
          </p:cNvGrpSpPr>
          <p:nvPr/>
        </p:nvGrpSpPr>
        <p:grpSpPr bwMode="auto">
          <a:xfrm>
            <a:off x="1727684" y="4851674"/>
            <a:ext cx="2027238" cy="881582"/>
            <a:chOff x="254719" y="1410245"/>
            <a:chExt cx="3600000" cy="3364705"/>
          </a:xfrm>
        </p:grpSpPr>
        <p:sp>
          <p:nvSpPr>
            <p:cNvPr id="36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chemeClr val="tx1"/>
                  </a:solidFill>
                </a:rPr>
                <a:t>versSummeFaktor</a:t>
              </a:r>
              <a:r>
                <a:rPr lang="en-US" sz="1000" dirty="0" smtClean="0">
                  <a:solidFill>
                    <a:schemeClr val="tx1"/>
                  </a:solidFill>
                </a:rPr>
                <a:t>=0.01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/>
                <a:t>maximaleVersSumme</a:t>
              </a:r>
              <a:r>
                <a:rPr lang="en-US" sz="1000" dirty="0" smtClean="0"/>
                <a:t>=5000EUR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Fahrraddiebstahl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Gerade Verbindung mit Pfeil 58"/>
          <p:cNvCxnSpPr>
            <a:cxnSpLocks noChangeShapeType="1"/>
          </p:cNvCxnSpPr>
          <p:nvPr/>
        </p:nvCxnSpPr>
        <p:spPr bwMode="auto">
          <a:xfrm flipV="1">
            <a:off x="2741303" y="3933056"/>
            <a:ext cx="678569" cy="9186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9" name="Gerade Verbindung mit Pfeil 58"/>
          <p:cNvCxnSpPr>
            <a:cxnSpLocks noChangeShapeType="1"/>
            <a:stCxn id="31" idx="0"/>
          </p:cNvCxnSpPr>
          <p:nvPr/>
        </p:nvCxnSpPr>
        <p:spPr bwMode="auto">
          <a:xfrm flipH="1" flipV="1">
            <a:off x="4716016" y="3933056"/>
            <a:ext cx="545567" cy="9186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40" name="Textfeld 61"/>
          <p:cNvSpPr txBox="1">
            <a:spLocks noChangeArrowheads="1"/>
          </p:cNvSpPr>
          <p:nvPr/>
        </p:nvSpPr>
        <p:spPr bwMode="auto">
          <a:xfrm>
            <a:off x="2225105" y="4291577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chemeClr val="tx1"/>
                </a:solidFill>
              </a:rPr>
              <a:t>&lt;&lt;</a:t>
            </a:r>
            <a:r>
              <a:rPr lang="de-DE" sz="800" dirty="0" err="1">
                <a:solidFill>
                  <a:schemeClr val="tx1"/>
                </a:solidFill>
              </a:rPr>
              <a:t>instanceOf</a:t>
            </a:r>
            <a:r>
              <a:rPr lang="de-DE" sz="8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Textfeld 61"/>
          <p:cNvSpPr txBox="1">
            <a:spLocks noChangeArrowheads="1"/>
          </p:cNvSpPr>
          <p:nvPr/>
        </p:nvSpPr>
        <p:spPr bwMode="auto">
          <a:xfrm>
            <a:off x="5047543" y="4294734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chemeClr val="tx1"/>
                </a:solidFill>
              </a:rPr>
              <a:t>&lt;&lt;</a:t>
            </a:r>
            <a:r>
              <a:rPr lang="de-DE" sz="800" dirty="0" err="1">
                <a:solidFill>
                  <a:schemeClr val="tx1"/>
                </a:solidFill>
              </a:rPr>
              <a:t>instanceOf</a:t>
            </a:r>
            <a:r>
              <a:rPr lang="de-DE" sz="8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2" name="Legende mit Linie 1 41"/>
          <p:cNvSpPr/>
          <p:nvPr/>
        </p:nvSpPr>
        <p:spPr bwMode="auto">
          <a:xfrm>
            <a:off x="6706133" y="2464321"/>
            <a:ext cx="1900160" cy="1055859"/>
          </a:xfrm>
          <a:prstGeom prst="borderCallout1">
            <a:avLst>
              <a:gd name="adj1" fmla="val 20193"/>
              <a:gd name="adj2" fmla="val -313"/>
              <a:gd name="adj3" fmla="val 72085"/>
              <a:gd name="adj4" fmla="val -871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 smtClean="0"/>
              <a:t>Vereinfachte Darstellung</a:t>
            </a:r>
          </a:p>
          <a:p>
            <a:r>
              <a:rPr lang="de-DE" sz="1100" dirty="0" smtClean="0"/>
              <a:t>(ohne Anpassungsstufen)</a:t>
            </a:r>
            <a:endParaRPr lang="de-DE" sz="1100" dirty="0"/>
          </a:p>
          <a:p>
            <a:endParaRPr lang="de-DE" sz="110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039379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976D70-9B9B-4930-B996-DEA8D03BD61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der Zusatzdeckungen mit </a:t>
            </a:r>
            <a:r>
              <a:rPr lang="de-DE" dirty="0" err="1" smtClean="0"/>
              <a:t>Qualifier</a:t>
            </a:r>
            <a:endParaRPr lang="de-DE" dirty="0"/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575556" y="3051474"/>
            <a:ext cx="2027237" cy="881582"/>
            <a:chOff x="254719" y="1019700"/>
            <a:chExt cx="3600000" cy="3947717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2376218"/>
              <a:ext cx="3600000" cy="25911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chemeClr val="tx1"/>
                  </a:solidFill>
                </a:rPr>
                <a:t>/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versSumme</a:t>
              </a:r>
              <a:r>
                <a:rPr lang="en-US" sz="1000" dirty="0" smtClean="0">
                  <a:solidFill>
                    <a:schemeClr val="tx1"/>
                  </a:solidFill>
                </a:rPr>
                <a:t>: Money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HausratZusatzdeckung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3018718" y="3051474"/>
            <a:ext cx="2027238" cy="881582"/>
            <a:chOff x="254719" y="1410245"/>
            <a:chExt cx="3600000" cy="3364705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chemeClr val="tx1"/>
                  </a:solidFill>
                </a:rPr>
                <a:t>versSummeFaktor</a:t>
              </a:r>
              <a:r>
                <a:rPr lang="en-US" sz="1000" dirty="0" smtClean="0">
                  <a:solidFill>
                    <a:schemeClr val="tx1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/>
                <a:t>maximaleVersSumme</a:t>
              </a:r>
              <a:r>
                <a:rPr lang="en-US" sz="1000" dirty="0" smtClean="0"/>
                <a:t>: Money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HausratZusatzdeckungstyp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872668" y="3488036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613906" y="3483274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" name="Textfeld 53"/>
          <p:cNvSpPr txBox="1">
            <a:spLocks noChangeArrowheads="1"/>
          </p:cNvSpPr>
          <p:nvPr/>
        </p:nvSpPr>
        <p:spPr bwMode="auto">
          <a:xfrm>
            <a:off x="5045956" y="3483274"/>
            <a:ext cx="142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602793" y="3643730"/>
            <a:ext cx="415925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6" name="Gruppieren 17"/>
          <p:cNvGrpSpPr>
            <a:grpSpLocks/>
          </p:cNvGrpSpPr>
          <p:nvPr/>
        </p:nvGrpSpPr>
        <p:grpSpPr bwMode="auto">
          <a:xfrm>
            <a:off x="577143" y="1664804"/>
            <a:ext cx="2027237" cy="590550"/>
            <a:chOff x="254719" y="1019700"/>
            <a:chExt cx="3600000" cy="2644478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ieren 21"/>
          <p:cNvGrpSpPr>
            <a:grpSpLocks/>
          </p:cNvGrpSpPr>
          <p:nvPr/>
        </p:nvGrpSpPr>
        <p:grpSpPr bwMode="auto">
          <a:xfrm>
            <a:off x="3020305" y="1664804"/>
            <a:ext cx="2027238" cy="590550"/>
            <a:chOff x="254719" y="1410245"/>
            <a:chExt cx="3600000" cy="225393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/>
                <a:t>p</a:t>
              </a:r>
              <a:r>
                <a:rPr lang="en-US" sz="1000" dirty="0" err="1" smtClean="0"/>
                <a:t>roduktname</a:t>
              </a:r>
              <a:r>
                <a:rPr lang="en-US" sz="1000" dirty="0" smtClean="0"/>
                <a:t>: String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feld 29"/>
          <p:cNvSpPr txBox="1">
            <a:spLocks noChangeArrowheads="1"/>
          </p:cNvSpPr>
          <p:nvPr/>
        </p:nvSpPr>
        <p:spPr bwMode="auto">
          <a:xfrm>
            <a:off x="2874255" y="2101366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feld 52"/>
          <p:cNvSpPr txBox="1">
            <a:spLocks noChangeArrowheads="1"/>
          </p:cNvSpPr>
          <p:nvPr/>
        </p:nvSpPr>
        <p:spPr bwMode="auto">
          <a:xfrm>
            <a:off x="2615493" y="2096604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27" name="Gerade Verbindung 57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2604380" y="2110891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Gerade Verbindung mit Pfeil 28"/>
          <p:cNvCxnSpPr>
            <a:stCxn id="6" idx="0"/>
            <a:endCxn id="17" idx="2"/>
          </p:cNvCxnSpPr>
          <p:nvPr/>
        </p:nvCxnSpPr>
        <p:spPr bwMode="auto">
          <a:xfrm flipV="1">
            <a:off x="1589175" y="2255354"/>
            <a:ext cx="1587" cy="796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9" idx="0"/>
            <a:endCxn id="20" idx="2"/>
          </p:cNvCxnSpPr>
          <p:nvPr/>
        </p:nvCxnSpPr>
        <p:spPr bwMode="auto">
          <a:xfrm flipV="1">
            <a:off x="4032337" y="2255354"/>
            <a:ext cx="1587" cy="796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feld 52"/>
          <p:cNvSpPr txBox="1">
            <a:spLocks noChangeArrowheads="1"/>
          </p:cNvSpPr>
          <p:nvPr/>
        </p:nvSpPr>
        <p:spPr bwMode="auto">
          <a:xfrm>
            <a:off x="827584" y="2842369"/>
            <a:ext cx="1620180" cy="226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 err="1" smtClean="0">
                <a:solidFill>
                  <a:schemeClr val="tx1"/>
                </a:solidFill>
              </a:rPr>
              <a:t>HausratZusatzdeckungstyp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5" name="Textfeld 52"/>
          <p:cNvSpPr txBox="1">
            <a:spLocks noChangeArrowheads="1"/>
          </p:cNvSpPr>
          <p:nvPr/>
        </p:nvSpPr>
        <p:spPr bwMode="auto">
          <a:xfrm>
            <a:off x="4033924" y="2879539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chemeClr val="tx1"/>
                </a:solidFill>
              </a:rPr>
              <a:t>*</a:t>
            </a:r>
          </a:p>
        </p:txBody>
      </p:sp>
      <p:grpSp>
        <p:nvGrpSpPr>
          <p:cNvPr id="28" name="Gruppieren 21"/>
          <p:cNvGrpSpPr>
            <a:grpSpLocks/>
          </p:cNvGrpSpPr>
          <p:nvPr/>
        </p:nvGrpSpPr>
        <p:grpSpPr bwMode="auto">
          <a:xfrm>
            <a:off x="4247964" y="4851674"/>
            <a:ext cx="2027238" cy="881582"/>
            <a:chOff x="254719" y="1410245"/>
            <a:chExt cx="3600000" cy="3364705"/>
          </a:xfrm>
        </p:grpSpPr>
        <p:sp>
          <p:nvSpPr>
            <p:cNvPr id="3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chemeClr val="tx1"/>
                  </a:solidFill>
                </a:rPr>
                <a:t>versSummeFaktor</a:t>
              </a:r>
              <a:r>
                <a:rPr lang="en-US" sz="1000" dirty="0" smtClean="0">
                  <a:solidFill>
                    <a:schemeClr val="tx1"/>
                  </a:solidFill>
                </a:rPr>
                <a:t>=0.05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/>
                <a:t>maximaleVersSumme</a:t>
              </a:r>
              <a:r>
                <a:rPr lang="en-US" sz="1000" dirty="0" smtClean="0"/>
                <a:t>=null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HausratZusatzdeckungstyp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pieren 21"/>
          <p:cNvGrpSpPr>
            <a:grpSpLocks/>
          </p:cNvGrpSpPr>
          <p:nvPr/>
        </p:nvGrpSpPr>
        <p:grpSpPr bwMode="auto">
          <a:xfrm>
            <a:off x="1727684" y="4851674"/>
            <a:ext cx="2027238" cy="881582"/>
            <a:chOff x="254719" y="1410245"/>
            <a:chExt cx="3600000" cy="3364705"/>
          </a:xfrm>
        </p:grpSpPr>
        <p:sp>
          <p:nvSpPr>
            <p:cNvPr id="36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chemeClr val="tx1"/>
                  </a:solidFill>
                </a:rPr>
                <a:t>versSummeFaktor</a:t>
              </a:r>
              <a:r>
                <a:rPr lang="en-US" sz="1000" dirty="0" smtClean="0">
                  <a:solidFill>
                    <a:schemeClr val="tx1"/>
                  </a:solidFill>
                </a:rPr>
                <a:t>=0.01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/>
                <a:t>maximaleVersSumme</a:t>
              </a:r>
              <a:r>
                <a:rPr lang="en-US" sz="1000" dirty="0" smtClean="0"/>
                <a:t>=5000EUR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Fahrraddiebstahl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Gerade Verbindung mit Pfeil 58"/>
          <p:cNvCxnSpPr>
            <a:cxnSpLocks noChangeShapeType="1"/>
          </p:cNvCxnSpPr>
          <p:nvPr/>
        </p:nvCxnSpPr>
        <p:spPr bwMode="auto">
          <a:xfrm flipV="1">
            <a:off x="2741303" y="3933056"/>
            <a:ext cx="678569" cy="9186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9" name="Gerade Verbindung mit Pfeil 58"/>
          <p:cNvCxnSpPr>
            <a:cxnSpLocks noChangeShapeType="1"/>
            <a:stCxn id="31" idx="0"/>
          </p:cNvCxnSpPr>
          <p:nvPr/>
        </p:nvCxnSpPr>
        <p:spPr bwMode="auto">
          <a:xfrm flipH="1" flipV="1">
            <a:off x="4716016" y="3933056"/>
            <a:ext cx="545567" cy="9186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40" name="Textfeld 61"/>
          <p:cNvSpPr txBox="1">
            <a:spLocks noChangeArrowheads="1"/>
          </p:cNvSpPr>
          <p:nvPr/>
        </p:nvSpPr>
        <p:spPr bwMode="auto">
          <a:xfrm>
            <a:off x="2225105" y="4291577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chemeClr val="tx1"/>
                </a:solidFill>
              </a:rPr>
              <a:t>&lt;&lt;</a:t>
            </a:r>
            <a:r>
              <a:rPr lang="de-DE" sz="800" dirty="0" err="1">
                <a:solidFill>
                  <a:schemeClr val="tx1"/>
                </a:solidFill>
              </a:rPr>
              <a:t>instanceOf</a:t>
            </a:r>
            <a:r>
              <a:rPr lang="de-DE" sz="8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Textfeld 61"/>
          <p:cNvSpPr txBox="1">
            <a:spLocks noChangeArrowheads="1"/>
          </p:cNvSpPr>
          <p:nvPr/>
        </p:nvSpPr>
        <p:spPr bwMode="auto">
          <a:xfrm>
            <a:off x="5047543" y="4294734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chemeClr val="tx1"/>
                </a:solidFill>
              </a:rPr>
              <a:t>&lt;&lt;</a:t>
            </a:r>
            <a:r>
              <a:rPr lang="de-DE" sz="800" dirty="0" err="1">
                <a:solidFill>
                  <a:schemeClr val="tx1"/>
                </a:solidFill>
              </a:rPr>
              <a:t>instanceOf</a:t>
            </a:r>
            <a:r>
              <a:rPr lang="de-DE" sz="8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2" name="Legende mit Linie 1 41"/>
          <p:cNvSpPr/>
          <p:nvPr/>
        </p:nvSpPr>
        <p:spPr bwMode="auto">
          <a:xfrm>
            <a:off x="6706133" y="2464321"/>
            <a:ext cx="1900160" cy="1055859"/>
          </a:xfrm>
          <a:prstGeom prst="borderCallout1">
            <a:avLst>
              <a:gd name="adj1" fmla="val 20193"/>
              <a:gd name="adj2" fmla="val -313"/>
              <a:gd name="adj3" fmla="val 72085"/>
              <a:gd name="adj4" fmla="val -871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 smtClean="0"/>
              <a:t>Vereinfachte Darstellung</a:t>
            </a:r>
          </a:p>
          <a:p>
            <a:r>
              <a:rPr lang="de-DE" sz="1100" dirty="0" smtClean="0"/>
              <a:t>(ohne Anpassungsstufen)</a:t>
            </a:r>
            <a:endParaRPr lang="de-DE" sz="1100" dirty="0"/>
          </a:p>
          <a:p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1589174" y="2653414"/>
            <a:ext cx="49855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57999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Anlegen der Zusatzdeckungen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64398"/>
              </p:ext>
            </p:extLst>
          </p:nvPr>
        </p:nvGraphicFramePr>
        <p:xfrm>
          <a:off x="755576" y="1916832"/>
          <a:ext cx="7488831" cy="163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9927"/>
                <a:gridCol w="2660352"/>
                <a:gridCol w="26385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HRD-Fahrraddiebstahl 2008-04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HDR-Überspannung</a:t>
                      </a:r>
                      <a:r>
                        <a:rPr lang="de-DE" sz="1400" baseline="0" dirty="0" smtClean="0"/>
                        <a:t> 2008-04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Fahrraddiebstahl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Überspannungsschutz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VersSummenFaktor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0.01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0.05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Maximale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VersSumme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3000 EUR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&lt;null&gt;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F33B02-87A6-40B0-AB8B-B59D3A3BC13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441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Berechnungen mit der Faktor-IPS Formelsprache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304764"/>
            <a:ext cx="7280275" cy="4246563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Einfache Berechnungsvorschriften, die ein Fachbereich unabhängig von einer Anwendungsentwicklung implementieren möchte, können in Faktor-IPS mit Formelausdrücken angegeben werden.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Formelsprache ist an die Formelsprache von Excel angelehnt.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Um Formeln in einem Produktbaustein angeben zu können, muss in der Produktklasse des Bausteines eine Formelsignatur angegeben werden.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Eine Formelsignatur kann weiterhin einem als </a:t>
            </a:r>
            <a:r>
              <a:rPr lang="de-DE" i="1" dirty="0"/>
              <a:t>abgeleitet</a:t>
            </a:r>
            <a:r>
              <a:rPr lang="de-DE" dirty="0"/>
              <a:t> gekennzeichneten Vertragsklassenattribut zugeordnet werden. D.h. die Werte des Vertragsattributs können durch die Produktkonfiguration bestimmt werden.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Das folgende Beispiel zeigt dies.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67B7EB-4FCE-4302-82ED-9AFA2E66CD2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469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Beitragsberechnung für die Zusatzdeckungen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340768"/>
            <a:ext cx="7280275" cy="424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Basisbeiträge sollen über Formelausdrücke angegeben werden</a:t>
            </a:r>
          </a:p>
          <a:p>
            <a:pPr marL="366798" lvl="1" indent="-285750">
              <a:spcAft>
                <a:spcPts val="1200"/>
              </a:spcAft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 </a:t>
            </a:r>
            <a:r>
              <a:rPr kumimoji="1" lang="de-DE" dirty="0">
                <a:ea typeface="+mn-ea"/>
                <a:cs typeface="+mn-cs"/>
              </a:rPr>
              <a:t>Fahrraddiebstahl 10% der Versicherungssumme</a:t>
            </a:r>
          </a:p>
          <a:p>
            <a:pPr marL="366798" lvl="1" indent="-285750">
              <a:spcAft>
                <a:spcPts val="1200"/>
              </a:spcAft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kumimoji="1" lang="de-DE" dirty="0">
                <a:ea typeface="+mn-ea"/>
                <a:cs typeface="+mn-cs"/>
              </a:rPr>
              <a:t>Überspannung 10EUR + 3% der Versicherungssumme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6B02C1-A352-4376-B80E-59085FBBD15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036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Übungen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3CD88A-609D-44F7-8BFD-30A17A663DF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580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Bildschirmpräsentation (4:3)</PresentationFormat>
  <Paragraphs>134</Paragraphs>
  <Slides>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Master - ConVista General </vt:lpstr>
      <vt:lpstr>Inhalt - Modellierung &amp; Produktdefinition</vt:lpstr>
      <vt:lpstr>Fachliche Anforderungen</vt:lpstr>
      <vt:lpstr>Modell der Zusatzdeckungen</vt:lpstr>
      <vt:lpstr>Modell der Zusatzdeckungen mit Instanzen</vt:lpstr>
      <vt:lpstr>Modell der Zusatzdeckungen mit Qualifier</vt:lpstr>
      <vt:lpstr>Demo: Anlegen der Zusatzdeckungen</vt:lpstr>
      <vt:lpstr>Berechnungen mit der Faktor-IPS Formelsprache</vt:lpstr>
      <vt:lpstr>Demo: Beitragsberechnung für die Zusatzdeckungen</vt:lpstr>
      <vt:lpstr>Übungen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1593</cp:revision>
  <cp:lastPrinted>2012-11-15T10:54:39Z</cp:lastPrinted>
  <dcterms:created xsi:type="dcterms:W3CDTF">2005-03-22T09:36:15Z</dcterms:created>
  <dcterms:modified xsi:type="dcterms:W3CDTF">2012-11-15T17:39:10Z</dcterms:modified>
  <cp:category>Master</cp:category>
  <cp:contentStatus>RELEASED</cp:contentStatus>
</cp:coreProperties>
</file>