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375" r:id="rId2"/>
    <p:sldId id="376" r:id="rId3"/>
    <p:sldId id="377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75"/>
            <p14:sldId id="376"/>
            <p14:sldId id="377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317">
          <p15:clr>
            <a:srgbClr val="A4A3A4"/>
          </p15:clr>
        </p15:guide>
        <p15:guide id="3" orient="horz" pos="2478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orient="horz" pos="3498">
          <p15:clr>
            <a:srgbClr val="A4A3A4"/>
          </p15:clr>
        </p15:guide>
        <p15:guide id="6" pos="3356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01" d="100"/>
          <a:sy n="101" d="100"/>
        </p:scale>
        <p:origin x="1536" y="78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886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361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462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9A69B4D-59F3-4685-80DB-21A7405CC474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952188C-EBCA-4D72-937B-CA4757EA6AAE}" type="datetime1">
              <a:rPr lang="de-DE" smtClean="0"/>
              <a:t>29.09.2015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84E3EA2-7308-44C6-8772-FC663B756875}" type="datetime1">
              <a:rPr lang="de-DE" smtClean="0"/>
              <a:t>29.09.2015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76A15A3-68D8-41AF-8B47-D9651D8EA3AA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CF59BC6-DC10-477A-A04D-9BAA99F49B8B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055C5F6-2756-4509-8497-2CE83A7B4FD5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III.C-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AC1F88E-FC1E-4ED7-AFB2-FE76D16796DD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B6279E-53A7-4656-A7B5-9E7B07E8FB4E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D46D78C-2856-4360-9378-5B7FEF775369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66E7E07-E70F-4035-B745-10D58F9E4EE1}" type="datetime1">
              <a:rPr lang="de-DE" smtClean="0"/>
              <a:t>29.09.2015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B6BB14C-1D29-49F4-A361-4DFE3CDB639E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400105-BE21-46EA-969D-5905279EBF9A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36B3D74-888B-4579-8ECA-F79ED67C9FED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11.gif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11.gif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image" Target="../media/image11.gif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11.gif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8506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A4CB57-E79D-442B-B4A3-2B58392E5AB2}" type="datetime1">
              <a:rPr lang="de-DE" smtClean="0"/>
              <a:t>29.09.2015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019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III.C.2 </a:t>
            </a:r>
            <a:endParaRPr lang="pt-BR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13B57C-2DE6-414E-8D11-766986C9CA20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2788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5C0FB0-339F-40BE-880C-9EA7459F27BC}" type="datetime1">
              <a:rPr lang="de-DE" smtClean="0"/>
              <a:t>29.09.2015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65127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III.C.3 </a:t>
                      </a:r>
                      <a:r>
                        <a:rPr lang="de-DE" sz="16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5880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Konfigurationsmöglichkeit eines Hausratvertrages</a:t>
            </a:r>
            <a:endParaRPr lang="pt-BR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20654"/>
              </p:ext>
            </p:extLst>
          </p:nvPr>
        </p:nvGraphicFramePr>
        <p:xfrm>
          <a:off x="611560" y="1961428"/>
          <a:ext cx="7776864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0"/>
                <a:gridCol w="5256584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Änderbare Eigenschaft des Hausratvertrags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 smtClean="0">
                          <a:effectLst/>
                        </a:rPr>
                        <a:t>Konfigurationsmöglichkeiten im Produkt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zahlweise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Die im Vertrag erlaubten Zahlweisen.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</a:t>
                      </a:r>
                      <a:r>
                        <a:rPr lang="de-DE" sz="1400" dirty="0">
                          <a:effectLst/>
                        </a:rPr>
                        <a:t>für die Zahlweise bei Erzeugung eines neuen Vertrags.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err="1">
                          <a:effectLst/>
                        </a:rPr>
                        <a:t>wohnflaeche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Bereich (min, </a:t>
                      </a:r>
                      <a:r>
                        <a:rPr lang="de-DE" sz="1400" dirty="0" err="1">
                          <a:effectLst/>
                        </a:rPr>
                        <a:t>max</a:t>
                      </a:r>
                      <a:r>
                        <a:rPr lang="de-DE" sz="1400" dirty="0">
                          <a:effectLst/>
                        </a:rPr>
                        <a:t>), in dem die Wohnfläche liegen muss.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für </a:t>
                      </a:r>
                      <a:r>
                        <a:rPr lang="de-DE" sz="1400" dirty="0">
                          <a:effectLst/>
                        </a:rPr>
                        <a:t>die Wohnfläche bei Erzeugung eines neuen Vertrags.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err="1">
                          <a:effectLst/>
                        </a:rPr>
                        <a:t>versSumme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Bereich, in dem die Versicherungssumme liegen muss.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für </a:t>
                      </a:r>
                      <a:r>
                        <a:rPr lang="de-DE" sz="1400" dirty="0">
                          <a:effectLst/>
                        </a:rPr>
                        <a:t>die Versicherungssumme bei Erzeugung eines neuen Vertrags.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6F69F2-750A-429E-ABBF-76BA201674AD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6704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Beispielprodukte: HR-Kompakt &amp; HR-Optimal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61246"/>
              </p:ext>
            </p:extLst>
          </p:nvPr>
        </p:nvGraphicFramePr>
        <p:xfrm>
          <a:off x="1224000" y="2141200"/>
          <a:ext cx="6672399" cy="272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311"/>
                <a:gridCol w="1639955"/>
                <a:gridCol w="2224133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Konfigurationsmöglichkeit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HR-Kompakt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HR-Optimal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smtClean="0">
                          <a:effectLst/>
                        </a:rPr>
                        <a:t>Vorbelegungswert Zahlweise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jährlich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jährlich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Erlaubte Zahlweisen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halbjährlich, jährlich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monatlich, vierteljährlich, halbjährlich, jährlich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smtClean="0">
                          <a:effectLst/>
                        </a:rPr>
                        <a:t>Vorbelegungswert Wohnfläche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Erlaubter Bereich Wohnfläche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0-1000 qm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0-2000 qm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Defaultwert VersSumme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Erlaubter Bereich VersSumme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10Tsd – 2Mio Euro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10Tsd – 5Mio Euro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987C90-B923-4191-B0D9-0568E390164D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690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3169150" y="1756608"/>
            <a:ext cx="2410962" cy="2556083"/>
            <a:chOff x="4852416" y="1650282"/>
            <a:chExt cx="3600001" cy="2845173"/>
          </a:xfrm>
        </p:grpSpPr>
        <p:sp>
          <p:nvSpPr>
            <p:cNvPr id="14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52416" y="2020163"/>
              <a:ext cx="3600000" cy="2475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72000" rIns="36000" bIns="182880" anchor="t" anchorCtr="0"/>
            <a:lstStyle/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p</a:t>
              </a:r>
              <a:r>
                <a:rPr lang="en-US" sz="1000" dirty="0" err="1" smtClean="0"/>
                <a:t>roduktname</a:t>
              </a:r>
              <a:r>
                <a:rPr lang="en-US" sz="1000" dirty="0" smtClean="0"/>
                <a:t> : String</a:t>
              </a:r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defaultZahlweise</a:t>
              </a:r>
              <a:r>
                <a:rPr lang="en-US" sz="1000" dirty="0" smtClean="0"/>
                <a:t> : Integer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allowedValuesForZahlweise</a:t>
              </a:r>
              <a:r>
                <a:rPr lang="en-US" sz="1000" dirty="0" smtClean="0"/>
                <a:t> : Collection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d</a:t>
              </a:r>
              <a:r>
                <a:rPr lang="en-US" sz="1000" dirty="0" err="1" smtClean="0"/>
                <a:t>efaultwohnflaeche</a:t>
              </a:r>
              <a:r>
                <a:rPr lang="en-US" sz="1000" dirty="0" smtClean="0"/>
                <a:t> : Integer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rangeForWohnflaeche</a:t>
              </a:r>
              <a:r>
                <a:rPr lang="en-US" sz="1000" dirty="0" smtClean="0"/>
                <a:t> : </a:t>
              </a:r>
              <a:r>
                <a:rPr lang="en-US" sz="1000" dirty="0" err="1" smtClean="0"/>
                <a:t>IntegerRange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defaultVersSumme</a:t>
              </a:r>
              <a:r>
                <a:rPr lang="en-US" sz="1000" dirty="0" smtClean="0"/>
                <a:t> : Money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rangeForVersSumme</a:t>
              </a:r>
              <a:r>
                <a:rPr lang="en-US" sz="1000" dirty="0" smtClean="0"/>
                <a:t> : </a:t>
              </a:r>
              <a:r>
                <a:rPr lang="en-US" sz="1000" dirty="0" err="1" smtClean="0"/>
                <a:t>MoneyRange</a:t>
              </a:r>
              <a:endParaRPr lang="en-US" sz="1000" dirty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/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52417" y="1650282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Konfigurierbare</a:t>
            </a:r>
            <a:r>
              <a:rPr lang="de-DE" b="0" dirty="0"/>
              <a:t> </a:t>
            </a:r>
            <a:r>
              <a:rPr lang="de-DE" dirty="0"/>
              <a:t>Vertragsattribute</a:t>
            </a:r>
            <a:r>
              <a:rPr lang="de-DE" b="0" dirty="0"/>
              <a:t> – </a:t>
            </a:r>
            <a:r>
              <a:rPr lang="de-DE" dirty="0"/>
              <a:t>Modell</a:t>
            </a:r>
            <a:r>
              <a:rPr lang="de-DE" b="0" dirty="0"/>
              <a:t> &amp; </a:t>
            </a:r>
            <a:r>
              <a:rPr lang="de-DE" dirty="0" smtClean="0"/>
              <a:t>Bausteine</a:t>
            </a:r>
            <a:endParaRPr lang="de-DE" sz="1600" i="1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51376" y="1756608"/>
            <a:ext cx="2289819" cy="2413232"/>
            <a:chOff x="254719" y="1638296"/>
            <a:chExt cx="3600000" cy="191266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1894960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plz</a:t>
              </a:r>
              <a:r>
                <a:rPr lang="en-US" sz="1100" dirty="0" smtClean="0"/>
                <a:t> : String 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smtClean="0"/>
                <a:t>/</a:t>
              </a:r>
              <a:r>
                <a:rPr lang="en-US" sz="1100" dirty="0" err="1" smtClean="0"/>
                <a:t>tarifzone</a:t>
              </a:r>
              <a:r>
                <a:rPr lang="en-US" sz="1100" dirty="0" smtClean="0"/>
                <a:t> 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zahlweise</a:t>
              </a:r>
              <a:r>
                <a:rPr lang="en-US" sz="1100" dirty="0" smtClean="0"/>
                <a:t> : Integer</a:t>
              </a:r>
              <a:endParaRPr lang="en-US" sz="1000" i="1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100" dirty="0" err="1" smtClean="0"/>
                <a:t>wohnflaeche</a:t>
              </a:r>
              <a:r>
                <a:rPr lang="en-US" sz="1100" dirty="0" smtClean="0"/>
                <a:t> : Integer</a:t>
              </a:r>
              <a:br>
                <a:rPr lang="en-US" sz="1100" dirty="0" smtClean="0"/>
              </a:br>
              <a:r>
                <a:rPr lang="en-US" sz="1100" dirty="0" smtClean="0"/>
                <a:t>/</a:t>
              </a:r>
              <a:r>
                <a:rPr lang="en-US" sz="1100" dirty="0" err="1" smtClean="0"/>
                <a:t>vorschlagVersSumme</a:t>
              </a:r>
              <a:r>
                <a:rPr lang="en-US" sz="1100" dirty="0" smtClean="0"/>
                <a:t> : Money</a:t>
              </a:r>
              <a:br>
                <a:rPr lang="en-US" sz="1100" dirty="0" smtClean="0"/>
              </a:br>
              <a:r>
                <a:rPr lang="en-US" sz="1100" dirty="0" err="1" smtClean="0"/>
                <a:t>versSumme</a:t>
              </a:r>
              <a:r>
                <a:rPr lang="en-US" sz="1100" dirty="0" smtClean="0"/>
                <a:t> : Money</a:t>
              </a:r>
              <a:endParaRPr lang="en-US" sz="1000" dirty="0"/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264370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331937" y="1729453"/>
            <a:ext cx="2452531" cy="2583237"/>
            <a:chOff x="4852416" y="1650283"/>
            <a:chExt cx="3068566" cy="2072612"/>
          </a:xfrm>
        </p:grpSpPr>
        <p:sp>
          <p:nvSpPr>
            <p:cNvPr id="23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52416" y="1920643"/>
              <a:ext cx="3068566" cy="1802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72000" rIns="36000" bIns="182880" anchor="t" anchorCtr="0"/>
            <a:lstStyle/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produktname</a:t>
              </a:r>
              <a:r>
                <a:rPr lang="en-US" sz="1000" dirty="0" smtClean="0"/>
                <a:t>=“HR-</a:t>
              </a:r>
              <a:r>
                <a:rPr lang="en-US" sz="1000" dirty="0" err="1" smtClean="0"/>
                <a:t>Kompakt</a:t>
              </a:r>
              <a:r>
                <a:rPr lang="en-US" sz="1000" dirty="0" smtClean="0"/>
                <a:t>”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defaultZahlweise</a:t>
              </a:r>
              <a:r>
                <a:rPr lang="en-US" sz="1000" dirty="0" smtClean="0"/>
                <a:t>=1</a:t>
              </a:r>
              <a:endParaRPr lang="en-US" sz="1000" dirty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allowedValuesForZahlweise</a:t>
              </a:r>
              <a:r>
                <a:rPr lang="en-US" sz="1000" dirty="0"/>
                <a:t>=[1,2]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defaultwohnflaeche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rangeForWohnflaeche</a:t>
              </a:r>
              <a:r>
                <a:rPr lang="en-US" sz="1000" dirty="0"/>
                <a:t>=[1-1000]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defaultVersSumme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rangeForVersSumme</a:t>
              </a:r>
              <a:r>
                <a:rPr lang="en-US" sz="1000" dirty="0" smtClean="0"/>
                <a:t>=[10Tsd </a:t>
              </a:r>
              <a:r>
                <a:rPr lang="en-US" sz="1000" dirty="0"/>
                <a:t>€ - </a:t>
              </a:r>
              <a:r>
                <a:rPr lang="en-US" sz="1000" dirty="0" smtClean="0"/>
                <a:t>2Mio </a:t>
              </a:r>
              <a:r>
                <a:rPr lang="en-US" sz="1000" dirty="0"/>
                <a:t>€]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52416" y="1650283"/>
              <a:ext cx="3068566" cy="28941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91440" rIns="360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i="1" dirty="0" smtClean="0">
                  <a:solidFill>
                    <a:schemeClr val="bg1"/>
                  </a:solidFill>
                </a:rPr>
                <a:t>HR-</a:t>
              </a:r>
              <a:r>
                <a:rPr lang="en-US" sz="1200" i="1" dirty="0" err="1" smtClean="0">
                  <a:solidFill>
                    <a:schemeClr val="bg1"/>
                  </a:solidFill>
                </a:rPr>
                <a:t>Kompakt</a:t>
              </a:r>
              <a:endParaRPr lang="en-US" sz="1200" i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2466920" y="2841640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936278" y="2867191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stCxn id="23" idx="1"/>
            <a:endCxn id="14" idx="3"/>
          </p:cNvCxnSpPr>
          <p:nvPr/>
        </p:nvCxnSpPr>
        <p:spPr bwMode="auto">
          <a:xfrm flipH="1">
            <a:off x="5580111" y="3189556"/>
            <a:ext cx="751826" cy="11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8" name="Legende mit Linie 1 67"/>
          <p:cNvSpPr/>
          <p:nvPr/>
        </p:nvSpPr>
        <p:spPr bwMode="auto">
          <a:xfrm>
            <a:off x="392392" y="4721180"/>
            <a:ext cx="1900160" cy="1372116"/>
          </a:xfrm>
          <a:prstGeom prst="borderCallout1">
            <a:avLst>
              <a:gd name="adj1" fmla="val -87771"/>
              <a:gd name="adj2" fmla="val 50315"/>
              <a:gd name="adj3" fmla="val -1707"/>
              <a:gd name="adj4" fmla="val 498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Änderbare Attribute werden als konfigurierbar </a:t>
            </a:r>
          </a:p>
          <a:p>
            <a:r>
              <a:rPr lang="de-DE" sz="1100" dirty="0"/>
              <a:t>gekennzeichnet.</a:t>
            </a:r>
          </a:p>
          <a:p>
            <a:endParaRPr lang="de-DE" sz="1100" dirty="0"/>
          </a:p>
        </p:txBody>
      </p:sp>
      <p:sp>
        <p:nvSpPr>
          <p:cNvPr id="69" name="Legende mit Linie 1 68"/>
          <p:cNvSpPr/>
          <p:nvPr/>
        </p:nvSpPr>
        <p:spPr bwMode="auto">
          <a:xfrm>
            <a:off x="6608122" y="4721180"/>
            <a:ext cx="1900160" cy="1372116"/>
          </a:xfrm>
          <a:prstGeom prst="borderCallout1">
            <a:avLst>
              <a:gd name="adj1" fmla="val -1998"/>
              <a:gd name="adj2" fmla="val 49313"/>
              <a:gd name="adj3" fmla="val -68824"/>
              <a:gd name="adj4" fmla="val 493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In den Bausteinen können der </a:t>
            </a:r>
            <a:r>
              <a:rPr lang="de-DE" sz="1100" dirty="0" err="1"/>
              <a:t>Defaultwert</a:t>
            </a:r>
            <a:r>
              <a:rPr lang="de-DE" sz="1100" dirty="0"/>
              <a:t> und die erlaubten Werte definiert werden</a:t>
            </a:r>
          </a:p>
        </p:txBody>
      </p:sp>
      <p:sp>
        <p:nvSpPr>
          <p:cNvPr id="70" name="Legende mit Linie 1 69"/>
          <p:cNvSpPr/>
          <p:nvPr/>
        </p:nvSpPr>
        <p:spPr bwMode="auto">
          <a:xfrm>
            <a:off x="3417152" y="4721180"/>
            <a:ext cx="1911344" cy="1372116"/>
          </a:xfrm>
          <a:prstGeom prst="borderCallout1">
            <a:avLst>
              <a:gd name="adj1" fmla="val -687"/>
              <a:gd name="adj2" fmla="val 51468"/>
              <a:gd name="adj3" fmla="val -52789"/>
              <a:gd name="adj4" fmla="val 503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Implizit gibt es im Produktbaustein-Typ Attribute für den Vorbelegungswert und die erlaubten Werte. Diese brauchen nicht explizit im Modell erfasst werden!</a:t>
            </a:r>
          </a:p>
        </p:txBody>
      </p:sp>
      <p:sp>
        <p:nvSpPr>
          <p:cNvPr id="26" name="Ellipse 25"/>
          <p:cNvSpPr>
            <a:spLocks noChangeAspect="1"/>
          </p:cNvSpPr>
          <p:nvPr/>
        </p:nvSpPr>
        <p:spPr bwMode="auto">
          <a:xfrm>
            <a:off x="218583" y="177679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27" name="Ellipse 26"/>
          <p:cNvSpPr>
            <a:spLocks noChangeAspect="1"/>
          </p:cNvSpPr>
          <p:nvPr/>
        </p:nvSpPr>
        <p:spPr bwMode="auto">
          <a:xfrm>
            <a:off x="3233442" y="178671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6392122" y="1786716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cxnSp>
        <p:nvCxnSpPr>
          <p:cNvPr id="8" name="Gerade Verbindung 7"/>
          <p:cNvCxnSpPr>
            <a:stCxn id="20" idx="3"/>
          </p:cNvCxnSpPr>
          <p:nvPr/>
        </p:nvCxnSpPr>
        <p:spPr bwMode="auto">
          <a:xfrm>
            <a:off x="2441195" y="3125142"/>
            <a:ext cx="7279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Gerade Verbindung 37"/>
          <p:cNvCxnSpPr/>
          <p:nvPr/>
        </p:nvCxnSpPr>
        <p:spPr bwMode="auto">
          <a:xfrm>
            <a:off x="601216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feld 38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026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076" y="256490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759" y="276544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335" y="313727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EC32EC-6798-4261-9F39-1F10CA615DFD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707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Modellerweiterung in Faktor-IPS</a:t>
            </a:r>
            <a:endParaRPr lang="pt-BR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Markieren des Attributes „zahlweise“ als konfigurierbar und „Typ der Wertemenge“ auf „Aufzählung“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der </a:t>
            </a:r>
            <a:r>
              <a:rPr lang="de-DE" dirty="0"/>
              <a:t>möglichen Zahlweisen in beiden Produkten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Markieren </a:t>
            </a:r>
            <a:r>
              <a:rPr lang="de-DE" dirty="0"/>
              <a:t>des Attributes „</a:t>
            </a:r>
            <a:r>
              <a:rPr lang="de-DE" dirty="0" err="1"/>
              <a:t>wohnflaeche</a:t>
            </a:r>
            <a:r>
              <a:rPr lang="de-DE" dirty="0"/>
              <a:t>“ als konfigurierbar und „Typ der Wertemenge“ auf „Bereich“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des erlaubten </a:t>
            </a:r>
            <a:r>
              <a:rPr lang="de-DE" dirty="0"/>
              <a:t>Bereichs für die Wohnfläche in den beiden </a:t>
            </a:r>
            <a:r>
              <a:rPr lang="de-DE" dirty="0" smtClean="0"/>
              <a:t>Produkten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Markieren des Attributes „</a:t>
            </a:r>
            <a:r>
              <a:rPr lang="de-DE" dirty="0" err="1" smtClean="0"/>
              <a:t>versSumme</a:t>
            </a:r>
            <a:r>
              <a:rPr lang="de-DE" dirty="0" smtClean="0"/>
              <a:t>“ als konfigurierbar und „Type der Wertemenge“ auf „Bereich“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des erlaubten Bereichs für die Versicherungssumme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29B754-6C8F-4348-91D2-15F67ED7C4CB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9634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III.C.3  </a:t>
            </a:r>
            <a:endParaRPr lang="pt-BR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96B47-D7B5-4409-80EB-8AA6453332F6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335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971074-7BEB-4DE3-A886-31C6D1C9479E}" type="datetime1">
              <a:rPr lang="de-DE" smtClean="0"/>
              <a:t>29.09.2015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30111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III.C.4 </a:t>
                      </a:r>
                      <a:r>
                        <a:rPr lang="de-DE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276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250758" y="1228725"/>
            <a:ext cx="8640762" cy="431800"/>
          </a:xfrm>
        </p:spPr>
        <p:txBody>
          <a:bodyPr/>
          <a:lstStyle/>
          <a:p>
            <a:r>
              <a:rPr lang="de-DE" b="1" dirty="0"/>
              <a:t>Aspekte der Produktänderungen im </a:t>
            </a:r>
            <a:r>
              <a:rPr lang="de-DE" b="1" dirty="0" smtClean="0"/>
              <a:t>Zeitablauf</a:t>
            </a:r>
            <a:endParaRPr lang="de-DE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251717" y="1627783"/>
            <a:ext cx="8640763" cy="4681537"/>
          </a:xfrm>
        </p:spPr>
        <p:txBody>
          <a:bodyPr/>
          <a:lstStyle/>
          <a:p>
            <a:pPr lvl="1">
              <a:spcBef>
                <a:spcPts val="600"/>
              </a:spcBef>
              <a:buSzPct val="75000"/>
            </a:pPr>
            <a:r>
              <a:rPr lang="de-DE" dirty="0"/>
              <a:t>Änderungen, die nur für das Neugeschäft relevant sind</a:t>
            </a:r>
          </a:p>
          <a:p>
            <a:pPr marL="344488" lvl="2" indent="-171450">
              <a:spcBef>
                <a:spcPts val="600"/>
              </a:spcBef>
              <a:buSzPct val="75000"/>
              <a:buFont typeface="Wingdings" pitchFamily="2" charset="2"/>
              <a:buChar char="§"/>
            </a:pPr>
            <a:r>
              <a:rPr lang="de-DE" sz="1600" dirty="0"/>
              <a:t>Einführung neuer </a:t>
            </a:r>
            <a:r>
              <a:rPr lang="de-DE" sz="1600" dirty="0" smtClean="0"/>
              <a:t>Risikomerkmale</a:t>
            </a:r>
            <a:endParaRPr lang="de-DE" sz="1600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Änderungen, die für bestehende Verträge relevant sind.</a:t>
            </a:r>
          </a:p>
          <a:p>
            <a:pPr marL="458788" lvl="2" indent="-285750">
              <a:spcBef>
                <a:spcPts val="600"/>
              </a:spcBef>
              <a:buSzPct val="75000"/>
              <a:buFont typeface="Wingdings" pitchFamily="2" charset="2"/>
              <a:buChar char="§"/>
            </a:pPr>
            <a:r>
              <a:rPr lang="de-DE" sz="1600" dirty="0"/>
              <a:t>z. B. Zinspassungen, Festlegung der Überschüsse, </a:t>
            </a:r>
            <a:r>
              <a:rPr lang="de-DE" sz="1600" dirty="0" smtClean="0"/>
              <a:t>Beitragsanpassung</a:t>
            </a:r>
            <a:endParaRPr lang="de-DE" sz="1600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Nachvollziehbarkeit von </a:t>
            </a:r>
            <a:r>
              <a:rPr lang="de-DE" dirty="0" smtClean="0"/>
              <a:t>Änderungen</a:t>
            </a:r>
            <a:endParaRPr lang="de-DE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Wer hat wann, was geändert?</a:t>
            </a:r>
          </a:p>
          <a:p>
            <a:pPr lvl="1">
              <a:buSzPct val="75000"/>
            </a:pPr>
            <a:endParaRPr lang="pt-BR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BB9D9A-B13E-4F41-9F92-1893A8107F79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3050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0" lvl="1" indent="0">
              <a:buNone/>
            </a:pPr>
            <a:r>
              <a:rPr kumimoji="1" lang="de-DE" dirty="0" smtClean="0">
                <a:ea typeface="+mn-ea"/>
                <a:cs typeface="+mn-cs"/>
              </a:rPr>
              <a:t>Generationen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r>
              <a:rPr kumimoji="1" lang="de-DE" dirty="0" smtClean="0">
                <a:ea typeface="+mn-ea"/>
                <a:cs typeface="+mn-cs"/>
              </a:rPr>
              <a:t>Generationen </a:t>
            </a:r>
            <a:r>
              <a:rPr kumimoji="1" lang="de-DE" dirty="0">
                <a:ea typeface="+mn-ea"/>
                <a:cs typeface="+mn-cs"/>
              </a:rPr>
              <a:t>werden aufgelegt, um für das Neugeschäft geänderte Bedingungen anbieten zu können. Verträge können während des Verkaufszeitraums einer Generation zu den in der Generation definierten Bedingung abgeschlossen </a:t>
            </a:r>
            <a:r>
              <a:rPr kumimoji="1" lang="de-DE" dirty="0" smtClean="0">
                <a:ea typeface="+mn-ea"/>
                <a:cs typeface="+mn-cs"/>
              </a:rPr>
              <a:t>werden.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kumimoji="1" lang="de-DE" dirty="0" smtClean="0">
                <a:ea typeface="+mn-ea"/>
                <a:cs typeface="+mn-cs"/>
              </a:rPr>
              <a:t>Bestehende </a:t>
            </a:r>
            <a:r>
              <a:rPr kumimoji="1" lang="de-DE" dirty="0">
                <a:ea typeface="+mn-ea"/>
                <a:cs typeface="+mn-cs"/>
              </a:rPr>
              <a:t>Verträge bleiben von der Einführung einer </a:t>
            </a:r>
            <a:r>
              <a:rPr lang="de-DE" dirty="0"/>
              <a:t>neuen Generation unberührt, es sei denn, es findet ein expliziter Produkt(</a:t>
            </a:r>
            <a:r>
              <a:rPr lang="de-DE" dirty="0" err="1"/>
              <a:t>generations</a:t>
            </a:r>
            <a:r>
              <a:rPr lang="de-DE" dirty="0"/>
              <a:t>)</a:t>
            </a:r>
            <a:r>
              <a:rPr lang="de-DE" dirty="0" err="1"/>
              <a:t>wechsel</a:t>
            </a:r>
            <a:r>
              <a:rPr lang="de-DE" dirty="0"/>
              <a:t> statt. Die Generation bleibt solange „aktiv“ wie noch „lebende“ Verträge zu ihr </a:t>
            </a:r>
            <a:r>
              <a:rPr lang="de-DE" dirty="0" smtClean="0"/>
              <a:t>existieren.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lang="de-DE" dirty="0" smtClean="0"/>
              <a:t>I.d.R</a:t>
            </a:r>
            <a:r>
              <a:rPr lang="de-DE" dirty="0"/>
              <a:t>. gibt es zu einem Zeitpunkt eine für das Neugeschäft gültige Generation. Das ist die, in deren Verkaufszeitraum der Zeitpunkt fällt.</a:t>
            </a:r>
          </a:p>
          <a:p>
            <a:pPr marL="0" lvl="1" indent="0">
              <a:buNone/>
            </a:pPr>
            <a:endParaRPr lang="pt-BR" dirty="0"/>
          </a:p>
        </p:txBody>
      </p:sp>
      <p:sp>
        <p:nvSpPr>
          <p:cNvPr id="24" name="Rectangle 1"/>
          <p:cNvSpPr/>
          <p:nvPr/>
        </p:nvSpPr>
        <p:spPr>
          <a:xfrm>
            <a:off x="2177496" y="1890000"/>
            <a:ext cx="633492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" name="Line 2"/>
          <p:cNvSpPr/>
          <p:nvPr/>
        </p:nvSpPr>
        <p:spPr>
          <a:xfrm>
            <a:off x="3987576" y="1868400"/>
            <a:ext cx="0" cy="234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26" name="Rectangle 3"/>
          <p:cNvSpPr/>
          <p:nvPr/>
        </p:nvSpPr>
        <p:spPr>
          <a:xfrm>
            <a:off x="367416" y="2948400"/>
            <a:ext cx="723996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 dirty="0">
                <a:solidFill>
                  <a:schemeClr val="bg1"/>
                </a:solidFill>
              </a:rPr>
              <a:t>Generation 1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7" name="Line 6"/>
          <p:cNvSpPr/>
          <p:nvPr/>
        </p:nvSpPr>
        <p:spPr>
          <a:xfrm>
            <a:off x="179512" y="4186800"/>
            <a:ext cx="792538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8" name="Line 7"/>
          <p:cNvSpPr/>
          <p:nvPr/>
        </p:nvSpPr>
        <p:spPr>
          <a:xfrm>
            <a:off x="36741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9" name="Line 8"/>
          <p:cNvSpPr/>
          <p:nvPr/>
        </p:nvSpPr>
        <p:spPr>
          <a:xfrm>
            <a:off x="217749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9"/>
          <p:cNvSpPr/>
          <p:nvPr/>
        </p:nvSpPr>
        <p:spPr>
          <a:xfrm>
            <a:off x="398757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TextShape 10"/>
          <p:cNvSpPr txBox="1"/>
          <p:nvPr/>
        </p:nvSpPr>
        <p:spPr>
          <a:xfrm>
            <a:off x="8157934" y="4096800"/>
            <a:ext cx="878562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Line 11"/>
          <p:cNvSpPr/>
          <p:nvPr/>
        </p:nvSpPr>
        <p:spPr>
          <a:xfrm>
            <a:off x="579729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3" name="Line 12"/>
          <p:cNvSpPr/>
          <p:nvPr/>
        </p:nvSpPr>
        <p:spPr>
          <a:xfrm>
            <a:off x="760737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3"/>
          <p:cNvSpPr/>
          <p:nvPr/>
        </p:nvSpPr>
        <p:spPr>
          <a:xfrm>
            <a:off x="367416" y="34668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5" name="Line 14"/>
          <p:cNvSpPr/>
          <p:nvPr/>
        </p:nvSpPr>
        <p:spPr>
          <a:xfrm>
            <a:off x="2177496" y="2408400"/>
            <a:ext cx="0" cy="179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TextShape 15"/>
          <p:cNvSpPr txBox="1"/>
          <p:nvPr/>
        </p:nvSpPr>
        <p:spPr>
          <a:xfrm>
            <a:off x="480816" y="351000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" name="Line 16"/>
          <p:cNvSpPr/>
          <p:nvPr/>
        </p:nvSpPr>
        <p:spPr>
          <a:xfrm>
            <a:off x="7607376" y="348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8" name="TextShape 17"/>
          <p:cNvSpPr txBox="1"/>
          <p:nvPr/>
        </p:nvSpPr>
        <p:spPr>
          <a:xfrm>
            <a:off x="2222856" y="350856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" name="TextShape 18"/>
          <p:cNvSpPr txBox="1"/>
          <p:nvPr/>
        </p:nvSpPr>
        <p:spPr>
          <a:xfrm>
            <a:off x="2177496" y="249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TextShape 19"/>
          <p:cNvSpPr txBox="1"/>
          <p:nvPr/>
        </p:nvSpPr>
        <p:spPr>
          <a:xfrm>
            <a:off x="3987576" y="249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1F0271-FCD7-4109-BE3D-9D2DAC73F2CD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215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/>
            <a:r>
              <a:rPr kumimoji="1" lang="de-DE" dirty="0">
                <a:ea typeface="+mn-ea"/>
                <a:cs typeface="+mn-cs"/>
              </a:rPr>
              <a:t>Es gibt zwei Hausratprodukte</a:t>
            </a:r>
            <a:r>
              <a:rPr kumimoji="1" lang="de-DE" dirty="0" smtClean="0">
                <a:ea typeface="+mn-ea"/>
                <a:cs typeface="+mn-cs"/>
              </a:rPr>
              <a:t>:</a:t>
            </a:r>
          </a:p>
          <a:p>
            <a:pPr lvl="1"/>
            <a:endParaRPr kumimoji="1" lang="de-DE" dirty="0">
              <a:ea typeface="+mn-ea"/>
              <a:cs typeface="+mn-cs"/>
            </a:endParaRPr>
          </a:p>
          <a:p>
            <a:pPr marL="458788" lvl="2" indent="-285750">
              <a:buFont typeface="Wingdings" pitchFamily="2" charset="2"/>
              <a:buChar char="§"/>
            </a:pPr>
            <a:r>
              <a:rPr kumimoji="1" lang="de-DE" sz="1600" dirty="0">
                <a:ea typeface="+mn-ea"/>
                <a:cs typeface="+mn-cs"/>
              </a:rPr>
              <a:t>HR-Kompakt: Günstiger Basisschutz </a:t>
            </a:r>
          </a:p>
          <a:p>
            <a:pPr marL="458788" lvl="2" indent="-285750">
              <a:buFont typeface="Wingdings" pitchFamily="2" charset="2"/>
              <a:buChar char="§"/>
            </a:pPr>
            <a:r>
              <a:rPr kumimoji="1" lang="de-DE" sz="1600" dirty="0">
                <a:ea typeface="+mn-ea"/>
                <a:cs typeface="+mn-cs"/>
              </a:rPr>
              <a:t>HR-Optimal: Optimaler </a:t>
            </a:r>
            <a:r>
              <a:rPr kumimoji="1" lang="de-DE" sz="1600" dirty="0" smtClean="0">
                <a:ea typeface="+mn-ea"/>
                <a:cs typeface="+mn-cs"/>
              </a:rPr>
              <a:t>Schutz</a:t>
            </a:r>
          </a:p>
          <a:p>
            <a:pPr marL="458788" lvl="2" indent="-285750">
              <a:buFont typeface="Wingdings" pitchFamily="2" charset="2"/>
              <a:buChar char="§"/>
            </a:pPr>
            <a:endParaRPr kumimoji="1" lang="de-DE" sz="1600" dirty="0">
              <a:ea typeface="+mn-ea"/>
              <a:cs typeface="+mn-c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Jeder </a:t>
            </a:r>
            <a:r>
              <a:rPr lang="de-DE" dirty="0" smtClean="0"/>
              <a:t>Hausratvertrag </a:t>
            </a:r>
            <a:r>
              <a:rPr lang="de-DE" dirty="0"/>
              <a:t>wird entweder auf Basis von HR-Kompakt oder HR-Optimal abgeschlossen.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3201C-D849-4CE0-BD96-63A63FFE0823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4709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/>
              <a:t>Parallele Generationen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 smtClean="0"/>
          </a:p>
          <a:p>
            <a:pPr lvl="1"/>
            <a:r>
              <a:rPr kumimoji="1" lang="de-DE" sz="1400" dirty="0">
                <a:ea typeface="+mn-ea"/>
                <a:cs typeface="+mn-cs"/>
              </a:rPr>
              <a:t>Für einen Übergangszeitraum sind auch parallele Generationen möglich</a:t>
            </a:r>
            <a:endParaRPr kumimoji="1" lang="pt-BR" sz="1400" dirty="0">
              <a:ea typeface="+mn-ea"/>
              <a:cs typeface="+mn-cs"/>
            </a:endParaRPr>
          </a:p>
        </p:txBody>
      </p:sp>
      <p:sp>
        <p:nvSpPr>
          <p:cNvPr id="23" name="Line 3"/>
          <p:cNvSpPr/>
          <p:nvPr/>
        </p:nvSpPr>
        <p:spPr>
          <a:xfrm>
            <a:off x="252480" y="4748400"/>
            <a:ext cx="781190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1" name="Line 4"/>
          <p:cNvSpPr/>
          <p:nvPr/>
        </p:nvSpPr>
        <p:spPr>
          <a:xfrm>
            <a:off x="46312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" name="Line 5"/>
          <p:cNvSpPr/>
          <p:nvPr/>
        </p:nvSpPr>
        <p:spPr>
          <a:xfrm>
            <a:off x="227320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" name="Line 6"/>
          <p:cNvSpPr/>
          <p:nvPr/>
        </p:nvSpPr>
        <p:spPr>
          <a:xfrm>
            <a:off x="408328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4" name="TextShape 7"/>
          <p:cNvSpPr txBox="1"/>
          <p:nvPr/>
        </p:nvSpPr>
        <p:spPr>
          <a:xfrm>
            <a:off x="8172400" y="4658400"/>
            <a:ext cx="875352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Line 8"/>
          <p:cNvSpPr/>
          <p:nvPr/>
        </p:nvSpPr>
        <p:spPr>
          <a:xfrm>
            <a:off x="589300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6" name="Line 9"/>
          <p:cNvSpPr/>
          <p:nvPr/>
        </p:nvSpPr>
        <p:spPr>
          <a:xfrm>
            <a:off x="770308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7" name="Rectangle 10"/>
          <p:cNvSpPr/>
          <p:nvPr/>
        </p:nvSpPr>
        <p:spPr>
          <a:xfrm>
            <a:off x="463128" y="3218400"/>
            <a:ext cx="723996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48" name="Line 11"/>
          <p:cNvSpPr/>
          <p:nvPr/>
        </p:nvSpPr>
        <p:spPr>
          <a:xfrm>
            <a:off x="463128" y="402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49" name="Line 12"/>
          <p:cNvSpPr/>
          <p:nvPr/>
        </p:nvSpPr>
        <p:spPr>
          <a:xfrm>
            <a:off x="2273208" y="3240000"/>
            <a:ext cx="0" cy="152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0" name="TextShape 13"/>
          <p:cNvSpPr txBox="1"/>
          <p:nvPr/>
        </p:nvSpPr>
        <p:spPr>
          <a:xfrm>
            <a:off x="576528" y="378000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1" name="Line 14"/>
          <p:cNvSpPr/>
          <p:nvPr/>
        </p:nvSpPr>
        <p:spPr>
          <a:xfrm>
            <a:off x="7703088" y="40500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2" name="TextShape 15"/>
          <p:cNvSpPr txBox="1"/>
          <p:nvPr/>
        </p:nvSpPr>
        <p:spPr>
          <a:xfrm>
            <a:off x="2318568" y="377856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3" name="Rectangle 16"/>
          <p:cNvSpPr/>
          <p:nvPr/>
        </p:nvSpPr>
        <p:spPr>
          <a:xfrm>
            <a:off x="1933728" y="2160000"/>
            <a:ext cx="667440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2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54" name="TextShape 17"/>
          <p:cNvSpPr txBox="1"/>
          <p:nvPr/>
        </p:nvSpPr>
        <p:spPr>
          <a:xfrm>
            <a:off x="2273208" y="276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TextShape 18"/>
          <p:cNvSpPr txBox="1"/>
          <p:nvPr/>
        </p:nvSpPr>
        <p:spPr>
          <a:xfrm>
            <a:off x="4083288" y="276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Line 19"/>
          <p:cNvSpPr/>
          <p:nvPr/>
        </p:nvSpPr>
        <p:spPr>
          <a:xfrm>
            <a:off x="4083288" y="2160000"/>
            <a:ext cx="0" cy="261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7" name="Line 20"/>
          <p:cNvSpPr/>
          <p:nvPr/>
        </p:nvSpPr>
        <p:spPr>
          <a:xfrm>
            <a:off x="1933728" y="2970000"/>
            <a:ext cx="0" cy="179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8" name="Rectangle 21"/>
          <p:cNvSpPr/>
          <p:nvPr/>
        </p:nvSpPr>
        <p:spPr>
          <a:xfrm>
            <a:off x="1006368" y="5040000"/>
            <a:ext cx="2036160" cy="27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Übergangszeitraum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Line 22"/>
          <p:cNvSpPr/>
          <p:nvPr/>
        </p:nvSpPr>
        <p:spPr>
          <a:xfrm flipV="1">
            <a:off x="2047128" y="4770000"/>
            <a:ext cx="0" cy="27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6227B1-C789-406C-91A6-49BE17F0B9D5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761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/>
              <a:t>Anpassungsstufen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/>
          </a:p>
          <a:p>
            <a:pPr lvl="1"/>
            <a:r>
              <a:rPr kumimoji="1" lang="de-DE" sz="1400" dirty="0" smtClean="0">
                <a:ea typeface="+mn-ea"/>
                <a:cs typeface="+mn-cs"/>
              </a:rPr>
              <a:t>Änderungen</a:t>
            </a:r>
            <a:r>
              <a:rPr kumimoji="1" lang="de-DE" sz="1400" dirty="0">
                <a:ea typeface="+mn-ea"/>
                <a:cs typeface="+mn-cs"/>
              </a:rPr>
              <a:t>, die für alle auf Basis einer Generation abgeschlossenen Verträge gelten sollen, werden in Anpassungsstufen durchgeführt.</a:t>
            </a:r>
          </a:p>
          <a:p>
            <a:pPr lvl="1"/>
            <a:r>
              <a:rPr kumimoji="1" lang="de-DE" sz="1400" dirty="0">
                <a:ea typeface="+mn-ea"/>
                <a:cs typeface="+mn-cs"/>
              </a:rPr>
              <a:t>Innerhalb des Gültigkeitszeitraums einer Anpassungsstufe gibt es keine Änderungen am Verkaufsprodukt.</a:t>
            </a:r>
          </a:p>
          <a:p>
            <a:pPr lvl="1"/>
            <a:r>
              <a:rPr kumimoji="1" lang="de-DE" sz="1400" dirty="0">
                <a:ea typeface="+mn-ea"/>
                <a:cs typeface="+mn-cs"/>
              </a:rPr>
              <a:t>Zu einem Zeitpunkt ist genau eine Anpassungsstufe einer Generation gültig.</a:t>
            </a:r>
          </a:p>
          <a:p>
            <a:pPr marL="0" lvl="1" indent="0">
              <a:buNone/>
            </a:pPr>
            <a:endParaRPr lang="de-DE" sz="1400" dirty="0"/>
          </a:p>
        </p:txBody>
      </p:sp>
      <p:sp>
        <p:nvSpPr>
          <p:cNvPr id="26" name="Rectangle 1"/>
          <p:cNvSpPr/>
          <p:nvPr/>
        </p:nvSpPr>
        <p:spPr>
          <a:xfrm>
            <a:off x="1824656" y="2589840"/>
            <a:ext cx="2149560" cy="110016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>
                <a:solidFill>
                  <a:schemeClr val="bg1"/>
                </a:solidFill>
              </a:rPr>
              <a:t>Stufe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3973856" y="2589840"/>
            <a:ext cx="9050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8" name="Line 4"/>
          <p:cNvSpPr/>
          <p:nvPr/>
        </p:nvSpPr>
        <p:spPr>
          <a:xfrm flipV="1">
            <a:off x="252480" y="4119840"/>
            <a:ext cx="7775904" cy="201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" name="Line 5"/>
          <p:cNvSpPr/>
          <p:nvPr/>
        </p:nvSpPr>
        <p:spPr>
          <a:xfrm>
            <a:off x="53513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6"/>
          <p:cNvSpPr/>
          <p:nvPr/>
        </p:nvSpPr>
        <p:spPr>
          <a:xfrm>
            <a:off x="234485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Line 7"/>
          <p:cNvSpPr/>
          <p:nvPr/>
        </p:nvSpPr>
        <p:spPr>
          <a:xfrm>
            <a:off x="415493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" name="TextShape 8"/>
          <p:cNvSpPr txBox="1"/>
          <p:nvPr/>
        </p:nvSpPr>
        <p:spPr>
          <a:xfrm>
            <a:off x="8136396" y="4029840"/>
            <a:ext cx="935596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Line 9"/>
          <p:cNvSpPr/>
          <p:nvPr/>
        </p:nvSpPr>
        <p:spPr>
          <a:xfrm>
            <a:off x="596501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0"/>
          <p:cNvSpPr/>
          <p:nvPr/>
        </p:nvSpPr>
        <p:spPr>
          <a:xfrm>
            <a:off x="7707056" y="41400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" name="Line 11"/>
          <p:cNvSpPr/>
          <p:nvPr/>
        </p:nvSpPr>
        <p:spPr>
          <a:xfrm>
            <a:off x="535136" y="339984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Rectangle 12"/>
          <p:cNvSpPr/>
          <p:nvPr/>
        </p:nvSpPr>
        <p:spPr>
          <a:xfrm>
            <a:off x="535136" y="2589840"/>
            <a:ext cx="128952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1824656" y="2589840"/>
            <a:ext cx="21495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TextShape 14"/>
          <p:cNvSpPr txBox="1"/>
          <p:nvPr/>
        </p:nvSpPr>
        <p:spPr>
          <a:xfrm>
            <a:off x="580136" y="348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Verkaufszeitraum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9" name="Line 15"/>
          <p:cNvSpPr/>
          <p:nvPr/>
        </p:nvSpPr>
        <p:spPr>
          <a:xfrm>
            <a:off x="7707056" y="34200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40" name="Rectangle 16"/>
          <p:cNvSpPr/>
          <p:nvPr/>
        </p:nvSpPr>
        <p:spPr>
          <a:xfrm>
            <a:off x="4878896" y="2589840"/>
            <a:ext cx="28281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0" name="TextShape 17"/>
          <p:cNvSpPr txBox="1"/>
          <p:nvPr/>
        </p:nvSpPr>
        <p:spPr>
          <a:xfrm>
            <a:off x="2729696" y="348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Verwaltung der abgeschlossenen Verträge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1" name="Line 19"/>
          <p:cNvSpPr/>
          <p:nvPr/>
        </p:nvSpPr>
        <p:spPr>
          <a:xfrm>
            <a:off x="2344856" y="2610000"/>
            <a:ext cx="0" cy="153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62" name="Rectangle 20"/>
          <p:cNvSpPr/>
          <p:nvPr/>
        </p:nvSpPr>
        <p:spPr>
          <a:xfrm>
            <a:off x="535136" y="2589840"/>
            <a:ext cx="717192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 dirty="0">
                <a:solidFill>
                  <a:schemeClr val="bg1"/>
                </a:solidFill>
              </a:rPr>
              <a:t>Generation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C32C53-F044-456F-B098-438808C47C81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7389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/>
              <a:t>Generationen &amp; Anpassungsstufen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sz="1400" dirty="0" smtClean="0"/>
          </a:p>
          <a:p>
            <a:pPr lvl="1"/>
            <a:endParaRPr lang="de-DE" sz="1400" dirty="0"/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Die </a:t>
            </a:r>
            <a:r>
              <a:rPr lang="de-DE" sz="1400" dirty="0"/>
              <a:t>Anpassungsstufen unterschiedlicher Generationen sind völlig unabhängig voneinander</a:t>
            </a:r>
          </a:p>
        </p:txBody>
      </p:sp>
      <p:sp>
        <p:nvSpPr>
          <p:cNvPr id="26" name="Rectangle 3"/>
          <p:cNvSpPr/>
          <p:nvPr/>
        </p:nvSpPr>
        <p:spPr>
          <a:xfrm>
            <a:off x="1573588" y="3758400"/>
            <a:ext cx="2149560" cy="110016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>
                <a:solidFill>
                  <a:schemeClr val="bg1"/>
                </a:solidFill>
              </a:rPr>
              <a:t>Stufe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3723148" y="3758400"/>
            <a:ext cx="9050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8" name="Line 5"/>
          <p:cNvSpPr/>
          <p:nvPr/>
        </p:nvSpPr>
        <p:spPr>
          <a:xfrm>
            <a:off x="0" y="5288400"/>
            <a:ext cx="802154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" name="Line 6"/>
          <p:cNvSpPr/>
          <p:nvPr/>
        </p:nvSpPr>
        <p:spPr>
          <a:xfrm>
            <a:off x="28406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7"/>
          <p:cNvSpPr/>
          <p:nvPr/>
        </p:nvSpPr>
        <p:spPr>
          <a:xfrm>
            <a:off x="209414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Line 8"/>
          <p:cNvSpPr/>
          <p:nvPr/>
        </p:nvSpPr>
        <p:spPr>
          <a:xfrm>
            <a:off x="390386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" name="TextShape 9"/>
          <p:cNvSpPr txBox="1"/>
          <p:nvPr/>
        </p:nvSpPr>
        <p:spPr>
          <a:xfrm>
            <a:off x="8089588" y="5198400"/>
            <a:ext cx="1018916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Line 10"/>
          <p:cNvSpPr/>
          <p:nvPr/>
        </p:nvSpPr>
        <p:spPr>
          <a:xfrm>
            <a:off x="571394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1"/>
          <p:cNvSpPr/>
          <p:nvPr/>
        </p:nvSpPr>
        <p:spPr>
          <a:xfrm>
            <a:off x="7455988" y="530856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" name="Line 12"/>
          <p:cNvSpPr/>
          <p:nvPr/>
        </p:nvSpPr>
        <p:spPr>
          <a:xfrm>
            <a:off x="284068" y="456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Rectangle 13"/>
          <p:cNvSpPr/>
          <p:nvPr/>
        </p:nvSpPr>
        <p:spPr>
          <a:xfrm>
            <a:off x="284068" y="3758400"/>
            <a:ext cx="128952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7" name="Rectangle 14"/>
          <p:cNvSpPr/>
          <p:nvPr/>
        </p:nvSpPr>
        <p:spPr>
          <a:xfrm>
            <a:off x="1573588" y="3758400"/>
            <a:ext cx="21495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Line 15"/>
          <p:cNvSpPr/>
          <p:nvPr/>
        </p:nvSpPr>
        <p:spPr>
          <a:xfrm>
            <a:off x="7455988" y="458856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9" name="Rectangle 16"/>
          <p:cNvSpPr/>
          <p:nvPr/>
        </p:nvSpPr>
        <p:spPr>
          <a:xfrm>
            <a:off x="4627828" y="3758400"/>
            <a:ext cx="28281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0" name="Line 17"/>
          <p:cNvSpPr/>
          <p:nvPr/>
        </p:nvSpPr>
        <p:spPr>
          <a:xfrm>
            <a:off x="2094148" y="3330000"/>
            <a:ext cx="0" cy="197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60" name="Rectangle 18"/>
          <p:cNvSpPr/>
          <p:nvPr/>
        </p:nvSpPr>
        <p:spPr>
          <a:xfrm>
            <a:off x="284068" y="3758400"/>
            <a:ext cx="717192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dirty="0">
                <a:solidFill>
                  <a:schemeClr val="bg1"/>
                </a:solidFill>
              </a:rPr>
              <a:t>Generation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1" name="Rectangle 19"/>
          <p:cNvSpPr/>
          <p:nvPr/>
        </p:nvSpPr>
        <p:spPr>
          <a:xfrm>
            <a:off x="4582828" y="2250000"/>
            <a:ext cx="18554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2" name="Rectangle 20"/>
          <p:cNvSpPr/>
          <p:nvPr/>
        </p:nvSpPr>
        <p:spPr>
          <a:xfrm>
            <a:off x="2094148" y="2250000"/>
            <a:ext cx="248868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3" name="Rectangle 21"/>
          <p:cNvSpPr/>
          <p:nvPr/>
        </p:nvSpPr>
        <p:spPr>
          <a:xfrm>
            <a:off x="6437908" y="2250000"/>
            <a:ext cx="252000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4" name="Rectangle 22"/>
          <p:cNvSpPr/>
          <p:nvPr/>
        </p:nvSpPr>
        <p:spPr>
          <a:xfrm>
            <a:off x="2094148" y="2250000"/>
            <a:ext cx="686376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dirty="0" smtClean="0">
                <a:solidFill>
                  <a:schemeClr val="bg1"/>
                </a:solidFill>
              </a:rPr>
              <a:t>    Generation </a:t>
            </a:r>
            <a:r>
              <a:rPr lang="de-DE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3718DD-6E1E-4F1C-9BE7-F5F53EC80F97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296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251520" y="1228725"/>
            <a:ext cx="8640762" cy="431800"/>
          </a:xfrm>
        </p:spPr>
        <p:txBody>
          <a:bodyPr/>
          <a:lstStyle/>
          <a:p>
            <a:r>
              <a:rPr lang="de-DE" b="1" dirty="0"/>
              <a:t>Nachvollziehbarkeit von </a:t>
            </a:r>
            <a:r>
              <a:rPr lang="de-DE" b="1" dirty="0" smtClean="0"/>
              <a:t>Änderungen</a:t>
            </a:r>
            <a:endParaRPr lang="de-DE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251717" y="1808163"/>
            <a:ext cx="8640763" cy="4681537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/>
              <a:t>Änderungen an Produkten müssen nachvollziehbar sein</a:t>
            </a:r>
            <a:r>
              <a:rPr lang="de-DE" dirty="0" smtClean="0"/>
              <a:t>.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/>
              <a:t>Dies ist durch die Verwendung der Teamfunktionalität von </a:t>
            </a:r>
            <a:r>
              <a:rPr lang="de-DE" dirty="0" err="1"/>
              <a:t>Eclipse</a:t>
            </a:r>
            <a:r>
              <a:rPr lang="de-DE" dirty="0"/>
              <a:t> und </a:t>
            </a:r>
            <a:r>
              <a:rPr lang="de-DE" dirty="0" smtClean="0"/>
              <a:t>eines Versionskontrollsystems wie GIT, </a:t>
            </a:r>
            <a:r>
              <a:rPr lang="de-DE" smtClean="0"/>
              <a:t>SVN oder CVS </a:t>
            </a:r>
            <a:r>
              <a:rPr lang="de-DE" dirty="0"/>
              <a:t>gewährleistet</a:t>
            </a:r>
            <a:r>
              <a:rPr lang="de-DE" dirty="0" smtClean="0"/>
              <a:t>.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/>
              <a:t>Der Punkt braucht deswegen nicht weiter betrachtet zu werden.</a:t>
            </a:r>
          </a:p>
          <a:p>
            <a:pPr lvl="1"/>
            <a:endParaRPr lang="pt-BR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63D893-EFD3-4F2C-9670-2F3C3097F8D3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264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unter Berücksichtigung zeitl. Änderungen</a:t>
            </a:r>
            <a:endParaRPr lang="pt-BR" dirty="0"/>
          </a:p>
        </p:txBody>
      </p:sp>
      <p:cxnSp>
        <p:nvCxnSpPr>
          <p:cNvPr id="25" name="Gerade Verbindung 24"/>
          <p:cNvCxnSpPr>
            <a:stCxn id="47" idx="3"/>
            <a:endCxn id="28" idx="1"/>
          </p:cNvCxnSpPr>
          <p:nvPr/>
        </p:nvCxnSpPr>
        <p:spPr bwMode="auto">
          <a:xfrm>
            <a:off x="2408286" y="3000379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753274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String</a:t>
            </a:r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770361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11778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5236" y="4659586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: Date</a:t>
            </a:r>
            <a:endParaRPr lang="en-US" sz="1100" dirty="0"/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5236" y="4289703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HausratProduktAnpStufe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3000381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 flipH="1">
            <a:off x="5037236" y="4797152"/>
            <a:ext cx="13529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247485"/>
            <a:ext cx="0" cy="10422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260602" y="449005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3" name="Rectangle 2"/>
          <p:cNvSpPr/>
          <p:nvPr/>
        </p:nvSpPr>
        <p:spPr>
          <a:xfrm>
            <a:off x="2144531" y="5280069"/>
            <a:ext cx="1557667" cy="297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Nicht explizit modelliert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920216" y="3272008"/>
            <a:ext cx="371756" cy="1071004"/>
            <a:chOff x="2051720" y="3573016"/>
            <a:chExt cx="371756" cy="1492287"/>
          </a:xfrm>
        </p:grpSpPr>
        <p:sp>
          <p:nvSpPr>
            <p:cNvPr id="42" name="Raute 41"/>
            <p:cNvSpPr/>
            <p:nvPr>
              <p:custDataLst>
                <p:tags r:id="rId11"/>
              </p:custDataLst>
            </p:nvPr>
          </p:nvSpPr>
          <p:spPr bwMode="gray">
            <a:xfrm>
              <a:off x="2051720" y="3573016"/>
              <a:ext cx="259431" cy="5699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Gerade Verbindung 42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2200302" y="4620929"/>
              <a:ext cx="223174" cy="44437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*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6286" y="2753272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88905" y="2615225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2753274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90145" y="4659586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dirty="0" smtClean="0">
                <a:solidFill>
                  <a:schemeClr val="bg1"/>
                </a:solidFill>
              </a:rPr>
              <a:t> 1.4.2008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Ellipse 70"/>
          <p:cNvSpPr>
            <a:spLocks noChangeAspect="1"/>
          </p:cNvSpPr>
          <p:nvPr/>
        </p:nvSpPr>
        <p:spPr bwMode="auto">
          <a:xfrm>
            <a:off x="381294" y="246033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3037884" y="24603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4" name="Ellipse 73"/>
          <p:cNvSpPr>
            <a:spLocks noChangeAspect="1"/>
          </p:cNvSpPr>
          <p:nvPr/>
        </p:nvSpPr>
        <p:spPr bwMode="auto">
          <a:xfrm>
            <a:off x="3015203" y="436664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grpSp>
        <p:nvGrpSpPr>
          <p:cNvPr id="76" name="Gruppieren 75"/>
          <p:cNvGrpSpPr/>
          <p:nvPr/>
        </p:nvGrpSpPr>
        <p:grpSpPr>
          <a:xfrm>
            <a:off x="6450770" y="4348227"/>
            <a:ext cx="237381" cy="260400"/>
            <a:chOff x="6416198" y="4366643"/>
            <a:chExt cx="237381" cy="260400"/>
          </a:xfrm>
        </p:grpSpPr>
        <p:sp>
          <p:nvSpPr>
            <p:cNvPr id="77" name="Ellipse 76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78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7DD65C-2085-4AC0-9278-7C919D64BFA2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430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Konfigurationsdaten für Vertragsattribute befinden sich immer in Anpassungsstufen!</a:t>
            </a:r>
            <a:endParaRPr lang="pt-BR" dirty="0"/>
          </a:p>
        </p:txBody>
      </p:sp>
      <p:cxnSp>
        <p:nvCxnSpPr>
          <p:cNvPr id="25" name="Gerade Verbindung 24"/>
          <p:cNvCxnSpPr>
            <a:stCxn id="47" idx="3"/>
            <a:endCxn id="28" idx="1"/>
          </p:cNvCxnSpPr>
          <p:nvPr/>
        </p:nvCxnSpPr>
        <p:spPr bwMode="auto">
          <a:xfrm>
            <a:off x="2408286" y="3000379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753274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String</a:t>
            </a:r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770361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11778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5236" y="4659586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: Date</a:t>
            </a:r>
            <a:endParaRPr lang="en-US" sz="1100" dirty="0"/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5236" y="4289703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HausratProduktAnpStufe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3000381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 flipH="1">
            <a:off x="5037236" y="4797152"/>
            <a:ext cx="13529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247485"/>
            <a:ext cx="0" cy="10422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260602" y="449005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3" name="Rectangle 2"/>
          <p:cNvSpPr/>
          <p:nvPr/>
        </p:nvSpPr>
        <p:spPr>
          <a:xfrm>
            <a:off x="2144531" y="5280069"/>
            <a:ext cx="1557667" cy="297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Nicht explizit modelliert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920216" y="3272008"/>
            <a:ext cx="371756" cy="1071004"/>
            <a:chOff x="2051720" y="3573016"/>
            <a:chExt cx="371756" cy="1492287"/>
          </a:xfrm>
        </p:grpSpPr>
        <p:sp>
          <p:nvSpPr>
            <p:cNvPr id="42" name="Raute 41"/>
            <p:cNvSpPr/>
            <p:nvPr>
              <p:custDataLst>
                <p:tags r:id="rId11"/>
              </p:custDataLst>
            </p:nvPr>
          </p:nvSpPr>
          <p:spPr bwMode="gray">
            <a:xfrm>
              <a:off x="2051720" y="3573016"/>
              <a:ext cx="259431" cy="5699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Gerade Verbindung 42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2200302" y="4620929"/>
              <a:ext cx="223174" cy="44437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*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6286" y="2753272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Zahlweise</a:t>
            </a:r>
            <a:r>
              <a:rPr lang="en-US" sz="1100" dirty="0" smtClean="0"/>
              <a:t> : Integer</a:t>
            </a:r>
            <a:endParaRPr lang="en-US" sz="11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88905" y="2615225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2753274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90145" y="4659586"/>
            <a:ext cx="2052000" cy="1037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defaultZahlweise</a:t>
            </a:r>
            <a:r>
              <a:rPr lang="en-US" sz="1100" dirty="0" smtClean="0"/>
              <a:t> = 1</a:t>
            </a:r>
            <a:endParaRPr lang="en-US" sz="1100" dirty="0"/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allowedValuesForZahlweise</a:t>
            </a:r>
            <a:endParaRPr lang="en-US" sz="1100" dirty="0" smtClean="0"/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/>
              <a:t> </a:t>
            </a:r>
            <a:r>
              <a:rPr lang="en-US" sz="1100" dirty="0" smtClean="0"/>
              <a:t> =[</a:t>
            </a:r>
            <a:r>
              <a:rPr lang="en-US" sz="1100" dirty="0"/>
              <a:t>1,2]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dirty="0" smtClean="0">
                <a:solidFill>
                  <a:schemeClr val="bg1"/>
                </a:solidFill>
              </a:rPr>
              <a:t> 1.4.2008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Ellipse 70"/>
          <p:cNvSpPr>
            <a:spLocks noChangeAspect="1"/>
          </p:cNvSpPr>
          <p:nvPr/>
        </p:nvSpPr>
        <p:spPr bwMode="auto">
          <a:xfrm>
            <a:off x="381294" y="246033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3037884" y="24603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4" name="Ellipse 73"/>
          <p:cNvSpPr>
            <a:spLocks noChangeAspect="1"/>
          </p:cNvSpPr>
          <p:nvPr/>
        </p:nvSpPr>
        <p:spPr bwMode="auto">
          <a:xfrm>
            <a:off x="3015203" y="436664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6405611" y="5018554"/>
            <a:ext cx="2036533" cy="559333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pic>
        <p:nvPicPr>
          <p:cNvPr id="40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294" y="292869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uppieren 50"/>
          <p:cNvGrpSpPr/>
          <p:nvPr/>
        </p:nvGrpSpPr>
        <p:grpSpPr>
          <a:xfrm>
            <a:off x="6450770" y="4359859"/>
            <a:ext cx="237381" cy="260400"/>
            <a:chOff x="6416198" y="4366643"/>
            <a:chExt cx="237381" cy="260400"/>
          </a:xfrm>
        </p:grpSpPr>
        <p:sp>
          <p:nvSpPr>
            <p:cNvPr id="52" name="Ellipse 51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53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652802-49E7-4967-8395-501233EBD476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923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zeitlicher Änderungen im </a:t>
            </a:r>
            <a:r>
              <a:rPr lang="de-DE" dirty="0" err="1" smtClean="0"/>
              <a:t>Sourcecode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/>
            <a:r>
              <a:rPr lang="de-DE" sz="1400" dirty="0" smtClean="0"/>
              <a:t>Analyse </a:t>
            </a:r>
            <a:r>
              <a:rPr lang="de-DE" sz="1400" dirty="0"/>
              <a:t>generierter </a:t>
            </a:r>
            <a:r>
              <a:rPr lang="de-DE" sz="1400" dirty="0" err="1"/>
              <a:t>Sourcecode</a:t>
            </a:r>
            <a:endParaRPr lang="de-DE" sz="1400" dirty="0"/>
          </a:p>
          <a:p>
            <a:pPr lvl="1"/>
            <a:endParaRPr lang="de-DE" sz="1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90158-2B12-4CC9-AAD4-24DD5053DF58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679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2A4CE9-7791-47B0-9846-3C9F3E1A063A}" type="datetime1">
              <a:rPr lang="de-DE" smtClean="0"/>
              <a:t>29.09.2015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13368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III.C.5 </a:t>
                      </a:r>
                      <a:r>
                        <a:rPr lang="de-DE" sz="16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860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Produktattribute in Anpassungsstufen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180975" lvl="0" indent="-180975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In Faktor-IPS können Werte </a:t>
            </a:r>
            <a:r>
              <a:rPr lang="de-DE" dirty="0"/>
              <a:t>von Produktattributen in Anpassungsstufen </a:t>
            </a:r>
            <a:r>
              <a:rPr lang="de-DE" dirty="0" smtClean="0"/>
              <a:t>geändert werden</a:t>
            </a:r>
            <a:endParaRPr lang="de-DE" dirty="0"/>
          </a:p>
          <a:p>
            <a:pPr marL="180975" lvl="0" indent="-180975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Das folgende Beispiel </a:t>
            </a:r>
            <a:r>
              <a:rPr lang="de-DE" dirty="0" smtClean="0"/>
              <a:t>zeigt</a:t>
            </a:r>
          </a:p>
          <a:p>
            <a:pPr marL="354013" lvl="1" indent="-180975">
              <a:spcBef>
                <a:spcPts val="600"/>
              </a:spcBef>
            </a:pPr>
            <a:r>
              <a:rPr lang="de-DE" dirty="0" smtClean="0"/>
              <a:t>Wie </a:t>
            </a:r>
            <a:r>
              <a:rPr lang="de-DE" dirty="0"/>
              <a:t>die Berechnung eines Attributwertes produktabhängig gesteuert werden </a:t>
            </a:r>
            <a:r>
              <a:rPr lang="de-DE" dirty="0" smtClean="0"/>
              <a:t>kann</a:t>
            </a:r>
          </a:p>
          <a:p>
            <a:pPr marL="354013" lvl="1" indent="-180975">
              <a:spcBef>
                <a:spcPts val="600"/>
              </a:spcBef>
            </a:pPr>
            <a:r>
              <a:rPr lang="de-DE" dirty="0" smtClean="0"/>
              <a:t>Wie </a:t>
            </a:r>
            <a:r>
              <a:rPr lang="de-DE" dirty="0"/>
              <a:t>diese Berechnung in Anpassungsstufen konfiguriert werden </a:t>
            </a:r>
            <a:r>
              <a:rPr lang="de-DE" dirty="0" smtClean="0"/>
              <a:t>kann</a:t>
            </a:r>
          </a:p>
          <a:p>
            <a:pPr lvl="3">
              <a:spcBef>
                <a:spcPts val="600"/>
              </a:spcBef>
            </a:pPr>
            <a:endParaRPr lang="de-DE" dirty="0"/>
          </a:p>
          <a:p>
            <a:pPr marL="0" lvl="1" indent="0">
              <a:spcBef>
                <a:spcPts val="600"/>
              </a:spcBef>
              <a:buNone/>
            </a:pPr>
            <a:r>
              <a:rPr lang="de-DE" dirty="0" smtClean="0"/>
              <a:t>Beispiel:</a:t>
            </a:r>
          </a:p>
          <a:p>
            <a:pPr lvl="1">
              <a:spcBef>
                <a:spcPts val="600"/>
              </a:spcBef>
            </a:pPr>
            <a:r>
              <a:rPr lang="de-DE" dirty="0" smtClean="0"/>
              <a:t>Bisher</a:t>
            </a:r>
            <a:r>
              <a:rPr lang="de-DE" dirty="0"/>
              <a:t>, </a:t>
            </a:r>
            <a:r>
              <a:rPr lang="de-DE" dirty="0" smtClean="0"/>
              <a:t>implementiert in der Klasse Hausrat: </a:t>
            </a:r>
            <a:br>
              <a:rPr lang="de-DE" dirty="0" smtClean="0"/>
            </a:br>
            <a:r>
              <a:rPr lang="de-DE" dirty="0" smtClean="0"/>
              <a:t>				</a:t>
            </a:r>
            <a:r>
              <a:rPr lang="de-DE" dirty="0" err="1" smtClean="0"/>
              <a:t>vorschlagVersSumme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wohnflaeche</a:t>
            </a:r>
            <a:r>
              <a:rPr lang="de-DE" dirty="0"/>
              <a:t> * 650 </a:t>
            </a:r>
            <a:r>
              <a:rPr lang="de-DE" dirty="0" smtClean="0"/>
              <a:t>Euro</a:t>
            </a:r>
          </a:p>
          <a:p>
            <a:pPr lvl="1">
              <a:spcBef>
                <a:spcPts val="600"/>
              </a:spcBef>
            </a:pPr>
            <a:r>
              <a:rPr lang="de-DE" dirty="0" smtClean="0"/>
              <a:t>Nun: Konfiguration des Wertes im Produktbaustein: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/>
              <a:t>HR-Kompakt: </a:t>
            </a:r>
            <a:r>
              <a:rPr lang="de-DE" dirty="0" smtClean="0"/>
              <a:t>650 Euro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 smtClean="0"/>
              <a:t>HR-Optimal, Stufe 1.1.2013: 900 Euro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 smtClean="0"/>
              <a:t>HR-Optimal Stufe 1.6.2013:  950 Euro</a:t>
            </a:r>
            <a:endParaRPr lang="de-DE" dirty="0"/>
          </a:p>
          <a:p>
            <a:pPr lvl="5"/>
            <a:endParaRPr lang="de-DE" dirty="0"/>
          </a:p>
          <a:p>
            <a:pPr lvl="1">
              <a:buSzPct val="75000"/>
            </a:pP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CA1907-1B92-4086-A66F-C28B40A92E30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8052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des Attributes als änderbar in Anpassungsstufen</a:t>
            </a:r>
            <a:endParaRPr lang="pt-BR" dirty="0"/>
          </a:p>
        </p:txBody>
      </p:sp>
      <p:cxnSp>
        <p:nvCxnSpPr>
          <p:cNvPr id="25" name="Gerade Verbindung 24"/>
          <p:cNvCxnSpPr>
            <a:stCxn id="47" idx="3"/>
            <a:endCxn id="28" idx="1"/>
          </p:cNvCxnSpPr>
          <p:nvPr/>
        </p:nvCxnSpPr>
        <p:spPr bwMode="auto">
          <a:xfrm>
            <a:off x="2408286" y="3114895"/>
            <a:ext cx="57087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</a:t>
            </a:r>
            <a:r>
              <a:rPr lang="en-US" sz="1100" dirty="0" smtClean="0"/>
              <a:t>String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: Money</a:t>
            </a:r>
            <a:endParaRPr lang="en-US" sz="1100" dirty="0"/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770361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11778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3114896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476518"/>
            <a:ext cx="0" cy="8131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6286" y="2753272"/>
            <a:ext cx="2052000" cy="723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88905" y="2615225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90145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4659586"/>
            <a:ext cx="2052000" cy="1037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3600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 = 650 EUR</a:t>
            </a:r>
            <a:endParaRPr lang="en-US" sz="1100" dirty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dirty="0" smtClean="0">
                <a:solidFill>
                  <a:schemeClr val="bg1"/>
                </a:solidFill>
              </a:rPr>
              <a:t> 1.4.2008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Ellipse 70"/>
          <p:cNvSpPr>
            <a:spLocks noChangeAspect="1"/>
          </p:cNvSpPr>
          <p:nvPr/>
        </p:nvSpPr>
        <p:spPr bwMode="auto">
          <a:xfrm>
            <a:off x="381294" y="246033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3037884" y="24603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6397878" y="4978929"/>
            <a:ext cx="2036533" cy="279666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pic>
        <p:nvPicPr>
          <p:cNvPr id="51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5203" y="313258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uppieren 76"/>
          <p:cNvGrpSpPr/>
          <p:nvPr/>
        </p:nvGrpSpPr>
        <p:grpSpPr>
          <a:xfrm>
            <a:off x="6420679" y="4367761"/>
            <a:ext cx="237381" cy="260400"/>
            <a:chOff x="6416198" y="4366643"/>
            <a:chExt cx="237381" cy="260400"/>
          </a:xfrm>
        </p:grpSpPr>
        <p:sp>
          <p:nvSpPr>
            <p:cNvPr id="78" name="Ellipse 77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79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F3A94C-995C-45AE-A346-609B595FC8F8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313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der </a:t>
            </a:r>
            <a:r>
              <a:rPr lang="de-DE" dirty="0" smtClean="0"/>
              <a:t>Hausratprodukte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67944" y="2651459"/>
            <a:ext cx="1800000" cy="2025882"/>
            <a:chOff x="254719" y="1638296"/>
            <a:chExt cx="3600000" cy="2025882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/>
                <a:t>plz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/>
                <a:t>/</a:t>
              </a:r>
              <a:r>
                <a:rPr lang="de-DE" sz="1200" dirty="0" err="1"/>
                <a:t>tarifzone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 smtClean="0"/>
                <a:t>wohnflaeche</a:t>
              </a:r>
              <a:r>
                <a:rPr lang="de-DE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/</a:t>
              </a:r>
              <a:r>
                <a:rPr lang="de-DE" sz="1200" dirty="0" err="1" smtClean="0"/>
                <a:t>versSumme</a:t>
              </a:r>
              <a:r>
                <a:rPr lang="de-DE" sz="1200" dirty="0" smtClean="0"/>
                <a:t> : Money</a:t>
              </a:r>
              <a:endParaRPr lang="de-DE" sz="1200" dirty="0"/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HausratVertrag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593321" y="2687463"/>
            <a:ext cx="2016000" cy="720000"/>
            <a:chOff x="4932040" y="4509405"/>
            <a:chExt cx="2052000" cy="863811"/>
          </a:xfrm>
        </p:grpSpPr>
        <p:sp>
          <p:nvSpPr>
            <p:cNvPr id="13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“HR-Kompakt”</a:t>
              </a:r>
              <a:endParaRPr lang="de-DE" sz="900"/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HR-Kompakt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168044" y="2641801"/>
            <a:ext cx="1800000" cy="2025882"/>
            <a:chOff x="4852416" y="1650283"/>
            <a:chExt cx="3600000" cy="2025882"/>
          </a:xfrm>
        </p:grpSpPr>
        <p:sp>
          <p:nvSpPr>
            <p:cNvPr id="16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1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588224" y="3839011"/>
            <a:ext cx="2016000" cy="720000"/>
            <a:chOff x="7092508" y="4661520"/>
            <a:chExt cx="2052000" cy="864096"/>
          </a:xfrm>
        </p:grpSpPr>
        <p:sp>
          <p:nvSpPr>
            <p:cNvPr id="18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092508" y="50314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“HR-Optimal”</a:t>
              </a:r>
              <a:endParaRPr lang="de-DE" sz="900"/>
            </a:p>
          </p:txBody>
        </p:sp>
        <p:sp>
          <p:nvSpPr>
            <p:cNvPr id="19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92508" y="4661520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HR-Optimal</a:t>
              </a:r>
            </a:p>
          </p:txBody>
        </p:sp>
      </p:grpSp>
      <p:cxnSp>
        <p:nvCxnSpPr>
          <p:cNvPr id="23" name="Gerade Verbindung mit Pfeil 22"/>
          <p:cNvCxnSpPr/>
          <p:nvPr/>
        </p:nvCxnSpPr>
        <p:spPr bwMode="auto">
          <a:xfrm flipH="1">
            <a:off x="4968045" y="3082927"/>
            <a:ext cx="16252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Gerade Verbindung mit Pfeil 24"/>
          <p:cNvCxnSpPr>
            <a:stCxn id="19" idx="1"/>
          </p:cNvCxnSpPr>
          <p:nvPr/>
        </p:nvCxnSpPr>
        <p:spPr bwMode="auto">
          <a:xfrm flipH="1">
            <a:off x="4968045" y="3993111"/>
            <a:ext cx="16201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5328084" y="373099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330633" y="2799168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cxnSp>
        <p:nvCxnSpPr>
          <p:cNvPr id="28" name="Gerade Verbindung 27"/>
          <p:cNvCxnSpPr/>
          <p:nvPr/>
        </p:nvCxnSpPr>
        <p:spPr bwMode="auto">
          <a:xfrm>
            <a:off x="2267944" y="3551559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feld 29"/>
          <p:cNvSpPr txBox="1"/>
          <p:nvPr/>
        </p:nvSpPr>
        <p:spPr>
          <a:xfrm>
            <a:off x="2303748" y="3515555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042984" y="3537012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9" name="Gerade Verbindung 28"/>
          <p:cNvCxnSpPr/>
          <p:nvPr/>
        </p:nvCxnSpPr>
        <p:spPr bwMode="auto">
          <a:xfrm>
            <a:off x="601216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feld 31"/>
          <p:cNvSpPr txBox="1"/>
          <p:nvPr/>
        </p:nvSpPr>
        <p:spPr>
          <a:xfrm>
            <a:off x="1758372" y="134076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450770" y="1327981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>
            <a:spLocks noChangeAspect="1"/>
          </p:cNvSpPr>
          <p:nvPr/>
        </p:nvSpPr>
        <p:spPr bwMode="auto">
          <a:xfrm>
            <a:off x="3206194" y="270892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5" name="Ellipse 34"/>
          <p:cNvSpPr>
            <a:spLocks noChangeAspect="1"/>
          </p:cNvSpPr>
          <p:nvPr/>
        </p:nvSpPr>
        <p:spPr bwMode="auto">
          <a:xfrm>
            <a:off x="502291" y="271874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8" name="Ellipse 37"/>
          <p:cNvSpPr>
            <a:spLocks noChangeAspect="1"/>
          </p:cNvSpPr>
          <p:nvPr/>
        </p:nvSpPr>
        <p:spPr bwMode="auto">
          <a:xfrm>
            <a:off x="6626374" y="2728399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Ellipse 38"/>
          <p:cNvSpPr>
            <a:spLocks noChangeAspect="1"/>
          </p:cNvSpPr>
          <p:nvPr/>
        </p:nvSpPr>
        <p:spPr bwMode="auto">
          <a:xfrm>
            <a:off x="6624135" y="3883840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8729F1-0C7C-445A-96B0-F0B4CA84AA04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245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 des generierten Codes</a:t>
            </a:r>
            <a:endParaRPr lang="pt-BR" dirty="0"/>
          </a:p>
        </p:txBody>
      </p:sp>
      <p:cxnSp>
        <p:nvCxnSpPr>
          <p:cNvPr id="25" name="Gerade Verbindung 24"/>
          <p:cNvCxnSpPr>
            <a:stCxn id="47" idx="3"/>
            <a:endCxn id="28" idx="1"/>
          </p:cNvCxnSpPr>
          <p:nvPr/>
        </p:nvCxnSpPr>
        <p:spPr bwMode="auto">
          <a:xfrm>
            <a:off x="2408286" y="3114895"/>
            <a:ext cx="57087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</a:t>
            </a:r>
            <a:r>
              <a:rPr lang="en-US" sz="1100" dirty="0" smtClean="0"/>
              <a:t>String</a:t>
            </a:r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770361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11778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5236" y="4659586"/>
            <a:ext cx="2052000" cy="643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3600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: Date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 : Money</a:t>
            </a:r>
            <a:endParaRPr lang="en-US" sz="1100" dirty="0"/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5236" y="4289703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HausratProduktAnpStufe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3114896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 flipH="1">
            <a:off x="5037236" y="4797152"/>
            <a:ext cx="13529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476518"/>
            <a:ext cx="0" cy="8131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260602" y="449005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3" name="Rectangle 2"/>
          <p:cNvSpPr/>
          <p:nvPr/>
        </p:nvSpPr>
        <p:spPr>
          <a:xfrm>
            <a:off x="1296127" y="5004890"/>
            <a:ext cx="1557667" cy="297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Nicht explizit modelliert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920216" y="3476518"/>
            <a:ext cx="371756" cy="866494"/>
            <a:chOff x="2051720" y="3573016"/>
            <a:chExt cx="371756" cy="1492287"/>
          </a:xfrm>
        </p:grpSpPr>
        <p:sp>
          <p:nvSpPr>
            <p:cNvPr id="42" name="Raute 41"/>
            <p:cNvSpPr/>
            <p:nvPr>
              <p:custDataLst>
                <p:tags r:id="rId11"/>
              </p:custDataLst>
            </p:nvPr>
          </p:nvSpPr>
          <p:spPr bwMode="gray">
            <a:xfrm>
              <a:off x="2051720" y="3573016"/>
              <a:ext cx="259431" cy="5699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Gerade Verbindung 42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2200302" y="4620929"/>
              <a:ext cx="223174" cy="44437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*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6286" y="2753272"/>
            <a:ext cx="2052000" cy="723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88905" y="2615225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90145" y="4659586"/>
            <a:ext cx="2052000" cy="1037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3600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 = 650 EUR</a:t>
            </a:r>
            <a:endParaRPr lang="en-US" sz="1100" dirty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dirty="0" smtClean="0">
                <a:solidFill>
                  <a:schemeClr val="bg1"/>
                </a:solidFill>
              </a:rPr>
              <a:t> 1.4.2008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Ellipse 70"/>
          <p:cNvSpPr>
            <a:spLocks noChangeAspect="1"/>
          </p:cNvSpPr>
          <p:nvPr/>
        </p:nvSpPr>
        <p:spPr bwMode="auto">
          <a:xfrm>
            <a:off x="381294" y="246033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3037884" y="24603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4" name="Ellipse 73"/>
          <p:cNvSpPr>
            <a:spLocks noChangeAspect="1"/>
          </p:cNvSpPr>
          <p:nvPr/>
        </p:nvSpPr>
        <p:spPr bwMode="auto">
          <a:xfrm>
            <a:off x="3015203" y="436664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6397878" y="4978929"/>
            <a:ext cx="2036533" cy="279666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6413188" y="4352203"/>
            <a:ext cx="237381" cy="260400"/>
            <a:chOff x="6416198" y="4366643"/>
            <a:chExt cx="237381" cy="260400"/>
          </a:xfrm>
        </p:grpSpPr>
        <p:sp>
          <p:nvSpPr>
            <p:cNvPr id="52" name="Ellipse 51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53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3E3525-FFBB-4874-957A-FF8E287515E5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3575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r>
              <a:rPr lang="de-DE" dirty="0"/>
              <a:t>: Berechnung </a:t>
            </a:r>
            <a:r>
              <a:rPr lang="de-DE" dirty="0" err="1"/>
              <a:t>VorschlagVersSumme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Hinzufügen des Attributes </a:t>
            </a:r>
            <a:r>
              <a:rPr lang="de-DE" dirty="0" err="1"/>
              <a:t>wirksamAb</a:t>
            </a:r>
            <a:r>
              <a:rPr lang="de-DE" dirty="0"/>
              <a:t> im Vertrag. Implementierung der Methode </a:t>
            </a:r>
            <a:r>
              <a:rPr lang="de-DE" dirty="0" err="1"/>
              <a:t>getEffectiveFromAsCalendar</a:t>
            </a:r>
            <a:r>
              <a:rPr lang="de-DE" dirty="0" smtClean="0"/>
              <a:t>().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Definition </a:t>
            </a:r>
            <a:r>
              <a:rPr lang="de-DE" dirty="0"/>
              <a:t>des Attributes „</a:t>
            </a:r>
            <a:r>
              <a:rPr lang="de-DE" dirty="0" err="1" smtClean="0"/>
              <a:t>vorschlagVersSummeProQm</a:t>
            </a:r>
            <a:r>
              <a:rPr lang="de-DE" dirty="0" smtClean="0"/>
              <a:t>“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Eintragen </a:t>
            </a:r>
            <a:r>
              <a:rPr lang="de-DE" dirty="0"/>
              <a:t>der Produktwerte in den </a:t>
            </a:r>
            <a:r>
              <a:rPr lang="de-DE" dirty="0" smtClean="0"/>
              <a:t>Produktbausteinen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Implementierung </a:t>
            </a:r>
            <a:r>
              <a:rPr lang="de-DE" dirty="0"/>
              <a:t>der Berechnung des Vorschlags für die </a:t>
            </a:r>
            <a:r>
              <a:rPr lang="de-DE" dirty="0" smtClean="0"/>
              <a:t>Versicherungssumme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Implementierung </a:t>
            </a:r>
            <a:r>
              <a:rPr lang="de-DE" dirty="0"/>
              <a:t>eines Testfalls</a:t>
            </a:r>
          </a:p>
          <a:p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6D534-1AB6-42A3-9B02-3A9CBF1D4773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421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1337F5-84F1-4ED4-BFAA-1B2DE980E53C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173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D384F5-27EE-4D4F-B33B-A45D12B9A2D9}" type="datetime1">
              <a:rPr lang="de-DE" smtClean="0"/>
              <a:t>29.09.2015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8822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III.C.6 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999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Zugriff auf Informationen zur Laufzeit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XML-Files im „</a:t>
            </a:r>
            <a:r>
              <a:rPr lang="de-DE" dirty="0" err="1"/>
              <a:t>derived</a:t>
            </a:r>
            <a:r>
              <a:rPr lang="de-DE" dirty="0"/>
              <a:t>“ Verzeichnis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Definition des </a:t>
            </a:r>
            <a:r>
              <a:rPr lang="de-DE" dirty="0" err="1"/>
              <a:t>toc</a:t>
            </a:r>
            <a:r>
              <a:rPr lang="de-DE" dirty="0"/>
              <a:t>-files im „.</a:t>
            </a:r>
            <a:r>
              <a:rPr lang="de-DE" dirty="0" err="1"/>
              <a:t>ipsproject</a:t>
            </a:r>
            <a:r>
              <a:rPr lang="de-DE" dirty="0"/>
              <a:t>“ ansehen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Programm zum Auslesen der Produktdaten schreiben und ausführen.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E83168-DACE-49D4-BBFA-A5E200368A63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002168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III.C.6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7DC1A3-9196-4992-A528-4098D816F7DC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75066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Produktbaustein-Typ </a:t>
            </a:r>
            <a:r>
              <a:rPr lang="de-DE" dirty="0"/>
              <a:t>„</a:t>
            </a:r>
            <a:r>
              <a:rPr lang="de-DE" dirty="0" err="1"/>
              <a:t>HausratProdukt</a:t>
            </a:r>
            <a:r>
              <a:rPr lang="de-DE" dirty="0"/>
              <a:t>“ </a:t>
            </a:r>
            <a:r>
              <a:rPr lang="de-DE" dirty="0" smtClean="0"/>
              <a:t>anlegen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Attribut „</a:t>
            </a:r>
            <a:r>
              <a:rPr lang="de-DE" dirty="0" err="1"/>
              <a:t>produktname</a:t>
            </a:r>
            <a:r>
              <a:rPr lang="de-DE" dirty="0"/>
              <a:t>“ definieren. (Check-Box „Änderungen im Zeitablauf“ keinen Haken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In die Produktdefinitionsperspektive wechseln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Produkte </a:t>
            </a:r>
            <a:r>
              <a:rPr lang="de-DE" dirty="0"/>
              <a:t>HR-Kompakt &amp; HR-Optimal </a:t>
            </a:r>
            <a:r>
              <a:rPr lang="de-DE" dirty="0" smtClean="0"/>
              <a:t>anlegen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In die </a:t>
            </a:r>
            <a:r>
              <a:rPr lang="de-DE" dirty="0" smtClean="0"/>
              <a:t>Java-Perspektive wechseln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Attribut „</a:t>
            </a:r>
            <a:r>
              <a:rPr lang="de-DE" dirty="0" err="1" smtClean="0"/>
              <a:t>kurzbezeichnung</a:t>
            </a:r>
            <a:r>
              <a:rPr lang="de-DE" dirty="0" smtClean="0"/>
              <a:t>“ anlegen.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In die Produktdefinitionsperspektive </a:t>
            </a:r>
            <a:r>
              <a:rPr lang="de-DE" dirty="0" smtClean="0"/>
              <a:t>wechseln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Kurzbezeichnung in den beiden Produkten pflegen.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endParaRPr lang="pt-B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60FDF8-55CD-48E8-84AE-7FE249D0C181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2026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III.C.1 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6534D-5BA8-4A0F-B024-A0E05CBCA114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463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F3D59D-23D3-4454-99A5-E4948CEC8A1D}" type="datetime1">
              <a:rPr lang="de-DE" smtClean="0"/>
              <a:t>29.09.2015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65291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329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 auf Produktseite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315148" y="5156127"/>
            <a:ext cx="1800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91440" rIns="360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   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045694" y="5144029"/>
            <a:ext cx="2282390" cy="709771"/>
            <a:chOff x="7173941" y="4651690"/>
            <a:chExt cx="2052000" cy="851821"/>
          </a:xfrm>
        </p:grpSpPr>
        <p:sp>
          <p:nvSpPr>
            <p:cNvPr id="28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173941" y="5009298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73941" y="4651690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" tIns="91440" rIns="36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HausratGrunddeckungstyp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103900" y="3946365"/>
            <a:ext cx="371756" cy="1202636"/>
            <a:chOff x="2051720" y="3573016"/>
            <a:chExt cx="371756" cy="1418009"/>
          </a:xfrm>
        </p:grpSpPr>
        <p:sp>
          <p:nvSpPr>
            <p:cNvPr id="35" name="Raute 34"/>
            <p:cNvSpPr/>
            <p:nvPr>
              <p:custDataLst>
                <p:tags r:id="rId6"/>
              </p:custDataLst>
            </p:nvPr>
          </p:nvSpPr>
          <p:spPr bwMode="gray">
            <a:xfrm>
              <a:off x="2051720" y="3573016"/>
              <a:ext cx="259431" cy="4100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feld 36"/>
            <p:cNvSpPr txBox="1"/>
            <p:nvPr/>
          </p:nvSpPr>
          <p:spPr>
            <a:xfrm>
              <a:off x="2200302" y="4620930"/>
              <a:ext cx="22317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aute 39"/>
          <p:cNvSpPr/>
          <p:nvPr>
            <p:custDataLst>
              <p:tags r:id="rId1"/>
            </p:custDataLst>
          </p:nvPr>
        </p:nvSpPr>
        <p:spPr bwMode="gray">
          <a:xfrm>
            <a:off x="4054058" y="3954359"/>
            <a:ext cx="259431" cy="410009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Gerade Verbindung 40"/>
          <p:cNvCxnSpPr>
            <a:endCxn id="29" idx="0"/>
          </p:cNvCxnSpPr>
          <p:nvPr/>
        </p:nvCxnSpPr>
        <p:spPr bwMode="auto">
          <a:xfrm>
            <a:off x="4186889" y="4345418"/>
            <a:ext cx="0" cy="798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feld 41"/>
          <p:cNvSpPr txBox="1"/>
          <p:nvPr/>
        </p:nvSpPr>
        <p:spPr>
          <a:xfrm>
            <a:off x="3689496" y="4790987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779734" y="4866604"/>
            <a:ext cx="2844316" cy="119068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159732" y="5498915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65462" y="5530508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8" name="Gerade Verbindung 7"/>
          <p:cNvCxnSpPr>
            <a:endCxn id="46" idx="0"/>
          </p:cNvCxnSpPr>
          <p:nvPr/>
        </p:nvCxnSpPr>
        <p:spPr bwMode="auto">
          <a:xfrm flipV="1">
            <a:off x="2115148" y="5530508"/>
            <a:ext cx="866750" cy="39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45594" y="1920483"/>
            <a:ext cx="1800000" cy="2025882"/>
            <a:chOff x="254719" y="1638296"/>
            <a:chExt cx="3600000" cy="2025882"/>
          </a:xfrm>
        </p:grpSpPr>
        <p:sp>
          <p:nvSpPr>
            <p:cNvPr id="47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/>
                <a:t>plz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/>
                <a:t>/</a:t>
              </a:r>
              <a:r>
                <a:rPr lang="de-DE" sz="1200" dirty="0" err="1"/>
                <a:t>tarifzone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 smtClean="0"/>
                <a:t>wohnflaeche</a:t>
              </a:r>
              <a:r>
                <a:rPr lang="de-DE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/</a:t>
              </a:r>
              <a:r>
                <a:rPr lang="de-DE" sz="1200" dirty="0" err="1" smtClean="0"/>
                <a:t>versSumme</a:t>
              </a:r>
              <a:r>
                <a:rPr lang="de-DE" sz="1200" dirty="0" smtClean="0"/>
                <a:t> : Money</a:t>
              </a:r>
              <a:endParaRPr lang="de-DE" sz="1200" dirty="0"/>
            </a:p>
          </p:txBody>
        </p:sp>
        <p:sp>
          <p:nvSpPr>
            <p:cNvPr id="48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HausratVertrag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045694" y="1910825"/>
            <a:ext cx="2354398" cy="2025882"/>
            <a:chOff x="4852416" y="1650283"/>
            <a:chExt cx="3600000" cy="2025882"/>
          </a:xfrm>
        </p:grpSpPr>
        <p:sp>
          <p:nvSpPr>
            <p:cNvPr id="50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51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cxnSp>
        <p:nvCxnSpPr>
          <p:cNvPr id="52" name="Gerade Verbindung 51"/>
          <p:cNvCxnSpPr/>
          <p:nvPr/>
        </p:nvCxnSpPr>
        <p:spPr bwMode="auto">
          <a:xfrm>
            <a:off x="2145594" y="2820583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2181398" y="2784579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920634" y="2806036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hteck 43"/>
          <p:cNvSpPr/>
          <p:nvPr/>
        </p:nvSpPr>
        <p:spPr bwMode="auto">
          <a:xfrm>
            <a:off x="3865066" y="3921378"/>
            <a:ext cx="756084" cy="945226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397135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4" name="Ellipse 33"/>
          <p:cNvSpPr>
            <a:spLocks noChangeAspect="1"/>
          </p:cNvSpPr>
          <p:nvPr/>
        </p:nvSpPr>
        <p:spPr bwMode="auto">
          <a:xfrm>
            <a:off x="3119963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Ellipse 38"/>
          <p:cNvSpPr>
            <a:spLocks noChangeAspect="1"/>
          </p:cNvSpPr>
          <p:nvPr/>
        </p:nvSpPr>
        <p:spPr bwMode="auto">
          <a:xfrm>
            <a:off x="3057938" y="51901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55" name="Ellipse 54"/>
          <p:cNvSpPr>
            <a:spLocks noChangeAspect="1"/>
          </p:cNvSpPr>
          <p:nvPr/>
        </p:nvSpPr>
        <p:spPr bwMode="auto">
          <a:xfrm>
            <a:off x="307804" y="520227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C207BA-F90D-4F81-A0C1-4401488FFC46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0839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 auf Produktseite (inkl. Produktbausteine)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315148" y="5156127"/>
            <a:ext cx="1800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91440" rIns="360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   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045694" y="5144029"/>
            <a:ext cx="2282390" cy="709771"/>
            <a:chOff x="7173941" y="4651690"/>
            <a:chExt cx="2052000" cy="851821"/>
          </a:xfrm>
        </p:grpSpPr>
        <p:sp>
          <p:nvSpPr>
            <p:cNvPr id="28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73941" y="5009298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73941" y="4651690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" tIns="91440" rIns="36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HausratGrunddeckungstyp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103900" y="3946365"/>
            <a:ext cx="371756" cy="1202636"/>
            <a:chOff x="2051720" y="3573016"/>
            <a:chExt cx="371756" cy="1418009"/>
          </a:xfrm>
        </p:grpSpPr>
        <p:sp>
          <p:nvSpPr>
            <p:cNvPr id="35" name="Raute 34"/>
            <p:cNvSpPr/>
            <p:nvPr>
              <p:custDataLst>
                <p:tags r:id="rId10"/>
              </p:custDataLst>
            </p:nvPr>
          </p:nvSpPr>
          <p:spPr bwMode="gray">
            <a:xfrm>
              <a:off x="2051720" y="3573016"/>
              <a:ext cx="259431" cy="4100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feld 36"/>
            <p:cNvSpPr txBox="1"/>
            <p:nvPr/>
          </p:nvSpPr>
          <p:spPr>
            <a:xfrm>
              <a:off x="2200302" y="4620930"/>
              <a:ext cx="22317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aute 39"/>
          <p:cNvSpPr/>
          <p:nvPr>
            <p:custDataLst>
              <p:tags r:id="rId1"/>
            </p:custDataLst>
          </p:nvPr>
        </p:nvSpPr>
        <p:spPr bwMode="gray">
          <a:xfrm>
            <a:off x="4054058" y="3954359"/>
            <a:ext cx="259431" cy="410009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Gerade Verbindung 40"/>
          <p:cNvCxnSpPr>
            <a:endCxn id="29" idx="0"/>
          </p:cNvCxnSpPr>
          <p:nvPr/>
        </p:nvCxnSpPr>
        <p:spPr bwMode="auto">
          <a:xfrm>
            <a:off x="4186889" y="4345418"/>
            <a:ext cx="0" cy="798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feld 41"/>
          <p:cNvSpPr txBox="1"/>
          <p:nvPr/>
        </p:nvSpPr>
        <p:spPr>
          <a:xfrm>
            <a:off x="3689496" y="4790987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779734" y="4866604"/>
            <a:ext cx="2844316" cy="119068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159732" y="5498915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65462" y="5530508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8" name="Gerade Verbindung 7"/>
          <p:cNvCxnSpPr>
            <a:endCxn id="46" idx="0"/>
          </p:cNvCxnSpPr>
          <p:nvPr/>
        </p:nvCxnSpPr>
        <p:spPr bwMode="auto">
          <a:xfrm flipV="1">
            <a:off x="2115148" y="5530508"/>
            <a:ext cx="866750" cy="39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45594" y="1920483"/>
            <a:ext cx="1800000" cy="2025882"/>
            <a:chOff x="254719" y="1638296"/>
            <a:chExt cx="3600000" cy="2025882"/>
          </a:xfrm>
        </p:grpSpPr>
        <p:sp>
          <p:nvSpPr>
            <p:cNvPr id="47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/>
                <a:t>plz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/>
                <a:t>/</a:t>
              </a:r>
              <a:r>
                <a:rPr lang="de-DE" sz="1200" dirty="0" err="1"/>
                <a:t>tarifzone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 smtClean="0"/>
                <a:t>wohnflaeche</a:t>
              </a:r>
              <a:r>
                <a:rPr lang="de-DE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/</a:t>
              </a:r>
              <a:r>
                <a:rPr lang="de-DE" sz="1200" dirty="0" err="1" smtClean="0"/>
                <a:t>versSumme</a:t>
              </a:r>
              <a:r>
                <a:rPr lang="de-DE" sz="1200" dirty="0" smtClean="0"/>
                <a:t> : Money</a:t>
              </a:r>
              <a:endParaRPr lang="de-DE" sz="1200" dirty="0"/>
            </a:p>
          </p:txBody>
        </p:sp>
        <p:sp>
          <p:nvSpPr>
            <p:cNvPr id="48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HausratVertrag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045694" y="1910825"/>
            <a:ext cx="2354398" cy="2025882"/>
            <a:chOff x="4852416" y="1650283"/>
            <a:chExt cx="3600000" cy="2025882"/>
          </a:xfrm>
        </p:grpSpPr>
        <p:sp>
          <p:nvSpPr>
            <p:cNvPr id="50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51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cxnSp>
        <p:nvCxnSpPr>
          <p:cNvPr id="52" name="Gerade Verbindung 51"/>
          <p:cNvCxnSpPr/>
          <p:nvPr/>
        </p:nvCxnSpPr>
        <p:spPr bwMode="auto">
          <a:xfrm>
            <a:off x="2145594" y="2820583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2181398" y="2784579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920634" y="2806036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hteck 43"/>
          <p:cNvSpPr/>
          <p:nvPr/>
        </p:nvSpPr>
        <p:spPr bwMode="auto">
          <a:xfrm>
            <a:off x="3865066" y="3921378"/>
            <a:ext cx="756084" cy="945226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397135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4" name="Ellipse 33"/>
          <p:cNvSpPr>
            <a:spLocks noChangeAspect="1"/>
          </p:cNvSpPr>
          <p:nvPr/>
        </p:nvSpPr>
        <p:spPr bwMode="auto">
          <a:xfrm>
            <a:off x="3119963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Ellipse 38"/>
          <p:cNvSpPr>
            <a:spLocks noChangeAspect="1"/>
          </p:cNvSpPr>
          <p:nvPr/>
        </p:nvSpPr>
        <p:spPr bwMode="auto">
          <a:xfrm>
            <a:off x="3057938" y="51901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55" name="Ellipse 54"/>
          <p:cNvSpPr>
            <a:spLocks noChangeAspect="1"/>
          </p:cNvSpPr>
          <p:nvPr/>
        </p:nvSpPr>
        <p:spPr bwMode="auto">
          <a:xfrm>
            <a:off x="307804" y="520227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56" name="Rechteck 55"/>
          <p:cNvSpPr/>
          <p:nvPr/>
        </p:nvSpPr>
        <p:spPr bwMode="auto">
          <a:xfrm>
            <a:off x="6367385" y="4974616"/>
            <a:ext cx="2440338" cy="119068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57" name="Rechteck 56"/>
          <p:cNvSpPr/>
          <p:nvPr/>
        </p:nvSpPr>
        <p:spPr bwMode="auto">
          <a:xfrm>
            <a:off x="7209512" y="3489849"/>
            <a:ext cx="756084" cy="1447800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6579554" y="2769849"/>
            <a:ext cx="2016000" cy="720000"/>
            <a:chOff x="4932040" y="4509405"/>
            <a:chExt cx="2052000" cy="863811"/>
          </a:xfrm>
        </p:grpSpPr>
        <p:sp>
          <p:nvSpPr>
            <p:cNvPr id="59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“HR-Kompakt”</a:t>
              </a:r>
              <a:endParaRPr lang="de-DE" sz="900"/>
            </a:p>
          </p:txBody>
        </p:sp>
        <p:sp>
          <p:nvSpPr>
            <p:cNvPr id="60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HR-Kompakt</a:t>
              </a:r>
            </a:p>
          </p:txBody>
        </p:sp>
      </p:grpSp>
      <p:cxnSp>
        <p:nvCxnSpPr>
          <p:cNvPr id="61" name="Gerade Verbindung mit Pfeil 60"/>
          <p:cNvCxnSpPr>
            <a:stCxn id="59" idx="1"/>
          </p:cNvCxnSpPr>
          <p:nvPr/>
        </p:nvCxnSpPr>
        <p:spPr bwMode="auto">
          <a:xfrm flipH="1">
            <a:off x="5400092" y="3283882"/>
            <a:ext cx="117946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2" name="Textfeld 61"/>
          <p:cNvSpPr txBox="1"/>
          <p:nvPr/>
        </p:nvSpPr>
        <p:spPr>
          <a:xfrm>
            <a:off x="5316866" y="2881554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grpSp>
        <p:nvGrpSpPr>
          <p:cNvPr id="63" name="Gruppieren 62"/>
          <p:cNvGrpSpPr/>
          <p:nvPr/>
        </p:nvGrpSpPr>
        <p:grpSpPr>
          <a:xfrm>
            <a:off x="6579554" y="5128578"/>
            <a:ext cx="2016000" cy="720000"/>
            <a:chOff x="4932040" y="4509405"/>
            <a:chExt cx="2052000" cy="863811"/>
          </a:xfrm>
        </p:grpSpPr>
        <p:sp>
          <p:nvSpPr>
            <p:cNvPr id="64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65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HRD-Grunddeckung-Kompakt</a:t>
              </a:r>
            </a:p>
          </p:txBody>
        </p:sp>
      </p:grpSp>
      <p:cxnSp>
        <p:nvCxnSpPr>
          <p:cNvPr id="66" name="Gerade Verbindung mit Pfeil 65"/>
          <p:cNvCxnSpPr>
            <a:stCxn id="64" idx="1"/>
            <a:endCxn id="28" idx="3"/>
          </p:cNvCxnSpPr>
          <p:nvPr/>
        </p:nvCxnSpPr>
        <p:spPr bwMode="auto">
          <a:xfrm flipH="1">
            <a:off x="5328084" y="5642611"/>
            <a:ext cx="1251470" cy="52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5316866" y="5298787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cxnSp>
        <p:nvCxnSpPr>
          <p:cNvPr id="68" name="Gerade Verbindung 67"/>
          <p:cNvCxnSpPr>
            <a:stCxn id="59" idx="2"/>
            <a:endCxn id="65" idx="0"/>
          </p:cNvCxnSpPr>
          <p:nvPr/>
        </p:nvCxnSpPr>
        <p:spPr bwMode="auto">
          <a:xfrm>
            <a:off x="7587554" y="3489849"/>
            <a:ext cx="0" cy="1638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Gerade Verbindung 68"/>
          <p:cNvCxnSpPr/>
          <p:nvPr/>
        </p:nvCxnSpPr>
        <p:spPr bwMode="auto">
          <a:xfrm>
            <a:off x="601216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feld 69"/>
          <p:cNvSpPr txBox="1"/>
          <p:nvPr/>
        </p:nvSpPr>
        <p:spPr>
          <a:xfrm>
            <a:off x="6450770" y="1327981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758372" y="134076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6639323" y="2820583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624252" y="5157216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8A80CF-9460-4B5F-B0DA-7A8B739753CF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265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pt-BR" dirty="0" smtClean="0"/>
              <a:t>Produktbausteintyp Hausratgrunddeckungstyp anlegen und mit HausratGrunddeckung verknüpfen.</a:t>
            </a:r>
          </a:p>
          <a:p>
            <a:r>
              <a:rPr lang="pt-BR" dirty="0" smtClean="0"/>
              <a:t>Beziehung zwischen Hausratprodukt und HausratGrunddeckungstyp anlegen.</a:t>
            </a:r>
          </a:p>
          <a:p>
            <a:r>
              <a:rPr lang="pt-BR" dirty="0" smtClean="0"/>
              <a:t>	Darauf achten, dass die Beziehung nicht änderbar ist im Zeitablauf.</a:t>
            </a:r>
          </a:p>
          <a:p>
            <a:r>
              <a:rPr lang="pt-BR" dirty="0" smtClean="0"/>
              <a:t>Wechseln in die Produktdefinitionsperspektive.</a:t>
            </a:r>
          </a:p>
          <a:p>
            <a:r>
              <a:rPr lang="pt-BR" dirty="0" smtClean="0"/>
              <a:t>Grunddeckungen für Hausrat-Kompakt anlegen</a:t>
            </a:r>
            <a:r>
              <a:rPr lang="pt-BR" dirty="0"/>
              <a:t> </a:t>
            </a:r>
            <a:r>
              <a:rPr lang="pt-BR" dirty="0" smtClean="0"/>
              <a:t>und Beziehung per Drag &amp; Drop herstellen.</a:t>
            </a:r>
          </a:p>
          <a:p>
            <a:r>
              <a:rPr lang="pt-BR" dirty="0"/>
              <a:t>Grunddeckungen für </a:t>
            </a:r>
            <a:r>
              <a:rPr lang="pt-BR" dirty="0" smtClean="0"/>
              <a:t>Hausrat-Optimal per “Add new...” anlegen.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240372-C596-4DC1-8B18-DD426E74B0A3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47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1576</Words>
  <Application>Microsoft Office PowerPoint</Application>
  <PresentationFormat>Bildschirmpräsentation (4:3)</PresentationFormat>
  <Paragraphs>546</Paragraphs>
  <Slides>35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StarSymbol</vt:lpstr>
      <vt:lpstr>Symbol</vt:lpstr>
      <vt:lpstr>Wingdings</vt:lpstr>
      <vt:lpstr>Master - ConVista General </vt:lpstr>
      <vt:lpstr>Inhalt - Modellierung &amp; Produktdefinition</vt:lpstr>
      <vt:lpstr>Motivation</vt:lpstr>
      <vt:lpstr>Abbildung der Hausratprodukte</vt:lpstr>
      <vt:lpstr>Demo</vt:lpstr>
      <vt:lpstr>Übungen zu Kapitel III.C.1 </vt:lpstr>
      <vt:lpstr>Modellierung &amp; Produktdefinition</vt:lpstr>
      <vt:lpstr>Beziehungen auf Produktseite</vt:lpstr>
      <vt:lpstr>Beziehungen auf Produktseite (inkl. Produktbausteine)</vt:lpstr>
      <vt:lpstr>Demo</vt:lpstr>
      <vt:lpstr>Übungen zu Kapitel III.C.2 </vt:lpstr>
      <vt:lpstr>Modellierung &amp; Produktdefinition</vt:lpstr>
      <vt:lpstr>Konfigurationsmöglichkeit eines Hausratvertrages</vt:lpstr>
      <vt:lpstr>Beispielprodukte: HR-Kompakt &amp; HR-Optimal</vt:lpstr>
      <vt:lpstr>Konfigurierbare Vertragsattribute – Modell &amp; Bausteine</vt:lpstr>
      <vt:lpstr>Demo: Modellerweiterung in Faktor-IPS</vt:lpstr>
      <vt:lpstr>Übungen zu Kapitel III.C.3  </vt:lpstr>
      <vt:lpstr>Modellierung &amp; Produktdefinition</vt:lpstr>
      <vt:lpstr>Theorie: Änderungen im Zeitablauf</vt:lpstr>
      <vt:lpstr>Theorie: Änderungen im Zeitablauf</vt:lpstr>
      <vt:lpstr>Theorie: Änderungen im Zeitablauf</vt:lpstr>
      <vt:lpstr>Theorie: Änderungen im Zeitablauf</vt:lpstr>
      <vt:lpstr>Theorie: Änderungen im Zeitablauf</vt:lpstr>
      <vt:lpstr>Theorie: Änderungen im Zeitablauf</vt:lpstr>
      <vt:lpstr>Modell unter Berücksichtigung zeitl. Änderungen</vt:lpstr>
      <vt:lpstr>Konfigurationsdaten für Vertragsattribute befinden sich immer in Anpassungsstufen!</vt:lpstr>
      <vt:lpstr>Abbildung zeitlicher Änderungen im Sourcecode</vt:lpstr>
      <vt:lpstr>Modellierung &amp; Produktdefinition</vt:lpstr>
      <vt:lpstr>Produktattribute in Anpassungsstufen</vt:lpstr>
      <vt:lpstr>Modellierung des Attributes als änderbar in Anpassungsstufen</vt:lpstr>
      <vt:lpstr>Modell des generierten Codes</vt:lpstr>
      <vt:lpstr>Demo: Berechnung VorschlagVersSumme</vt:lpstr>
      <vt:lpstr>Übungen zu Kapitel III.C.5</vt:lpstr>
      <vt:lpstr>Modellierung &amp; Produktdefinition</vt:lpstr>
      <vt:lpstr>Demo: Zugriff auf Informationen zur Laufzeit</vt:lpstr>
      <vt:lpstr>Übungen zu Kapitel III.C.6</vt:lpstr>
    </vt:vector>
  </TitlesOfParts>
  <Company>Convista Consulting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Daniel Schwering</cp:lastModifiedBy>
  <cp:revision>1648</cp:revision>
  <cp:lastPrinted>2012-11-19T11:42:38Z</cp:lastPrinted>
  <dcterms:created xsi:type="dcterms:W3CDTF">2005-03-22T09:36:15Z</dcterms:created>
  <dcterms:modified xsi:type="dcterms:W3CDTF">2015-09-29T18:36:23Z</dcterms:modified>
  <cp:category>Master</cp:category>
  <cp:contentStatus>RELEASED</cp:contentStatus>
</cp:coreProperties>
</file>