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353" r:id="rId2"/>
    <p:sldId id="344" r:id="rId3"/>
    <p:sldId id="345" r:id="rId4"/>
    <p:sldId id="346" r:id="rId5"/>
    <p:sldId id="347" r:id="rId6"/>
    <p:sldId id="348" r:id="rId7"/>
    <p:sldId id="349" r:id="rId8"/>
    <p:sldId id="350" r:id="rId9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353"/>
            <p14:sldId id="344"/>
            <p14:sldId id="345"/>
            <p14:sldId id="346"/>
            <p14:sldId id="347"/>
            <p14:sldId id="348"/>
            <p14:sldId id="349"/>
            <p14:sldId id="35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02" autoAdjust="0"/>
    <p:restoredTop sz="86627" autoAdjust="0"/>
  </p:normalViewPr>
  <p:slideViewPr>
    <p:cSldViewPr snapToObjects="1" showGuides="1">
      <p:cViewPr>
        <p:scale>
          <a:sx n="100" d="100"/>
          <a:sy n="100" d="100"/>
        </p:scale>
        <p:origin x="-845" y="-110"/>
      </p:cViewPr>
      <p:guideLst>
        <p:guide orient="horz" pos="2160"/>
        <p:guide orient="horz" pos="3339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07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07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7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0" y="4861156"/>
            <a:ext cx="5680103" cy="460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7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9338" y="801688"/>
            <a:ext cx="5057775" cy="379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274" y="4887085"/>
            <a:ext cx="5223844" cy="459531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9338" y="801688"/>
            <a:ext cx="5057775" cy="379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274" y="4887085"/>
            <a:ext cx="5223844" cy="459531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9338" y="801688"/>
            <a:ext cx="5057775" cy="379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274" y="4887085"/>
            <a:ext cx="5223844" cy="459531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9338" y="801688"/>
            <a:ext cx="5057775" cy="379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274" y="4887085"/>
            <a:ext cx="5223844" cy="459531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9338" y="801688"/>
            <a:ext cx="5057775" cy="379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274" y="4887085"/>
            <a:ext cx="5223844" cy="459531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9338" y="801688"/>
            <a:ext cx="5057775" cy="379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274" y="4887085"/>
            <a:ext cx="5223844" cy="459531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9338" y="801688"/>
            <a:ext cx="5057775" cy="379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274" y="4887085"/>
            <a:ext cx="5223844" cy="459531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AD239DC-F200-44B0-A1A4-387E55500C6E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6BFC2700-31C2-4071-A777-3C3203CDFB8C}" type="datetime1">
              <a:rPr lang="de-DE" smtClean="0"/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E342CF69-E14E-42C1-A306-7BD5AA73DB30}" type="datetime1">
              <a:rPr lang="de-DE" smtClean="0"/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728BFFC-74FE-4238-B9C5-4A02F981A6D4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296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34385" y="1715221"/>
            <a:ext cx="3588466" cy="424268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6551" y="1715221"/>
            <a:ext cx="3588466" cy="424268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37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7379A993-5404-46A8-BDF8-7AECA307288A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BA0136BC-85F5-4FE7-BEE9-954DDAED8F1E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E069309-80CA-452D-900F-246B360648A1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AAA8D3C-676A-492C-A1C6-32F38F78A884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89CA8B9-7E75-48AA-B193-5BB864C314D2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Power Point Master Faktor Zehn 2012</a:t>
            </a:r>
            <a:endParaRPr lang="de-DE" noProof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42C45143-F986-49B3-9B64-3343C7D303B6}" type="datetime1">
              <a:rPr lang="de-DE" smtClean="0"/>
              <a:t>15.11.2012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32E0833A-8CF5-492D-A724-0DE231A7BCDE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23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9DDD3D8C-CEA7-49A7-810E-0133CA4B285F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 – A ConVista Company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FC949D3-FBD8-487D-A2D0-3617FF02C735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13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  <p:sldLayoutId id="2147483706" r:id="rId15"/>
    <p:sldLayoutId id="2147483707" r:id="rId16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- 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972717"/>
              </p:ext>
            </p:extLst>
          </p:nvPr>
        </p:nvGraphicFramePr>
        <p:xfrm>
          <a:off x="268753" y="1484784"/>
          <a:ext cx="8623727" cy="4889280"/>
        </p:xfrm>
        <a:graphic>
          <a:graphicData uri="http://schemas.openxmlformats.org/drawingml/2006/table">
            <a:tbl>
              <a:tblPr/>
              <a:tblGrid>
                <a:gridCol w="8623727"/>
              </a:tblGrid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200" b="0" dirty="0" smtClean="0"/>
                        <a:t>3.1 Projekt einrichten, erste Klasse anlegen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990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200" dirty="0" smtClean="0"/>
                        <a:t>3.2 Modellierung der Vertragsseite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3.3 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8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3.4 Verwendung von Tabellen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854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00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3.5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Verwendung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von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Aufzählungen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6752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3.6 Verwendung von Formeln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3.7 Kopieren von Produkten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3.8 Customizing der Produktdefinitionsperspektive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5384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3.9</a:t>
                      </a:r>
                      <a:r>
                        <a:rPr lang="de-DE" sz="1200" b="1" baseline="0" dirty="0" smtClean="0"/>
                        <a:t> </a:t>
                      </a:r>
                      <a:r>
                        <a:rPr lang="de-DE" sz="1200" b="1" dirty="0" smtClean="0"/>
                        <a:t>Plausibilisierungen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359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3.10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Suchoptionen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&amp; Views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3.11 Testunterstützung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C4EEFA-00DE-4D98-A892-E99804FA6EAF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92425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Was kann plausibilisiert werden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10377"/>
              </p:ext>
            </p:extLst>
          </p:nvPr>
        </p:nvGraphicFramePr>
        <p:xfrm>
          <a:off x="1524000" y="1772816"/>
          <a:ext cx="6096000" cy="3083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Wertemenge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Struktur</a:t>
                      </a:r>
                      <a:endParaRPr lang="de-D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de-DE" sz="1600" dirty="0" smtClean="0"/>
                        <a:t>Bereich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de-DE" sz="1600" dirty="0" smtClean="0"/>
                        <a:t>  - </a:t>
                      </a:r>
                      <a:r>
                        <a:rPr lang="de-DE" sz="1600" baseline="0" dirty="0" smtClean="0"/>
                        <a:t>Versicherungssumme: 0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de-DE" sz="1600" baseline="0" dirty="0" smtClean="0"/>
                        <a:t>     Euro – 1Mio Euro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Ist die </a:t>
                      </a:r>
                      <a:r>
                        <a:rPr lang="de-DE" sz="1600" dirty="0" err="1" smtClean="0"/>
                        <a:t>Kobination</a:t>
                      </a:r>
                      <a:r>
                        <a:rPr lang="de-DE" sz="1600" dirty="0" smtClean="0"/>
                        <a:t> der im Vertragsenthaltenen</a:t>
                      </a:r>
                      <a:r>
                        <a:rPr lang="de-DE" sz="1600" baseline="0" dirty="0" smtClean="0"/>
                        <a:t> Deckungen erlaubt?</a:t>
                      </a:r>
                      <a:endParaRPr lang="de-D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de-DE" sz="1600" dirty="0" smtClean="0"/>
                        <a:t>Aufzählung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de-DE" sz="1600" dirty="0" smtClean="0"/>
                        <a:t>  - </a:t>
                      </a:r>
                      <a:r>
                        <a:rPr lang="de-DE" sz="1600" baseline="0" dirty="0" smtClean="0"/>
                        <a:t>Selbstbehalt: 0, 150, 300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de-DE" sz="1600" baseline="0" dirty="0" smtClean="0"/>
                        <a:t>    Euro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Darf</a:t>
                      </a:r>
                      <a:r>
                        <a:rPr lang="de-DE" sz="1600" baseline="0" dirty="0" smtClean="0"/>
                        <a:t> die Deckung Invalidität bei einem Alter größer 60 abgeschlossen werden?</a:t>
                      </a:r>
                      <a:endParaRPr lang="de-D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de-DE" sz="1600" dirty="0" smtClean="0"/>
                        <a:t>Andere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de-DE" sz="1600" dirty="0" smtClean="0"/>
                        <a:t>  - </a:t>
                      </a:r>
                      <a:r>
                        <a:rPr lang="de-DE" sz="1600" baseline="0" dirty="0" smtClean="0"/>
                        <a:t>z. B. alle Strings, die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de-DE" sz="1600" baseline="0" dirty="0" smtClean="0"/>
                        <a:t>    einem regulären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de-DE" sz="1600" baseline="0" dirty="0" smtClean="0"/>
                        <a:t>    Ausdruck genügen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1C1991-AB75-4A29-BEF6-B7683CA4A06B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0152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Aspekte einer Plausibilisierung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229362"/>
              </p:ext>
            </p:extLst>
          </p:nvPr>
        </p:nvGraphicFramePr>
        <p:xfrm>
          <a:off x="1514872" y="1664804"/>
          <a:ext cx="6096000" cy="3662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Auskunft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Prüfung</a:t>
                      </a:r>
                      <a:endParaRPr lang="de-D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Welche Selbstbehalte sind möglich? 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Ist der im Vertrag vereinbarte Selbstbehalt in der Menge der erlaubten SB enthalten?</a:t>
                      </a:r>
                      <a:endParaRPr lang="de-D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In welchem Bereich muss die Versicherungssumme liegen?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Liegt die im Vertrag vereinbarte Versicherungssumme im erlaubten Bereich?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Kann eine bestimmte Deckung zu einem Vertrag hinzugefügt werden?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Ist die Kombination der im Vertrag enthaltenen Deckungen erlaubt?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Wieviel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Monate darf der Versicherungsbeginn in der Zukunft liegen?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Liegt Versicherungsbeginn des Vertrags im erlaubten Bereich?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023CB1-EE77-4325-821A-8FFD781F60D7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314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Prüfungen in Faktor-IPS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2000" y="1412776"/>
            <a:ext cx="7280275" cy="4246563"/>
          </a:xfrm>
          <a:ln/>
        </p:spPr>
        <p:txBody>
          <a:bodyPr/>
          <a:lstStyle/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Allgemein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Faktor-IPS bildet Prüfungen über Regeln ab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Eine Regel hat einen Namen, eine Nachricht, ein Fehlercode und ein Schweregrad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Die Logik einer Regel ist im Java Code zu implementieren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Regeln sind immer einer Vertragsklasse zugeordnet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Wertebereichsregeln können vollständig generiert werden</a:t>
            </a:r>
          </a:p>
          <a:p>
            <a:pPr marL="423948" indent="-34290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Produktkonfiguration von Regeln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In Regeln können Produktattribute ausgewertet werden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Wertebereichsregeln können über die Angabe einer Wertemenge </a:t>
            </a:r>
            <a:br>
              <a:rPr lang="de-DE" dirty="0"/>
            </a:br>
            <a:r>
              <a:rPr lang="de-DE" dirty="0"/>
              <a:t>im Produktbaustein konfiguriert werden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Regeln können produktseitig aus- und eingeschaltet werden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Formeln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B5CC4D-1EAD-4EBB-B9CE-C7B635530147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2411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Faktor-IPS Generat von Regeln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2000" y="1448780"/>
            <a:ext cx="7280275" cy="4246563"/>
          </a:xfrm>
          <a:ln/>
        </p:spPr>
        <p:txBody>
          <a:bodyPr/>
          <a:lstStyle/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Faktor-IPS generiert für eine Regel eine Methode mit dem Namen der Regel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Die generierte Methode enthält die Parameter vom Typ </a:t>
            </a:r>
            <a:r>
              <a:rPr lang="de-DE" dirty="0" err="1">
                <a:latin typeface="Courier New" pitchFamily="49" charset="0"/>
              </a:rPr>
              <a:t>MessageList</a:t>
            </a:r>
            <a:r>
              <a:rPr lang="de-DE" dirty="0"/>
              <a:t> und </a:t>
            </a:r>
            <a:r>
              <a:rPr lang="de-DE" dirty="0" err="1">
                <a:latin typeface="Courier New" pitchFamily="49" charset="0"/>
              </a:rPr>
              <a:t>IValidationContext</a:t>
            </a:r>
            <a:endParaRPr lang="de-DE" dirty="0">
              <a:latin typeface="Courier New" pitchFamily="49" charset="0"/>
            </a:endParaRP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In die </a:t>
            </a:r>
            <a:r>
              <a:rPr lang="de-DE" dirty="0" err="1">
                <a:latin typeface="Courier New" pitchFamily="49" charset="0"/>
              </a:rPr>
              <a:t>MessageList</a:t>
            </a:r>
            <a:r>
              <a:rPr lang="de-DE" dirty="0"/>
              <a:t> wird die Fehlermeldung der Regel eingetragen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Der </a:t>
            </a:r>
            <a:r>
              <a:rPr lang="de-DE" dirty="0" err="1">
                <a:latin typeface="Courier New" pitchFamily="49" charset="0"/>
              </a:rPr>
              <a:t>IValidationContext</a:t>
            </a:r>
            <a:r>
              <a:rPr lang="de-DE" dirty="0"/>
              <a:t> kann in Form von </a:t>
            </a:r>
            <a:r>
              <a:rPr lang="de-DE" dirty="0" err="1"/>
              <a:t>key</a:t>
            </a:r>
            <a:r>
              <a:rPr lang="de-DE" dirty="0"/>
              <a:t>/</a:t>
            </a:r>
            <a:r>
              <a:rPr lang="de-DE" dirty="0" err="1"/>
              <a:t>value</a:t>
            </a:r>
            <a:r>
              <a:rPr lang="de-DE" dirty="0"/>
              <a:t> Paaren </a:t>
            </a:r>
            <a:br>
              <a:rPr lang="de-DE" dirty="0"/>
            </a:br>
            <a:r>
              <a:rPr lang="de-DE" dirty="0"/>
              <a:t>Informationen enthalten, die in der Regel ausgewertet werden können. </a:t>
            </a:r>
            <a:br>
              <a:rPr lang="de-DE" dirty="0"/>
            </a:br>
            <a:r>
              <a:rPr lang="de-DE" dirty="0"/>
              <a:t>Z.B. Benutzer, Geschäftsprozess,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A02CB6-584A-44EF-B93A-8EA7BAE31B78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5379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Faktor-IPS Regel Framework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4307" y="1412776"/>
            <a:ext cx="8637213" cy="4608512"/>
          </a:xfrm>
          <a:ln/>
        </p:spPr>
        <p:txBody>
          <a:bodyPr/>
          <a:lstStyle/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Die Faktor-IPS Laufzeit Bibliothek enthält Basisklassen in denen ein Regelframework implementiert ist.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Jede Vertragsteilklasse implementiert das </a:t>
            </a:r>
            <a:r>
              <a:rPr lang="de-DE" dirty="0" err="1">
                <a:latin typeface="Courier New" pitchFamily="49" charset="0"/>
              </a:rPr>
              <a:t>IModelObject</a:t>
            </a:r>
            <a:r>
              <a:rPr lang="de-DE" dirty="0"/>
              <a:t> </a:t>
            </a:r>
            <a:r>
              <a:rPr lang="de-DE" dirty="0" err="1"/>
              <a:t>Inferface</a:t>
            </a:r>
            <a:r>
              <a:rPr lang="de-DE" dirty="0"/>
              <a:t> und hat somit eine Methode </a:t>
            </a:r>
            <a:r>
              <a:rPr lang="de-DE" dirty="0" err="1">
                <a:latin typeface="Courier New" pitchFamily="49" charset="0"/>
              </a:rPr>
              <a:t>validate</a:t>
            </a:r>
            <a:r>
              <a:rPr lang="de-DE" dirty="0">
                <a:latin typeface="Courier New" pitchFamily="49" charset="0"/>
              </a:rPr>
              <a:t>(</a:t>
            </a:r>
            <a:r>
              <a:rPr lang="de-DE" dirty="0" err="1">
                <a:latin typeface="Courier New" pitchFamily="49" charset="0"/>
              </a:rPr>
              <a:t>IValidationContext</a:t>
            </a:r>
            <a:r>
              <a:rPr lang="de-DE" dirty="0">
                <a:latin typeface="Courier New" pitchFamily="49" charset="0"/>
              </a:rPr>
              <a:t>)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Die Standard Implementierung von </a:t>
            </a:r>
            <a:r>
              <a:rPr lang="de-DE" dirty="0" err="1">
                <a:latin typeface="Courier New" pitchFamily="49" charset="0"/>
              </a:rPr>
              <a:t>validate</a:t>
            </a:r>
            <a:r>
              <a:rPr lang="de-DE" dirty="0">
                <a:latin typeface="Courier New" pitchFamily="49" charset="0"/>
              </a:rPr>
              <a:t>(</a:t>
            </a:r>
            <a:r>
              <a:rPr lang="de-DE" dirty="0" err="1">
                <a:latin typeface="Courier New" pitchFamily="49" charset="0"/>
              </a:rPr>
              <a:t>IValidationContext</a:t>
            </a:r>
            <a:r>
              <a:rPr lang="de-DE" dirty="0">
                <a:latin typeface="Courier New" pitchFamily="49" charset="0"/>
              </a:rPr>
              <a:t>)</a:t>
            </a:r>
            <a:r>
              <a:rPr lang="de-DE" dirty="0"/>
              <a:t> ruft zuerst die Methode </a:t>
            </a:r>
            <a:r>
              <a:rPr lang="de-DE" dirty="0" err="1">
                <a:latin typeface="Courier New" pitchFamily="49" charset="0"/>
              </a:rPr>
              <a:t>validateSelf</a:t>
            </a:r>
            <a:r>
              <a:rPr lang="de-DE" dirty="0">
                <a:latin typeface="Courier New" pitchFamily="49" charset="0"/>
              </a:rPr>
              <a:t>(</a:t>
            </a:r>
            <a:r>
              <a:rPr lang="de-DE" dirty="0" err="1">
                <a:latin typeface="Courier New" pitchFamily="49" charset="0"/>
              </a:rPr>
              <a:t>IValidationContext</a:t>
            </a:r>
            <a:r>
              <a:rPr lang="de-DE" dirty="0">
                <a:latin typeface="Courier New" pitchFamily="49" charset="0"/>
              </a:rPr>
              <a:t>, </a:t>
            </a:r>
            <a:r>
              <a:rPr lang="de-DE" dirty="0" err="1">
                <a:latin typeface="Courier New" pitchFamily="49" charset="0"/>
              </a:rPr>
              <a:t>MessageList</a:t>
            </a:r>
            <a:r>
              <a:rPr lang="de-DE" dirty="0">
                <a:latin typeface="Courier New" pitchFamily="49" charset="0"/>
              </a:rPr>
              <a:t>)</a:t>
            </a:r>
            <a:r>
              <a:rPr lang="de-DE" dirty="0"/>
              <a:t> und danach </a:t>
            </a:r>
            <a:r>
              <a:rPr lang="de-DE" dirty="0" err="1">
                <a:latin typeface="Courier New" pitchFamily="49" charset="0"/>
              </a:rPr>
              <a:t>validateDependents</a:t>
            </a:r>
            <a:r>
              <a:rPr lang="de-DE" dirty="0"/>
              <a:t>(</a:t>
            </a:r>
            <a:r>
              <a:rPr lang="de-DE" dirty="0" err="1">
                <a:latin typeface="Courier New" pitchFamily="49" charset="0"/>
              </a:rPr>
              <a:t>IValidationContext</a:t>
            </a:r>
            <a:r>
              <a:rPr lang="de-DE" dirty="0">
                <a:latin typeface="Courier New" pitchFamily="49" charset="0"/>
              </a:rPr>
              <a:t>, </a:t>
            </a:r>
            <a:r>
              <a:rPr lang="de-DE" dirty="0" err="1">
                <a:latin typeface="Courier New" pitchFamily="49" charset="0"/>
              </a:rPr>
              <a:t>MessageList</a:t>
            </a:r>
            <a:r>
              <a:rPr lang="de-DE" dirty="0">
                <a:latin typeface="Courier New" pitchFamily="49" charset="0"/>
              </a:rPr>
              <a:t>)</a:t>
            </a:r>
            <a:r>
              <a:rPr lang="de-DE" dirty="0"/>
              <a:t> auf.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Faktor-IPS generiert in die </a:t>
            </a:r>
            <a:r>
              <a:rPr lang="de-DE" dirty="0" err="1">
                <a:latin typeface="Courier New" pitchFamily="49" charset="0"/>
              </a:rPr>
              <a:t>validateSelf</a:t>
            </a:r>
            <a:r>
              <a:rPr lang="de-DE" dirty="0">
                <a:latin typeface="Courier New" pitchFamily="49" charset="0"/>
              </a:rPr>
              <a:t>()</a:t>
            </a:r>
            <a:r>
              <a:rPr lang="de-DE" dirty="0"/>
              <a:t> Methode die Aufrufe der im Modell definierten Regeln.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 err="1"/>
              <a:t>valildateDependents</a:t>
            </a:r>
            <a:r>
              <a:rPr lang="de-DE" dirty="0"/>
              <a:t>  ruft die </a:t>
            </a:r>
            <a:r>
              <a:rPr lang="de-DE" dirty="0" err="1">
                <a:latin typeface="Courier New" pitchFamily="49" charset="0"/>
              </a:rPr>
              <a:t>validate</a:t>
            </a:r>
            <a:r>
              <a:rPr lang="de-DE" dirty="0">
                <a:latin typeface="Courier New" pitchFamily="49" charset="0"/>
              </a:rPr>
              <a:t>()</a:t>
            </a:r>
            <a:r>
              <a:rPr lang="de-DE" dirty="0"/>
              <a:t> Methoden der Kinder einer Vertragsteilklasse auf, die mit dieser in einer Komposite Beziehung stehen.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Somit kann durch den Aufruf der </a:t>
            </a:r>
            <a:r>
              <a:rPr lang="de-DE" dirty="0" err="1">
                <a:latin typeface="Courier New" pitchFamily="49" charset="0"/>
              </a:rPr>
              <a:t>validate</a:t>
            </a:r>
            <a:r>
              <a:rPr lang="de-DE" dirty="0">
                <a:latin typeface="Courier New" pitchFamily="49" charset="0"/>
              </a:rPr>
              <a:t>()</a:t>
            </a:r>
            <a:r>
              <a:rPr lang="de-DE" dirty="0"/>
              <a:t> Methode am Root die Prüfung einer gesamten Komposite Struktur z.B. eines Vertrages mit all seinen Teilen erfolgen.</a:t>
            </a:r>
          </a:p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B26062-939E-4A7B-B133-83856EAF4BD5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605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Auskunftsfunktionen in Faktor-IPS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4121" y="1412776"/>
            <a:ext cx="7280275" cy="4244975"/>
          </a:xfrm>
          <a:ln/>
        </p:spPr>
        <p:txBody>
          <a:bodyPr/>
          <a:lstStyle/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Allgemein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Faktor-IPS generiert Auskunftsmethoden für Modellklassenattribute bei denen eine </a:t>
            </a:r>
            <a:r>
              <a:rPr lang="de-DE" dirty="0" err="1"/>
              <a:t>Wertemengeeinschränkung</a:t>
            </a:r>
            <a:r>
              <a:rPr lang="de-DE" dirty="0"/>
              <a:t> angegeben ist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Für einen Wertebereich wird eine Methode </a:t>
            </a:r>
            <a:r>
              <a:rPr lang="de-DE" dirty="0" err="1">
                <a:latin typeface="Courier New" pitchFamily="49" charset="0"/>
              </a:rPr>
              <a:t>getRangeFor</a:t>
            </a:r>
            <a:r>
              <a:rPr lang="de-DE" dirty="0">
                <a:latin typeface="Courier New" pitchFamily="49" charset="0"/>
              </a:rPr>
              <a:t>&lt;Attributname&gt;(</a:t>
            </a:r>
            <a:r>
              <a:rPr lang="de-DE" dirty="0" err="1">
                <a:latin typeface="Courier New" pitchFamily="49" charset="0"/>
              </a:rPr>
              <a:t>IValidationContext</a:t>
            </a:r>
            <a:r>
              <a:rPr lang="de-DE" dirty="0">
                <a:latin typeface="Courier New" pitchFamily="49" charset="0"/>
              </a:rPr>
              <a:t>)</a:t>
            </a:r>
            <a:r>
              <a:rPr lang="de-DE" dirty="0"/>
              <a:t> generiert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Für eine Menge von diskreten Werten (Aufzählungstyp, einzelne Werte eines Typs) wird eine Methode </a:t>
            </a:r>
            <a:r>
              <a:rPr lang="de-DE" dirty="0" err="1">
                <a:latin typeface="Courier New" pitchFamily="49" charset="0"/>
              </a:rPr>
              <a:t>getAllowedValuesFor</a:t>
            </a:r>
            <a:r>
              <a:rPr lang="de-DE" dirty="0">
                <a:latin typeface="Courier New" pitchFamily="49" charset="0"/>
              </a:rPr>
              <a:t>&lt;Attributname&gt;(</a:t>
            </a:r>
            <a:r>
              <a:rPr lang="de-DE" dirty="0" err="1">
                <a:latin typeface="Courier New" pitchFamily="49" charset="0"/>
              </a:rPr>
              <a:t>IValidationContext</a:t>
            </a:r>
            <a:r>
              <a:rPr lang="de-DE" dirty="0">
                <a:latin typeface="Courier New" pitchFamily="49" charset="0"/>
              </a:rPr>
              <a:t>)</a:t>
            </a:r>
            <a:r>
              <a:rPr lang="de-DE" dirty="0"/>
              <a:t> generiert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Faktor-IPS verwendet die Auskunftsmethoden für die Generierung der Bedingung der Prüfung eines Vertragsteilattributs. (und kann somit diese Art von Prüfungen vollständig generieren)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Produktkonfiguration von Auskunftsmethoden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Wertebereiche und Wertemengen von Attribute können in Produktbausteinen angegeben werden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9174D4-1246-4AF5-BADF-2C8343C30ECD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0424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Übung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345FE7-FA05-4346-8293-8082ED6AE4DF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8207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517</Words>
  <Application>Microsoft Office PowerPoint</Application>
  <PresentationFormat>Bildschirmpräsentation (4:3)</PresentationFormat>
  <Paragraphs>87</Paragraphs>
  <Slides>8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Master - ConVista General </vt:lpstr>
      <vt:lpstr>Inhalt - Modellierung &amp; Produktdefinition</vt:lpstr>
      <vt:lpstr>Was kann plausibilisiert werden</vt:lpstr>
      <vt:lpstr>Aspekte einer Plausibilisierung</vt:lpstr>
      <vt:lpstr>Prüfungen in Faktor-IPS</vt:lpstr>
      <vt:lpstr>Faktor-IPS Generat von Regeln</vt:lpstr>
      <vt:lpstr>Faktor-IPS Regel Framework</vt:lpstr>
      <vt:lpstr>Auskunftsfunktionen in Faktor-IPS</vt:lpstr>
      <vt:lpstr>Übung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nbschediwy</cp:lastModifiedBy>
  <cp:revision>1592</cp:revision>
  <cp:lastPrinted>2012-07-27T08:00:17Z</cp:lastPrinted>
  <dcterms:created xsi:type="dcterms:W3CDTF">2005-03-22T09:36:15Z</dcterms:created>
  <dcterms:modified xsi:type="dcterms:W3CDTF">2012-11-15T17:41:26Z</dcterms:modified>
  <cp:category>Master</cp:category>
  <cp:contentStatus>RELEASED</cp:contentStatus>
</cp:coreProperties>
</file>