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350" r:id="rId2"/>
    <p:sldId id="351" r:id="rId3"/>
    <p:sldId id="346" r:id="rId4"/>
    <p:sldId id="354" r:id="rId5"/>
    <p:sldId id="352" r:id="rId6"/>
    <p:sldId id="353" r:id="rId7"/>
    <p:sldId id="349" r:id="rId8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50"/>
            <p14:sldId id="351"/>
            <p14:sldId id="346"/>
            <p14:sldId id="354"/>
            <p14:sldId id="352"/>
            <p14:sldId id="353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2" autoAdjust="0"/>
    <p:restoredTop sz="86627" autoAdjust="0"/>
  </p:normalViewPr>
  <p:slideViewPr>
    <p:cSldViewPr snapToObjects="1" showGuides="1">
      <p:cViewPr>
        <p:scale>
          <a:sx n="100" d="100"/>
          <a:sy n="100" d="100"/>
        </p:scale>
        <p:origin x="-845" y="-110"/>
      </p:cViewPr>
      <p:guideLst>
        <p:guide orient="horz" pos="2160"/>
        <p:guide orient="horz" pos="3339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63E5A2B-FB44-40EB-8F81-5D750AFD8F0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6EC3DF0-F4C4-4EC8-8BEB-109C827DA516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76C7C81-4F56-4CAF-9E99-B937E3533C08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4BC0E30-6014-4680-A7A9-9F8B599CB8BF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126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E9E36F8-A3AA-4690-9475-3CF9E5B68C19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A7ED69A-6E1F-4E81-91E7-0C9A1415D1E9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00370FE-6CD2-45DE-A63C-2AC04099D18F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EE1FF7E-737B-47CB-99E1-DB6E11C11DE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130431C-2555-4539-B019-5E4F7D405D92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Power Point Master Faktor Zehn 2012</a:t>
            </a:r>
            <a:endParaRPr lang="de-DE" noProof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A2C5759-877D-4540-A9F1-CC00ED345860}" type="datetime1">
              <a:rPr lang="de-DE" smtClean="0"/>
              <a:t>15.11.2012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BA9857E-7276-46CC-BC42-C1CE27D0B07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D18D7DA-6C66-46AB-A74A-05302FE696A1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 – A ConVista Company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DFAB2D3-A0B9-4B79-9A5D-C5C286926152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  <p:sldLayoutId id="2147483706" r:id="rId15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98569"/>
              </p:ext>
            </p:extLst>
          </p:nvPr>
        </p:nvGraphicFramePr>
        <p:xfrm>
          <a:off x="250825" y="1233488"/>
          <a:ext cx="8623300" cy="3509640"/>
        </p:xfrm>
        <a:graphic>
          <a:graphicData uri="http://schemas.openxmlformats.org/drawingml/2006/table">
            <a:tbl>
              <a:tblPr/>
              <a:tblGrid>
                <a:gridCol w="8623300"/>
              </a:tblGrid>
              <a:tr h="29085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Projekt</a:t>
                      </a:r>
                      <a:r>
                        <a:rPr lang="de-DE" sz="1200" b="0" baseline="0" dirty="0" smtClean="0"/>
                        <a:t> einrichten, erste Klasse anlegen</a:t>
                      </a: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Modellierung der Vertragsseite</a:t>
                      </a: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Modellierung der Produktseite</a:t>
                      </a: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Verwendung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von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Tabellen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Flexible Modelle / Verwendung von Formeln</a:t>
                      </a: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Plausibilisierung</a:t>
                      </a: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Vererbung / </a:t>
                      </a:r>
                      <a:r>
                        <a:rPr lang="de-DE" sz="1200" b="1" dirty="0" err="1" smtClean="0"/>
                        <a:t>Derived</a:t>
                      </a:r>
                      <a:r>
                        <a:rPr lang="de-DE" sz="1200" b="1" dirty="0" smtClean="0"/>
                        <a:t> </a:t>
                      </a:r>
                      <a:r>
                        <a:rPr lang="de-DE" sz="1200" b="1" dirty="0" err="1" smtClean="0"/>
                        <a:t>union</a:t>
                      </a:r>
                      <a:r>
                        <a:rPr lang="de-DE" sz="1200" b="1" dirty="0" smtClean="0"/>
                        <a:t> Beziehungen</a:t>
                      </a: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94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5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Testunterstützung</a:t>
                      </a: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11" name="Titel 2"/>
          <p:cNvSpPr>
            <a:spLocks noGrp="1"/>
          </p:cNvSpPr>
          <p:nvPr>
            <p:ph type="title"/>
          </p:nvPr>
        </p:nvSpPr>
        <p:spPr>
          <a:xfrm>
            <a:off x="252413" y="179388"/>
            <a:ext cx="8639175" cy="900112"/>
          </a:xfrm>
        </p:spPr>
        <p:txBody>
          <a:bodyPr/>
          <a:lstStyle/>
          <a:p>
            <a:r>
              <a:rPr lang="de-DE" dirty="0" smtClean="0"/>
              <a:t>Inhalt - Vererbung</a:t>
            </a:r>
            <a:endParaRPr lang="pt-BR" dirty="0" smtClean="0"/>
          </a:p>
        </p:txBody>
      </p:sp>
      <p:sp>
        <p:nvSpPr>
          <p:cNvPr id="12312" name="Datumsplatzhalter 3"/>
          <p:cNvSpPr>
            <a:spLocks noGrp="1"/>
          </p:cNvSpPr>
          <p:nvPr>
            <p:ph type="dt" sz="quarter" idx="4294967295"/>
          </p:nvPr>
        </p:nvSpPr>
        <p:spPr bwMode="auto">
          <a:xfrm>
            <a:off x="250825" y="6678613"/>
            <a:ext cx="612775" cy="1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357188" eaLnBrk="1"/>
            <a:fld id="{6B7D0BA6-576A-4150-B9AF-D15D83053B95}" type="datetime1">
              <a:rPr lang="de-DE" sz="700" smtClean="0"/>
              <a:t>15.11.2012</a:t>
            </a:fld>
            <a:endParaRPr lang="de-DE" sz="7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6107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Aktuelles Modell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BEF149-0846-4F91-B0DB-C5DEB31ACD3A}" type="datetime1">
              <a:rPr lang="de-DE" smtClean="0"/>
              <a:t>15.11.2012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3104134" y="1412776"/>
            <a:ext cx="3196058" cy="2016225"/>
            <a:chOff x="254719" y="1638296"/>
            <a:chExt cx="3600000" cy="2195055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008179"/>
              <a:ext cx="3600000" cy="1825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/>
                <a:t>z</a:t>
              </a:r>
              <a:r>
                <a:rPr lang="en-US" sz="1200" dirty="0" err="1" smtClean="0"/>
                <a:t>ahlweise</a:t>
              </a:r>
              <a:r>
                <a:rPr lang="en-US" sz="1200" dirty="0" smtClean="0"/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wirksamAb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GregorianCalendar</a:t>
              </a:r>
              <a:endParaRPr lang="en-US" sz="1200" dirty="0" smtClean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plz</a:t>
              </a:r>
              <a:r>
                <a:rPr lang="en-US" sz="1200" dirty="0" smtClean="0"/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tarifzone</a:t>
              </a:r>
              <a:r>
                <a:rPr lang="en-US" sz="1200" dirty="0" smtClean="0"/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/>
                <a:t>w</a:t>
              </a:r>
              <a:r>
                <a:rPr lang="en-US" sz="1200" dirty="0" err="1" smtClean="0"/>
                <a:t>ohnflaeche</a:t>
              </a:r>
              <a:r>
                <a:rPr lang="en-US" sz="1200" dirty="0" smtClean="0"/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vorschlagVerSumme</a:t>
              </a:r>
              <a:r>
                <a:rPr lang="en-US" sz="1200" dirty="0" smtClean="0"/>
                <a:t>: Money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versSumme: Money</a:t>
              </a:r>
              <a:endParaRPr lang="en-US" sz="1200" dirty="0"/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34" y="1752525"/>
            <a:ext cx="3196058" cy="45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uppieren 14"/>
          <p:cNvGrpSpPr>
            <a:grpSpLocks/>
          </p:cNvGrpSpPr>
          <p:nvPr/>
        </p:nvGrpSpPr>
        <p:grpSpPr bwMode="auto">
          <a:xfrm>
            <a:off x="2123728" y="4287999"/>
            <a:ext cx="2428156" cy="1121221"/>
            <a:chOff x="254719" y="1410245"/>
            <a:chExt cx="3600000" cy="427932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54719" y="2566432"/>
              <a:ext cx="3600000" cy="31231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jahresbasisbeitrag</a:t>
              </a:r>
              <a:r>
                <a:rPr lang="en-US" sz="1200" dirty="0" smtClean="0"/>
                <a:t>: Money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err="1" smtClean="0"/>
                <a:t>berechneJahresbeitrag</a:t>
              </a:r>
              <a:r>
                <a:rPr lang="en-US" sz="1200" dirty="0" smtClean="0"/>
                <a:t>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857250"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HausratGrunddeckung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uppieren 17"/>
          <p:cNvGrpSpPr>
            <a:grpSpLocks/>
          </p:cNvGrpSpPr>
          <p:nvPr/>
        </p:nvGrpSpPr>
        <p:grpSpPr bwMode="auto">
          <a:xfrm>
            <a:off x="4916152" y="4287999"/>
            <a:ext cx="2428156" cy="1121221"/>
            <a:chOff x="254719" y="1410243"/>
            <a:chExt cx="3600000" cy="3364707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54719" y="2289903"/>
              <a:ext cx="3600000" cy="24850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smtClean="0">
                  <a:solidFill>
                    <a:schemeClr val="tx1"/>
                  </a:solidFill>
                </a:rPr>
                <a:t>/versSumme</a:t>
              </a:r>
              <a:r>
                <a:rPr lang="en-US" sz="1200" dirty="0" smtClean="0"/>
                <a:t>: Money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jahresbasisbeitrag</a:t>
              </a:r>
              <a:r>
                <a:rPr lang="en-US" sz="1200" dirty="0" smtClean="0"/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err="1" smtClean="0"/>
                <a:t>brechneJahresbeitrag</a:t>
              </a:r>
              <a:r>
                <a:rPr lang="en-US" sz="1200" dirty="0" smtClean="0"/>
                <a:t>()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54719" y="1410243"/>
              <a:ext cx="3600000" cy="90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857250"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HausratZusatzdeckung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4581128"/>
            <a:ext cx="2428157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151" y="4581128"/>
            <a:ext cx="2428157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Gerade Verbindung mit Pfeil 13"/>
          <p:cNvCxnSpPr/>
          <p:nvPr/>
        </p:nvCxnSpPr>
        <p:spPr bwMode="auto">
          <a:xfrm flipV="1">
            <a:off x="3815916" y="3429001"/>
            <a:ext cx="0" cy="858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Gerade Verbindung mit Pfeil 21"/>
          <p:cNvCxnSpPr/>
          <p:nvPr/>
        </p:nvCxnSpPr>
        <p:spPr bwMode="auto">
          <a:xfrm flipV="1">
            <a:off x="5652120" y="3429001"/>
            <a:ext cx="0" cy="858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675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 smtClean="0"/>
              <a:t>Modell mit spartenübergreifenden Basisklassen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5EB144-A508-47F7-A323-072E8F6F5C7A}" type="datetime1">
              <a:rPr lang="de-DE" smtClean="0"/>
              <a:t>15.11.2012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580298" y="1425377"/>
            <a:ext cx="3196058" cy="1476164"/>
            <a:chOff x="254719" y="1638296"/>
            <a:chExt cx="3600000" cy="1607093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008179"/>
              <a:ext cx="3600000" cy="1237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plz</a:t>
              </a:r>
              <a:r>
                <a:rPr lang="en-US" sz="1200" dirty="0" smtClean="0"/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tarifzone</a:t>
              </a:r>
              <a:r>
                <a:rPr lang="en-US" sz="1200" dirty="0" smtClean="0"/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/>
                <a:t>w</a:t>
              </a:r>
              <a:r>
                <a:rPr lang="en-US" sz="1200" dirty="0" err="1" smtClean="0"/>
                <a:t>ohnflaeche</a:t>
              </a:r>
              <a:r>
                <a:rPr lang="en-US" sz="1200" dirty="0" smtClean="0"/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vorschlagVerSumme</a:t>
              </a:r>
              <a:endParaRPr lang="en-US" sz="1200" dirty="0" smtClean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versSumme: Money</a:t>
              </a:r>
              <a:endParaRPr lang="en-US" sz="1200" dirty="0"/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11560" y="1425378"/>
            <a:ext cx="2556284" cy="907955"/>
            <a:chOff x="254719" y="1638296"/>
            <a:chExt cx="3600000" cy="988487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Zahlweise</a:t>
              </a:r>
              <a:r>
                <a:rPr lang="en-US" sz="1200" dirty="0" smtClean="0"/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wirksamAb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GregorianCalendar</a:t>
              </a:r>
              <a:endParaRPr lang="en-US" sz="1200" dirty="0" smtClean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/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Vertrag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11560" y="3709176"/>
            <a:ext cx="2556284" cy="907956"/>
            <a:chOff x="254719" y="1638295"/>
            <a:chExt cx="3600000" cy="988488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jahresbasisbeitrag</a:t>
              </a:r>
              <a:r>
                <a:rPr lang="en-US" sz="1200" dirty="0" smtClean="0"/>
                <a:t>: Money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berechneJahresbeitrag</a:t>
              </a:r>
              <a:r>
                <a:rPr lang="en-US" sz="1200" dirty="0" smtClean="0"/>
                <a:t>()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/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638295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Deckung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3756180" y="3709177"/>
            <a:ext cx="2111964" cy="907955"/>
            <a:chOff x="254719" y="1638296"/>
            <a:chExt cx="3600000" cy="988487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 smtClean="0"/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HausratGrunddeckung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588224" y="3709177"/>
            <a:ext cx="2111964" cy="907955"/>
            <a:chOff x="254719" y="1638296"/>
            <a:chExt cx="3600000" cy="988487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/versSumme: Money</a:t>
              </a:r>
              <a:endParaRPr lang="en-US" sz="1200" dirty="0"/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HausratZusatzdeckung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Gerade Verbindung mit Pfeil 21"/>
          <p:cNvCxnSpPr/>
          <p:nvPr/>
        </p:nvCxnSpPr>
        <p:spPr bwMode="auto">
          <a:xfrm flipH="1">
            <a:off x="3167844" y="2132856"/>
            <a:ext cx="14124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Gerade Verbindung mit Pfeil 24"/>
          <p:cNvCxnSpPr>
            <a:stCxn id="13" idx="0"/>
            <a:endCxn id="9" idx="2"/>
          </p:cNvCxnSpPr>
          <p:nvPr/>
        </p:nvCxnSpPr>
        <p:spPr bwMode="auto">
          <a:xfrm flipV="1">
            <a:off x="1889702" y="2333333"/>
            <a:ext cx="0" cy="13758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Gerade Verbindung mit Pfeil 28"/>
          <p:cNvCxnSpPr/>
          <p:nvPr/>
        </p:nvCxnSpPr>
        <p:spPr bwMode="auto">
          <a:xfrm flipH="1">
            <a:off x="3167844" y="4185084"/>
            <a:ext cx="588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71" name="Gerade Verbindung 7170"/>
          <p:cNvCxnSpPr>
            <a:stCxn id="20" idx="2"/>
          </p:cNvCxnSpPr>
          <p:nvPr/>
        </p:nvCxnSpPr>
        <p:spPr bwMode="auto">
          <a:xfrm>
            <a:off x="7644206" y="4617132"/>
            <a:ext cx="0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4" name="Gerade Verbindung 7173"/>
          <p:cNvCxnSpPr/>
          <p:nvPr/>
        </p:nvCxnSpPr>
        <p:spPr bwMode="auto">
          <a:xfrm flipH="1">
            <a:off x="1889702" y="5553236"/>
            <a:ext cx="5754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6" name="Gerade Verbindung mit Pfeil 7175"/>
          <p:cNvCxnSpPr>
            <a:stCxn id="12" idx="2"/>
            <a:endCxn id="12" idx="2"/>
          </p:cNvCxnSpPr>
          <p:nvPr/>
        </p:nvCxnSpPr>
        <p:spPr bwMode="auto">
          <a:xfrm>
            <a:off x="1889702" y="4617132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79" name="Gerade Verbindung mit Pfeil 7178"/>
          <p:cNvCxnSpPr>
            <a:endCxn id="12" idx="2"/>
          </p:cNvCxnSpPr>
          <p:nvPr/>
        </p:nvCxnSpPr>
        <p:spPr bwMode="auto">
          <a:xfrm flipV="1">
            <a:off x="1889702" y="4617132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feld 52"/>
          <p:cNvSpPr txBox="1">
            <a:spLocks noChangeArrowheads="1"/>
          </p:cNvSpPr>
          <p:nvPr/>
        </p:nvSpPr>
        <p:spPr bwMode="auto">
          <a:xfrm>
            <a:off x="1889702" y="3483752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7181" name="Gerade Verbindung 7180"/>
          <p:cNvCxnSpPr/>
          <p:nvPr/>
        </p:nvCxnSpPr>
        <p:spPr bwMode="auto">
          <a:xfrm flipV="1">
            <a:off x="5292080" y="2901541"/>
            <a:ext cx="0" cy="8076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4" name="Gerade Verbindung 7183"/>
          <p:cNvCxnSpPr/>
          <p:nvPr/>
        </p:nvCxnSpPr>
        <p:spPr bwMode="auto">
          <a:xfrm flipV="1">
            <a:off x="7236296" y="2901541"/>
            <a:ext cx="0" cy="8076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feld 52"/>
          <p:cNvSpPr txBox="1">
            <a:spLocks noChangeArrowheads="1"/>
          </p:cNvSpPr>
          <p:nvPr/>
        </p:nvSpPr>
        <p:spPr bwMode="auto">
          <a:xfrm>
            <a:off x="7253052" y="3483273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1" name="Textfeld 53"/>
          <p:cNvSpPr txBox="1">
            <a:spLocks noChangeArrowheads="1"/>
          </p:cNvSpPr>
          <p:nvPr/>
        </p:nvSpPr>
        <p:spPr bwMode="auto">
          <a:xfrm>
            <a:off x="5294548" y="3483752"/>
            <a:ext cx="1428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187" name="Gerade Verbindung 7186"/>
          <p:cNvCxnSpPr/>
          <p:nvPr/>
        </p:nvCxnSpPr>
        <p:spPr bwMode="auto">
          <a:xfrm>
            <a:off x="611560" y="4293096"/>
            <a:ext cx="25562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978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B5482E-9D9E-4138-89B0-A5DBFED7523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Einführung der Basisklassen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22260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 smtClean="0"/>
              <a:t>Erwartete Semantik des Modells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367AED-D639-4100-8C9C-DC04D6129E99}" type="datetime1">
              <a:rPr lang="de-DE" smtClean="0"/>
              <a:t>15.11.2012</a:t>
            </a:fld>
            <a:endParaRPr lang="de-DE" dirty="0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4808594" y="1304766"/>
            <a:ext cx="3196058" cy="1476164"/>
            <a:chOff x="254719" y="1638296"/>
            <a:chExt cx="3600000" cy="1607093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008179"/>
              <a:ext cx="3600000" cy="1237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plz</a:t>
              </a:r>
              <a:r>
                <a:rPr lang="en-US" sz="1200" dirty="0" smtClean="0"/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tarifzone</a:t>
              </a:r>
              <a:r>
                <a:rPr lang="en-US" sz="1200" dirty="0" smtClean="0"/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/>
                <a:t>w</a:t>
              </a:r>
              <a:r>
                <a:rPr lang="en-US" sz="1200" dirty="0" err="1" smtClean="0"/>
                <a:t>ohnflaeche</a:t>
              </a:r>
              <a:r>
                <a:rPr lang="en-US" sz="1200" dirty="0" smtClean="0"/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vorschlagVerSumme</a:t>
              </a:r>
              <a:endParaRPr lang="en-US" sz="1200" dirty="0" smtClean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versSumme: Money</a:t>
              </a:r>
              <a:endParaRPr lang="en-US" sz="1200" dirty="0"/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839856" y="1304764"/>
            <a:ext cx="2556284" cy="907957"/>
            <a:chOff x="254719" y="1638296"/>
            <a:chExt cx="3600000" cy="988487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Zahlweise</a:t>
              </a:r>
              <a:r>
                <a:rPr lang="en-US" sz="1200" dirty="0" smtClean="0"/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wirksamAb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GregorianCalendar</a:t>
              </a:r>
              <a:endParaRPr lang="en-US" sz="1200" dirty="0" smtClean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/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Vertrag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839856" y="4537266"/>
            <a:ext cx="2556284" cy="907957"/>
            <a:chOff x="254719" y="1638295"/>
            <a:chExt cx="3600000" cy="988488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jahresbasisbeitrag</a:t>
              </a:r>
              <a:r>
                <a:rPr lang="en-US" sz="1200" dirty="0" smtClean="0"/>
                <a:t>: Money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berechneJahresbeitrag</a:t>
              </a:r>
              <a:r>
                <a:rPr lang="en-US" sz="1200" dirty="0" smtClean="0"/>
                <a:t>()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/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638295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Deckung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3984476" y="4537267"/>
            <a:ext cx="2111964" cy="907957"/>
            <a:chOff x="254719" y="1638296"/>
            <a:chExt cx="3600000" cy="988487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 smtClean="0"/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HausratGrunddeckung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6816520" y="4537267"/>
            <a:ext cx="2111964" cy="907957"/>
            <a:chOff x="254719" y="1638296"/>
            <a:chExt cx="3600000" cy="988487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/versSumme: Money</a:t>
              </a:r>
              <a:endParaRPr lang="en-US" sz="1200" dirty="0"/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HausratZusatzdeckung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Gerade Verbindung mit Pfeil 21"/>
          <p:cNvCxnSpPr>
            <a:cxnSpLocks noChangeAspect="1"/>
          </p:cNvCxnSpPr>
          <p:nvPr/>
        </p:nvCxnSpPr>
        <p:spPr bwMode="auto">
          <a:xfrm flipH="1">
            <a:off x="3396140" y="2132856"/>
            <a:ext cx="14124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Gerade Verbindung mit Pfeil 24"/>
          <p:cNvCxnSpPr>
            <a:cxnSpLocks noChangeAspect="1"/>
          </p:cNvCxnSpPr>
          <p:nvPr/>
        </p:nvCxnSpPr>
        <p:spPr bwMode="auto">
          <a:xfrm flipV="1">
            <a:off x="2117998" y="2204864"/>
            <a:ext cx="0" cy="2324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Gerade Verbindung mit Pfeil 28"/>
          <p:cNvCxnSpPr>
            <a:cxnSpLocks noChangeAspect="1"/>
          </p:cNvCxnSpPr>
          <p:nvPr/>
        </p:nvCxnSpPr>
        <p:spPr bwMode="auto">
          <a:xfrm flipH="1">
            <a:off x="3396140" y="5013176"/>
            <a:ext cx="588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71" name="Gerade Verbindung 7170"/>
          <p:cNvCxnSpPr>
            <a:cxnSpLocks noChangeAspect="1"/>
          </p:cNvCxnSpPr>
          <p:nvPr/>
        </p:nvCxnSpPr>
        <p:spPr bwMode="auto">
          <a:xfrm>
            <a:off x="7872502" y="5446475"/>
            <a:ext cx="0" cy="9348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4" name="Gerade Verbindung 7173"/>
          <p:cNvCxnSpPr>
            <a:cxnSpLocks noChangeAspect="1"/>
          </p:cNvCxnSpPr>
          <p:nvPr/>
        </p:nvCxnSpPr>
        <p:spPr bwMode="auto">
          <a:xfrm flipH="1">
            <a:off x="2117998" y="6380083"/>
            <a:ext cx="5754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6" name="Gerade Verbindung mit Pfeil 7175"/>
          <p:cNvCxnSpPr>
            <a:cxnSpLocks noChangeAspect="1"/>
            <a:stCxn id="12" idx="2"/>
            <a:endCxn id="12" idx="2"/>
          </p:cNvCxnSpPr>
          <p:nvPr/>
        </p:nvCxnSpPr>
        <p:spPr bwMode="auto">
          <a:xfrm>
            <a:off x="2117998" y="5445223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79" name="Gerade Verbindung mit Pfeil 7178"/>
          <p:cNvCxnSpPr>
            <a:cxnSpLocks noChangeAspect="1"/>
          </p:cNvCxnSpPr>
          <p:nvPr/>
        </p:nvCxnSpPr>
        <p:spPr bwMode="auto">
          <a:xfrm flipV="1">
            <a:off x="2117998" y="5446469"/>
            <a:ext cx="0" cy="93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feld 52"/>
          <p:cNvSpPr txBox="1">
            <a:spLocks noChangeAspect="1" noChangeArrowheads="1"/>
          </p:cNvSpPr>
          <p:nvPr/>
        </p:nvSpPr>
        <p:spPr bwMode="auto">
          <a:xfrm>
            <a:off x="2117998" y="4355702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7181" name="Gerade Verbindung 7180"/>
          <p:cNvCxnSpPr>
            <a:cxnSpLocks noChangeAspect="1"/>
          </p:cNvCxnSpPr>
          <p:nvPr/>
        </p:nvCxnSpPr>
        <p:spPr bwMode="auto">
          <a:xfrm flipV="1">
            <a:off x="5520376" y="2780930"/>
            <a:ext cx="0" cy="1748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4" name="Gerade Verbindung 7183"/>
          <p:cNvCxnSpPr>
            <a:cxnSpLocks noChangeAspect="1"/>
          </p:cNvCxnSpPr>
          <p:nvPr/>
        </p:nvCxnSpPr>
        <p:spPr bwMode="auto">
          <a:xfrm flipV="1">
            <a:off x="7461584" y="2780930"/>
            <a:ext cx="0" cy="1748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feld 52"/>
          <p:cNvSpPr txBox="1">
            <a:spLocks noChangeAspect="1" noChangeArrowheads="1"/>
          </p:cNvSpPr>
          <p:nvPr/>
        </p:nvSpPr>
        <p:spPr bwMode="auto">
          <a:xfrm>
            <a:off x="7481348" y="4355223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1" name="Textfeld 53"/>
          <p:cNvSpPr txBox="1">
            <a:spLocks noChangeAspect="1" noChangeArrowheads="1"/>
          </p:cNvSpPr>
          <p:nvPr/>
        </p:nvSpPr>
        <p:spPr bwMode="auto">
          <a:xfrm>
            <a:off x="5522844" y="4355702"/>
            <a:ext cx="142875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AutoShape 3"/>
          <p:cNvSpPr>
            <a:spLocks noChangeArrowheads="1"/>
          </p:cNvSpPr>
          <p:nvPr/>
        </p:nvSpPr>
        <p:spPr bwMode="auto">
          <a:xfrm>
            <a:off x="252000" y="2356739"/>
            <a:ext cx="1583696" cy="1000253"/>
          </a:xfrm>
          <a:prstGeom prst="wedgeRoundRectCallout">
            <a:avLst>
              <a:gd name="adj1" fmla="val 62792"/>
              <a:gd name="adj2" fmla="val 54528"/>
              <a:gd name="adj3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098" rIns="0" bIns="0" anchor="ctr"/>
          <a:lstStyle/>
          <a:p>
            <a:pPr algn="ctr"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</a:tabLst>
            </a:pP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Fügt man eine Zusatzdeckung zum </a:t>
            </a:r>
            <a:r>
              <a:rPr lang="de-DE" sz="1000" dirty="0" err="1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HausratVertrag</a:t>
            </a: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 hinzu, erwartet man, dass der Vertrag diese auch als Deckung zurückliefert.</a:t>
            </a:r>
          </a:p>
        </p:txBody>
      </p: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252000" y="3501008"/>
            <a:ext cx="1583696" cy="884271"/>
          </a:xfrm>
          <a:prstGeom prst="wedgeRoundRectCallout">
            <a:avLst>
              <a:gd name="adj1" fmla="val 63032"/>
              <a:gd name="adj2" fmla="val -43560"/>
              <a:gd name="adj3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098" rIns="0" bIns="0" anchor="ctr"/>
          <a:lstStyle/>
          <a:p>
            <a:pPr algn="ctr"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</a:tabLst>
            </a:pP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Es ist nicht möglich, eine </a:t>
            </a:r>
            <a:r>
              <a:rPr lang="de-DE" sz="1000" dirty="0" err="1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KfzDeckung</a:t>
            </a: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 zum </a:t>
            </a:r>
            <a:r>
              <a:rPr lang="de-DE" sz="1000" dirty="0" err="1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HausratVertrag</a:t>
            </a: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 hinzuzufügen.</a:t>
            </a:r>
          </a:p>
        </p:txBody>
      </p:sp>
      <p:cxnSp>
        <p:nvCxnSpPr>
          <p:cNvPr id="31" name="Gerade Verbindung 30"/>
          <p:cNvCxnSpPr/>
          <p:nvPr/>
        </p:nvCxnSpPr>
        <p:spPr bwMode="auto">
          <a:xfrm>
            <a:off x="839856" y="5121188"/>
            <a:ext cx="25562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789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Abbildung der Semantik durch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unions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75E4FC-86D8-422E-BAAB-5159F2570DEC}" type="datetime1">
              <a:rPr lang="de-DE" smtClean="0"/>
              <a:t>15.11.2012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580298" y="1425377"/>
            <a:ext cx="3196058" cy="1476164"/>
            <a:chOff x="254719" y="1638296"/>
            <a:chExt cx="3600000" cy="1607093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008179"/>
              <a:ext cx="3600000" cy="1237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plz</a:t>
              </a:r>
              <a:r>
                <a:rPr lang="en-US" sz="1200" dirty="0" smtClean="0"/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tarifzone</a:t>
              </a:r>
              <a:r>
                <a:rPr lang="en-US" sz="1200" dirty="0" smtClean="0"/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/>
                <a:t>w</a:t>
              </a:r>
              <a:r>
                <a:rPr lang="en-US" sz="1200" dirty="0" err="1" smtClean="0"/>
                <a:t>ohnflaeche</a:t>
              </a:r>
              <a:r>
                <a:rPr lang="en-US" sz="1200" dirty="0" smtClean="0"/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vorschlagVerSumme</a:t>
              </a:r>
              <a:endParaRPr lang="en-US" sz="1200" dirty="0" smtClean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versSumme: Money</a:t>
              </a:r>
              <a:endParaRPr lang="en-US" sz="1200" dirty="0"/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11560" y="1425378"/>
            <a:ext cx="2556284" cy="907955"/>
            <a:chOff x="254719" y="1638296"/>
            <a:chExt cx="3600000" cy="988487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Zahlweise</a:t>
              </a:r>
              <a:r>
                <a:rPr lang="en-US" sz="1200" dirty="0" smtClean="0"/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wirksamAb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GregorianCalendar</a:t>
              </a:r>
              <a:endParaRPr lang="en-US" sz="1200" dirty="0" smtClean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/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Vertrag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11560" y="3709176"/>
            <a:ext cx="2556284" cy="907956"/>
            <a:chOff x="254719" y="1638295"/>
            <a:chExt cx="3600000" cy="988488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jahresbasisbeitrag</a:t>
              </a:r>
              <a:r>
                <a:rPr lang="en-US" sz="1200" dirty="0" smtClean="0"/>
                <a:t>: Money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berechneJahresbeitrag</a:t>
              </a:r>
              <a:r>
                <a:rPr lang="en-US" sz="1200" dirty="0" smtClean="0"/>
                <a:t>()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/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638295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Deckung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3756180" y="3709177"/>
            <a:ext cx="2111964" cy="907955"/>
            <a:chOff x="254719" y="1638296"/>
            <a:chExt cx="3600000" cy="988487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 smtClean="0"/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HausratGrunddeckung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588224" y="3709177"/>
            <a:ext cx="2111964" cy="907955"/>
            <a:chOff x="254719" y="1638296"/>
            <a:chExt cx="3600000" cy="988487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/>
                <a:t>/versSumme: Money</a:t>
              </a:r>
              <a:endParaRPr lang="en-US" sz="1200" dirty="0"/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chemeClr val="bg1"/>
                  </a:solidFill>
                </a:rPr>
                <a:t>HausratZusatzdeckung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Gerade Verbindung mit Pfeil 21"/>
          <p:cNvCxnSpPr/>
          <p:nvPr/>
        </p:nvCxnSpPr>
        <p:spPr bwMode="auto">
          <a:xfrm flipH="1">
            <a:off x="3167844" y="2132856"/>
            <a:ext cx="14124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Gerade Verbindung mit Pfeil 24"/>
          <p:cNvCxnSpPr>
            <a:stCxn id="13" idx="0"/>
            <a:endCxn id="9" idx="2"/>
          </p:cNvCxnSpPr>
          <p:nvPr/>
        </p:nvCxnSpPr>
        <p:spPr bwMode="auto">
          <a:xfrm flipV="1">
            <a:off x="1889702" y="2333333"/>
            <a:ext cx="0" cy="13758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Gerade Verbindung mit Pfeil 28"/>
          <p:cNvCxnSpPr/>
          <p:nvPr/>
        </p:nvCxnSpPr>
        <p:spPr bwMode="auto">
          <a:xfrm flipH="1">
            <a:off x="3167844" y="4185084"/>
            <a:ext cx="588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71" name="Gerade Verbindung 7170"/>
          <p:cNvCxnSpPr>
            <a:stCxn id="20" idx="2"/>
          </p:cNvCxnSpPr>
          <p:nvPr/>
        </p:nvCxnSpPr>
        <p:spPr bwMode="auto">
          <a:xfrm>
            <a:off x="7644206" y="4617132"/>
            <a:ext cx="0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4" name="Gerade Verbindung 7173"/>
          <p:cNvCxnSpPr/>
          <p:nvPr/>
        </p:nvCxnSpPr>
        <p:spPr bwMode="auto">
          <a:xfrm flipH="1">
            <a:off x="1889702" y="5553236"/>
            <a:ext cx="5754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6" name="Gerade Verbindung mit Pfeil 7175"/>
          <p:cNvCxnSpPr>
            <a:stCxn id="12" idx="2"/>
            <a:endCxn id="12" idx="2"/>
          </p:cNvCxnSpPr>
          <p:nvPr/>
        </p:nvCxnSpPr>
        <p:spPr bwMode="auto">
          <a:xfrm>
            <a:off x="1889702" y="4617132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79" name="Gerade Verbindung mit Pfeil 7178"/>
          <p:cNvCxnSpPr>
            <a:endCxn id="12" idx="2"/>
          </p:cNvCxnSpPr>
          <p:nvPr/>
        </p:nvCxnSpPr>
        <p:spPr bwMode="auto">
          <a:xfrm flipV="1">
            <a:off x="1889702" y="4617132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feld 52"/>
          <p:cNvSpPr txBox="1">
            <a:spLocks noChangeArrowheads="1"/>
          </p:cNvSpPr>
          <p:nvPr/>
        </p:nvSpPr>
        <p:spPr bwMode="auto">
          <a:xfrm>
            <a:off x="1889702" y="3483752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7181" name="Gerade Verbindung 7180"/>
          <p:cNvCxnSpPr/>
          <p:nvPr/>
        </p:nvCxnSpPr>
        <p:spPr bwMode="auto">
          <a:xfrm flipV="1">
            <a:off x="5292080" y="2901541"/>
            <a:ext cx="0" cy="8076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4" name="Gerade Verbindung 7183"/>
          <p:cNvCxnSpPr/>
          <p:nvPr/>
        </p:nvCxnSpPr>
        <p:spPr bwMode="auto">
          <a:xfrm flipV="1">
            <a:off x="7236296" y="2901541"/>
            <a:ext cx="0" cy="8076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feld 52"/>
          <p:cNvSpPr txBox="1">
            <a:spLocks noChangeArrowheads="1"/>
          </p:cNvSpPr>
          <p:nvPr/>
        </p:nvSpPr>
        <p:spPr bwMode="auto">
          <a:xfrm>
            <a:off x="7253052" y="3483273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1" name="Textfeld 53"/>
          <p:cNvSpPr txBox="1">
            <a:spLocks noChangeArrowheads="1"/>
          </p:cNvSpPr>
          <p:nvPr/>
        </p:nvSpPr>
        <p:spPr bwMode="auto">
          <a:xfrm>
            <a:off x="5294548" y="3483752"/>
            <a:ext cx="1428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Textfeld 61"/>
          <p:cNvSpPr txBox="1">
            <a:spLocks noChangeArrowheads="1"/>
          </p:cNvSpPr>
          <p:nvPr/>
        </p:nvSpPr>
        <p:spPr bwMode="auto">
          <a:xfrm>
            <a:off x="1889702" y="3207451"/>
            <a:ext cx="90010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 smtClean="0">
                <a:solidFill>
                  <a:schemeClr val="tx1"/>
                </a:solidFill>
              </a:rPr>
              <a:t>/Deckung {</a:t>
            </a:r>
            <a:r>
              <a:rPr lang="de-DE" sz="800" dirty="0" err="1" smtClean="0">
                <a:solidFill>
                  <a:schemeClr val="tx1"/>
                </a:solidFill>
              </a:rPr>
              <a:t>union</a:t>
            </a:r>
            <a:r>
              <a:rPr lang="de-DE" sz="800" dirty="0" smtClean="0">
                <a:solidFill>
                  <a:schemeClr val="tx1"/>
                </a:solidFill>
              </a:rPr>
              <a:t>}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3" name="Textfeld 61"/>
          <p:cNvSpPr txBox="1">
            <a:spLocks noChangeArrowheads="1"/>
          </p:cNvSpPr>
          <p:nvPr/>
        </p:nvSpPr>
        <p:spPr bwMode="auto">
          <a:xfrm>
            <a:off x="5297438" y="3207451"/>
            <a:ext cx="90010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 err="1">
                <a:solidFill>
                  <a:schemeClr val="tx1"/>
                </a:solidFill>
              </a:rPr>
              <a:t>s</a:t>
            </a:r>
            <a:r>
              <a:rPr lang="de-DE" sz="800" dirty="0" err="1" smtClean="0">
                <a:solidFill>
                  <a:schemeClr val="tx1"/>
                </a:solidFill>
              </a:rPr>
              <a:t>ubsets</a:t>
            </a:r>
            <a:r>
              <a:rPr lang="de-DE" sz="800" dirty="0" smtClean="0">
                <a:solidFill>
                  <a:schemeClr val="tx1"/>
                </a:solidFill>
              </a:rPr>
              <a:t> Deckung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4" name="Textfeld 61"/>
          <p:cNvSpPr txBox="1">
            <a:spLocks noChangeArrowheads="1"/>
          </p:cNvSpPr>
          <p:nvPr/>
        </p:nvSpPr>
        <p:spPr bwMode="auto">
          <a:xfrm>
            <a:off x="7253052" y="3214502"/>
            <a:ext cx="90010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 err="1">
                <a:solidFill>
                  <a:schemeClr val="tx1"/>
                </a:solidFill>
              </a:rPr>
              <a:t>s</a:t>
            </a:r>
            <a:r>
              <a:rPr lang="de-DE" sz="800" dirty="0" err="1" smtClean="0">
                <a:solidFill>
                  <a:schemeClr val="tx1"/>
                </a:solidFill>
              </a:rPr>
              <a:t>ubsets</a:t>
            </a:r>
            <a:r>
              <a:rPr lang="de-DE" sz="800" dirty="0" smtClean="0">
                <a:solidFill>
                  <a:schemeClr val="tx1"/>
                </a:solidFill>
              </a:rPr>
              <a:t> Deckung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611560" y="4293096"/>
            <a:ext cx="25562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202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derived union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338FA4-171A-45A0-A877-92EFC6202C3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875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Bildschirmpräsentation (4:3)</PresentationFormat>
  <Paragraphs>103</Paragraphs>
  <Slides>7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Master - ConVista General </vt:lpstr>
      <vt:lpstr>Inhalt - Vererbung</vt:lpstr>
      <vt:lpstr>Aktuelles Modell</vt:lpstr>
      <vt:lpstr>Modell mit spartenübergreifenden Basisklassen</vt:lpstr>
      <vt:lpstr>Demo: Einführung der Basisklassen</vt:lpstr>
      <vt:lpstr>Erwartete Semantik des Modells</vt:lpstr>
      <vt:lpstr>Abbildung der Semantik durch derived unions</vt:lpstr>
      <vt:lpstr>Demo: derived union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1595</cp:revision>
  <cp:lastPrinted>2012-11-15T11:37:16Z</cp:lastPrinted>
  <dcterms:created xsi:type="dcterms:W3CDTF">2005-03-22T09:36:15Z</dcterms:created>
  <dcterms:modified xsi:type="dcterms:W3CDTF">2012-11-15T17:47:48Z</dcterms:modified>
  <cp:category>Master</cp:category>
  <cp:contentStatus>RELEASED</cp:contentStatus>
</cp:coreProperties>
</file>