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45" r:id="rId2"/>
    <p:sldId id="357" r:id="rId3"/>
    <p:sldId id="349" r:id="rId4"/>
    <p:sldId id="350" r:id="rId5"/>
    <p:sldId id="351" r:id="rId6"/>
    <p:sldId id="358" r:id="rId7"/>
    <p:sldId id="353" r:id="rId8"/>
    <p:sldId id="354" r:id="rId9"/>
    <p:sldId id="359" r:id="rId10"/>
    <p:sldId id="356" r:id="rId11"/>
    <p:sldId id="360" r:id="rId12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14A13F2-5EFA-49B0-88F3-20EAB2D05807}">
          <p14:sldIdLst>
            <p14:sldId id="345"/>
            <p14:sldId id="357"/>
            <p14:sldId id="349"/>
            <p14:sldId id="350"/>
            <p14:sldId id="351"/>
            <p14:sldId id="358"/>
            <p14:sldId id="353"/>
            <p14:sldId id="354"/>
            <p14:sldId id="359"/>
            <p14:sldId id="356"/>
            <p14:sldId id="3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559C"/>
    <a:srgbClr val="EE7F00"/>
    <a:srgbClr val="005596"/>
    <a:srgbClr val="004788"/>
    <a:srgbClr val="A6A6A6"/>
    <a:srgbClr val="BFBFBF"/>
    <a:srgbClr val="585858"/>
    <a:srgbClr val="39A9DC"/>
    <a:srgbClr val="172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8" autoAdjust="0"/>
    <p:restoredTop sz="86627" autoAdjust="0"/>
  </p:normalViewPr>
  <p:slideViewPr>
    <p:cSldViewPr snapToObjects="1" showGuides="1">
      <p:cViewPr>
        <p:scale>
          <a:sx n="100" d="100"/>
          <a:sy n="100" d="100"/>
        </p:scale>
        <p:origin x="-917" y="-110"/>
      </p:cViewPr>
      <p:guideLst>
        <p:guide orient="horz" pos="2160"/>
        <p:guide orient="horz" pos="3339"/>
        <p:guide orient="horz" pos="2478"/>
        <p:guide orient="horz" pos="2273"/>
        <p:guide orient="horz" pos="3498"/>
        <p:guide pos="2880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822"/>
    </p:cViewPr>
  </p:sorterViewPr>
  <p:notesViewPr>
    <p:cSldViewPr snapToObjects="1" showGuides="1">
      <p:cViewPr varScale="1">
        <p:scale>
          <a:sx n="63" d="100"/>
          <a:sy n="63" d="100"/>
        </p:scale>
        <p:origin x="-3084" y="-102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56DD5F0F-3C24-4D80-A625-C5BFD811132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790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9938"/>
            <a:ext cx="5114925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156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dirty="0"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1" tIns="47381" rIns="94761" bIns="4738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DA859317-F8E0-4391-80D7-7DC94CFB279A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33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859317-F8E0-4391-80D7-7DC94CFB279A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5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body"/>
          </p:nvPr>
        </p:nvSpPr>
        <p:spPr>
          <a:xfrm>
            <a:off x="930386" y="4887199"/>
            <a:ext cx="5223619" cy="459566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plz und erläutern des generierten Sourcecodes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Umgang mit @generated, @generated NOT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tarifzone und erläutern des generierten Sourcecodes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der Varianten bei derived Attributes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zahlweise mit Aufzählung der Zahlweisen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wohnflaeche mit Bereich 0..&lt;null&gt;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930386" y="4887199"/>
            <a:ext cx="5223619" cy="4595663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Font typeface="StarSymbol"/>
              <a:buAutoNum type="arabicPeriod"/>
            </a:pPr>
            <a:r>
              <a:rPr lang="de-DE" sz="1100"/>
              <a:t>Anlegen der neuen Klasse HausratGrunddeckung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Anlegen der Composite-Beziehung</a:t>
            </a:r>
            <a:endParaRPr/>
          </a:p>
          <a:p>
            <a:pPr>
              <a:buFont typeface="StarSymbol"/>
              <a:buAutoNum type="arabicPeriod"/>
            </a:pPr>
            <a:r>
              <a:rPr lang="de-DE" sz="1100"/>
              <a:t>Erläutern des Sourcecodes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0"/>
          <p:cNvSpPr>
            <a:spLocks noGrp="1"/>
          </p:cNvSpPr>
          <p:nvPr>
            <p:ph type="body" sz="quarter" idx="16"/>
          </p:nvPr>
        </p:nvSpPr>
        <p:spPr>
          <a:xfrm>
            <a:off x="252480" y="1449388"/>
            <a:ext cx="8640000" cy="5003800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53C77D2E-E360-4F07-9E57-6C9E2B5384D0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4" y="3198402"/>
            <a:ext cx="3420951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Kenntnisse und Themenschwerpunkte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Projekt Erfahrung (Auszug)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Vor und Nachname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Titel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4E9A02C-0F12-48C8-A45B-FE8BFBBD333F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717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6455" y="1484313"/>
            <a:ext cx="2486025" cy="4860925"/>
          </a:xfrm>
          <a:prstGeom prst="rect">
            <a:avLst/>
          </a:prstGeom>
        </p:spPr>
      </p:pic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F0A286C-C1C2-4AF2-9018-C23E4BDFF508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3446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-508" y="8620"/>
            <a:ext cx="9145016" cy="1656184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509" cy="686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hteck 15"/>
          <p:cNvSpPr/>
          <p:nvPr userDrawn="1"/>
        </p:nvSpPr>
        <p:spPr bwMode="auto">
          <a:xfrm>
            <a:off x="0" y="4572508"/>
            <a:ext cx="9144508" cy="2291430"/>
          </a:xfrm>
          <a:prstGeom prst="rect">
            <a:avLst/>
          </a:prstGeom>
          <a:solidFill>
            <a:srgbClr val="A6A6A6">
              <a:alpha val="80000"/>
            </a:srgbClr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dirty="0" smtClean="0">
              <a:sym typeface="Arial" charset="0"/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1519" y="5651068"/>
            <a:ext cx="8640000" cy="73026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</a:lstStyle>
          <a:p>
            <a:pPr algn="l"/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Date, etc </a:t>
            </a:r>
            <a:r>
              <a:rPr lang="de-DE" dirty="0" smtClean="0"/>
              <a:t>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519" y="4833156"/>
            <a:ext cx="8640000" cy="792088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smtClean="0"/>
              <a:t>Headline (Arial, 24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</a:p>
        </p:txBody>
      </p:sp>
      <p:sp>
        <p:nvSpPr>
          <p:cNvPr id="18" name="Rechteck 2"/>
          <p:cNvSpPr/>
          <p:nvPr userDrawn="1"/>
        </p:nvSpPr>
        <p:spPr bwMode="gray">
          <a:xfrm>
            <a:off x="6882972" y="6417332"/>
            <a:ext cx="2052638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de-DE" sz="1000" b="0" dirty="0" smtClean="0">
                <a:solidFill>
                  <a:schemeClr val="bg1"/>
                </a:solidFill>
                <a:cs typeface="+mn-cs"/>
              </a:rPr>
              <a:t>© Faktor Zehn AG 2012</a:t>
            </a:r>
            <a:endParaRPr lang="de-DE" sz="1000" b="0" dirty="0">
              <a:solidFill>
                <a:schemeClr val="bg1"/>
              </a:solidFill>
              <a:cs typeface="+mn-cs"/>
            </a:endParaRPr>
          </a:p>
        </p:txBody>
      </p:sp>
      <p:pic>
        <p:nvPicPr>
          <p:cNvPr id="1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Logo_blau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622996" y="297026"/>
            <a:ext cx="2089464" cy="719705"/>
          </a:xfrm>
          <a:prstGeom prst="rect">
            <a:avLst/>
          </a:prstGeom>
          <a:effectLst>
            <a:outerShdw sx="1000" sy="1000" algn="tl" rotWithShape="0">
              <a:prstClr val="black"/>
            </a:outerShdw>
          </a:effectLst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80" y="-11507"/>
            <a:ext cx="9172391" cy="6876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244284" y="6677130"/>
            <a:ext cx="8612192" cy="180870"/>
          </a:xfrm>
          <a:prstGeom prst="rect">
            <a:avLst/>
          </a:prstGeom>
        </p:spPr>
        <p:txBody>
          <a:bodyPr wrap="square" lIns="0" tIns="0" rIns="36000" bIns="0" anchor="ctr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noProof="0" dirty="0" smtClean="0">
                <a:solidFill>
                  <a:schemeClr val="tx1"/>
                </a:solidFill>
              </a:rPr>
              <a:t>Germany 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Switzerland  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</a:t>
            </a:r>
            <a:r>
              <a:rPr lang="en-US" sz="800" b="1" kern="120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UK 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 South Africa      Austria      Spain      USA      Hungary  </a:t>
            </a:r>
            <a:r>
              <a:rPr lang="en-US" sz="800" b="1" noProof="0" dirty="0" smtClean="0">
                <a:solidFill>
                  <a:schemeClr val="tx1"/>
                </a:solidFill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  </a:t>
            </a:r>
            <a:r>
              <a:rPr lang="en-US" sz="800" b="1" kern="1200" baseline="0" noProof="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  <a:sym typeface="Wingdings"/>
              </a:rPr>
              <a:t> </a:t>
            </a:r>
            <a:r>
              <a:rPr lang="en-US" sz="800" b="1" noProof="0" dirty="0" smtClean="0">
                <a:solidFill>
                  <a:schemeClr val="tx1"/>
                </a:solidFill>
                <a:sym typeface="Wingdings"/>
              </a:rPr>
              <a:t>Russia      Serbia      Italy</a:t>
            </a:r>
            <a:r>
              <a:rPr lang="en-US" sz="800" b="1" baseline="0" noProof="0" dirty="0" smtClean="0">
                <a:solidFill>
                  <a:schemeClr val="tx1"/>
                </a:solidFill>
                <a:sym typeface="Wingdings"/>
              </a:rPr>
              <a:t> </a:t>
            </a:r>
            <a:endParaRPr lang="en-US" sz="800" b="1" kern="1200" noProof="0" dirty="0">
              <a:solidFill>
                <a:schemeClr val="tx1"/>
              </a:solidFill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7893" y="2420888"/>
            <a:ext cx="4948214" cy="1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68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284" y="1448780"/>
            <a:ext cx="8640000" cy="524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hteck 9"/>
          <p:cNvSpPr/>
          <p:nvPr userDrawn="1"/>
        </p:nvSpPr>
        <p:spPr bwMode="auto">
          <a:xfrm>
            <a:off x="-508" y="620688"/>
            <a:ext cx="9145016" cy="699531"/>
          </a:xfrm>
          <a:prstGeom prst="rect">
            <a:avLst/>
          </a:prstGeom>
          <a:solidFill>
            <a:srgbClr val="FFFFFF"/>
          </a:solidFill>
          <a:ln w="12700" cap="flat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lIns="72000" tIns="144000" rIns="36000" bIns="36000" rtlCol="0" anchor="t"/>
          <a:lstStyle/>
          <a:p>
            <a:pPr marL="180975" indent="-180975" algn="ctr">
              <a:lnSpc>
                <a:spcPct val="90000"/>
              </a:lnSpc>
              <a:spcBef>
                <a:spcPts val="500"/>
              </a:spcBef>
              <a:buClr>
                <a:srgbClr val="FF9900"/>
              </a:buClr>
              <a:buSzPct val="150000"/>
              <a:buFont typeface="Wingdings" pitchFamily="2" charset="2"/>
              <a:buChar char="§"/>
            </a:pPr>
            <a:endParaRPr lang="de-DE" sz="1100" b="0" u="none" cap="none" spc="0" dirty="0" smtClean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/>
              <a:sym typeface="Arial" charset="0"/>
            </a:endParaRPr>
          </a:p>
        </p:txBody>
      </p:sp>
      <p:pic>
        <p:nvPicPr>
          <p:cNvPr id="9" name="Picture 2" descr="C:\Users\aodenthal\Desktop\Logo_Faktor Zehn_Alle Dateiformate\Logo_Faktor Zehn_Alle Dateiformate\Blau_Grau\Faktor_Zehn_Logo_August_2012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140" y="374436"/>
            <a:ext cx="3060000" cy="81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E916ABCA-B108-4CAA-825F-8D51A05913C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6116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34038" y="788377"/>
            <a:ext cx="7281239" cy="844877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97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ucture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6CE044C-132F-44F6-8138-416BF60A21B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250825" y="1808163"/>
            <a:ext cx="8640763" cy="468153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BFFF558-6446-4AE9-92C9-398AADC5EC29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4943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+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C3D7898D-252F-4A85-9AE0-B3AD5099BFA3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480" y="1228081"/>
            <a:ext cx="8640000" cy="432000"/>
          </a:xfrm>
        </p:spPr>
        <p:txBody>
          <a:bodyPr anchor="ctr" anchorCtr="0"/>
          <a:lstStyle>
            <a:lvl1pPr>
              <a:spcAft>
                <a:spcPts val="600"/>
              </a:spcAft>
              <a:buFontTx/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Subheader (Arial, 18 </a:t>
            </a:r>
            <a:r>
              <a:rPr lang="de-DE" dirty="0" err="1" smtClean="0"/>
              <a:t>pt</a:t>
            </a:r>
            <a:r>
              <a:rPr lang="de-DE" dirty="0" smtClean="0"/>
              <a:t>, </a:t>
            </a:r>
            <a:r>
              <a:rPr lang="de-DE" dirty="0" err="1" smtClean="0"/>
              <a:t>bold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9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7385DB97-6C28-458F-AB6A-0666310B9E7B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0825" y="1089466"/>
            <a:ext cx="8640000" cy="5585551"/>
          </a:xfrm>
          <a:prstGeom prst="rect">
            <a:avLst/>
          </a:prstGeom>
        </p:spPr>
      </p:pic>
      <p:sp>
        <p:nvSpPr>
          <p:cNvPr id="11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6745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oti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B2FB24F-AD48-43DD-8FE0-838335DA9C0A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52000" y="1088740"/>
            <a:ext cx="8640000" cy="558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550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smtClean="0"/>
              <a:t>Click to format text (Arial, 14 pt)</a:t>
            </a:r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 noProof="0" smtClean="0"/>
              <a:t>Add picture by clicking graphic symbol</a:t>
            </a:r>
            <a:endParaRPr lang="en-US" noProof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Customer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Line of Business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Period of Time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1" kern="120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Your Contact</a:t>
            </a:r>
            <a:r>
              <a:rPr lang="en-US" sz="1200" b="1" kern="1200" baseline="0" noProof="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 Person</a:t>
            </a:r>
            <a:endParaRPr lang="en-US" sz="1200" b="1" kern="1200" noProof="0" dirty="0" smtClean="0">
              <a:solidFill>
                <a:srgbClr val="00559C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12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noProof="0" dirty="0" smtClean="0"/>
              <a:t>Click to format text (Arial, 10,5 </a:t>
            </a:r>
            <a:r>
              <a:rPr lang="en-US" noProof="0" dirty="0" err="1" smtClean="0"/>
              <a:t>pt</a:t>
            </a:r>
            <a:r>
              <a:rPr lang="en-US" noProof="0" dirty="0" smtClean="0"/>
              <a:t>)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200" b="0" kern="1200" noProof="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month (s)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050" b="0" kern="1200" noProof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noProof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noProof="0" smtClean="0"/>
              <a:pPr/>
              <a:t>‹Nr.›</a:t>
            </a:fld>
            <a:endParaRPr lang="de-DE" noProof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26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FA85EFF1-C917-4841-8F14-F649408272FB}" type="datetime1">
              <a:rPr lang="de-DE" smtClean="0"/>
              <a:t>15.11.2012</a:t>
            </a:fld>
            <a:endParaRPr lang="de-DE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 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388825" y="1628800"/>
            <a:ext cx="5011267" cy="471146"/>
          </a:xfrm>
        </p:spPr>
        <p:txBody>
          <a:bodyPr lIns="3600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rgbClr val="00559C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5" name="Textplatzhalt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388825" y="2127771"/>
            <a:ext cx="5011267" cy="775012"/>
          </a:xfrm>
        </p:spPr>
        <p:txBody>
          <a:bodyPr l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14 pt)</a:t>
            </a:r>
            <a:endParaRPr lang="de-DE" dirty="0" smtClean="0"/>
          </a:p>
        </p:txBody>
      </p:sp>
      <p:sp>
        <p:nvSpPr>
          <p:cNvPr id="6" name="Textplatzhalt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88825" y="2930608"/>
            <a:ext cx="5011267" cy="3113793"/>
          </a:xfrm>
        </p:spPr>
        <p:txBody>
          <a:bodyPr lIns="36000" anchor="t" anchorCtr="0"/>
          <a:lstStyle>
            <a:lvl1pPr marL="0" indent="0" algn="just">
              <a:lnSpc>
                <a:spcPct val="100000"/>
              </a:lnSpc>
              <a:buFontTx/>
              <a:buNone/>
              <a:defRPr sz="1200" b="0">
                <a:solidFill>
                  <a:schemeClr val="tx2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7" name="Inhaltsplatzhalter 20"/>
          <p:cNvSpPr>
            <a:spLocks noGrp="1"/>
          </p:cNvSpPr>
          <p:nvPr>
            <p:ph sz="quarter" idx="13" hasCustomPrompt="1"/>
          </p:nvPr>
        </p:nvSpPr>
        <p:spPr>
          <a:xfrm>
            <a:off x="5652120" y="1630215"/>
            <a:ext cx="1638000" cy="1249200"/>
          </a:xfrm>
          <a:noFill/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  <p:txBody>
          <a:bodyPr lIns="72000"/>
          <a:lstStyle>
            <a:lvl1pPr marL="0" indent="0" algn="l">
              <a:buFontTx/>
              <a:buNone/>
              <a:defRPr sz="1200" baseline="0">
                <a:solidFill>
                  <a:srgbClr val="00559C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5663850" y="3356992"/>
            <a:ext cx="8912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Kunde</a:t>
            </a:r>
          </a:p>
        </p:txBody>
      </p:sp>
      <p:sp>
        <p:nvSpPr>
          <p:cNvPr id="13" name="Textplatzhalter 40"/>
          <p:cNvSpPr>
            <a:spLocks noGrp="1"/>
          </p:cNvSpPr>
          <p:nvPr>
            <p:ph type="body" sz="quarter" idx="18" hasCustomPrompt="1"/>
          </p:nvPr>
        </p:nvSpPr>
        <p:spPr>
          <a:xfrm>
            <a:off x="5663849" y="3556293"/>
            <a:ext cx="3068206" cy="38109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2" name="Textfeld 31"/>
          <p:cNvSpPr txBox="1"/>
          <p:nvPr userDrawn="1"/>
        </p:nvSpPr>
        <p:spPr>
          <a:xfrm>
            <a:off x="5663850" y="4014226"/>
            <a:ext cx="14386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Branche</a:t>
            </a:r>
          </a:p>
        </p:txBody>
      </p:sp>
      <p:sp>
        <p:nvSpPr>
          <p:cNvPr id="33" name="Textplatzhalter 40"/>
          <p:cNvSpPr>
            <a:spLocks noGrp="1"/>
          </p:cNvSpPr>
          <p:nvPr>
            <p:ph type="body" sz="quarter" idx="29" hasCustomPrompt="1"/>
          </p:nvPr>
        </p:nvSpPr>
        <p:spPr>
          <a:xfrm>
            <a:off x="5663849" y="4213527"/>
            <a:ext cx="3068206" cy="38109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>
              <a:lnSpc>
                <a:spcPct val="100000"/>
              </a:lnSpc>
              <a:buFontTx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4" name="Textfeld 33"/>
          <p:cNvSpPr txBox="1"/>
          <p:nvPr userDrawn="1"/>
        </p:nvSpPr>
        <p:spPr>
          <a:xfrm>
            <a:off x="5663850" y="4586890"/>
            <a:ext cx="126403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Zeitraum</a:t>
            </a:r>
          </a:p>
        </p:txBody>
      </p:sp>
      <p:sp>
        <p:nvSpPr>
          <p:cNvPr id="35" name="Textplatzhalter 40"/>
          <p:cNvSpPr>
            <a:spLocks noGrp="1"/>
          </p:cNvSpPr>
          <p:nvPr>
            <p:ph type="body" sz="quarter" idx="30" hasCustomPrompt="1"/>
          </p:nvPr>
        </p:nvSpPr>
        <p:spPr>
          <a:xfrm>
            <a:off x="5663850" y="4798248"/>
            <a:ext cx="301834" cy="288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00</a:t>
            </a: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663850" y="5095231"/>
            <a:ext cx="313873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1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Ihre Kontaktperson</a:t>
            </a:r>
          </a:p>
        </p:txBody>
      </p:sp>
      <p:sp>
        <p:nvSpPr>
          <p:cNvPr id="37" name="Textplatzhalter 40"/>
          <p:cNvSpPr>
            <a:spLocks noGrp="1"/>
          </p:cNvSpPr>
          <p:nvPr>
            <p:ph type="body" sz="quarter" idx="31" hasCustomPrompt="1"/>
          </p:nvPr>
        </p:nvSpPr>
        <p:spPr>
          <a:xfrm>
            <a:off x="5663849" y="5294532"/>
            <a:ext cx="3060000" cy="396000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12 pt)</a:t>
            </a:r>
            <a:endParaRPr lang="de-DE" dirty="0" smtClean="0"/>
          </a:p>
        </p:txBody>
      </p:sp>
      <p:sp>
        <p:nvSpPr>
          <p:cNvPr id="39" name="Textplatzhalter 40"/>
          <p:cNvSpPr>
            <a:spLocks noGrp="1"/>
          </p:cNvSpPr>
          <p:nvPr>
            <p:ph type="body" sz="quarter" idx="32" hasCustomPrompt="1"/>
          </p:nvPr>
        </p:nvSpPr>
        <p:spPr>
          <a:xfrm>
            <a:off x="6133842" y="5773650"/>
            <a:ext cx="2591058" cy="322350"/>
          </a:xfrm>
        </p:spPr>
        <p:txBody>
          <a:bodyPr lIns="36000" tIns="36000" rIns="36000" bIns="36000" anchor="ctr" anchorCtr="0"/>
          <a:lstStyle>
            <a:lvl1pPr marL="0" indent="0" algn="l">
              <a:lnSpc>
                <a:spcPct val="100000"/>
              </a:lnSpc>
              <a:buFontTx/>
              <a:buNone/>
              <a:defRPr sz="1050">
                <a:solidFill>
                  <a:schemeClr val="tx2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 dirty="0" smtClean="0"/>
              <a:t>Click to format text (Arial, 10,5 pt)</a:t>
            </a:r>
            <a:endParaRPr lang="de-DE" dirty="0" smtClean="0"/>
          </a:p>
        </p:txBody>
      </p:sp>
      <p:sp>
        <p:nvSpPr>
          <p:cNvPr id="40" name="Textfeld 39"/>
          <p:cNvSpPr txBox="1"/>
          <p:nvPr userDrawn="1"/>
        </p:nvSpPr>
        <p:spPr>
          <a:xfrm>
            <a:off x="5968820" y="4798248"/>
            <a:ext cx="763419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200" b="0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Monat (e)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663849" y="5823988"/>
            <a:ext cx="522441" cy="23428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e-DE" sz="1050" b="0" kern="1200" dirty="0" smtClean="0">
                <a:solidFill>
                  <a:srgbClr val="00559C"/>
                </a:solidFill>
                <a:latin typeface="+mn-lt"/>
                <a:ea typeface="+mn-ea"/>
                <a:cs typeface="Arial" charset="0"/>
              </a:rPr>
              <a:t>E-Mail: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BFE6FCDC-CE06-49A8-BB06-145EC19F66F2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5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77524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Pager Profile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/>
        </p:nvSpPr>
        <p:spPr>
          <a:xfrm>
            <a:off x="394965" y="3198402"/>
            <a:ext cx="3282946" cy="2666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defTabSz="857250" ea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tabLst>
                <a:tab pos="1163638" algn="l"/>
              </a:tabLst>
            </a:pPr>
            <a:r>
              <a:rPr lang="de-DE" sz="1400" b="1" dirty="0" smtClean="0">
                <a:solidFill>
                  <a:srgbClr val="00559C"/>
                </a:solidFill>
              </a:rPr>
              <a:t>Skills and Main Topics</a:t>
            </a:r>
            <a:endParaRPr lang="de-DE" sz="1400" b="1" dirty="0">
              <a:solidFill>
                <a:srgbClr val="00559C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4572062" y="1628800"/>
            <a:ext cx="3114675" cy="26924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188913" marR="0" lvl="1" indent="-187325" algn="l" defTabSz="85725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Tx/>
              <a:buNone/>
              <a:tabLst>
                <a:tab pos="1163638" algn="l"/>
              </a:tabLst>
              <a:defRPr/>
            </a:pP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Project Experience  (</a:t>
            </a:r>
            <a:r>
              <a:rPr lang="de-DE" sz="1400" b="1" kern="1200" dirty="0" err="1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Extract</a:t>
            </a:r>
            <a:r>
              <a:rPr lang="de-DE" sz="1400" b="1" kern="1200" dirty="0" smtClean="0">
                <a:solidFill>
                  <a:srgbClr val="00559C"/>
                </a:solidFill>
                <a:latin typeface="Arial" charset="0"/>
                <a:ea typeface="+mn-ea"/>
                <a:cs typeface="Arial" charset="0"/>
              </a:rPr>
              <a:t>)</a:t>
            </a:r>
            <a:endParaRPr lang="de-DE" sz="1400" b="1" kern="1200" dirty="0">
              <a:solidFill>
                <a:srgbClr val="00559C"/>
              </a:solidFill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Inhaltsplatzhalter 26"/>
          <p:cNvSpPr>
            <a:spLocks noGrp="1"/>
          </p:cNvSpPr>
          <p:nvPr userDrawn="1">
            <p:ph sz="quarter" idx="21" hasCustomPrompt="1"/>
          </p:nvPr>
        </p:nvSpPr>
        <p:spPr>
          <a:xfrm>
            <a:off x="395536" y="1628800"/>
            <a:ext cx="1214790" cy="1362075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800">
                <a:solidFill>
                  <a:srgbClr val="00559C"/>
                </a:solidFill>
              </a:defRPr>
            </a:lvl1pPr>
            <a:lvl2pPr>
              <a:buNone/>
              <a:defRPr sz="800"/>
            </a:lvl2pPr>
            <a:lvl3pPr>
              <a:buNone/>
              <a:defRPr sz="8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/>
            <a:r>
              <a:rPr lang="de-DE" dirty="0" smtClean="0"/>
              <a:t>Add </a:t>
            </a:r>
            <a:r>
              <a:rPr lang="de-DE" dirty="0" err="1" smtClean="0"/>
              <a:t>picture</a:t>
            </a:r>
            <a:r>
              <a:rPr lang="de-DE" dirty="0" smtClean="0"/>
              <a:t> by </a:t>
            </a:r>
            <a:r>
              <a:rPr lang="de-DE" dirty="0" err="1" smtClean="0"/>
              <a:t>clicking</a:t>
            </a:r>
            <a:r>
              <a:rPr lang="de-DE" dirty="0" smtClean="0"/>
              <a:t>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symbol</a:t>
            </a:r>
            <a:endParaRPr lang="de-DE" dirty="0"/>
          </a:p>
        </p:txBody>
      </p:sp>
      <p:sp>
        <p:nvSpPr>
          <p:cNvPr id="25" name="Textplatzhalter 40"/>
          <p:cNvSpPr>
            <a:spLocks noGrp="1"/>
          </p:cNvSpPr>
          <p:nvPr>
            <p:ph type="body" sz="quarter" idx="25" hasCustomPrompt="1"/>
          </p:nvPr>
        </p:nvSpPr>
        <p:spPr>
          <a:xfrm>
            <a:off x="1753660" y="1628800"/>
            <a:ext cx="2638288" cy="657225"/>
          </a:xfrm>
        </p:spPr>
        <p:txBody>
          <a:bodyPr lIns="36000" tIns="36000" rIns="36000" bIns="36000" anchor="t" anchorCtr="0"/>
          <a:lstStyle>
            <a:lvl1pPr marL="0" indent="0">
              <a:lnSpc>
                <a:spcPct val="100000"/>
              </a:lnSpc>
              <a:buFontTx/>
              <a:buNone/>
              <a:defRPr sz="1400" b="1" baseline="0">
                <a:solidFill>
                  <a:srgbClr val="00559C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de-DE" dirty="0" smtClean="0"/>
              <a:t>First and Family Name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26" hasCustomPrompt="1"/>
          </p:nvPr>
        </p:nvSpPr>
        <p:spPr>
          <a:xfrm>
            <a:off x="1754182" y="2312876"/>
            <a:ext cx="2637798" cy="412731"/>
          </a:xfrm>
        </p:spPr>
        <p:txBody>
          <a:bodyPr lIns="36000" tIns="36000" rIns="36000" bIns="36000"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de-DE" dirty="0" smtClean="0"/>
              <a:t>Title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50824" y="1449388"/>
            <a:ext cx="8640000" cy="4679396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074FCFE9-80BC-49F7-A6A0-4D5983611BE5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17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394965" y="3465004"/>
            <a:ext cx="3997015" cy="266840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kumimoji="1" lang="de-DE" sz="14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 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7" hasCustomPrompt="1"/>
            <p:custDataLst>
              <p:tags r:id="rId2"/>
            </p:custDataLst>
          </p:nvPr>
        </p:nvSpPr>
        <p:spPr>
          <a:xfrm>
            <a:off x="4572000" y="1916832"/>
            <a:ext cx="4144488" cy="42119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itchFamily="2" charset="2"/>
              <a:buNone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4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Symbol" pitchFamily="18" charset="2"/>
              <a:buNone/>
              <a:defRPr kumimoji="1" lang="de-DE" sz="1200" b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0000" indent="-18000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§"/>
              <a:defRPr kumimoji="1" lang="de-DE" sz="1200" b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Wingdings" pitchFamily="2" charset="2"/>
              <a:buNone/>
              <a:defRPr kumimoji="1" lang="de-DE" sz="1200" b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540000" indent="-180000">
              <a:buFont typeface="Wingdings" pitchFamily="2" charset="2"/>
              <a:buChar char="§"/>
              <a:defRPr sz="1200"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 marL="720000" indent="-180000">
              <a:buFont typeface="Wingdings" pitchFamily="2" charset="2"/>
              <a:buChar char="§"/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4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Bullet (Arial, 12 </a:t>
            </a:r>
            <a:r>
              <a:rPr lang="de-DE" dirty="0" err="1" smtClean="0"/>
              <a:t>pt</a:t>
            </a:r>
            <a:r>
              <a:rPr lang="de-DE" dirty="0" smtClean="0"/>
              <a:t>) </a:t>
            </a:r>
          </a:p>
        </p:txBody>
      </p:sp>
      <p:sp>
        <p:nvSpPr>
          <p:cNvPr id="20" name="Titelplatzhalter 21"/>
          <p:cNvSpPr>
            <a:spLocks noGrp="1"/>
          </p:cNvSpPr>
          <p:nvPr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1520" y="667800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 preferRelativeResize="0">
            <a:picLocks noChangeArrowheads="1"/>
          </p:cNvPicPr>
          <p:nvPr userDrawn="1"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8" b="67104"/>
          <a:stretch/>
        </p:blipFill>
        <p:spPr bwMode="auto">
          <a:xfrm>
            <a:off x="252000" y="0"/>
            <a:ext cx="864021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0" name="Textplatzhalter 24"/>
          <p:cNvSpPr>
            <a:spLocks noGrp="1"/>
          </p:cNvSpPr>
          <p:nvPr userDrawn="1">
            <p:ph type="body" idx="1"/>
          </p:nvPr>
        </p:nvSpPr>
        <p:spPr bwMode="auto">
          <a:xfrm>
            <a:off x="250825" y="1449388"/>
            <a:ext cx="864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r>
              <a:rPr lang="de-DE" dirty="0" smtClean="0"/>
              <a:t> (Arial, 16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1"/>
            <a:r>
              <a:rPr lang="de-DE" sz="1600" dirty="0" smtClean="0"/>
              <a:t>First </a:t>
            </a:r>
            <a:r>
              <a:rPr lang="de-DE" sz="1600" dirty="0" err="1" smtClean="0"/>
              <a:t>level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bullet</a:t>
            </a:r>
            <a:r>
              <a:rPr lang="de-DE" sz="1600" dirty="0" smtClean="0"/>
              <a:t> (Arial, 16 </a:t>
            </a:r>
            <a:r>
              <a:rPr lang="de-DE" sz="1600" dirty="0" err="1" smtClean="0"/>
              <a:t>pt</a:t>
            </a:r>
            <a:r>
              <a:rPr lang="de-DE" sz="1600" dirty="0" smtClean="0"/>
              <a:t>)</a:t>
            </a:r>
          </a:p>
          <a:p>
            <a:pPr lvl="2"/>
            <a:r>
              <a:rPr lang="de-DE" dirty="0" smtClean="0"/>
              <a:t>Second </a:t>
            </a:r>
            <a:r>
              <a:rPr lang="de-DE" dirty="0" err="1" smtClean="0"/>
              <a:t>level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3"/>
            <a:r>
              <a:rPr lang="de-DE" sz="1400" dirty="0" smtClean="0"/>
              <a:t>Second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bulles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4"/>
            <a:r>
              <a:rPr lang="de-DE" sz="1400" dirty="0" smtClean="0"/>
              <a:t>Third </a:t>
            </a:r>
            <a:r>
              <a:rPr lang="de-DE" sz="1400" dirty="0" err="1" smtClean="0"/>
              <a:t>level</a:t>
            </a:r>
            <a:r>
              <a:rPr lang="de-DE" sz="1400" dirty="0" smtClean="0"/>
              <a:t> (Arial, 14 </a:t>
            </a:r>
            <a:r>
              <a:rPr lang="de-DE" sz="1400" dirty="0" err="1" smtClean="0"/>
              <a:t>pt</a:t>
            </a:r>
            <a:r>
              <a:rPr lang="de-DE" sz="1400" dirty="0" smtClean="0"/>
              <a:t>)</a:t>
            </a:r>
          </a:p>
          <a:p>
            <a:pPr lvl="5"/>
            <a:r>
              <a:rPr lang="de-DE" dirty="0" smtClean="0"/>
              <a:t>Third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14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6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7"/>
            <a:r>
              <a:rPr lang="de-DE" dirty="0" err="1" smtClean="0"/>
              <a:t>Fourth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bulles</a:t>
            </a:r>
            <a:r>
              <a:rPr lang="de-DE" dirty="0" smtClean="0"/>
              <a:t> (Arial, 12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  <a:p>
            <a:pPr lvl="8"/>
            <a:r>
              <a:rPr lang="de-DE" dirty="0" err="1" smtClean="0"/>
              <a:t>Fifth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(Arial, 10 </a:t>
            </a:r>
            <a:r>
              <a:rPr lang="de-DE" dirty="0" err="1" smtClean="0"/>
              <a:t>pt</a:t>
            </a:r>
            <a:r>
              <a:rPr lang="de-DE" dirty="0" smtClean="0"/>
              <a:t>)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83588" y="6677130"/>
            <a:ext cx="180000" cy="18000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 |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840252" y="6677130"/>
            <a:ext cx="2051483" cy="180870"/>
          </a:xfrm>
          <a:prstGeom prst="rect">
            <a:avLst/>
          </a:prstGeom>
        </p:spPr>
        <p:txBody>
          <a:bodyPr wrap="square" lIns="36000" tIns="0" rIns="36000" bIns="0" anchor="ctr"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© </a:t>
            </a:r>
            <a:r>
              <a:rPr lang="en-US" sz="700" b="1" kern="120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Faktor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baseline="0" dirty="0" err="1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Zehn</a:t>
            </a:r>
            <a:r>
              <a:rPr lang="en-US" sz="700" b="1" kern="1200" baseline="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en-US" sz="700" b="1" kern="1200" dirty="0" smtClean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AG</a:t>
            </a:r>
            <a:endParaRPr lang="en-US" sz="700" b="1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Titelplatzhalter 21"/>
          <p:cNvSpPr>
            <a:spLocks noGrp="1"/>
          </p:cNvSpPr>
          <p:nvPr userDrawn="1">
            <p:ph type="title"/>
          </p:nvPr>
        </p:nvSpPr>
        <p:spPr bwMode="gray">
          <a:xfrm>
            <a:off x="252000" y="180000"/>
            <a:ext cx="8639520" cy="900000"/>
          </a:xfrm>
          <a:prstGeom prst="rect">
            <a:avLst/>
          </a:prstGeom>
        </p:spPr>
        <p:txBody>
          <a:bodyPr vert="horz" lIns="0" tIns="0" rIns="36000" bIns="36000" rtlCol="0" anchor="ctr" anchorCtr="0">
            <a:noAutofit/>
          </a:bodyPr>
          <a:lstStyle/>
          <a:p>
            <a:pPr lvl="0"/>
            <a:r>
              <a:rPr lang="de-DE" noProof="0" dirty="0" smtClean="0"/>
              <a:t>Headline (Arial, 22 </a:t>
            </a:r>
            <a:r>
              <a:rPr lang="de-DE" noProof="0" dirty="0" err="1" smtClean="0"/>
              <a:t>pt</a:t>
            </a:r>
            <a:r>
              <a:rPr lang="de-DE" noProof="0" dirty="0" smtClean="0"/>
              <a:t>, </a:t>
            </a:r>
            <a:r>
              <a:rPr lang="de-DE" noProof="0" dirty="0" err="1" smtClean="0"/>
              <a:t>bold</a:t>
            </a:r>
            <a:r>
              <a:rPr lang="de-DE" noProof="0" dirty="0" smtClean="0"/>
              <a:t>)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700" b="1">
                <a:solidFill>
                  <a:schemeClr val="bg1"/>
                </a:solidFill>
              </a:defRPr>
            </a:lvl1pPr>
          </a:lstStyle>
          <a:p>
            <a:fld id="{8BC54EB5-7298-46F4-8C90-86192D4FBD17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b="1">
                <a:solidFill>
                  <a:schemeClr val="bg1"/>
                </a:solidFill>
              </a:defRPr>
            </a:lvl1pPr>
          </a:lstStyle>
          <a:p>
            <a:fld id="{21FBF85A-D7A6-488B-8C2B-F7E0D684392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Straight Connector 7"/>
          <p:cNvCxnSpPr/>
          <p:nvPr userDrawn="1"/>
        </p:nvCxnSpPr>
        <p:spPr>
          <a:xfrm>
            <a:off x="250824" y="1088740"/>
            <a:ext cx="864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697" r:id="rId3"/>
    <p:sldLayoutId id="2147483688" r:id="rId4"/>
    <p:sldLayoutId id="2147483691" r:id="rId5"/>
    <p:sldLayoutId id="2147483700" r:id="rId6"/>
    <p:sldLayoutId id="2147483674" r:id="rId7"/>
    <p:sldLayoutId id="2147483704" r:id="rId8"/>
    <p:sldLayoutId id="2147483675" r:id="rId9"/>
    <p:sldLayoutId id="2147483705" r:id="rId10"/>
    <p:sldLayoutId id="2147483702" r:id="rId11"/>
    <p:sldLayoutId id="2147483679" r:id="rId12"/>
    <p:sldLayoutId id="2147483692" r:id="rId13"/>
    <p:sldLayoutId id="2147483701" r:id="rId14"/>
    <p:sldLayoutId id="2147483706" r:id="rId15"/>
  </p:sldLayoutIdLst>
  <p:transition spd="slow"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22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800" b="1">
          <a:solidFill>
            <a:srgbClr val="004C88"/>
          </a:solidFill>
          <a:latin typeface="Arial" charset="0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" charset="0"/>
        </a:defRPr>
      </a:lvl9pPr>
    </p:titleStyle>
    <p:bodyStyle>
      <a:lvl1pPr marL="0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kumimoji="1" lang="de-DE" sz="1600" b="0">
          <a:solidFill>
            <a:schemeClr val="tx2"/>
          </a:solidFill>
          <a:latin typeface="+mn-lt"/>
          <a:ea typeface="+mn-ea"/>
          <a:cs typeface="+mn-cs"/>
        </a:defRPr>
      </a:lvl1pPr>
      <a:lvl2pPr marL="173038" indent="-173038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tabLst/>
        <a:defRPr sz="1600">
          <a:solidFill>
            <a:schemeClr val="tx2"/>
          </a:solidFill>
          <a:latin typeface="+mn-lt"/>
        </a:defRPr>
      </a:lvl2pPr>
      <a:lvl3pPr marL="173038" indent="0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3pPr>
      <a:lvl4pPr marL="361950" indent="-188913" algn="l" defTabSz="180000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00000"/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4pPr>
      <a:lvl5pPr marL="361950" indent="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Pct val="100000"/>
        <a:buFontTx/>
        <a:buNone/>
        <a:defRPr sz="1400" baseline="0">
          <a:solidFill>
            <a:schemeClr val="tx2"/>
          </a:solidFill>
          <a:latin typeface="+mn-lt"/>
        </a:defRPr>
      </a:lvl5pPr>
      <a:lvl6pPr marL="536575" indent="-174625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sz="1400" baseline="0">
          <a:solidFill>
            <a:schemeClr val="tx2"/>
          </a:solidFill>
          <a:latin typeface="+mn-lt"/>
        </a:defRPr>
      </a:lvl6pPr>
      <a:lvl7pPr marL="536575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200">
          <a:solidFill>
            <a:schemeClr val="tx2"/>
          </a:solidFill>
          <a:latin typeface="+mn-lt"/>
        </a:defRPr>
      </a:lvl7pPr>
      <a:lvl8pPr marL="725488" indent="-188913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tabLst>
          <a:tab pos="725488" algn="l"/>
        </a:tabLst>
        <a:defRPr sz="1200" baseline="0">
          <a:solidFill>
            <a:schemeClr val="tx2"/>
          </a:solidFill>
          <a:latin typeface="+mn-lt"/>
        </a:defRPr>
      </a:lvl8pPr>
      <a:lvl9pPr marL="725488" indent="0" algn="l" rtl="0" fontAlgn="base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Tx/>
        <a:buNone/>
        <a:defRPr sz="1000" baseline="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2000" y="180000"/>
            <a:ext cx="8639520" cy="900000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251520" y="6678000"/>
            <a:ext cx="612000" cy="180000"/>
          </a:xfrm>
        </p:spPr>
        <p:txBody>
          <a:bodyPr/>
          <a:lstStyle/>
          <a:p>
            <a:fld id="{F98C2BB3-609F-470F-9075-A3ABA03DBAFF}" type="datetime1">
              <a:rPr lang="de-DE" smtClean="0"/>
              <a:t>15.11.2012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6</a:t>
            </a:r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13051"/>
              </p:ext>
            </p:extLst>
          </p:nvPr>
        </p:nvGraphicFramePr>
        <p:xfrm>
          <a:off x="269448" y="1760896"/>
          <a:ext cx="8623727" cy="281472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1. Motivation</a:t>
                      </a: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2. UML Refresh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b="1" dirty="0" smtClean="0"/>
                        <a:t>3. Modellierung &amp; Produktdefinition mit Faktor-IPS</a:t>
                      </a:r>
                      <a:endParaRPr lang="de-DE" sz="1600" b="1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600" dirty="0" smtClean="0"/>
                        <a:t>4. Modellgetriebene Softwareentwicklung</a:t>
                      </a:r>
                      <a:endParaRPr lang="de-DE" sz="1600" dirty="0"/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802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von Beziehungen</a:t>
            </a:r>
            <a:endParaRPr lang="pt-BR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436888" y="1638296"/>
            <a:ext cx="4259348" cy="4104801"/>
            <a:chOff x="2436888" y="1638296"/>
            <a:chExt cx="4259348" cy="4104801"/>
          </a:xfrm>
        </p:grpSpPr>
        <p:grpSp>
          <p:nvGrpSpPr>
            <p:cNvPr id="6" name="Gruppieren 5"/>
            <p:cNvGrpSpPr/>
            <p:nvPr/>
          </p:nvGrpSpPr>
          <p:grpSpPr>
            <a:xfrm>
              <a:off x="2436888" y="1638296"/>
              <a:ext cx="4259348" cy="4104801"/>
              <a:chOff x="2328876" y="1638296"/>
              <a:chExt cx="4259348" cy="4104801"/>
            </a:xfrm>
          </p:grpSpPr>
          <p:sp>
            <p:nvSpPr>
              <p:cNvPr id="7" name="Rectangle 5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48160" y="2008178"/>
                <a:ext cx="4040064" cy="18956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182880" tIns="182880" rIns="182880" bIns="182880" anchor="t" anchorCtr="0"/>
              <a:lstStyle/>
              <a:p>
                <a:pPr defTabSz="971550">
                  <a:spcBef>
                    <a:spcPts val="0"/>
                  </a:spcBef>
                  <a:spcAft>
                    <a:spcPts val="0"/>
                  </a:spcAft>
                  <a:buClr>
                    <a:srgbClr val="005596"/>
                  </a:buClr>
                </a:pPr>
                <a:r>
                  <a:rPr lang="en-US" sz="1200" dirty="0" err="1" smtClean="0"/>
                  <a:t>Plz</a:t>
                </a:r>
                <a:r>
                  <a:rPr lang="en-US" sz="1200" dirty="0" smtClean="0"/>
                  <a:t> : String</a:t>
                </a:r>
              </a:p>
              <a:p>
                <a:pPr defTabSz="971550">
                  <a:spcBef>
                    <a:spcPts val="0"/>
                  </a:spcBef>
                  <a:spcAft>
                    <a:spcPts val="600"/>
                  </a:spcAft>
                  <a:buClr>
                    <a:srgbClr val="005596"/>
                  </a:buClr>
                </a:pPr>
                <a:r>
                  <a:rPr lang="en-US" sz="1200" dirty="0" smtClean="0"/>
                  <a:t>/</a:t>
                </a:r>
                <a:r>
                  <a:rPr lang="en-US" sz="1200" dirty="0" err="1" smtClean="0"/>
                  <a:t>tarifzone</a:t>
                </a:r>
                <a:r>
                  <a:rPr lang="en-US" sz="1200" dirty="0" smtClean="0"/>
                  <a:t> : String</a:t>
                </a:r>
              </a:p>
              <a:p>
                <a:pPr defTabSz="971550">
                  <a:spcBef>
                    <a:spcPts val="0"/>
                  </a:spcBef>
                  <a:spcAft>
                    <a:spcPts val="600"/>
                  </a:spcAft>
                  <a:buClr>
                    <a:srgbClr val="005596"/>
                  </a:buClr>
                </a:pPr>
                <a:r>
                  <a:rPr lang="en-US" sz="1200" dirty="0" err="1"/>
                  <a:t>z</a:t>
                </a:r>
                <a:r>
                  <a:rPr lang="en-US" sz="1200" dirty="0" err="1" smtClean="0"/>
                  <a:t>ahlweise</a:t>
                </a:r>
                <a:r>
                  <a:rPr lang="en-US" sz="1200" dirty="0" smtClean="0"/>
                  <a:t> : Integer</a:t>
                </a:r>
              </a:p>
              <a:p>
                <a:pPr defTabSz="971550">
                  <a:spcBef>
                    <a:spcPts val="0"/>
                  </a:spcBef>
                  <a:spcAft>
                    <a:spcPts val="600"/>
                  </a:spcAft>
                  <a:buClr>
                    <a:srgbClr val="005596"/>
                  </a:buClr>
                </a:pPr>
                <a:r>
                  <a:rPr lang="en-US" sz="1200" dirty="0" err="1" smtClean="0"/>
                  <a:t>wohnflaeche</a:t>
                </a:r>
                <a:r>
                  <a:rPr lang="en-US" sz="1200" dirty="0" smtClean="0"/>
                  <a:t> : Integer</a:t>
                </a:r>
              </a:p>
              <a:p>
                <a:pPr defTabSz="971550">
                  <a:spcBef>
                    <a:spcPts val="0"/>
                  </a:spcBef>
                  <a:spcAft>
                    <a:spcPts val="600"/>
                  </a:spcAft>
                  <a:buClr>
                    <a:srgbClr val="005596"/>
                  </a:buClr>
                </a:pPr>
                <a:r>
                  <a:rPr lang="en-US" sz="1200" dirty="0" smtClean="0"/>
                  <a:t>/</a:t>
                </a:r>
                <a:r>
                  <a:rPr lang="en-US" sz="1200" dirty="0" err="1" smtClean="0"/>
                  <a:t>vorschlagVersSumme</a:t>
                </a:r>
                <a:r>
                  <a:rPr lang="en-US" sz="1200" dirty="0" smtClean="0"/>
                  <a:t> : Money</a:t>
                </a:r>
              </a:p>
              <a:p>
                <a:pPr defTabSz="971550">
                  <a:spcBef>
                    <a:spcPts val="0"/>
                  </a:spcBef>
                  <a:spcAft>
                    <a:spcPts val="600"/>
                  </a:spcAft>
                  <a:buClr>
                    <a:srgbClr val="005596"/>
                  </a:buClr>
                </a:pPr>
                <a:r>
                  <a:rPr lang="en-US" sz="1200" dirty="0" err="1" smtClean="0"/>
                  <a:t>versSumme</a:t>
                </a:r>
                <a:r>
                  <a:rPr lang="en-US" sz="1200" dirty="0" smtClean="0"/>
                  <a:t> : Money</a:t>
                </a:r>
                <a:endParaRPr lang="en-US" sz="1200" dirty="0"/>
              </a:p>
            </p:txBody>
          </p:sp>
          <p:sp>
            <p:nvSpPr>
              <p:cNvPr id="8" name="Rectangle 6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2544961" y="1638296"/>
                <a:ext cx="4043263" cy="3698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91440" tIns="91440" rIns="91440" bIns="91440" anchor="ctr"/>
              <a:lstStyle/>
              <a:p>
                <a:pPr algn="ctr" defTabSz="85725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 err="1" smtClean="0">
                    <a:solidFill>
                      <a:schemeClr val="bg1"/>
                    </a:solidFill>
                  </a:rPr>
                  <a:t>HausratVertrag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aute 8"/>
              <p:cNvSpPr/>
              <p:nvPr>
                <p:custDataLst>
                  <p:tags r:id="rId3"/>
                </p:custDataLst>
              </p:nvPr>
            </p:nvSpPr>
            <p:spPr bwMode="gray">
              <a:xfrm>
                <a:off x="3225161" y="3933825"/>
                <a:ext cx="259431" cy="410009"/>
              </a:xfrm>
              <a:prstGeom prst="diamond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72000" rIns="72000" bIns="7200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" pitchFamily="2" charset="2"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0" name="Gerade Verbindung 9"/>
              <p:cNvCxnSpPr/>
              <p:nvPr/>
            </p:nvCxnSpPr>
            <p:spPr bwMode="auto">
              <a:xfrm flipH="1">
                <a:off x="3354876" y="4343834"/>
                <a:ext cx="1" cy="10080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6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328876" y="5373216"/>
                <a:ext cx="2052000" cy="3698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91440" tIns="91440" rIns="91440" bIns="91440" anchor="ctr"/>
              <a:lstStyle/>
              <a:p>
                <a:pPr algn="ctr" defTabSz="85725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dirty="0" err="1" smtClean="0">
                    <a:solidFill>
                      <a:schemeClr val="bg1"/>
                    </a:solidFill>
                  </a:rPr>
                  <a:t>HausratGrunddeckung</a:t>
                </a:r>
                <a:endParaRPr 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Textfeld 11"/>
              <p:cNvSpPr txBox="1"/>
              <p:nvPr/>
            </p:nvSpPr>
            <p:spPr>
              <a:xfrm>
                <a:off x="3373743" y="4981739"/>
                <a:ext cx="223174" cy="31892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sz="1600" dirty="0" smtClean="0">
                    <a:solidFill>
                      <a:schemeClr val="tx1"/>
                    </a:solidFill>
                  </a:rPr>
                  <a:t>1</a:t>
                </a:r>
                <a:endParaRPr lang="pt-BR" sz="1600" dirty="0" err="1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Rectangle 2"/>
            <p:cNvSpPr/>
            <p:nvPr/>
          </p:nvSpPr>
          <p:spPr>
            <a:xfrm>
              <a:off x="3167844" y="3868174"/>
              <a:ext cx="571405" cy="1548172"/>
            </a:xfrm>
            <a:prstGeom prst="rect">
              <a:avLst/>
            </a:prstGeom>
            <a:ln w="36000">
              <a:solidFill>
                <a:srgbClr val="FF0000"/>
              </a:solidFill>
              <a:round/>
            </a:ln>
          </p:spPr>
        </p:sp>
      </p:grpSp>
      <p:sp>
        <p:nvSpPr>
          <p:cNvPr id="1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</p:spPr>
        <p:txBody>
          <a:bodyPr/>
          <a:lstStyle/>
          <a:p>
            <a:r>
              <a:rPr lang="de-DE" dirty="0" smtClean="0"/>
              <a:t>15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96BF98-6F41-4CEC-A2E9-D5F9883B42B0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30681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pt-BR" dirty="0"/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</p:spPr>
        <p:txBody>
          <a:bodyPr/>
          <a:lstStyle/>
          <a:p>
            <a:r>
              <a:rPr lang="de-DE" dirty="0" smtClean="0"/>
              <a:t>16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AAA4CC-A63E-41A0-8112-8F36643CBA86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77638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9005B0-2B8B-43D6-B6A6-1A319A7C1A58}" type="datetime1">
              <a:rPr lang="de-DE" smtClean="0"/>
              <a:t>15.11.2012</a:t>
            </a:fld>
            <a:endParaRPr lang="de-DE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79283"/>
              </p:ext>
            </p:extLst>
          </p:nvPr>
        </p:nvGraphicFramePr>
        <p:xfrm>
          <a:off x="268753" y="1484784"/>
          <a:ext cx="8623727" cy="488928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1" dirty="0" smtClean="0"/>
                        <a:t>3.1 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990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3.3 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8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3.4 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854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0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3.5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Verwendung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von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Aufzählungen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67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3.5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3.6 Kopieren von Produkten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3.7 Customizing der Produktdefinitionsperspektive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3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3.8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dirty="0" smtClean="0"/>
                        <a:t>Plausibilisierungen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3596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3.9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Suchoptionen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&amp; Views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0"/>
                      </a:schemeClr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3.10 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735467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Schulungsbeispiel: </a:t>
            </a:r>
            <a:r>
              <a:rPr lang="de-DE" dirty="0" smtClean="0"/>
              <a:t>Hausratmodell</a:t>
            </a:r>
            <a:endParaRPr lang="pt-BR" dirty="0"/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0410" y="2008178"/>
            <a:ext cx="4040064" cy="18956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200" dirty="0" err="1" smtClean="0"/>
              <a:t>Plz</a:t>
            </a:r>
            <a:r>
              <a:rPr lang="en-US" sz="1200" dirty="0" smtClean="0"/>
              <a:t> 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tarifzone</a:t>
            </a:r>
            <a:r>
              <a:rPr lang="en-US" sz="1200" dirty="0" smtClean="0"/>
              <a:t> : String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/>
              <a:t>z</a:t>
            </a:r>
            <a:r>
              <a:rPr lang="en-US" sz="1200" dirty="0" err="1" smtClean="0"/>
              <a:t>ahlweise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Wohnflaeche</a:t>
            </a:r>
            <a:r>
              <a:rPr lang="en-US" sz="1200" dirty="0" smtClean="0"/>
              <a:t> : Integer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vorschlagVersSumme</a:t>
            </a:r>
            <a:r>
              <a:rPr lang="en-US" sz="1200" dirty="0" smtClean="0"/>
              <a:t> : Money</a:t>
            </a:r>
          </a:p>
          <a:p>
            <a:pPr defTabSz="971550">
              <a:spcBef>
                <a:spcPts val="0"/>
              </a:spcBef>
              <a:spcAft>
                <a:spcPts val="600"/>
              </a:spcAft>
              <a:buClr>
                <a:srgbClr val="005596"/>
              </a:buClr>
            </a:pPr>
            <a:r>
              <a:rPr lang="en-US" sz="1200" dirty="0" err="1" smtClean="0"/>
              <a:t>versSumme</a:t>
            </a:r>
            <a:r>
              <a:rPr lang="en-US" sz="1200" dirty="0" smtClean="0"/>
              <a:t> : Money</a:t>
            </a:r>
            <a:endParaRPr lang="en-US" sz="1200" dirty="0"/>
          </a:p>
        </p:txBody>
      </p:sp>
      <p:sp>
        <p:nvSpPr>
          <p:cNvPr id="6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47211" y="1638296"/>
            <a:ext cx="4043263" cy="3698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HausratVertrag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7" name="Raute 6"/>
          <p:cNvSpPr/>
          <p:nvPr>
            <p:custDataLst>
              <p:tags r:id="rId3"/>
            </p:custDataLst>
          </p:nvPr>
        </p:nvSpPr>
        <p:spPr bwMode="gray">
          <a:xfrm>
            <a:off x="3227411" y="3933825"/>
            <a:ext cx="259431" cy="410009"/>
          </a:xfrm>
          <a:prstGeom prst="diamond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aute 7"/>
          <p:cNvSpPr/>
          <p:nvPr>
            <p:custDataLst>
              <p:tags r:id="rId4"/>
            </p:custDataLst>
          </p:nvPr>
        </p:nvSpPr>
        <p:spPr bwMode="gray">
          <a:xfrm>
            <a:off x="5532541" y="3933825"/>
            <a:ext cx="259431" cy="410009"/>
          </a:xfrm>
          <a:prstGeom prst="diamond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Gerade Verbindung 8"/>
          <p:cNvCxnSpPr/>
          <p:nvPr/>
        </p:nvCxnSpPr>
        <p:spPr bwMode="auto">
          <a:xfrm flipH="1">
            <a:off x="335712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Gerade Verbindung 10"/>
          <p:cNvCxnSpPr/>
          <p:nvPr/>
        </p:nvCxnSpPr>
        <p:spPr bwMode="auto">
          <a:xfrm flipH="1">
            <a:off x="5662256" y="4343834"/>
            <a:ext cx="1" cy="1008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3625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r>
              <a:rPr lang="en-US" sz="1200" dirty="0" smtClean="0"/>
              <a:t>/</a:t>
            </a:r>
            <a:r>
              <a:rPr lang="en-US" sz="1200" dirty="0" err="1" smtClean="0"/>
              <a:t>versSumme</a:t>
            </a:r>
            <a:r>
              <a:rPr lang="en-US" sz="1200" dirty="0" smtClean="0"/>
              <a:t> - Money</a:t>
            </a:r>
            <a:endParaRPr lang="en-US" sz="1200" dirty="0"/>
          </a:p>
        </p:txBody>
      </p:sp>
      <p:sp>
        <p:nvSpPr>
          <p:cNvPr id="14" name="Rectangle 6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36256" y="5373216"/>
            <a:ext cx="2052000" cy="3698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HausratZusatzdeckung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331126" y="5373216"/>
            <a:ext cx="2052000" cy="3698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40" tIns="91440" rIns="91440" bIns="91440" anchor="ctr"/>
          <a:lstStyle/>
          <a:p>
            <a:pPr algn="ctr" defTabSz="857250">
              <a:spcBef>
                <a:spcPts val="0"/>
              </a:spcBef>
              <a:spcAft>
                <a:spcPts val="600"/>
              </a:spcAft>
            </a:pPr>
            <a:r>
              <a:rPr lang="en-US" sz="1200" dirty="0" err="1" smtClean="0">
                <a:solidFill>
                  <a:schemeClr val="bg1"/>
                </a:solidFill>
              </a:rPr>
              <a:t>HausratGrunddeckung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375993" y="4981739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 smtClean="0">
                <a:solidFill>
                  <a:schemeClr val="tx1"/>
                </a:solidFill>
              </a:rPr>
              <a:t>1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680385" y="4915911"/>
            <a:ext cx="223174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dirty="0"/>
              <a:t>*</a:t>
            </a:r>
            <a:endParaRPr lang="pt-BR" sz="1600" dirty="0" err="1" smtClean="0">
              <a:solidFill>
                <a:schemeClr val="tx1"/>
              </a:solidFill>
            </a:endParaRPr>
          </a:p>
        </p:txBody>
      </p:sp>
      <p:sp>
        <p:nvSpPr>
          <p:cNvPr id="18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</p:spPr>
        <p:txBody>
          <a:bodyPr/>
          <a:lstStyle/>
          <a:p>
            <a:r>
              <a:rPr lang="de-DE" dirty="0" smtClean="0"/>
              <a:t>8</a:t>
            </a:r>
            <a:endParaRPr lang="de-DE" dirty="0"/>
          </a:p>
        </p:txBody>
      </p:sp>
      <p:sp>
        <p:nvSpPr>
          <p:cNvPr id="16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331126" y="5743099"/>
            <a:ext cx="2052000" cy="4942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182880" tIns="182880" rIns="182880" bIns="182880" anchor="t" anchorCtr="0"/>
          <a:lstStyle/>
          <a:p>
            <a:pPr defTabSz="971550">
              <a:spcBef>
                <a:spcPts val="0"/>
              </a:spcBef>
              <a:spcAft>
                <a:spcPts val="0"/>
              </a:spcAft>
              <a:buClr>
                <a:srgbClr val="005596"/>
              </a:buClr>
            </a:pPr>
            <a:endParaRPr lang="en-US" sz="12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2A680A-7C27-424C-B906-3EAE8864D13A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814951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>
              <a:buSzPct val="75000"/>
            </a:pPr>
            <a:r>
              <a:rPr lang="de-DE" dirty="0"/>
              <a:t>Java-Projekt „Hausratmodell“ </a:t>
            </a:r>
            <a:r>
              <a:rPr lang="de-DE" dirty="0" smtClean="0"/>
              <a:t>anlegen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Faktor-IPS Nature </a:t>
            </a:r>
            <a:r>
              <a:rPr lang="de-DE" dirty="0" smtClean="0"/>
              <a:t>hinzufügen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IPS-Package „</a:t>
            </a:r>
            <a:r>
              <a:rPr lang="de-DE" dirty="0" err="1"/>
              <a:t>hausrat</a:t>
            </a:r>
            <a:r>
              <a:rPr lang="de-DE" dirty="0"/>
              <a:t>“ </a:t>
            </a:r>
            <a:r>
              <a:rPr lang="de-DE" dirty="0" smtClean="0"/>
              <a:t>anlegen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 smtClean="0"/>
              <a:t>Vertragsteil-Typ </a:t>
            </a:r>
            <a:r>
              <a:rPr lang="de-DE" dirty="0"/>
              <a:t>„</a:t>
            </a:r>
            <a:r>
              <a:rPr lang="de-DE" dirty="0" err="1"/>
              <a:t>HausratVertrag</a:t>
            </a:r>
            <a:r>
              <a:rPr lang="de-DE" dirty="0"/>
              <a:t>“ </a:t>
            </a:r>
            <a:r>
              <a:rPr lang="de-DE" dirty="0" smtClean="0"/>
              <a:t>anlegen</a:t>
            </a:r>
          </a:p>
          <a:p>
            <a:pPr marL="0" lvl="1" indent="0">
              <a:buSzPct val="75000"/>
              <a:buNone/>
            </a:pPr>
            <a:endParaRPr lang="de-DE" dirty="0"/>
          </a:p>
          <a:p>
            <a:pPr lvl="1">
              <a:buSzPct val="75000"/>
            </a:pPr>
            <a:r>
              <a:rPr lang="de-DE" dirty="0"/>
              <a:t>Generierten </a:t>
            </a:r>
            <a:r>
              <a:rPr lang="de-DE" dirty="0" err="1"/>
              <a:t>Sourcecode</a:t>
            </a:r>
            <a:r>
              <a:rPr lang="de-DE" dirty="0"/>
              <a:t> </a:t>
            </a:r>
            <a:r>
              <a:rPr lang="de-DE" dirty="0" smtClean="0"/>
              <a:t>erläutern</a:t>
            </a:r>
          </a:p>
          <a:p>
            <a:pPr lvl="1">
              <a:buSzPct val="75000"/>
            </a:pPr>
            <a:endParaRPr lang="de-DE" dirty="0"/>
          </a:p>
          <a:p>
            <a:pPr lvl="1">
              <a:buSzPct val="75000"/>
            </a:pPr>
            <a:r>
              <a:rPr lang="de-DE" dirty="0"/>
              <a:t>Faktor-IPS Modellexplorer erläutern</a:t>
            </a:r>
          </a:p>
          <a:p>
            <a:endParaRPr lang="pt-BR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 einrichten, erste Klasse </a:t>
            </a:r>
            <a:r>
              <a:rPr lang="de-DE" dirty="0" smtClean="0"/>
              <a:t>anlegen</a:t>
            </a:r>
            <a:endParaRPr lang="pt-BR" dirty="0"/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</p:spPr>
        <p:txBody>
          <a:bodyPr/>
          <a:lstStyle/>
          <a:p>
            <a:r>
              <a:rPr lang="de-DE" dirty="0"/>
              <a:t>9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CE1E80-BE0A-4DD3-BB34-809973072337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44662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de-DE" dirty="0"/>
              <a:t>analog zur Demo</a:t>
            </a:r>
          </a:p>
          <a:p>
            <a:endParaRPr lang="pt-BR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zu Kapitel </a:t>
            </a:r>
            <a:r>
              <a:rPr lang="de-DE" dirty="0" smtClean="0"/>
              <a:t>3.1:</a:t>
            </a:r>
            <a:endParaRPr lang="pt-BR" dirty="0"/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</p:spPr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61679F-A3A4-4D35-A535-35B7D399AD03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021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7119"/>
              </p:ext>
            </p:extLst>
          </p:nvPr>
        </p:nvGraphicFramePr>
        <p:xfrm>
          <a:off x="268753" y="1735864"/>
          <a:ext cx="8623727" cy="442944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71711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11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1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3.2.1 Attribute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826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3.2.2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1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Flexible Modelle /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76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Plausibilisierung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Vererbung / </a:t>
                      </a:r>
                      <a:r>
                        <a:rPr lang="de-DE" sz="1200" dirty="0" err="1" smtClean="0"/>
                        <a:t>Derived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union</a:t>
                      </a:r>
                      <a:r>
                        <a:rPr lang="de-DE" sz="1200" dirty="0" smtClean="0"/>
                        <a:t>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01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86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 - 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B12125-698A-41D6-A57C-D6207DBB9939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91603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/>
          <p:nvPr/>
        </p:nvSpPr>
        <p:spPr>
          <a:xfrm>
            <a:off x="1933582" y="1448780"/>
            <a:ext cx="5256584" cy="2895054"/>
          </a:xfrm>
          <a:prstGeom prst="rect">
            <a:avLst/>
          </a:prstGeom>
          <a:ln w="36000">
            <a:solidFill>
              <a:srgbClr val="FF0000"/>
            </a:solidFill>
            <a:round/>
          </a:ln>
        </p:spPr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Modellierung von </a:t>
            </a:r>
            <a:r>
              <a:rPr lang="de-DE" dirty="0" smtClean="0"/>
              <a:t>Attributen</a:t>
            </a:r>
            <a:endParaRPr lang="pt-BR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2328876" y="1638296"/>
            <a:ext cx="4259348" cy="4104801"/>
            <a:chOff x="2328876" y="1638296"/>
            <a:chExt cx="4259348" cy="4104801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2548160" y="2008178"/>
              <a:ext cx="4040064" cy="189563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182880" tIns="182880" rIns="182880" bIns="182880" anchor="t" anchorCtr="0"/>
            <a:lstStyle/>
            <a:p>
              <a:pPr defTabSz="971550">
                <a:spcBef>
                  <a:spcPts val="0"/>
                </a:spcBef>
                <a:spcAft>
                  <a:spcPts val="0"/>
                </a:spcAft>
                <a:buClr>
                  <a:srgbClr val="005596"/>
                </a:buClr>
              </a:pPr>
              <a:r>
                <a:rPr lang="en-US" sz="1200" dirty="0" err="1" smtClean="0"/>
                <a:t>Plz</a:t>
              </a:r>
              <a:r>
                <a:rPr lang="en-US" sz="1200" dirty="0" smtClean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tarifzone</a:t>
              </a:r>
              <a:r>
                <a:rPr lang="en-US" sz="1200" dirty="0" smtClean="0"/>
                <a:t> : String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err="1"/>
                <a:t>z</a:t>
              </a:r>
              <a:r>
                <a:rPr lang="en-US" sz="1200" dirty="0" err="1" smtClean="0"/>
                <a:t>ahlweise</a:t>
              </a:r>
              <a:r>
                <a:rPr lang="en-US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err="1" smtClean="0"/>
                <a:t>wohnflaeche</a:t>
              </a:r>
              <a:r>
                <a:rPr lang="en-US" sz="1200" dirty="0" smtClean="0"/>
                <a:t> : Integer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smtClean="0"/>
                <a:t>/</a:t>
              </a:r>
              <a:r>
                <a:rPr lang="en-US" sz="1200" dirty="0" err="1" smtClean="0"/>
                <a:t>vorschlagVersSumme</a:t>
              </a:r>
              <a:r>
                <a:rPr lang="en-US" sz="1200" dirty="0" smtClean="0"/>
                <a:t> : Money</a:t>
              </a:r>
            </a:p>
            <a:p>
              <a:pPr defTabSz="971550">
                <a:spcBef>
                  <a:spcPts val="0"/>
                </a:spcBef>
                <a:spcAft>
                  <a:spcPts val="600"/>
                </a:spcAft>
                <a:buClr>
                  <a:srgbClr val="005596"/>
                </a:buClr>
              </a:pPr>
              <a:r>
                <a:rPr lang="en-US" sz="1200" dirty="0" err="1" smtClean="0"/>
                <a:t>versSumme</a:t>
              </a:r>
              <a:r>
                <a:rPr lang="en-US" sz="1200" dirty="0" smtClean="0"/>
                <a:t> : Money</a:t>
              </a:r>
              <a:endParaRPr lang="en-US" sz="1200" dirty="0"/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544961" y="1638296"/>
              <a:ext cx="4043263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HausratVertrag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Raute 6"/>
            <p:cNvSpPr/>
            <p:nvPr>
              <p:custDataLst>
                <p:tags r:id="rId3"/>
              </p:custDataLst>
            </p:nvPr>
          </p:nvSpPr>
          <p:spPr bwMode="gray">
            <a:xfrm>
              <a:off x="3225161" y="3933825"/>
              <a:ext cx="259431" cy="410009"/>
            </a:xfrm>
            <a:prstGeom prst="diamond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" pitchFamily="2" charset="2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Gerade Verbindung 7"/>
            <p:cNvCxnSpPr/>
            <p:nvPr/>
          </p:nvCxnSpPr>
          <p:spPr bwMode="auto">
            <a:xfrm flipH="1">
              <a:off x="3354876" y="4343834"/>
              <a:ext cx="1" cy="10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28876" y="5373216"/>
              <a:ext cx="2052000" cy="3698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1440" tIns="91440" rIns="91440" bIns="91440" anchor="ctr"/>
            <a:lstStyle/>
            <a:p>
              <a:pPr algn="ctr" defTabSz="857250">
                <a:spcBef>
                  <a:spcPts val="0"/>
                </a:spcBef>
                <a:spcAft>
                  <a:spcPts val="600"/>
                </a:spcAft>
              </a:pPr>
              <a:r>
                <a:rPr lang="en-US" sz="1200" dirty="0" err="1" smtClean="0">
                  <a:solidFill>
                    <a:schemeClr val="bg1"/>
                  </a:solidFill>
                </a:rPr>
                <a:t>HausratGrunddeckung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373743" y="4981739"/>
              <a:ext cx="223174" cy="31892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de-DE" sz="1600" dirty="0" smtClean="0">
                  <a:solidFill>
                    <a:schemeClr val="tx1"/>
                  </a:solidFill>
                </a:rPr>
                <a:t>1</a:t>
              </a:r>
              <a:endParaRPr lang="pt-BR" sz="1600" dirty="0" err="1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2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</p:spPr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1BD246-873C-4212-B15D-A88118D3D56B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00209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2"/>
          <p:cNvSpPr txBox="1"/>
          <p:nvPr/>
        </p:nvSpPr>
        <p:spPr>
          <a:xfrm>
            <a:off x="934038" y="1714574"/>
            <a:ext cx="7281239" cy="4244958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Übung</a:t>
            </a:r>
            <a:endParaRPr lang="pt-BR" dirty="0"/>
          </a:p>
        </p:txBody>
      </p:sp>
      <p:sp>
        <p:nvSpPr>
          <p:cNvPr id="4" name="Foliennummernplatzhalter 1"/>
          <p:cNvSpPr>
            <a:spLocks noGrp="1"/>
          </p:cNvSpPr>
          <p:nvPr>
            <p:ph type="sldNum" sz="quarter" idx="4"/>
          </p:nvPr>
        </p:nvSpPr>
        <p:spPr>
          <a:xfrm>
            <a:off x="4372824" y="6678000"/>
            <a:ext cx="396000" cy="180000"/>
          </a:xfrm>
        </p:spPr>
        <p:txBody>
          <a:bodyPr/>
          <a:lstStyle/>
          <a:p>
            <a:r>
              <a:rPr lang="de-DE" dirty="0" smtClean="0"/>
              <a:t>13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2B1090-DF1B-4CC0-BA84-35789E77D05A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68666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40878"/>
              </p:ext>
            </p:extLst>
          </p:nvPr>
        </p:nvGraphicFramePr>
        <p:xfrm>
          <a:off x="268753" y="1735864"/>
          <a:ext cx="8623727" cy="4429440"/>
        </p:xfrm>
        <a:graphic>
          <a:graphicData uri="http://schemas.openxmlformats.org/drawingml/2006/table">
            <a:tbl>
              <a:tblPr/>
              <a:tblGrid>
                <a:gridCol w="8623727"/>
              </a:tblGrid>
              <a:tr h="271711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0" dirty="0" smtClean="0"/>
                        <a:t>Projekt einrichten, erste Klasse anlegen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411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>
                          <a:tab pos="539750" algn="l"/>
                        </a:tabLst>
                      </a:pPr>
                      <a:endParaRPr kumimoji="0" lang="en-US" sz="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>
                        <a:buFont typeface="StarSymbol"/>
                        <a:buNone/>
                      </a:pPr>
                      <a:r>
                        <a:rPr lang="de-DE" sz="1200" b="1" dirty="0" smtClean="0"/>
                        <a:t>3.2 Modellierung der Vertragsseite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3.2.1</a:t>
                      </a:r>
                      <a:r>
                        <a:rPr lang="en-US" sz="12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7826">
                <a:tc>
                  <a:txBody>
                    <a:bodyPr/>
                    <a:lstStyle/>
                    <a:p>
                      <a:pPr marL="460375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lang="en-US" sz="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1" dirty="0" smtClean="0"/>
                        <a:t>3.2.2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b="0" dirty="0" smtClean="0"/>
                        <a:t>Modellierung der Produktseite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35152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tarSymbol"/>
                        <a:buNone/>
                        <a:tabLst/>
                        <a:defRPr/>
                      </a:pPr>
                      <a:r>
                        <a:rPr lang="de-DE" sz="1200" dirty="0" smtClean="0"/>
                        <a:t>Verwendung von Tabellen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Flexible Modelle / Verwendung von Formeln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7668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11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Plausibilisierung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de-DE" sz="400" dirty="0" smtClean="0"/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Vererbung / </a:t>
                      </a:r>
                      <a:r>
                        <a:rPr lang="de-DE" sz="1200" dirty="0" err="1" smtClean="0"/>
                        <a:t>Derived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union</a:t>
                      </a:r>
                      <a:r>
                        <a:rPr lang="de-DE" sz="1200" dirty="0" smtClean="0"/>
                        <a:t> Beziehungen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4018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864">
                <a:tc>
                  <a:txBody>
                    <a:bodyPr/>
                    <a:lstStyle/>
                    <a:p>
                      <a:pPr marL="31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de-DE" sz="1200" dirty="0" smtClean="0"/>
                        <a:t>Testunterstützung</a:t>
                      </a:r>
                    </a:p>
                  </a:txBody>
                  <a:tcPr marL="90000" marR="90000" marT="54000" marB="54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 smtClean="0"/>
              <a:t>14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Modellierung </a:t>
            </a:r>
            <a:r>
              <a:rPr lang="de-DE" dirty="0"/>
              <a:t>&amp; Produktdefinition</a:t>
            </a:r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A0805-2FED-4EE8-99F0-A9D0D53CCBA8}" type="datetime1">
              <a:rPr lang="de-DE" smtClean="0"/>
              <a:t>15.11.2012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5724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cFxNFDejEuAWw0JNbIW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qVuCTp6Ea5gQcd33s.b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EjNVMsJNEiMsLf2PpS3X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KyYfcen0GY7Wqjy8yp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pyc.n78QE6T.Njh25jfog"/>
</p:tagLst>
</file>

<file path=ppt/theme/theme1.xml><?xml version="1.0" encoding="utf-8"?>
<a:theme xmlns:a="http://schemas.openxmlformats.org/drawingml/2006/main" name="Master - ConVista General ">
  <a:themeElements>
    <a:clrScheme name="CONVISTA">
      <a:dk1>
        <a:srgbClr val="005596"/>
      </a:dk1>
      <a:lt1>
        <a:srgbClr val="FFFFFF"/>
      </a:lt1>
      <a:dk2>
        <a:srgbClr val="585858"/>
      </a:dk2>
      <a:lt2>
        <a:srgbClr val="B2B2B2"/>
      </a:lt2>
      <a:accent1>
        <a:srgbClr val="39A9DC"/>
      </a:accent1>
      <a:accent2>
        <a:srgbClr val="EE7F00"/>
      </a:accent2>
      <a:accent3>
        <a:srgbClr val="FFFFFF"/>
      </a:accent3>
      <a:accent4>
        <a:srgbClr val="585858"/>
      </a:accent4>
      <a:accent5>
        <a:srgbClr val="B2B2B2"/>
      </a:accent5>
      <a:accent6>
        <a:srgbClr val="172D5F"/>
      </a:accent6>
      <a:hlink>
        <a:srgbClr val="005596"/>
      </a:hlink>
      <a:folHlink>
        <a:srgbClr val="585858"/>
      </a:folHlink>
    </a:clrScheme>
    <a:fontScheme name="Terms of Referenc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>
          <a:solidFill>
            <a:schemeClr val="tx2"/>
          </a:solidFill>
          <a:prstDash val="solid"/>
          <a:miter lim="800000"/>
          <a:headEnd type="none" w="med" len="med"/>
          <a:tailEnd type="none" w="med" len="med"/>
        </a:ln>
        <a:effectLst/>
      </a:spPr>
      <a:bodyPr lIns="72000" tIns="72000" rIns="72000" bIns="72000" rtlCol="0" anchor="t"/>
      <a:lstStyle>
        <a:defPPr marL="180975" indent="-180975" algn="l">
          <a:lnSpc>
            <a:spcPct val="90000"/>
          </a:lnSpc>
          <a:spcBef>
            <a:spcPts val="500"/>
          </a:spcBef>
          <a:buClr>
            <a:schemeClr val="tx2"/>
          </a:buClr>
          <a:buSzPct val="100000"/>
          <a:buFont typeface="Wingdings" pitchFamily="2" charset="2"/>
          <a:buChar char="§"/>
          <a:tabLst>
            <a:tab pos="180975" algn="l"/>
          </a:tabLst>
          <a:defRPr sz="1100" dirty="0" err="1" smtClean="0">
            <a:solidFill>
              <a:schemeClr val="tx2"/>
            </a:solidFill>
            <a:sym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lIns="36000" tIns="36000" rIns="36000" bIns="36000" rtlCol="0">
        <a:spAutoFit/>
      </a:bodyPr>
      <a:lstStyle>
        <a:defPPr>
          <a:spcAft>
            <a:spcPts val="600"/>
          </a:spcAft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Terms of Reference Master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ms of Reference Master 2">
        <a:dk1>
          <a:srgbClr val="585858"/>
        </a:dk1>
        <a:lt1>
          <a:srgbClr val="FFFFFF"/>
        </a:lt1>
        <a:dk2>
          <a:srgbClr val="585858"/>
        </a:dk2>
        <a:lt2>
          <a:srgbClr val="B2B2B2"/>
        </a:lt2>
        <a:accent1>
          <a:srgbClr val="004C88"/>
        </a:accent1>
        <a:accent2>
          <a:srgbClr val="FF9900"/>
        </a:accent2>
        <a:accent3>
          <a:srgbClr val="FFFFFF"/>
        </a:accent3>
        <a:accent4>
          <a:srgbClr val="4A4A4A"/>
        </a:accent4>
        <a:accent5>
          <a:srgbClr val="AAB2C3"/>
        </a:accent5>
        <a:accent6>
          <a:srgbClr val="E78A00"/>
        </a:accent6>
        <a:hlink>
          <a:srgbClr val="3F649B"/>
        </a:hlink>
        <a:folHlink>
          <a:srgbClr val="A0C2A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341</Words>
  <Application>Microsoft Office PowerPoint</Application>
  <PresentationFormat>Bildschirmpräsentation (4:3)</PresentationFormat>
  <Paragraphs>120</Paragraphs>
  <Slides>11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Master - ConVista General </vt:lpstr>
      <vt:lpstr>Agenda</vt:lpstr>
      <vt:lpstr>Inhalt - Modellierung &amp; Produktdefinition</vt:lpstr>
      <vt:lpstr>Schulungsbeispiel: Hausratmodell</vt:lpstr>
      <vt:lpstr>Projekt einrichten, erste Klasse anlegen</vt:lpstr>
      <vt:lpstr>Übungen zu Kapitel 3.1:</vt:lpstr>
      <vt:lpstr>Inhalt - Modellierung &amp; Produktdefinition</vt:lpstr>
      <vt:lpstr>Modellierung von Attributen</vt:lpstr>
      <vt:lpstr>Übung</vt:lpstr>
      <vt:lpstr>Modellierung &amp; Produktdefinition</vt:lpstr>
      <vt:lpstr>Modellierung von Beziehungen</vt:lpstr>
      <vt:lpstr>Übung</vt:lpstr>
    </vt:vector>
  </TitlesOfParts>
  <Company>Convista Consulting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 Master</dc:title>
  <dc:creator>ConVista Consulting AG</dc:creator>
  <dc:description>© ConVista Consulting AG 2012</dc:description>
  <cp:lastModifiedBy>nbschediwy</cp:lastModifiedBy>
  <cp:revision>1613</cp:revision>
  <cp:lastPrinted>2012-07-27T08:00:17Z</cp:lastPrinted>
  <dcterms:created xsi:type="dcterms:W3CDTF">2005-03-22T09:36:15Z</dcterms:created>
  <dcterms:modified xsi:type="dcterms:W3CDTF">2012-11-15T16:51:45Z</dcterms:modified>
  <cp:category>Master</cp:category>
  <cp:contentStatus>RELEASED</cp:contentStatus>
</cp:coreProperties>
</file>