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391" r:id="rId2"/>
    <p:sldId id="360" r:id="rId3"/>
    <p:sldId id="361" r:id="rId4"/>
    <p:sldId id="356" r:id="rId5"/>
    <p:sldId id="362" r:id="rId6"/>
    <p:sldId id="363" r:id="rId7"/>
    <p:sldId id="400" r:id="rId8"/>
    <p:sldId id="349" r:id="rId9"/>
    <p:sldId id="365" r:id="rId10"/>
    <p:sldId id="401" r:id="rId11"/>
    <p:sldId id="368" r:id="rId12"/>
    <p:sldId id="369" r:id="rId13"/>
    <p:sldId id="370" r:id="rId14"/>
    <p:sldId id="372" r:id="rId15"/>
    <p:sldId id="373" r:id="rId16"/>
    <p:sldId id="402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71" r:id="rId27"/>
    <p:sldId id="384" r:id="rId28"/>
    <p:sldId id="403" r:id="rId29"/>
    <p:sldId id="386" r:id="rId30"/>
    <p:sldId id="387" r:id="rId31"/>
    <p:sldId id="388" r:id="rId32"/>
    <p:sldId id="389" r:id="rId33"/>
    <p:sldId id="404" r:id="rId34"/>
    <p:sldId id="398" r:id="rId35"/>
    <p:sldId id="399" r:id="rId3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91"/>
            <p14:sldId id="360"/>
            <p14:sldId id="361"/>
            <p14:sldId id="356"/>
            <p14:sldId id="362"/>
            <p14:sldId id="363"/>
            <p14:sldId id="400"/>
            <p14:sldId id="349"/>
            <p14:sldId id="365"/>
            <p14:sldId id="401"/>
            <p14:sldId id="368"/>
            <p14:sldId id="369"/>
            <p14:sldId id="370"/>
            <p14:sldId id="372"/>
            <p14:sldId id="373"/>
            <p14:sldId id="402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71"/>
            <p14:sldId id="384"/>
            <p14:sldId id="403"/>
            <p14:sldId id="386"/>
            <p14:sldId id="387"/>
            <p14:sldId id="388"/>
            <p14:sldId id="389"/>
            <p14:sldId id="404"/>
            <p14:sldId id="398"/>
            <p14:sldId id="3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86627" autoAdjust="0"/>
  </p:normalViewPr>
  <p:slideViewPr>
    <p:cSldViewPr snapToObjects="1" showGuides="1">
      <p:cViewPr>
        <p:scale>
          <a:sx n="100" d="100"/>
          <a:sy n="100" d="100"/>
        </p:scale>
        <p:origin x="-715" y="518"/>
      </p:cViewPr>
      <p:guideLst>
        <p:guide orient="horz" pos="2160"/>
        <p:guide orient="horz" pos="3339"/>
        <p:guide orient="horz" pos="867"/>
        <p:guide orient="horz" pos="2273"/>
        <p:guide orient="horz" pos="3498"/>
        <p:guide pos="2880"/>
        <p:guide pos="158"/>
      </p:guideLst>
    </p:cSldViewPr>
  </p:slideViewPr>
  <p:outlineViewPr>
    <p:cViewPr>
      <p:scale>
        <a:sx n="33" d="100"/>
        <a:sy n="33" d="100"/>
      </p:scale>
      <p:origin x="0" y="2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61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930386" y="4887199"/>
            <a:ext cx="5223619" cy="459566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930386" y="4887199"/>
            <a:ext cx="5223619" cy="459566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930386" y="4887199"/>
            <a:ext cx="5223619" cy="459566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930386" y="4887199"/>
            <a:ext cx="5223619" cy="459566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930386" y="4887199"/>
            <a:ext cx="5223619" cy="459566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D0B0922-9876-4C42-9FB7-F4E4B88270F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98A51B1-655A-40D2-88F5-5EFD250F864F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AA0AB39-811A-450C-B7F8-D924DC285674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0BE1C33-800F-4A84-A511-B02F1D1039E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34038" y="788377"/>
            <a:ext cx="7281239" cy="844877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97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7297D3D-478F-4825-B7DA-B56DE89FD23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5322BD8-3991-4A8D-B484-E1128E87FA7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3D6A37C-2EF6-4558-AC5E-D51939F31936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9F4B814-A49D-43FC-817F-64798607BCE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F1F1D22-6E3C-4FBD-AB3C-C956FE5E64B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022D990-3B16-4EC8-9571-C957D5040BC1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57A33F1-EF2D-454E-987C-7742F79FCE6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3C3581F-FAA1-4BFB-83BC-772C865E76DD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B81433F-5FD3-4847-8845-64FA6AAEEDB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706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7645"/>
              </p:ext>
            </p:extLst>
          </p:nvPr>
        </p:nvGraphicFramePr>
        <p:xfrm>
          <a:off x="268772" y="1195617"/>
          <a:ext cx="8623727" cy="5442833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323246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800" b="0" dirty="0" smtClean="0"/>
                        <a:t>…</a:t>
                      </a:r>
                    </a:p>
                  </a:txBody>
                  <a:tcPr marL="90000" marR="90000" marT="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200" b="1" dirty="0" smtClean="0"/>
                        <a:t>3.3.1 Grundlagen &amp; inkl. Produktattribute</a:t>
                      </a:r>
                      <a:endParaRPr lang="de-DE" sz="1200" b="1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3.3.3 </a:t>
                      </a:r>
                      <a:r>
                        <a:rPr lang="de-DE" sz="12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2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3.3.4 </a:t>
                      </a:r>
                      <a:r>
                        <a:rPr lang="de-DE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2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3.3.5 </a:t>
                      </a:r>
                      <a:r>
                        <a:rPr lang="de-DE" sz="12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2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2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3.3.6 </a:t>
                      </a:r>
                      <a:r>
                        <a:rPr lang="de-DE" sz="12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8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3.5 Verwendung</a:t>
                      </a:r>
                      <a:r>
                        <a:rPr lang="de-DE" sz="1200" baseline="0" dirty="0" smtClean="0"/>
                        <a:t> von Aufzählungen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</a:t>
                      </a:r>
                      <a:r>
                        <a:rPr lang="de-DE" sz="1200" baseline="0" dirty="0" smtClean="0"/>
                        <a:t> Verwendung von Formeln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17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…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164F8D-D024-4492-9466-0C31BC29A6A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88375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20797"/>
              </p:ext>
            </p:extLst>
          </p:nvPr>
        </p:nvGraphicFramePr>
        <p:xfrm>
          <a:off x="268772" y="1195617"/>
          <a:ext cx="8623727" cy="5442833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323246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800" b="0" dirty="0" smtClean="0"/>
                        <a:t>…</a:t>
                      </a:r>
                    </a:p>
                  </a:txBody>
                  <a:tcPr marL="90000" marR="90000" marT="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200" b="0" dirty="0" smtClean="0"/>
                        <a:t>3.3.1 Grundlagen &amp; inkl. Produktattribute</a:t>
                      </a:r>
                      <a:endParaRPr lang="de-DE" sz="12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3.3.3 </a:t>
                      </a:r>
                      <a:r>
                        <a:rPr lang="de-DE" sz="12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2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3.3.4 </a:t>
                      </a:r>
                      <a:r>
                        <a:rPr lang="de-DE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2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3.3.5 </a:t>
                      </a:r>
                      <a:r>
                        <a:rPr lang="de-DE" sz="12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2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2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3.3.6 </a:t>
                      </a:r>
                      <a:r>
                        <a:rPr lang="de-DE" sz="12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8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3.5 Verwendung</a:t>
                      </a:r>
                      <a:r>
                        <a:rPr lang="de-DE" sz="1200" baseline="0" dirty="0" smtClean="0"/>
                        <a:t> von Aufzählungen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</a:t>
                      </a:r>
                      <a:r>
                        <a:rPr lang="de-DE" sz="1200" baseline="0" dirty="0" smtClean="0"/>
                        <a:t> Verwendung von Formeln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17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…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492F8A-7092-4AF9-88FE-4B5510BE0C1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26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79C30E-BF75-4930-A782-7325155E8CED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Konfigurationsmöglichkeit eines Hausratvertrages</a:t>
            </a:r>
            <a:endParaRPr lang="pt-BR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76405"/>
              </p:ext>
            </p:extLst>
          </p:nvPr>
        </p:nvGraphicFramePr>
        <p:xfrm>
          <a:off x="611560" y="1961428"/>
          <a:ext cx="7776864" cy="337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39241"/>
                <a:gridCol w="3237623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Änderbare Eigenschaft des Hausratvertrags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Konfigurationsmöglichkeiten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zahlweise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Die im Vertrag erlaubten Zahlweisen.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</a:t>
                      </a:r>
                      <a:r>
                        <a:rPr lang="de-DE" sz="1400" dirty="0">
                          <a:effectLst/>
                        </a:rPr>
                        <a:t>für die Zahlweise bei Erzeugung eines neuen Vertrags.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err="1">
                          <a:effectLst/>
                        </a:rPr>
                        <a:t>wohnflaeche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Bereich (min, </a:t>
                      </a:r>
                      <a:r>
                        <a:rPr lang="de-DE" sz="1400" dirty="0" err="1">
                          <a:effectLst/>
                        </a:rPr>
                        <a:t>max</a:t>
                      </a:r>
                      <a:r>
                        <a:rPr lang="de-DE" sz="1400" dirty="0">
                          <a:effectLst/>
                        </a:rPr>
                        <a:t>), in dem die Wohnfläche liegen muss.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für </a:t>
                      </a:r>
                      <a:r>
                        <a:rPr lang="de-DE" sz="1400" dirty="0">
                          <a:effectLst/>
                        </a:rPr>
                        <a:t>die Wohnfläche bei Erzeugung eines neuen Vertrags.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err="1">
                          <a:effectLst/>
                        </a:rPr>
                        <a:t>versSumme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Bereich, in dem die Versicherungssumme liegen muss.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für </a:t>
                      </a:r>
                      <a:r>
                        <a:rPr lang="de-DE" sz="1400" dirty="0">
                          <a:effectLst/>
                        </a:rPr>
                        <a:t>die Versicherungssumme bei Erzeugung eines neuen Vertrags.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6722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94599B-52DA-42D7-A906-A1CDA71B259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Beispielprodukte: HR-Kompakt &amp; HR-Optimal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21310"/>
              </p:ext>
            </p:extLst>
          </p:nvPr>
        </p:nvGraphicFramePr>
        <p:xfrm>
          <a:off x="1224000" y="2141200"/>
          <a:ext cx="6672399" cy="272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311"/>
                <a:gridCol w="1639955"/>
                <a:gridCol w="2224133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Konfigurationsmöglichkeit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HR-Kompakt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HR-Optimal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smtClean="0">
                          <a:effectLst/>
                        </a:rPr>
                        <a:t>Vorbelegungswert Zahlweise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jährlich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jährlich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Erlaubte Zahlweisen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halbjährlich, jährlich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monatlich, vierteljährlich, halbjährlich, jährlich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smtClean="0">
                          <a:effectLst/>
                        </a:rPr>
                        <a:t>Vorbelegungswert Wohnfläche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Erlaubter Bereich Wohnfläche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0-1000 qm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0-2000 qm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Defaultwert VersSumme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Erlaubter Bereich VersSumme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10Tsd – 2Mio Euro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10Tsd – 5Mio Euro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5781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4076400" y="1264965"/>
            <a:ext cx="2671339" cy="1972014"/>
            <a:chOff x="4852416" y="1650282"/>
            <a:chExt cx="3600001" cy="2845173"/>
          </a:xfrm>
        </p:grpSpPr>
        <p:sp>
          <p:nvSpPr>
            <p:cNvPr id="14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52416" y="2020163"/>
              <a:ext cx="3600000" cy="2475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72000" rIns="182880" bIns="182880" anchor="t" anchorCtr="0"/>
            <a:lstStyle/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p</a:t>
              </a:r>
              <a:r>
                <a:rPr lang="en-US" sz="1000" dirty="0" err="1" smtClean="0"/>
                <a:t>roduktname</a:t>
              </a:r>
              <a:r>
                <a:rPr lang="en-US" sz="1000" dirty="0" smtClean="0"/>
                <a:t> : String</a:t>
              </a:r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defaultZahlweise</a:t>
              </a:r>
              <a:r>
                <a:rPr lang="en-US" sz="1000" dirty="0" smtClean="0"/>
                <a:t> : Integer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allowedValuesForZahlweise</a:t>
              </a:r>
              <a:r>
                <a:rPr lang="en-US" sz="1000" dirty="0" smtClean="0"/>
                <a:t> : Collection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d</a:t>
              </a:r>
              <a:r>
                <a:rPr lang="en-US" sz="1000" dirty="0" err="1" smtClean="0"/>
                <a:t>efaultwohnflaeche</a:t>
              </a:r>
              <a:r>
                <a:rPr lang="en-US" sz="1000" dirty="0" smtClean="0"/>
                <a:t> : Integer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rangeForWohnflaeche</a:t>
              </a:r>
              <a:r>
                <a:rPr lang="en-US" sz="1000" dirty="0" smtClean="0"/>
                <a:t> : </a:t>
              </a:r>
              <a:r>
                <a:rPr lang="en-US" sz="1000" dirty="0" err="1" smtClean="0"/>
                <a:t>IntegerRange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defaultVersSumme</a:t>
              </a:r>
              <a:r>
                <a:rPr lang="en-US" sz="1000" dirty="0" smtClean="0"/>
                <a:t> : Money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rangeForVersSumme</a:t>
              </a:r>
              <a:r>
                <a:rPr lang="en-US" sz="1000" dirty="0" smtClean="0"/>
                <a:t> : </a:t>
              </a:r>
              <a:r>
                <a:rPr lang="en-US" sz="1000" dirty="0" err="1" smtClean="0"/>
                <a:t>MoneyRange</a:t>
              </a:r>
              <a:endParaRPr lang="en-US" sz="1000" dirty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/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52417" y="1650282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hteck 60"/>
          <p:cNvSpPr/>
          <p:nvPr/>
        </p:nvSpPr>
        <p:spPr bwMode="auto">
          <a:xfrm>
            <a:off x="4159023" y="1829440"/>
            <a:ext cx="2390834" cy="1311528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A40852-8789-4646-83E8-1B5B8D254AC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Konfigurierbare</a:t>
            </a:r>
            <a:r>
              <a:rPr lang="de-DE" b="0" dirty="0"/>
              <a:t> </a:t>
            </a:r>
            <a:r>
              <a:rPr lang="de-DE" dirty="0"/>
              <a:t>Vertragsattribute</a:t>
            </a:r>
            <a:r>
              <a:rPr lang="de-DE" b="0" dirty="0"/>
              <a:t> – </a:t>
            </a:r>
            <a:r>
              <a:rPr lang="de-DE" dirty="0"/>
              <a:t>Modell</a:t>
            </a:r>
            <a:r>
              <a:rPr lang="de-DE" b="0" dirty="0"/>
              <a:t> &amp; </a:t>
            </a:r>
            <a:r>
              <a:rPr lang="de-DE" dirty="0" smtClean="0"/>
              <a:t>Bausteine</a:t>
            </a:r>
            <a:endParaRPr lang="de-DE" sz="1600" i="1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1087" y="1431902"/>
            <a:ext cx="2764010" cy="1610578"/>
            <a:chOff x="254719" y="1638296"/>
            <a:chExt cx="3600000" cy="2025882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plz</a:t>
              </a:r>
              <a:r>
                <a:rPr lang="en-US" sz="1100" dirty="0" smtClean="0"/>
                <a:t> : String 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smtClean="0"/>
                <a:t>/</a:t>
              </a:r>
              <a:r>
                <a:rPr lang="en-US" sz="1100" dirty="0" err="1" smtClean="0"/>
                <a:t>tarifzone</a:t>
              </a:r>
              <a:r>
                <a:rPr lang="en-US" sz="1100" dirty="0" smtClean="0"/>
                <a:t> 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zahlweise</a:t>
              </a:r>
              <a:r>
                <a:rPr lang="en-US" sz="1100" dirty="0" smtClean="0"/>
                <a:t> : Integer </a:t>
              </a:r>
              <a:r>
                <a:rPr lang="en-US" sz="1000" i="1" dirty="0" smtClean="0"/>
                <a:t>&lt;</a:t>
              </a:r>
              <a:r>
                <a:rPr lang="en-US" sz="1000" i="1" dirty="0" err="1" smtClean="0"/>
                <a:t>konfigurierbar</a:t>
              </a:r>
              <a:r>
                <a:rPr lang="en-US" sz="1000" i="1" dirty="0" smtClean="0"/>
                <a:t>&gt;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100" dirty="0" err="1" smtClean="0"/>
                <a:t>wohnflaeche</a:t>
              </a:r>
              <a:r>
                <a:rPr lang="en-US" sz="1100" dirty="0" smtClean="0"/>
                <a:t> : Integer</a:t>
              </a:r>
              <a:r>
                <a:rPr lang="en-US" sz="1400" dirty="0"/>
                <a:t> </a:t>
              </a:r>
              <a:r>
                <a:rPr lang="en-US" sz="1000" i="1" dirty="0"/>
                <a:t>&lt;</a:t>
              </a:r>
              <a:r>
                <a:rPr lang="en-US" sz="1000" i="1" dirty="0" err="1"/>
                <a:t>konfigurierbar</a:t>
              </a:r>
              <a:r>
                <a:rPr lang="en-US" sz="1000" i="1" dirty="0"/>
                <a:t>&gt;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/</a:t>
              </a:r>
              <a:r>
                <a:rPr lang="en-US" sz="1100" dirty="0" err="1" smtClean="0"/>
                <a:t>vorschlagVersSumme</a:t>
              </a:r>
              <a:r>
                <a:rPr lang="en-US" sz="1100" dirty="0" smtClean="0"/>
                <a:t> : Money</a:t>
              </a:r>
              <a:br>
                <a:rPr lang="en-US" sz="1100" dirty="0" smtClean="0"/>
              </a:br>
              <a:r>
                <a:rPr lang="en-US" sz="1100" dirty="0" err="1" smtClean="0"/>
                <a:t>versSumme</a:t>
              </a:r>
              <a:r>
                <a:rPr lang="en-US" sz="1100" dirty="0" smtClean="0"/>
                <a:t> : Money</a:t>
              </a:r>
              <a:r>
                <a:rPr lang="en-US" sz="1400" dirty="0"/>
                <a:t> </a:t>
              </a:r>
              <a:r>
                <a:rPr lang="en-US" sz="1000" i="1" dirty="0"/>
                <a:t>&lt;</a:t>
              </a:r>
              <a:r>
                <a:rPr lang="en-US" sz="1000" i="1" dirty="0" err="1"/>
                <a:t>konfigurierbar</a:t>
              </a:r>
              <a:r>
                <a:rPr lang="en-US" sz="1000" i="1" dirty="0"/>
                <a:t>&gt;</a:t>
              </a:r>
              <a:endParaRPr lang="en-US" sz="1000" dirty="0"/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911879" y="4354952"/>
            <a:ext cx="3000380" cy="2134388"/>
            <a:chOff x="4852416" y="1650283"/>
            <a:chExt cx="3600000" cy="1853759"/>
          </a:xfrm>
        </p:grpSpPr>
        <p:sp>
          <p:nvSpPr>
            <p:cNvPr id="23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52416" y="1920643"/>
              <a:ext cx="3600000" cy="15833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72000" rIns="72000" bIns="182880" anchor="t" anchorCtr="0"/>
            <a:lstStyle/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produktname</a:t>
              </a:r>
              <a:r>
                <a:rPr lang="en-US" sz="1000" dirty="0" smtClean="0"/>
                <a:t>=“HR-</a:t>
              </a:r>
              <a:r>
                <a:rPr lang="en-US" sz="1000" dirty="0" err="1" smtClean="0"/>
                <a:t>Kompakt</a:t>
              </a:r>
              <a:r>
                <a:rPr lang="en-US" sz="1000" dirty="0" smtClean="0"/>
                <a:t>”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defaultZahlweise</a:t>
              </a:r>
              <a:r>
                <a:rPr lang="en-US" sz="1000" dirty="0" smtClean="0"/>
                <a:t>=1</a:t>
              </a:r>
              <a:endParaRPr lang="en-US" sz="1000" dirty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allowedValuesForZahlweise</a:t>
              </a:r>
              <a:r>
                <a:rPr lang="en-US" sz="1000" dirty="0"/>
                <a:t>=[1,2]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defaultwohnflaeche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rangeForWohnflaeche</a:t>
              </a:r>
              <a:r>
                <a:rPr lang="en-US" sz="1000" dirty="0"/>
                <a:t>=[1-1000]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defaultVersSumme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rangeForVersSumme</a:t>
              </a:r>
              <a:r>
                <a:rPr lang="en-US" sz="1000" dirty="0"/>
                <a:t>=[10.000 € - 2.000.000 €]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52416" y="1650283"/>
              <a:ext cx="3600000" cy="2894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i="1" dirty="0" smtClean="0">
                  <a:solidFill>
                    <a:schemeClr val="bg1"/>
                  </a:solidFill>
                </a:rPr>
                <a:t>HR-</a:t>
              </a:r>
              <a:r>
                <a:rPr lang="en-US" sz="1200" i="1" dirty="0" err="1" smtClean="0">
                  <a:solidFill>
                    <a:schemeClr val="bg1"/>
                  </a:solidFill>
                </a:rPr>
                <a:t>Kompakt</a:t>
              </a:r>
              <a:endParaRPr lang="en-US" sz="1200" i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016305" y="2202820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843528" y="2255534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30"/>
          <p:cNvCxnSpPr/>
          <p:nvPr/>
        </p:nvCxnSpPr>
        <p:spPr bwMode="auto">
          <a:xfrm flipV="1">
            <a:off x="3002280" y="2230356"/>
            <a:ext cx="1074121" cy="17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mit Pfeil 36"/>
          <p:cNvCxnSpPr>
            <a:stCxn id="24" idx="0"/>
            <a:endCxn id="14" idx="2"/>
          </p:cNvCxnSpPr>
          <p:nvPr/>
        </p:nvCxnSpPr>
        <p:spPr bwMode="auto">
          <a:xfrm flipV="1">
            <a:off x="5412069" y="3236979"/>
            <a:ext cx="0" cy="1117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5426330" y="3701385"/>
            <a:ext cx="1087402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100" dirty="0" smtClean="0">
                <a:solidFill>
                  <a:schemeClr val="tx1"/>
                </a:solidFill>
              </a:rPr>
              <a:t>&lt;&lt;</a:t>
            </a:r>
            <a:r>
              <a:rPr lang="de-DE" sz="1100" dirty="0" err="1" smtClean="0">
                <a:solidFill>
                  <a:schemeClr val="tx1"/>
                </a:solidFill>
              </a:rPr>
              <a:t>instanceOf</a:t>
            </a:r>
            <a:r>
              <a:rPr lang="de-DE" sz="11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0" name="Rechteck 49"/>
          <p:cNvSpPr/>
          <p:nvPr/>
        </p:nvSpPr>
        <p:spPr bwMode="auto">
          <a:xfrm>
            <a:off x="385403" y="2395149"/>
            <a:ext cx="2394047" cy="180109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51" name="Rechteck 50"/>
          <p:cNvSpPr/>
          <p:nvPr/>
        </p:nvSpPr>
        <p:spPr bwMode="auto">
          <a:xfrm>
            <a:off x="388616" y="2182173"/>
            <a:ext cx="2390835" cy="180109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52" name="Rechteck 51"/>
          <p:cNvSpPr/>
          <p:nvPr/>
        </p:nvSpPr>
        <p:spPr bwMode="auto">
          <a:xfrm>
            <a:off x="388615" y="2764841"/>
            <a:ext cx="2390835" cy="180109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68" name="Legende mit Linie 1 67"/>
          <p:cNvSpPr/>
          <p:nvPr/>
        </p:nvSpPr>
        <p:spPr bwMode="auto">
          <a:xfrm>
            <a:off x="7092280" y="1479740"/>
            <a:ext cx="1900160" cy="1055859"/>
          </a:xfrm>
          <a:prstGeom prst="borderCallout1">
            <a:avLst>
              <a:gd name="adj1" fmla="val 18750"/>
              <a:gd name="adj2" fmla="val -8333"/>
              <a:gd name="adj3" fmla="val 74972"/>
              <a:gd name="adj4" fmla="val -2383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Änderbare Attribute werden als konfigurierbar </a:t>
            </a:r>
          </a:p>
          <a:p>
            <a:r>
              <a:rPr lang="de-DE" sz="1100" dirty="0"/>
              <a:t>gekennzeichnet.</a:t>
            </a:r>
          </a:p>
          <a:p>
            <a:endParaRPr lang="de-DE" sz="1100" dirty="0"/>
          </a:p>
        </p:txBody>
      </p:sp>
      <p:sp>
        <p:nvSpPr>
          <p:cNvPr id="69" name="Legende mit Linie 1 68"/>
          <p:cNvSpPr/>
          <p:nvPr/>
        </p:nvSpPr>
        <p:spPr bwMode="auto">
          <a:xfrm>
            <a:off x="7092280" y="4825373"/>
            <a:ext cx="1900160" cy="1055859"/>
          </a:xfrm>
          <a:prstGeom prst="borderCallout1">
            <a:avLst>
              <a:gd name="adj1" fmla="val 18750"/>
              <a:gd name="adj2" fmla="val -8333"/>
              <a:gd name="adj3" fmla="val 47548"/>
              <a:gd name="adj4" fmla="val -5845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In den Bausteinen können der </a:t>
            </a:r>
            <a:r>
              <a:rPr lang="de-DE" sz="1100" dirty="0" err="1"/>
              <a:t>Defaultwert</a:t>
            </a:r>
            <a:r>
              <a:rPr lang="de-DE" sz="1100" dirty="0"/>
              <a:t> und die erlaubten Werte definiert werden</a:t>
            </a:r>
          </a:p>
        </p:txBody>
      </p:sp>
      <p:sp>
        <p:nvSpPr>
          <p:cNvPr id="70" name="Legende mit Linie 1 69"/>
          <p:cNvSpPr/>
          <p:nvPr/>
        </p:nvSpPr>
        <p:spPr bwMode="auto">
          <a:xfrm>
            <a:off x="7095708" y="3015327"/>
            <a:ext cx="1911344" cy="1372116"/>
          </a:xfrm>
          <a:prstGeom prst="borderCallout1">
            <a:avLst>
              <a:gd name="adj1" fmla="val 18750"/>
              <a:gd name="adj2" fmla="val -8333"/>
              <a:gd name="adj3" fmla="val -27799"/>
              <a:gd name="adj4" fmla="val -3736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Implizit gibt es im Produktbaustein-Typ Attribute für den Vorbelegungswert und die erlaubten Werte. Diese brauchen nicht explizit im Modell erfasst werden!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656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Markieren des Attributes „zahlweise“ als konfigurierbar und „Typ der Wertemenge“ auf „Aufzählung“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der </a:t>
            </a:r>
            <a:r>
              <a:rPr lang="de-DE" dirty="0"/>
              <a:t>möglichen Zahlweisen in beiden Produkten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Markieren </a:t>
            </a:r>
            <a:r>
              <a:rPr lang="de-DE" dirty="0"/>
              <a:t>des Attributes „</a:t>
            </a:r>
            <a:r>
              <a:rPr lang="de-DE" dirty="0" err="1"/>
              <a:t>wohnflaeche</a:t>
            </a:r>
            <a:r>
              <a:rPr lang="de-DE" dirty="0"/>
              <a:t>“ als konfigurierbar und „Typ der Wertemenge“ auf „Bereich“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des erlaubten </a:t>
            </a:r>
            <a:r>
              <a:rPr lang="de-DE" dirty="0"/>
              <a:t>Bereichs für die Wohnfläche in den beiden </a:t>
            </a:r>
            <a:r>
              <a:rPr lang="de-DE" dirty="0" smtClean="0"/>
              <a:t>Produkten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Markieren des Attributes „</a:t>
            </a:r>
            <a:r>
              <a:rPr lang="de-DE" dirty="0" err="1" smtClean="0"/>
              <a:t>versSumme</a:t>
            </a:r>
            <a:r>
              <a:rPr lang="de-DE" dirty="0" smtClean="0"/>
              <a:t>“ als konfigurierbar und „Type der Wertemenge“ auf „Bereich“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des erlaubten Bereichs für die Versicherungssumme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2008FB-6C79-4F07-95FC-E4C5CABF407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Modellerweiterung in Faktor-IPS</a:t>
            </a:r>
            <a:endParaRPr lang="pt-BR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9583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217547-5C4E-44B4-A549-F8B8F958E75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</a:t>
            </a:r>
            <a:endParaRPr lang="pt-B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2581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96094"/>
              </p:ext>
            </p:extLst>
          </p:nvPr>
        </p:nvGraphicFramePr>
        <p:xfrm>
          <a:off x="268772" y="1195617"/>
          <a:ext cx="8623727" cy="5442833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323246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800" b="0" dirty="0" smtClean="0"/>
                        <a:t>…</a:t>
                      </a:r>
                    </a:p>
                  </a:txBody>
                  <a:tcPr marL="90000" marR="90000" marT="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200" b="0" dirty="0" smtClean="0"/>
                        <a:t>3.3.1 Grundlagen &amp; inkl. Produktattribute</a:t>
                      </a:r>
                      <a:endParaRPr lang="de-DE" sz="12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3.3.3 </a:t>
                      </a:r>
                      <a:r>
                        <a:rPr lang="de-DE" sz="12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2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3.3.4 </a:t>
                      </a:r>
                      <a:r>
                        <a:rPr lang="de-DE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2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3.3.5 </a:t>
                      </a:r>
                      <a:r>
                        <a:rPr lang="de-DE" sz="12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2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2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3.3.6 </a:t>
                      </a:r>
                      <a:r>
                        <a:rPr lang="de-DE" sz="12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8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3.5 Verwendung</a:t>
                      </a:r>
                      <a:r>
                        <a:rPr lang="de-DE" sz="1200" baseline="0" dirty="0" smtClean="0"/>
                        <a:t> von Aufzählungen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</a:t>
                      </a:r>
                      <a:r>
                        <a:rPr lang="de-DE" sz="1200" baseline="0" dirty="0" smtClean="0"/>
                        <a:t> Verwendung von Formeln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17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…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C19205-5DDF-4BD2-9C9E-983B0C9CDFC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26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Aspekte der Produktänderungen im </a:t>
            </a:r>
            <a:r>
              <a:rPr lang="de-DE" dirty="0" smtClean="0"/>
              <a:t>Zeitablauf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A4317-7AE4-4B54-A44B-0CFF5D56DC6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>
              <a:spcBef>
                <a:spcPts val="600"/>
              </a:spcBef>
              <a:buSzPct val="75000"/>
            </a:pPr>
            <a:r>
              <a:rPr lang="de-DE" dirty="0"/>
              <a:t>Änderungen, die nur für das Neugeschäft relevant sind</a:t>
            </a:r>
          </a:p>
          <a:p>
            <a:pPr marL="344488" lvl="2" indent="-171450">
              <a:spcBef>
                <a:spcPts val="600"/>
              </a:spcBef>
              <a:buSzPct val="75000"/>
              <a:buFont typeface="Wingdings" pitchFamily="2" charset="2"/>
              <a:buChar char="§"/>
            </a:pPr>
            <a:r>
              <a:rPr lang="de-DE" sz="1600" dirty="0"/>
              <a:t>Einführung neuer </a:t>
            </a:r>
            <a:r>
              <a:rPr lang="de-DE" sz="1600" dirty="0" smtClean="0"/>
              <a:t>Risikomerkmale</a:t>
            </a:r>
            <a:endParaRPr lang="de-DE" sz="1600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Änderungen, die für bestehende Verträge relevant sind.</a:t>
            </a:r>
          </a:p>
          <a:p>
            <a:pPr marL="458788" lvl="2" indent="-285750">
              <a:spcBef>
                <a:spcPts val="600"/>
              </a:spcBef>
              <a:buSzPct val="75000"/>
              <a:buFont typeface="Wingdings" pitchFamily="2" charset="2"/>
              <a:buChar char="§"/>
            </a:pPr>
            <a:r>
              <a:rPr lang="de-DE" sz="1600" dirty="0"/>
              <a:t>z. B. Zinspassungen, Festlegung der Überschüsse, </a:t>
            </a:r>
            <a:r>
              <a:rPr lang="de-DE" sz="1600" dirty="0" smtClean="0"/>
              <a:t>Beitragsanpassung</a:t>
            </a:r>
            <a:endParaRPr lang="de-DE" sz="1600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Nachvollziehbarkeit von </a:t>
            </a:r>
            <a:r>
              <a:rPr lang="de-DE" dirty="0" smtClean="0"/>
              <a:t>Änderungen</a:t>
            </a:r>
            <a:endParaRPr lang="de-DE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Wer hat wann, was geändert?</a:t>
            </a:r>
          </a:p>
          <a:p>
            <a:pPr lvl="1">
              <a:buSzPct val="75000"/>
            </a:pPr>
            <a:endParaRPr lang="pt-BR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Theorie: Änderungen im Zeitablauf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5808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lvl="1" indent="0">
              <a:buNone/>
            </a:pPr>
            <a:r>
              <a:rPr kumimoji="1" lang="de-DE" dirty="0" smtClean="0">
                <a:ea typeface="+mn-ea"/>
                <a:cs typeface="+mn-cs"/>
              </a:rPr>
              <a:t>Generationen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r>
              <a:rPr kumimoji="1" lang="de-DE" dirty="0" smtClean="0">
                <a:ea typeface="+mn-ea"/>
                <a:cs typeface="+mn-cs"/>
              </a:rPr>
              <a:t>Generationen </a:t>
            </a:r>
            <a:r>
              <a:rPr kumimoji="1" lang="de-DE" dirty="0">
                <a:ea typeface="+mn-ea"/>
                <a:cs typeface="+mn-cs"/>
              </a:rPr>
              <a:t>werden aufgelegt, um für das Neugeschäft geänderte Bedingungen anbieten zu können. Verträge können während des Verkaufszeitraums einer Generation zu den in der Generation definierten Bedingung abgeschlossen </a:t>
            </a:r>
            <a:r>
              <a:rPr kumimoji="1" lang="de-DE" dirty="0" smtClean="0">
                <a:ea typeface="+mn-ea"/>
                <a:cs typeface="+mn-cs"/>
              </a:rPr>
              <a:t>werden.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kumimoji="1" lang="de-DE" dirty="0" smtClean="0">
                <a:ea typeface="+mn-ea"/>
                <a:cs typeface="+mn-cs"/>
              </a:rPr>
              <a:t>Bestehende </a:t>
            </a:r>
            <a:r>
              <a:rPr kumimoji="1" lang="de-DE" dirty="0">
                <a:ea typeface="+mn-ea"/>
                <a:cs typeface="+mn-cs"/>
              </a:rPr>
              <a:t>Verträge bleiben von der Einführung einer </a:t>
            </a:r>
            <a:r>
              <a:rPr lang="de-DE" dirty="0"/>
              <a:t>neuen Generation unberührt, es sei denn, es findet ein expliziter Produkt(</a:t>
            </a:r>
            <a:r>
              <a:rPr lang="de-DE" dirty="0" err="1"/>
              <a:t>generations</a:t>
            </a:r>
            <a:r>
              <a:rPr lang="de-DE" dirty="0"/>
              <a:t>)</a:t>
            </a:r>
            <a:r>
              <a:rPr lang="de-DE" dirty="0" err="1"/>
              <a:t>wechsel</a:t>
            </a:r>
            <a:r>
              <a:rPr lang="de-DE" dirty="0"/>
              <a:t> statt. Die Generation bleibt solange „aktiv“ wie noch „lebende“ Verträge zu ihr </a:t>
            </a:r>
            <a:r>
              <a:rPr lang="de-DE" dirty="0" smtClean="0"/>
              <a:t>existieren.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lang="de-DE" dirty="0" smtClean="0"/>
              <a:t>I.d.R</a:t>
            </a:r>
            <a:r>
              <a:rPr lang="de-DE" dirty="0"/>
              <a:t>. gibt es zu einem Zeitpunkt eine für das Neugeschäft gültige Generation. Das ist die, in deren Verkaufszeitraum der Zeitpunkt fällt.</a:t>
            </a:r>
          </a:p>
          <a:p>
            <a:pPr marL="0" lvl="1" indent="0">
              <a:buNone/>
            </a:pP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E791CD-D074-49F7-9ED6-E6FB7B41C4C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Theorie: Änderungen im Zeitablauf</a:t>
            </a:r>
            <a:endParaRPr lang="de-DE" dirty="0"/>
          </a:p>
        </p:txBody>
      </p:sp>
      <p:sp>
        <p:nvSpPr>
          <p:cNvPr id="24" name="Rectangle 1"/>
          <p:cNvSpPr/>
          <p:nvPr/>
        </p:nvSpPr>
        <p:spPr>
          <a:xfrm>
            <a:off x="2177496" y="1890000"/>
            <a:ext cx="633492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" name="Line 2"/>
          <p:cNvSpPr/>
          <p:nvPr/>
        </p:nvSpPr>
        <p:spPr>
          <a:xfrm>
            <a:off x="3987576" y="1868400"/>
            <a:ext cx="0" cy="234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26" name="Rectangle 3"/>
          <p:cNvSpPr/>
          <p:nvPr/>
        </p:nvSpPr>
        <p:spPr>
          <a:xfrm>
            <a:off x="367416" y="2948400"/>
            <a:ext cx="723996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 dirty="0">
                <a:solidFill>
                  <a:schemeClr val="bg1"/>
                </a:solidFill>
              </a:rPr>
              <a:t>Generation 1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7" name="Line 6"/>
          <p:cNvSpPr/>
          <p:nvPr/>
        </p:nvSpPr>
        <p:spPr>
          <a:xfrm>
            <a:off x="179512" y="4186800"/>
            <a:ext cx="792538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8" name="Line 7"/>
          <p:cNvSpPr/>
          <p:nvPr/>
        </p:nvSpPr>
        <p:spPr>
          <a:xfrm>
            <a:off x="36741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9" name="Line 8"/>
          <p:cNvSpPr/>
          <p:nvPr/>
        </p:nvSpPr>
        <p:spPr>
          <a:xfrm>
            <a:off x="217749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9"/>
          <p:cNvSpPr/>
          <p:nvPr/>
        </p:nvSpPr>
        <p:spPr>
          <a:xfrm>
            <a:off x="398757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TextShape 10"/>
          <p:cNvSpPr txBox="1"/>
          <p:nvPr/>
        </p:nvSpPr>
        <p:spPr>
          <a:xfrm>
            <a:off x="8157934" y="4096800"/>
            <a:ext cx="878562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Line 11"/>
          <p:cNvSpPr/>
          <p:nvPr/>
        </p:nvSpPr>
        <p:spPr>
          <a:xfrm>
            <a:off x="579729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3" name="Line 12"/>
          <p:cNvSpPr/>
          <p:nvPr/>
        </p:nvSpPr>
        <p:spPr>
          <a:xfrm>
            <a:off x="760737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3"/>
          <p:cNvSpPr/>
          <p:nvPr/>
        </p:nvSpPr>
        <p:spPr>
          <a:xfrm>
            <a:off x="367416" y="34668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5" name="Line 14"/>
          <p:cNvSpPr/>
          <p:nvPr/>
        </p:nvSpPr>
        <p:spPr>
          <a:xfrm>
            <a:off x="2177496" y="2408400"/>
            <a:ext cx="0" cy="179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TextShape 15"/>
          <p:cNvSpPr txBox="1"/>
          <p:nvPr/>
        </p:nvSpPr>
        <p:spPr>
          <a:xfrm>
            <a:off x="480816" y="351000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" name="Line 16"/>
          <p:cNvSpPr/>
          <p:nvPr/>
        </p:nvSpPr>
        <p:spPr>
          <a:xfrm>
            <a:off x="7607376" y="348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8" name="TextShape 17"/>
          <p:cNvSpPr txBox="1"/>
          <p:nvPr/>
        </p:nvSpPr>
        <p:spPr>
          <a:xfrm>
            <a:off x="2222856" y="350856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" name="TextShape 18"/>
          <p:cNvSpPr txBox="1"/>
          <p:nvPr/>
        </p:nvSpPr>
        <p:spPr>
          <a:xfrm>
            <a:off x="2177496" y="249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TextShape 19"/>
          <p:cNvSpPr txBox="1"/>
          <p:nvPr/>
        </p:nvSpPr>
        <p:spPr>
          <a:xfrm>
            <a:off x="3987576" y="249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164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Parallele Generationen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 smtClean="0"/>
          </a:p>
          <a:p>
            <a:pPr lvl="1"/>
            <a:r>
              <a:rPr kumimoji="1" lang="de-DE" sz="1400" dirty="0">
                <a:ea typeface="+mn-ea"/>
                <a:cs typeface="+mn-cs"/>
              </a:rPr>
              <a:t>Für einen Übergangszeitraum sind auch parallele Generationen möglich</a:t>
            </a:r>
            <a:endParaRPr kumimoji="1" lang="pt-BR" sz="1400" dirty="0">
              <a:ea typeface="+mn-ea"/>
              <a:cs typeface="+mn-cs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09D9D5-23DC-4EF7-884C-46C95498442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Theorie: Änderungen im Zeitablauf</a:t>
            </a:r>
            <a:endParaRPr lang="de-DE" dirty="0"/>
          </a:p>
        </p:txBody>
      </p:sp>
      <p:sp>
        <p:nvSpPr>
          <p:cNvPr id="23" name="Line 3"/>
          <p:cNvSpPr/>
          <p:nvPr/>
        </p:nvSpPr>
        <p:spPr>
          <a:xfrm>
            <a:off x="252480" y="4748400"/>
            <a:ext cx="781190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1" name="Line 4"/>
          <p:cNvSpPr/>
          <p:nvPr/>
        </p:nvSpPr>
        <p:spPr>
          <a:xfrm>
            <a:off x="46312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" name="Line 5"/>
          <p:cNvSpPr/>
          <p:nvPr/>
        </p:nvSpPr>
        <p:spPr>
          <a:xfrm>
            <a:off x="227320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" name="Line 6"/>
          <p:cNvSpPr/>
          <p:nvPr/>
        </p:nvSpPr>
        <p:spPr>
          <a:xfrm>
            <a:off x="408328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4" name="TextShape 7"/>
          <p:cNvSpPr txBox="1"/>
          <p:nvPr/>
        </p:nvSpPr>
        <p:spPr>
          <a:xfrm>
            <a:off x="8172400" y="4658400"/>
            <a:ext cx="875352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Line 8"/>
          <p:cNvSpPr/>
          <p:nvPr/>
        </p:nvSpPr>
        <p:spPr>
          <a:xfrm>
            <a:off x="589300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6" name="Line 9"/>
          <p:cNvSpPr/>
          <p:nvPr/>
        </p:nvSpPr>
        <p:spPr>
          <a:xfrm>
            <a:off x="770308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7" name="Rectangle 10"/>
          <p:cNvSpPr/>
          <p:nvPr/>
        </p:nvSpPr>
        <p:spPr>
          <a:xfrm>
            <a:off x="463128" y="3218400"/>
            <a:ext cx="723996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48" name="Line 11"/>
          <p:cNvSpPr/>
          <p:nvPr/>
        </p:nvSpPr>
        <p:spPr>
          <a:xfrm>
            <a:off x="463128" y="402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49" name="Line 12"/>
          <p:cNvSpPr/>
          <p:nvPr/>
        </p:nvSpPr>
        <p:spPr>
          <a:xfrm>
            <a:off x="2273208" y="3240000"/>
            <a:ext cx="0" cy="152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0" name="TextShape 13"/>
          <p:cNvSpPr txBox="1"/>
          <p:nvPr/>
        </p:nvSpPr>
        <p:spPr>
          <a:xfrm>
            <a:off x="576528" y="378000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1" name="Line 14"/>
          <p:cNvSpPr/>
          <p:nvPr/>
        </p:nvSpPr>
        <p:spPr>
          <a:xfrm>
            <a:off x="7703088" y="40500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2" name="TextShape 15"/>
          <p:cNvSpPr txBox="1"/>
          <p:nvPr/>
        </p:nvSpPr>
        <p:spPr>
          <a:xfrm>
            <a:off x="2318568" y="377856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3" name="Rectangle 16"/>
          <p:cNvSpPr/>
          <p:nvPr/>
        </p:nvSpPr>
        <p:spPr>
          <a:xfrm>
            <a:off x="1933728" y="2160000"/>
            <a:ext cx="667440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2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54" name="TextShape 17"/>
          <p:cNvSpPr txBox="1"/>
          <p:nvPr/>
        </p:nvSpPr>
        <p:spPr>
          <a:xfrm>
            <a:off x="2273208" y="276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TextShape 18"/>
          <p:cNvSpPr txBox="1"/>
          <p:nvPr/>
        </p:nvSpPr>
        <p:spPr>
          <a:xfrm>
            <a:off x="4083288" y="276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Line 19"/>
          <p:cNvSpPr/>
          <p:nvPr/>
        </p:nvSpPr>
        <p:spPr>
          <a:xfrm>
            <a:off x="4083288" y="2160000"/>
            <a:ext cx="0" cy="261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7" name="Line 20"/>
          <p:cNvSpPr/>
          <p:nvPr/>
        </p:nvSpPr>
        <p:spPr>
          <a:xfrm>
            <a:off x="1933728" y="2970000"/>
            <a:ext cx="0" cy="179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8" name="Rectangle 21"/>
          <p:cNvSpPr/>
          <p:nvPr/>
        </p:nvSpPr>
        <p:spPr>
          <a:xfrm>
            <a:off x="1006368" y="5040000"/>
            <a:ext cx="2036160" cy="27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Übergangszeitraum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Line 22"/>
          <p:cNvSpPr/>
          <p:nvPr/>
        </p:nvSpPr>
        <p:spPr>
          <a:xfrm flipV="1">
            <a:off x="2047128" y="4770000"/>
            <a:ext cx="0" cy="27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0073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Projekt „Hausratprodukte“ für die Produktdaten </a:t>
            </a:r>
            <a:r>
              <a:rPr lang="de-DE" dirty="0" smtClean="0"/>
              <a:t>anlegen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Faktor-IPS Generator Einstellungen „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published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“=</a:t>
            </a:r>
            <a:r>
              <a:rPr lang="de-DE" dirty="0" err="1" smtClean="0"/>
              <a:t>false</a:t>
            </a:r>
            <a:r>
              <a:rPr lang="de-DE" smtClean="0"/>
              <a:t> beachten</a:t>
            </a:r>
            <a:endParaRPr lang="de-DE" dirty="0"/>
          </a:p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3B182-57DF-4AFB-8A24-03E886B5870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der Modellierung </a:t>
            </a:r>
            <a:r>
              <a:rPr lang="de-DE" dirty="0" smtClean="0"/>
              <a:t>...</a:t>
            </a:r>
            <a:endParaRPr lang="pt-BR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052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Anpassungsstufen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/>
          </a:p>
          <a:p>
            <a:pPr lvl="1"/>
            <a:r>
              <a:rPr kumimoji="1" lang="de-DE" sz="1400" dirty="0" smtClean="0">
                <a:ea typeface="+mn-ea"/>
                <a:cs typeface="+mn-cs"/>
              </a:rPr>
              <a:t>Änderungen</a:t>
            </a:r>
            <a:r>
              <a:rPr kumimoji="1" lang="de-DE" sz="1400" dirty="0">
                <a:ea typeface="+mn-ea"/>
                <a:cs typeface="+mn-cs"/>
              </a:rPr>
              <a:t>, die für alle auf Basis einer Generation abgeschlossenen Verträge gelten sollen, werden in Anpassungsstufen durchgeführt.</a:t>
            </a:r>
          </a:p>
          <a:p>
            <a:pPr lvl="1"/>
            <a:r>
              <a:rPr kumimoji="1" lang="de-DE" sz="1400" dirty="0">
                <a:ea typeface="+mn-ea"/>
                <a:cs typeface="+mn-cs"/>
              </a:rPr>
              <a:t>Innerhalb des Gültigkeitszeitraums einer Anpassungsstufe gibt es keine Änderungen am Verkaufsprodukt.</a:t>
            </a:r>
          </a:p>
          <a:p>
            <a:pPr lvl="1"/>
            <a:r>
              <a:rPr kumimoji="1" lang="de-DE" sz="1400" dirty="0">
                <a:ea typeface="+mn-ea"/>
                <a:cs typeface="+mn-cs"/>
              </a:rPr>
              <a:t>Zu einem Zeitpunkt ist genau eine Anpassungsstufe einer Generation gültig.</a:t>
            </a:r>
          </a:p>
          <a:p>
            <a:pPr marL="0" lvl="1" indent="0">
              <a:buNone/>
            </a:pPr>
            <a:endParaRPr lang="de-DE" sz="1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63091F-364B-4C07-9986-CF42144C384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Theorie: Änderungen im Zeitablauf</a:t>
            </a:r>
            <a:endParaRPr lang="de-DE" dirty="0"/>
          </a:p>
        </p:txBody>
      </p:sp>
      <p:sp>
        <p:nvSpPr>
          <p:cNvPr id="26" name="Rectangle 1"/>
          <p:cNvSpPr/>
          <p:nvPr/>
        </p:nvSpPr>
        <p:spPr>
          <a:xfrm>
            <a:off x="1824656" y="2589840"/>
            <a:ext cx="2149560" cy="110016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>
                <a:solidFill>
                  <a:schemeClr val="bg1"/>
                </a:solidFill>
              </a:rPr>
              <a:t>Stufe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3973856" y="2589840"/>
            <a:ext cx="9050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8" name="Line 4"/>
          <p:cNvSpPr/>
          <p:nvPr/>
        </p:nvSpPr>
        <p:spPr>
          <a:xfrm flipV="1">
            <a:off x="252480" y="4119840"/>
            <a:ext cx="7775904" cy="201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" name="Line 5"/>
          <p:cNvSpPr/>
          <p:nvPr/>
        </p:nvSpPr>
        <p:spPr>
          <a:xfrm>
            <a:off x="53513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6"/>
          <p:cNvSpPr/>
          <p:nvPr/>
        </p:nvSpPr>
        <p:spPr>
          <a:xfrm>
            <a:off x="234485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Line 7"/>
          <p:cNvSpPr/>
          <p:nvPr/>
        </p:nvSpPr>
        <p:spPr>
          <a:xfrm>
            <a:off x="415493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" name="TextShape 8"/>
          <p:cNvSpPr txBox="1"/>
          <p:nvPr/>
        </p:nvSpPr>
        <p:spPr>
          <a:xfrm>
            <a:off x="8136396" y="4029840"/>
            <a:ext cx="935596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Line 9"/>
          <p:cNvSpPr/>
          <p:nvPr/>
        </p:nvSpPr>
        <p:spPr>
          <a:xfrm>
            <a:off x="596501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0"/>
          <p:cNvSpPr/>
          <p:nvPr/>
        </p:nvSpPr>
        <p:spPr>
          <a:xfrm>
            <a:off x="7707056" y="41400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" name="Line 11"/>
          <p:cNvSpPr/>
          <p:nvPr/>
        </p:nvSpPr>
        <p:spPr>
          <a:xfrm>
            <a:off x="535136" y="339984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Rectangle 12"/>
          <p:cNvSpPr/>
          <p:nvPr/>
        </p:nvSpPr>
        <p:spPr>
          <a:xfrm>
            <a:off x="535136" y="2589840"/>
            <a:ext cx="128952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1824656" y="2589840"/>
            <a:ext cx="21495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TextShape 14"/>
          <p:cNvSpPr txBox="1"/>
          <p:nvPr/>
        </p:nvSpPr>
        <p:spPr>
          <a:xfrm>
            <a:off x="580136" y="348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Verkaufszeitraum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9" name="Line 15"/>
          <p:cNvSpPr/>
          <p:nvPr/>
        </p:nvSpPr>
        <p:spPr>
          <a:xfrm>
            <a:off x="7707056" y="34200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40" name="Rectangle 16"/>
          <p:cNvSpPr/>
          <p:nvPr/>
        </p:nvSpPr>
        <p:spPr>
          <a:xfrm>
            <a:off x="4878896" y="2589840"/>
            <a:ext cx="28281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0" name="TextShape 17"/>
          <p:cNvSpPr txBox="1"/>
          <p:nvPr/>
        </p:nvSpPr>
        <p:spPr>
          <a:xfrm>
            <a:off x="2729696" y="348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Verwaltung der abgeschlossenen Verträge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1" name="Line 19"/>
          <p:cNvSpPr/>
          <p:nvPr/>
        </p:nvSpPr>
        <p:spPr>
          <a:xfrm>
            <a:off x="2344856" y="2610000"/>
            <a:ext cx="0" cy="153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62" name="Rectangle 20"/>
          <p:cNvSpPr/>
          <p:nvPr/>
        </p:nvSpPr>
        <p:spPr>
          <a:xfrm>
            <a:off x="535136" y="2589840"/>
            <a:ext cx="717192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 dirty="0">
                <a:solidFill>
                  <a:schemeClr val="bg1"/>
                </a:solidFill>
              </a:rPr>
              <a:t>Generation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886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Generationen &amp; Anpassungsstufen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sz="1400" dirty="0" smtClean="0"/>
          </a:p>
          <a:p>
            <a:pPr lvl="1"/>
            <a:endParaRPr lang="de-DE" sz="1400" dirty="0"/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Die </a:t>
            </a:r>
            <a:r>
              <a:rPr lang="de-DE" sz="1400" dirty="0"/>
              <a:t>Anpassungsstufen unterschiedlicher Generationen sind völlig unabhängig voneinander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8AF3A3-F2A3-4380-8694-60F42C2F947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Theorie: Änderungen im Zeitablauf</a:t>
            </a:r>
            <a:endParaRPr lang="de-DE" dirty="0"/>
          </a:p>
        </p:txBody>
      </p:sp>
      <p:sp>
        <p:nvSpPr>
          <p:cNvPr id="26" name="Rectangle 3"/>
          <p:cNvSpPr/>
          <p:nvPr/>
        </p:nvSpPr>
        <p:spPr>
          <a:xfrm>
            <a:off x="1573588" y="3758400"/>
            <a:ext cx="2149560" cy="110016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>
                <a:solidFill>
                  <a:schemeClr val="bg1"/>
                </a:solidFill>
              </a:rPr>
              <a:t>Stufe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3723148" y="3758400"/>
            <a:ext cx="9050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8" name="Line 5"/>
          <p:cNvSpPr/>
          <p:nvPr/>
        </p:nvSpPr>
        <p:spPr>
          <a:xfrm>
            <a:off x="0" y="5288400"/>
            <a:ext cx="802154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" name="Line 6"/>
          <p:cNvSpPr/>
          <p:nvPr/>
        </p:nvSpPr>
        <p:spPr>
          <a:xfrm>
            <a:off x="28406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7"/>
          <p:cNvSpPr/>
          <p:nvPr/>
        </p:nvSpPr>
        <p:spPr>
          <a:xfrm>
            <a:off x="209414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Line 8"/>
          <p:cNvSpPr/>
          <p:nvPr/>
        </p:nvSpPr>
        <p:spPr>
          <a:xfrm>
            <a:off x="390386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" name="TextShape 9"/>
          <p:cNvSpPr txBox="1"/>
          <p:nvPr/>
        </p:nvSpPr>
        <p:spPr>
          <a:xfrm>
            <a:off x="8089588" y="5198400"/>
            <a:ext cx="1018916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Line 10"/>
          <p:cNvSpPr/>
          <p:nvPr/>
        </p:nvSpPr>
        <p:spPr>
          <a:xfrm>
            <a:off x="571394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1"/>
          <p:cNvSpPr/>
          <p:nvPr/>
        </p:nvSpPr>
        <p:spPr>
          <a:xfrm>
            <a:off x="7455988" y="530856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" name="Line 12"/>
          <p:cNvSpPr/>
          <p:nvPr/>
        </p:nvSpPr>
        <p:spPr>
          <a:xfrm>
            <a:off x="284068" y="456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Rectangle 13"/>
          <p:cNvSpPr/>
          <p:nvPr/>
        </p:nvSpPr>
        <p:spPr>
          <a:xfrm>
            <a:off x="284068" y="3758400"/>
            <a:ext cx="128952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7" name="Rectangle 14"/>
          <p:cNvSpPr/>
          <p:nvPr/>
        </p:nvSpPr>
        <p:spPr>
          <a:xfrm>
            <a:off x="1573588" y="3758400"/>
            <a:ext cx="21495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Line 15"/>
          <p:cNvSpPr/>
          <p:nvPr/>
        </p:nvSpPr>
        <p:spPr>
          <a:xfrm>
            <a:off x="7455988" y="458856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9" name="Rectangle 16"/>
          <p:cNvSpPr/>
          <p:nvPr/>
        </p:nvSpPr>
        <p:spPr>
          <a:xfrm>
            <a:off x="4627828" y="3758400"/>
            <a:ext cx="28281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0" name="Line 17"/>
          <p:cNvSpPr/>
          <p:nvPr/>
        </p:nvSpPr>
        <p:spPr>
          <a:xfrm>
            <a:off x="2094148" y="3330000"/>
            <a:ext cx="0" cy="197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60" name="Rectangle 18"/>
          <p:cNvSpPr/>
          <p:nvPr/>
        </p:nvSpPr>
        <p:spPr>
          <a:xfrm>
            <a:off x="284068" y="3758400"/>
            <a:ext cx="717192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dirty="0">
                <a:solidFill>
                  <a:schemeClr val="bg1"/>
                </a:solidFill>
              </a:rPr>
              <a:t>Generation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1" name="Rectangle 19"/>
          <p:cNvSpPr/>
          <p:nvPr/>
        </p:nvSpPr>
        <p:spPr>
          <a:xfrm>
            <a:off x="4582828" y="2250000"/>
            <a:ext cx="18554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2" name="Rectangle 20"/>
          <p:cNvSpPr/>
          <p:nvPr/>
        </p:nvSpPr>
        <p:spPr>
          <a:xfrm>
            <a:off x="2094148" y="2250000"/>
            <a:ext cx="248868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3" name="Rectangle 21"/>
          <p:cNvSpPr/>
          <p:nvPr/>
        </p:nvSpPr>
        <p:spPr>
          <a:xfrm>
            <a:off x="6437908" y="2250000"/>
            <a:ext cx="252000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4" name="Rectangle 22"/>
          <p:cNvSpPr/>
          <p:nvPr/>
        </p:nvSpPr>
        <p:spPr>
          <a:xfrm>
            <a:off x="2094148" y="2250000"/>
            <a:ext cx="686376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dirty="0" smtClean="0">
                <a:solidFill>
                  <a:schemeClr val="bg1"/>
                </a:solidFill>
              </a:rPr>
              <a:t>    Generation </a:t>
            </a:r>
            <a:r>
              <a:rPr lang="de-DE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422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Nachvollziehbarkeit von </a:t>
            </a:r>
            <a:r>
              <a:rPr lang="de-DE" dirty="0" smtClean="0"/>
              <a:t>Änderungen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/>
              <a:t>Änderungen an Produkten müssen nachvollziehbar sein</a:t>
            </a:r>
            <a:r>
              <a:rPr lang="de-DE" dirty="0" smtClean="0"/>
              <a:t>.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/>
              <a:t>Dies ist durch die Verwendung der Teamfunktionalität von </a:t>
            </a:r>
            <a:r>
              <a:rPr lang="de-DE" dirty="0" err="1"/>
              <a:t>Eclipse</a:t>
            </a:r>
            <a:r>
              <a:rPr lang="de-DE" dirty="0"/>
              <a:t> und CVS als KM-Werkzeug gewährleistet</a:t>
            </a:r>
            <a:r>
              <a:rPr lang="de-DE" dirty="0" smtClean="0"/>
              <a:t>.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/>
              <a:t>Der Punkt braucht deswegen nicht weiter betrachtet zu werden.</a:t>
            </a:r>
          </a:p>
          <a:p>
            <a:pPr lvl="1"/>
            <a:endParaRPr lang="pt-BR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Theorie: Änderungen im Zeitablauf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39F551-3FEE-430B-865F-9618533644F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673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Berücksichtigung in Faktor-IPS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/>
              <a:t>Modell (inkl. Struktur der </a:t>
            </a:r>
            <a:r>
              <a:rPr lang="de-DE" dirty="0" smtClean="0"/>
              <a:t>Tariftabellen)</a:t>
            </a:r>
          </a:p>
          <a:p>
            <a:pPr marL="458788" lvl="2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Es </a:t>
            </a:r>
            <a:r>
              <a:rPr lang="de-DE" dirty="0"/>
              <a:t>existiert immer ein Modell, mit dem alle Produktgenerationen und Verträge verwaltet werden können. Zur Modellweiterentwicklung werden entsprechende Designtechniken </a:t>
            </a:r>
            <a:r>
              <a:rPr lang="de-DE" dirty="0" smtClean="0"/>
              <a:t>angewendet.</a:t>
            </a:r>
          </a:p>
          <a:p>
            <a:pPr marL="0" lvl="2" indent="87313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  </a:t>
            </a:r>
            <a:r>
              <a:rPr lang="de-DE" sz="1600" dirty="0" smtClean="0"/>
              <a:t>Produktbausteine</a:t>
            </a:r>
            <a:endParaRPr lang="de-DE" dirty="0"/>
          </a:p>
          <a:p>
            <a:pPr marL="474662" lvl="3" indent="-285750">
              <a:spcBef>
                <a:spcPts val="600"/>
              </a:spcBef>
            </a:pPr>
            <a:r>
              <a:rPr lang="de-DE" dirty="0" smtClean="0"/>
              <a:t>Produktgenerationen </a:t>
            </a:r>
            <a:r>
              <a:rPr lang="de-DE" dirty="0"/>
              <a:t>werden als unterschiedliche Verkaufsprodukte (also Produktbausteine für die Klasse Police) abgebildet. Verkaufsbeginn und Nachfolgebeziehung werden im Modell definiert. </a:t>
            </a:r>
            <a:endParaRPr lang="de-DE" dirty="0" smtClean="0"/>
          </a:p>
          <a:p>
            <a:pPr marL="474662" lvl="3" indent="-285750">
              <a:spcBef>
                <a:spcPts val="600"/>
              </a:spcBef>
            </a:pPr>
            <a:r>
              <a:rPr lang="de-DE" dirty="0" smtClean="0"/>
              <a:t>Die </a:t>
            </a:r>
            <a:r>
              <a:rPr lang="de-DE" dirty="0"/>
              <a:t>Anpassungsstufen eines Produktbausteins werden mit Faktor-IPS </a:t>
            </a:r>
            <a:r>
              <a:rPr lang="de-DE" dirty="0" smtClean="0"/>
              <a:t>verwaltet.</a:t>
            </a:r>
            <a:endParaRPr lang="de-DE" dirty="0"/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600" dirty="0" smtClean="0"/>
              <a:t>Produktattribute</a:t>
            </a:r>
            <a:r>
              <a:rPr lang="de-DE" dirty="0" smtClean="0"/>
              <a:t> </a:t>
            </a:r>
          </a:p>
          <a:p>
            <a:pPr marL="474662" lvl="3" indent="-285750">
              <a:spcBef>
                <a:spcPts val="600"/>
              </a:spcBef>
            </a:pPr>
            <a:r>
              <a:rPr lang="de-DE" dirty="0" smtClean="0"/>
              <a:t>Faktor-IPS </a:t>
            </a:r>
            <a:r>
              <a:rPr lang="de-DE" dirty="0"/>
              <a:t>kann unterscheiden zwischen Attributen von Produktbaustein-Typen deren Werte in Anpassungsstufen geändert werden können und Attributen deren Werte unabhängig sind vom </a:t>
            </a:r>
            <a:r>
              <a:rPr lang="de-DE" dirty="0" smtClean="0"/>
              <a:t>Zeitverlauf.</a:t>
            </a:r>
            <a:endParaRPr lang="de-DE" dirty="0"/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600" dirty="0" smtClean="0"/>
              <a:t>Tariftabellen</a:t>
            </a:r>
          </a:p>
          <a:p>
            <a:pPr marL="474662" lvl="3" indent="-285750">
              <a:spcBef>
                <a:spcPts val="600"/>
              </a:spcBef>
            </a:pPr>
            <a:r>
              <a:rPr lang="de-DE" dirty="0" smtClean="0"/>
              <a:t>Zeitliche </a:t>
            </a:r>
            <a:r>
              <a:rPr lang="de-DE" dirty="0"/>
              <a:t>Änderungen werden (wie bisher) über entsprechende Spalten </a:t>
            </a:r>
            <a:r>
              <a:rPr lang="de-DE" dirty="0" smtClean="0"/>
              <a:t>abgebildet.</a:t>
            </a:r>
          </a:p>
          <a:p>
            <a:pPr marL="474662" lvl="3" indent="-285750">
              <a:spcBef>
                <a:spcPts val="600"/>
              </a:spcBef>
            </a:pPr>
            <a:r>
              <a:rPr lang="de-DE" dirty="0" smtClean="0"/>
              <a:t>Alternativ </a:t>
            </a:r>
            <a:r>
              <a:rPr lang="de-DE" dirty="0"/>
              <a:t>wäre eine Verwaltung der Generationen mit Faktor-IPS möglich.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Theorie: Änderungen im Zeitablauf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2F4150-00BD-43F2-99C4-980E5DD579E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6010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 smtClean="0"/>
              <a:t>Steuerung mit Produktattributen</a:t>
            </a:r>
            <a:endParaRPr lang="de-DE" dirty="0"/>
          </a:p>
          <a:p>
            <a:pPr marL="458788" lvl="2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Beispiel: Es soll ein neues Attribut „Jährliche Laufleistung“ am versicherten Fahrzeug eingeführt werden</a:t>
            </a:r>
          </a:p>
          <a:p>
            <a:pPr marL="458788" lvl="2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Zusätzlich zu dem eigentlichen Attribut wird noch ein weiteres produktrelevanten Attributes „Laufleistung relevant“ eingeführt. In bestehenden Produktbaustein-Generationen wird dieses auf &lt;</a:t>
            </a:r>
            <a:r>
              <a:rPr lang="de-DE" dirty="0" err="1"/>
              <a:t>false</a:t>
            </a:r>
            <a:r>
              <a:rPr lang="de-DE" dirty="0"/>
              <a:t>&gt; gesetzt, in neuen auf &lt;</a:t>
            </a:r>
            <a:r>
              <a:rPr lang="de-DE" dirty="0" err="1"/>
              <a:t>true</a:t>
            </a:r>
            <a:r>
              <a:rPr lang="de-DE" dirty="0"/>
              <a:t>&gt;</a:t>
            </a:r>
          </a:p>
          <a:p>
            <a:pPr marL="458788" lvl="2" indent="-285750">
              <a:spcBef>
                <a:spcPts val="600"/>
              </a:spcBef>
              <a:buFont typeface="Wingdings" pitchFamily="2" charset="2"/>
              <a:buChar char="§"/>
            </a:pPr>
            <a:endParaRPr lang="de-DE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Vererbung</a:t>
            </a:r>
          </a:p>
          <a:p>
            <a:pPr marL="474662" lvl="3" indent="-285750">
              <a:spcBef>
                <a:spcPts val="600"/>
              </a:spcBef>
            </a:pPr>
            <a:r>
              <a:rPr lang="de-DE" dirty="0"/>
              <a:t>Einführung einer neuen Klasse die von einer bestehenden ableitet, also zum Beispiel VersichertesFahrzeug2006 leitet von </a:t>
            </a:r>
            <a:r>
              <a:rPr lang="de-DE" dirty="0" err="1"/>
              <a:t>VersichertesFahrzeug</a:t>
            </a:r>
            <a:r>
              <a:rPr lang="de-DE" dirty="0"/>
              <a:t> ab.</a:t>
            </a:r>
          </a:p>
          <a:p>
            <a:pPr marL="474662" lvl="3" indent="-285750">
              <a:spcBef>
                <a:spcPts val="600"/>
              </a:spcBef>
            </a:pPr>
            <a:endParaRPr lang="de-DE" dirty="0"/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sz="1600" dirty="0"/>
              <a:t>Unabhängige Modellklassen</a:t>
            </a:r>
          </a:p>
          <a:p>
            <a:pPr marL="474662" lvl="3" indent="-285750">
              <a:spcBef>
                <a:spcPts val="600"/>
              </a:spcBef>
            </a:pPr>
            <a:r>
              <a:rPr lang="de-DE" dirty="0"/>
              <a:t>Z. B. Einführung einer neuen Klasse VersichertesFahrzeug2006, die allerdings nicht von einer bestehenden ableitet.</a:t>
            </a:r>
          </a:p>
          <a:p>
            <a:pPr marL="285750" lvl="2" indent="-285750">
              <a:buSzPct val="75000"/>
              <a:buFont typeface="Wingdings" pitchFamily="2" charset="2"/>
              <a:buChar char="§"/>
            </a:pPr>
            <a:endParaRPr lang="de-DE" dirty="0"/>
          </a:p>
          <a:p>
            <a:pPr marL="474662" lvl="3" indent="-285750">
              <a:buSzPct val="75000"/>
            </a:pPr>
            <a:endParaRPr lang="de-DE" dirty="0" smtClean="0"/>
          </a:p>
          <a:p>
            <a:pPr marL="285750" lvl="2" indent="-285750">
              <a:buSzPct val="75000"/>
            </a:pPr>
            <a:endParaRPr lang="de-DE" dirty="0"/>
          </a:p>
          <a:p>
            <a:pPr marL="285750" indent="-285750">
              <a:buSzPct val="75000"/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SzPct val="75000"/>
              <a:buFont typeface="Wingdings" pitchFamily="2" charset="2"/>
              <a:buChar char="§"/>
            </a:pPr>
            <a:endParaRPr lang="de-DE" dirty="0"/>
          </a:p>
          <a:p>
            <a:pPr marL="458788" lvl="2" indent="-285750">
              <a:buSzPct val="75000"/>
              <a:buFont typeface="Wingdings" pitchFamily="2" charset="2"/>
              <a:buChar char="§"/>
            </a:pPr>
            <a:endParaRPr lang="de-DE" dirty="0"/>
          </a:p>
          <a:p>
            <a:pPr lvl="1">
              <a:buSzPct val="75000"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Mechanismen zur Modellweiterentwicklung bei Produktänderungen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52742E-5576-4875-B699-EBDEECCF2D4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582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6B3D14-5A9C-4503-A14B-51A0878A3AD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Modell unter Berücksichtigung zeitl. Änderungen</a:t>
            </a:r>
            <a:endParaRPr lang="pt-BR" sz="2400" dirty="0"/>
          </a:p>
        </p:txBody>
      </p:sp>
      <p:sp>
        <p:nvSpPr>
          <p:cNvPr id="12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521" y="2296211"/>
            <a:ext cx="1944000" cy="1132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wirksamAb</a:t>
            </a:r>
            <a:r>
              <a:rPr lang="en-US" sz="800" dirty="0" smtClean="0"/>
              <a:t>: </a:t>
            </a:r>
            <a:r>
              <a:rPr lang="en-US" sz="800" dirty="0" err="1" smtClean="0"/>
              <a:t>GregorianCalendar</a:t>
            </a:r>
            <a:endParaRPr lang="en-US" sz="8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Plz</a:t>
            </a:r>
            <a:r>
              <a:rPr lang="en-US" sz="800" dirty="0" smtClean="0"/>
              <a:t>: String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smtClean="0"/>
              <a:t>/</a:t>
            </a:r>
            <a:r>
              <a:rPr lang="en-US" sz="800" dirty="0" err="1" smtClean="0"/>
              <a:t>tarifzone</a:t>
            </a:r>
            <a:r>
              <a:rPr lang="en-US" sz="800" dirty="0" smtClean="0"/>
              <a:t>: String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Zahlweise</a:t>
            </a:r>
            <a:r>
              <a:rPr lang="en-US" sz="800" dirty="0" smtClean="0"/>
              <a:t>: Integer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smtClean="0"/>
              <a:t>/</a:t>
            </a:r>
            <a:r>
              <a:rPr lang="en-US" sz="800" dirty="0" err="1" smtClean="0"/>
              <a:t>vorschlagVersSummer</a:t>
            </a:r>
            <a:r>
              <a:rPr lang="en-US" sz="800" dirty="0" smtClean="0"/>
              <a:t>: Money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versSumme</a:t>
            </a:r>
            <a:r>
              <a:rPr lang="en-US" sz="800" dirty="0" smtClean="0"/>
              <a:t>: Money</a:t>
            </a:r>
            <a:endParaRPr lang="en-US" sz="800" dirty="0"/>
          </a:p>
        </p:txBody>
      </p:sp>
      <p:sp>
        <p:nvSpPr>
          <p:cNvPr id="13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520" y="2042096"/>
            <a:ext cx="1944000" cy="2560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grpSp>
        <p:nvGrpSpPr>
          <p:cNvPr id="23" name="Gruppieren 22"/>
          <p:cNvGrpSpPr/>
          <p:nvPr/>
        </p:nvGrpSpPr>
        <p:grpSpPr>
          <a:xfrm rot="16200000">
            <a:off x="5541643" y="2258895"/>
            <a:ext cx="259433" cy="1251170"/>
            <a:chOff x="967785" y="4221857"/>
            <a:chExt cx="259431" cy="1418009"/>
          </a:xfrm>
        </p:grpSpPr>
        <p:sp>
          <p:nvSpPr>
            <p:cNvPr id="14" name="Raute 13"/>
            <p:cNvSpPr/>
            <p:nvPr>
              <p:custDataLst>
                <p:tags r:id="rId15"/>
              </p:custDataLst>
            </p:nvPr>
          </p:nvSpPr>
          <p:spPr bwMode="gray">
            <a:xfrm>
              <a:off x="967785" y="4221857"/>
              <a:ext cx="259431" cy="410009"/>
            </a:xfrm>
            <a:prstGeom prst="diamond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Gerade Verbindung 15"/>
            <p:cNvCxnSpPr/>
            <p:nvPr/>
          </p:nvCxnSpPr>
          <p:spPr bwMode="auto">
            <a:xfrm flipH="1">
              <a:off x="1097500" y="4631866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48573" y="4185124"/>
            <a:ext cx="1764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Produktname</a:t>
            </a:r>
            <a:r>
              <a:rPr lang="en-US" sz="800" dirty="0" smtClean="0"/>
              <a:t> : “HR- Optimal”</a:t>
            </a:r>
            <a:endParaRPr lang="en-US" sz="800" dirty="0"/>
          </a:p>
        </p:txBody>
      </p:sp>
      <p:sp>
        <p:nvSpPr>
          <p:cNvPr id="1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8573" y="3932464"/>
            <a:ext cx="1764000" cy="25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HR-Optimal</a:t>
            </a:r>
          </a:p>
        </p:txBody>
      </p:sp>
      <p:cxnSp>
        <p:nvCxnSpPr>
          <p:cNvPr id="25" name="Gerade Verbindung 24"/>
          <p:cNvCxnSpPr>
            <a:stCxn id="12" idx="3"/>
          </p:cNvCxnSpPr>
          <p:nvPr/>
        </p:nvCxnSpPr>
        <p:spPr bwMode="auto">
          <a:xfrm>
            <a:off x="2195521" y="2862606"/>
            <a:ext cx="11859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85236" y="2766457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/>
              <a:t>Produktname</a:t>
            </a:r>
            <a:r>
              <a:rPr lang="en-US" sz="800" dirty="0"/>
              <a:t>: String</a:t>
            </a:r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85236" y="2396574"/>
            <a:ext cx="2052000" cy="3698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840947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72762" y="2896593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96945" y="2754767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validFrom</a:t>
            </a:r>
            <a:r>
              <a:rPr lang="en-US" sz="800" dirty="0" smtClean="0"/>
              <a:t>: Date</a:t>
            </a:r>
            <a:endParaRPr lang="en-US" sz="800" dirty="0"/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96945" y="2384884"/>
            <a:ext cx="2052000" cy="3698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HausratProduktAnpStufe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4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91351" y="4189008"/>
            <a:ext cx="1764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validFrom</a:t>
            </a:r>
            <a:r>
              <a:rPr lang="en-US" sz="800" dirty="0" smtClean="0"/>
              <a:t> = 01.04.2008</a:t>
            </a:r>
            <a:endParaRPr lang="en-US" sz="800" dirty="0"/>
          </a:p>
        </p:txBody>
      </p:sp>
      <p:sp>
        <p:nvSpPr>
          <p:cNvPr id="35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91351" y="3936348"/>
            <a:ext cx="1764000" cy="25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HR-Optimal</a:t>
            </a:r>
          </a:p>
        </p:txBody>
      </p:sp>
      <p:sp>
        <p:nvSpPr>
          <p:cNvPr id="36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19558" y="5733296"/>
            <a:ext cx="1764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Produktname</a:t>
            </a:r>
            <a:r>
              <a:rPr lang="en-US" sz="800" dirty="0" smtClean="0"/>
              <a:t> : “HR- </a:t>
            </a:r>
            <a:r>
              <a:rPr lang="en-US" sz="800" dirty="0" err="1" smtClean="0"/>
              <a:t>Kompakt</a:t>
            </a:r>
            <a:r>
              <a:rPr lang="en-US" sz="800" dirty="0" smtClean="0"/>
              <a:t>”</a:t>
            </a:r>
            <a:endParaRPr lang="en-US" sz="800" dirty="0"/>
          </a:p>
        </p:txBody>
      </p:sp>
      <p:sp>
        <p:nvSpPr>
          <p:cNvPr id="37" name="Rectangle 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19558" y="5480636"/>
            <a:ext cx="1764000" cy="25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HR- </a:t>
            </a:r>
            <a:r>
              <a:rPr lang="en-US" sz="1000" dirty="0" err="1" smtClean="0">
                <a:solidFill>
                  <a:schemeClr val="bg1"/>
                </a:solidFill>
              </a:rPr>
              <a:t>Kompakt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38" name="Rectangle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948245" y="5714546"/>
            <a:ext cx="1764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validFrom</a:t>
            </a:r>
            <a:r>
              <a:rPr lang="en-US" sz="800" dirty="0" smtClean="0"/>
              <a:t> = 01.04.2008</a:t>
            </a:r>
            <a:endParaRPr lang="en-US" sz="800" dirty="0"/>
          </a:p>
        </p:txBody>
      </p:sp>
      <p:sp>
        <p:nvSpPr>
          <p:cNvPr id="39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48245" y="5461886"/>
            <a:ext cx="1764000" cy="25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HR- </a:t>
            </a:r>
            <a:r>
              <a:rPr lang="en-US" sz="1000" dirty="0" err="1" smtClean="0">
                <a:solidFill>
                  <a:schemeClr val="bg1"/>
                </a:solidFill>
              </a:rPr>
              <a:t>Kompakt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/>
          <p:cNvCxnSpPr/>
          <p:nvPr/>
        </p:nvCxnSpPr>
        <p:spPr bwMode="auto">
          <a:xfrm flipV="1">
            <a:off x="6660017" y="3248982"/>
            <a:ext cx="0" cy="6834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 flipV="1">
            <a:off x="8280197" y="3257308"/>
            <a:ext cx="0" cy="22045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>
            <a:stCxn id="38" idx="1"/>
            <a:endCxn id="36" idx="3"/>
          </p:cNvCxnSpPr>
          <p:nvPr/>
        </p:nvCxnSpPr>
        <p:spPr bwMode="auto">
          <a:xfrm flipH="1">
            <a:off x="4283558" y="5894546"/>
            <a:ext cx="2664687" cy="187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3311645" y="3276201"/>
            <a:ext cx="0" cy="21856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3" name="Gerade Verbindung mit Pfeil 52"/>
          <p:cNvCxnSpPr/>
          <p:nvPr/>
        </p:nvCxnSpPr>
        <p:spPr bwMode="auto">
          <a:xfrm flipV="1">
            <a:off x="4455822" y="3260670"/>
            <a:ext cx="0" cy="6834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7" name="Gerade Verbindung 56"/>
          <p:cNvCxnSpPr/>
          <p:nvPr/>
        </p:nvCxnSpPr>
        <p:spPr bwMode="auto">
          <a:xfrm>
            <a:off x="5821199" y="4365124"/>
            <a:ext cx="478778" cy="3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9" name="Textfeld 58"/>
          <p:cNvSpPr txBox="1"/>
          <p:nvPr/>
        </p:nvSpPr>
        <p:spPr>
          <a:xfrm>
            <a:off x="4004347" y="3537012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211579" y="353734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2860845" y="3977805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7829397" y="4725144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3" name="Rectangle 2"/>
          <p:cNvSpPr/>
          <p:nvPr/>
        </p:nvSpPr>
        <p:spPr>
          <a:xfrm>
            <a:off x="7721363" y="1443374"/>
            <a:ext cx="1315133" cy="297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r>
              <a:rPr lang="de-DE" sz="1000" dirty="0">
                <a:solidFill>
                  <a:schemeClr val="bg1"/>
                </a:solidFill>
              </a:rPr>
              <a:t>Nicht explizit modelliert</a:t>
            </a:r>
            <a:endParaRPr sz="1000" dirty="0">
              <a:solidFill>
                <a:schemeClr val="bg1"/>
              </a:solidFill>
            </a:endParaRPr>
          </a:p>
        </p:txBody>
      </p:sp>
      <p:cxnSp>
        <p:nvCxnSpPr>
          <p:cNvPr id="68" name="Gerade Verbindung 67"/>
          <p:cNvCxnSpPr>
            <a:stCxn id="32" idx="3"/>
          </p:cNvCxnSpPr>
          <p:nvPr/>
        </p:nvCxnSpPr>
        <p:spPr bwMode="auto">
          <a:xfrm flipV="1">
            <a:off x="8348945" y="1741192"/>
            <a:ext cx="363300" cy="12606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396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D55919-E01C-49BF-A6FE-97586C4C735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Nachtrag zu Konfigurierbare Vertragsattribute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600" b="0" i="1" dirty="0" smtClean="0"/>
              <a:t>tatsächliches Modell</a:t>
            </a:r>
            <a:endParaRPr lang="de-DE" sz="1600" i="1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3643320" y="1781191"/>
            <a:ext cx="1620180" cy="933472"/>
            <a:chOff x="4852416" y="1918322"/>
            <a:chExt cx="3600001" cy="1346791"/>
          </a:xfrm>
        </p:grpSpPr>
        <p:sp>
          <p:nvSpPr>
            <p:cNvPr id="14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852416" y="2288202"/>
              <a:ext cx="3599999" cy="9769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72000" rIns="182880" bIns="182880" anchor="t" anchorCtr="0"/>
            <a:lstStyle/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p</a:t>
              </a:r>
              <a:r>
                <a:rPr lang="en-US" sz="1000" dirty="0" err="1" smtClean="0"/>
                <a:t>roduktname</a:t>
              </a:r>
              <a:r>
                <a:rPr lang="en-US" sz="1000" dirty="0" smtClean="0"/>
                <a:t> : String</a:t>
              </a:r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/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52418" y="1918322"/>
              <a:ext cx="3599999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247182" y="1450244"/>
            <a:ext cx="2674729" cy="1610578"/>
            <a:chOff x="254719" y="1638296"/>
            <a:chExt cx="3600000" cy="2025882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plz</a:t>
              </a:r>
              <a:r>
                <a:rPr lang="en-US" sz="1100" dirty="0" smtClean="0"/>
                <a:t> : String 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smtClean="0"/>
                <a:t>/</a:t>
              </a:r>
              <a:r>
                <a:rPr lang="en-US" sz="1100" dirty="0" err="1" smtClean="0"/>
                <a:t>tarifzone</a:t>
              </a:r>
              <a:r>
                <a:rPr lang="en-US" sz="1100" dirty="0" smtClean="0"/>
                <a:t> 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zahlweise</a:t>
              </a:r>
              <a:r>
                <a:rPr lang="en-US" sz="1100" dirty="0" smtClean="0"/>
                <a:t> : Integer </a:t>
              </a:r>
              <a:r>
                <a:rPr lang="en-US" sz="1000" i="1" dirty="0" smtClean="0"/>
                <a:t>&lt;</a:t>
              </a:r>
              <a:r>
                <a:rPr lang="en-US" sz="1000" i="1" dirty="0" err="1" smtClean="0"/>
                <a:t>konfigurierbar</a:t>
              </a:r>
              <a:r>
                <a:rPr lang="en-US" sz="1000" i="1" dirty="0" smtClean="0"/>
                <a:t>&gt;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100" dirty="0" err="1" smtClean="0"/>
                <a:t>wohnflaeche</a:t>
              </a:r>
              <a:r>
                <a:rPr lang="en-US" sz="1100" dirty="0" smtClean="0"/>
                <a:t> : Integer</a:t>
              </a:r>
              <a:r>
                <a:rPr lang="en-US" sz="1400" dirty="0"/>
                <a:t> </a:t>
              </a:r>
              <a:r>
                <a:rPr lang="en-US" sz="1000" i="1" dirty="0"/>
                <a:t>&lt;</a:t>
              </a:r>
              <a:r>
                <a:rPr lang="en-US" sz="1000" i="1" dirty="0" err="1"/>
                <a:t>konfigurierbar</a:t>
              </a:r>
              <a:r>
                <a:rPr lang="en-US" sz="1000" i="1" dirty="0"/>
                <a:t>&gt;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/</a:t>
              </a:r>
              <a:r>
                <a:rPr lang="en-US" sz="1100" dirty="0" err="1" smtClean="0"/>
                <a:t>vorschlagVersSumme</a:t>
              </a:r>
              <a:r>
                <a:rPr lang="en-US" sz="1100" dirty="0" smtClean="0"/>
                <a:t> : Money</a:t>
              </a:r>
              <a:br>
                <a:rPr lang="en-US" sz="1100" dirty="0" smtClean="0"/>
              </a:br>
              <a:r>
                <a:rPr lang="en-US" sz="1100" dirty="0" err="1" smtClean="0"/>
                <a:t>versSumme</a:t>
              </a:r>
              <a:r>
                <a:rPr lang="en-US" sz="1100" dirty="0" smtClean="0"/>
                <a:t> : Money</a:t>
              </a:r>
              <a:r>
                <a:rPr lang="en-US" sz="1400" dirty="0"/>
                <a:t> </a:t>
              </a:r>
              <a:r>
                <a:rPr lang="en-US" sz="1000" i="1" dirty="0"/>
                <a:t>&lt;</a:t>
              </a:r>
              <a:r>
                <a:rPr lang="en-US" sz="1000" i="1" dirty="0" err="1"/>
                <a:t>konfigurierbar</a:t>
              </a:r>
              <a:r>
                <a:rPr lang="en-US" sz="1000" i="1" dirty="0"/>
                <a:t>&gt;</a:t>
              </a:r>
              <a:endParaRPr lang="en-US" sz="1000" dirty="0"/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454444" y="5040421"/>
            <a:ext cx="1964137" cy="802239"/>
            <a:chOff x="4852416" y="1650283"/>
            <a:chExt cx="3600000" cy="853434"/>
          </a:xfrm>
        </p:grpSpPr>
        <p:sp>
          <p:nvSpPr>
            <p:cNvPr id="23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52416" y="1920643"/>
              <a:ext cx="3600000" cy="5830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72000" rIns="72000" bIns="182880" anchor="t" anchorCtr="0"/>
            <a:lstStyle/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produktname</a:t>
              </a:r>
              <a:r>
                <a:rPr lang="en-US" sz="1000" dirty="0" smtClean="0"/>
                <a:t>=“HR-</a:t>
              </a:r>
              <a:r>
                <a:rPr lang="en-US" sz="1000" dirty="0" err="1" smtClean="0"/>
                <a:t>Kompakt</a:t>
              </a:r>
              <a:r>
                <a:rPr lang="en-US" sz="1000" dirty="0" smtClean="0"/>
                <a:t>”</a:t>
              </a:r>
              <a:endParaRPr lang="en-US" sz="1000" dirty="0"/>
            </a:p>
          </p:txBody>
        </p:sp>
        <p:sp>
          <p:nvSpPr>
            <p:cNvPr id="24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52416" y="1650283"/>
              <a:ext cx="3600000" cy="2894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i="1" dirty="0" smtClean="0">
                  <a:solidFill>
                    <a:schemeClr val="bg1"/>
                  </a:solidFill>
                </a:rPr>
                <a:t>HR-</a:t>
              </a:r>
              <a:r>
                <a:rPr lang="en-US" sz="1200" i="1" dirty="0" err="1" smtClean="0">
                  <a:solidFill>
                    <a:schemeClr val="bg1"/>
                  </a:solidFill>
                </a:rPr>
                <a:t>Kompakt</a:t>
              </a:r>
              <a:endParaRPr lang="en-US" sz="1200" i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2934113" y="2376110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03025" y="2376611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30"/>
          <p:cNvCxnSpPr>
            <a:endCxn id="14" idx="1"/>
          </p:cNvCxnSpPr>
          <p:nvPr/>
        </p:nvCxnSpPr>
        <p:spPr bwMode="auto">
          <a:xfrm flipV="1">
            <a:off x="2926080" y="2376111"/>
            <a:ext cx="717240" cy="89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mit Pfeil 36"/>
          <p:cNvCxnSpPr>
            <a:stCxn id="24" idx="0"/>
            <a:endCxn id="14" idx="2"/>
          </p:cNvCxnSpPr>
          <p:nvPr/>
        </p:nvCxnSpPr>
        <p:spPr bwMode="auto">
          <a:xfrm flipV="1">
            <a:off x="4436513" y="2714663"/>
            <a:ext cx="16897" cy="2325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4453410" y="3688708"/>
            <a:ext cx="1087402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100" dirty="0" smtClean="0">
                <a:solidFill>
                  <a:schemeClr val="tx1"/>
                </a:solidFill>
              </a:rPr>
              <a:t>&lt;&lt;</a:t>
            </a:r>
            <a:r>
              <a:rPr lang="de-DE" sz="1100" dirty="0" err="1" smtClean="0">
                <a:solidFill>
                  <a:schemeClr val="tx1"/>
                </a:solidFill>
              </a:rPr>
              <a:t>instanceOf</a:t>
            </a:r>
            <a:r>
              <a:rPr lang="de-DE" sz="11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0" name="Rechteck 49"/>
          <p:cNvSpPr/>
          <p:nvPr/>
        </p:nvSpPr>
        <p:spPr bwMode="auto">
          <a:xfrm>
            <a:off x="380963" y="2379543"/>
            <a:ext cx="2406187" cy="180109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51" name="Rechteck 50"/>
          <p:cNvSpPr/>
          <p:nvPr/>
        </p:nvSpPr>
        <p:spPr bwMode="auto">
          <a:xfrm>
            <a:off x="380964" y="2165479"/>
            <a:ext cx="2406187" cy="180109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52" name="Rechteck 51"/>
          <p:cNvSpPr/>
          <p:nvPr/>
        </p:nvSpPr>
        <p:spPr bwMode="auto">
          <a:xfrm>
            <a:off x="381944" y="2765007"/>
            <a:ext cx="2405207" cy="180109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5959175" y="1269526"/>
            <a:ext cx="2520413" cy="1972014"/>
            <a:chOff x="4852416" y="1650282"/>
            <a:chExt cx="3600001" cy="2845173"/>
          </a:xfrm>
        </p:grpSpPr>
        <p:sp>
          <p:nvSpPr>
            <p:cNvPr id="33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2020163"/>
              <a:ext cx="3600000" cy="2475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72000" rIns="72000" bIns="182880" anchor="t" anchorCtr="0"/>
            <a:lstStyle/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defaultZahlweise</a:t>
              </a:r>
              <a:r>
                <a:rPr lang="en-US" sz="1000" dirty="0" smtClean="0"/>
                <a:t> : Integer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allowedValuesForZahlweise</a:t>
              </a:r>
              <a:r>
                <a:rPr lang="en-US" sz="1000" dirty="0" smtClean="0"/>
                <a:t> : Collection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Defaultwohnflaeche</a:t>
              </a:r>
              <a:r>
                <a:rPr lang="en-US" sz="1000" dirty="0" smtClean="0"/>
                <a:t> : Integer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rangeForWohnflaeche</a:t>
              </a:r>
              <a:r>
                <a:rPr lang="en-US" sz="1000" dirty="0" smtClean="0"/>
                <a:t> : </a:t>
              </a:r>
              <a:r>
                <a:rPr lang="en-US" sz="1000" dirty="0" err="1" smtClean="0"/>
                <a:t>IntegerRange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defaultVersSumme</a:t>
              </a:r>
              <a:r>
                <a:rPr lang="en-US" sz="1000" dirty="0" smtClean="0"/>
                <a:t> : Money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rangeForVersSumme</a:t>
              </a:r>
              <a:r>
                <a:rPr lang="en-US" sz="1000" dirty="0" smtClean="0"/>
                <a:t> : </a:t>
              </a:r>
              <a:r>
                <a:rPr lang="en-US" sz="1000" dirty="0" err="1" smtClean="0"/>
                <a:t>MoneyRange</a:t>
              </a:r>
              <a:endParaRPr lang="en-US" sz="1000" dirty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/>
            </a:p>
          </p:txBody>
        </p:sp>
        <p:sp>
          <p:nvSpPr>
            <p:cNvPr id="34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52417" y="1650282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HausratProduktAnpStufe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6020928" y="4345082"/>
            <a:ext cx="2396904" cy="1913801"/>
            <a:chOff x="4852416" y="1650283"/>
            <a:chExt cx="3600000" cy="1853759"/>
          </a:xfrm>
        </p:grpSpPr>
        <p:sp>
          <p:nvSpPr>
            <p:cNvPr id="38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52416" y="1920643"/>
              <a:ext cx="3600000" cy="15833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72000" rIns="72000" bIns="182880" anchor="t" anchorCtr="0"/>
            <a:lstStyle/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defaultZahlweise</a:t>
              </a:r>
              <a:r>
                <a:rPr lang="en-US" sz="1000" dirty="0"/>
                <a:t>=1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allowedValuesForZahlweise</a:t>
              </a:r>
              <a:r>
                <a:rPr lang="en-US" sz="1000" dirty="0"/>
                <a:t>=[1,2]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defaultwohnflaeche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rangeForWohnflaeche</a:t>
              </a:r>
              <a:r>
                <a:rPr lang="en-US" sz="1000" dirty="0"/>
                <a:t>=[1-1000]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defaultVersSumme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rangeForVersSumme</a:t>
              </a:r>
              <a:r>
                <a:rPr lang="en-US" sz="1000" dirty="0"/>
                <a:t>=[10.000 € - </a:t>
              </a:r>
              <a:r>
                <a:rPr lang="en-US" sz="1000" dirty="0" smtClean="0"/>
                <a:t/>
              </a:r>
              <a:br>
                <a:rPr lang="en-US" sz="1000" dirty="0" smtClean="0"/>
              </a:br>
              <a:r>
                <a:rPr lang="en-US" sz="1000" dirty="0" smtClean="0"/>
                <a:t>	          2.000.000 </a:t>
              </a:r>
              <a:r>
                <a:rPr lang="en-US" sz="1000" dirty="0"/>
                <a:t>€]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52416" y="1650283"/>
              <a:ext cx="3600000" cy="2894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i="1" dirty="0" smtClean="0">
                  <a:solidFill>
                    <a:schemeClr val="bg1"/>
                  </a:solidFill>
                </a:rPr>
                <a:t>HR-</a:t>
              </a:r>
              <a:r>
                <a:rPr lang="en-US" sz="1200" i="1" dirty="0" err="1" smtClean="0">
                  <a:solidFill>
                    <a:schemeClr val="bg1"/>
                  </a:solidFill>
                </a:rPr>
                <a:t>Kompakt</a:t>
              </a:r>
              <a:r>
                <a:rPr lang="en-US" sz="1200" i="1" dirty="0" smtClean="0">
                  <a:solidFill>
                    <a:schemeClr val="bg1"/>
                  </a:solidFill>
                </a:rPr>
                <a:t>’</a:t>
              </a:r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5271118" y="2385777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>
            <a:stCxn id="39" idx="0"/>
            <a:endCxn id="33" idx="2"/>
          </p:cNvCxnSpPr>
          <p:nvPr/>
        </p:nvCxnSpPr>
        <p:spPr bwMode="auto">
          <a:xfrm flipV="1">
            <a:off x="7219380" y="3241540"/>
            <a:ext cx="1" cy="1103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7206764" y="3676034"/>
            <a:ext cx="1087402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100" dirty="0" smtClean="0">
                <a:solidFill>
                  <a:schemeClr val="tx1"/>
                </a:solidFill>
              </a:rPr>
              <a:t>&lt;&lt;</a:t>
            </a:r>
            <a:r>
              <a:rPr lang="de-DE" sz="1100" dirty="0" err="1" smtClean="0">
                <a:solidFill>
                  <a:schemeClr val="tx1"/>
                </a:solidFill>
              </a:rPr>
              <a:t>instanceOf</a:t>
            </a:r>
            <a:r>
              <a:rPr lang="de-DE" sz="1100" dirty="0" smtClean="0">
                <a:solidFill>
                  <a:schemeClr val="tx1"/>
                </a:solidFill>
              </a:rPr>
              <a:t>&gt;&gt;</a:t>
            </a:r>
          </a:p>
        </p:txBody>
      </p:sp>
      <p:cxnSp>
        <p:nvCxnSpPr>
          <p:cNvPr id="53" name="Gerade Verbindung 52"/>
          <p:cNvCxnSpPr>
            <a:stCxn id="14" idx="3"/>
            <a:endCxn id="33" idx="1"/>
          </p:cNvCxnSpPr>
          <p:nvPr/>
        </p:nvCxnSpPr>
        <p:spPr bwMode="auto">
          <a:xfrm>
            <a:off x="5263499" y="2376111"/>
            <a:ext cx="695676" cy="76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mit Pfeil 61"/>
          <p:cNvCxnSpPr>
            <a:endCxn id="38" idx="1"/>
          </p:cNvCxnSpPr>
          <p:nvPr/>
        </p:nvCxnSpPr>
        <p:spPr bwMode="auto">
          <a:xfrm>
            <a:off x="5418581" y="5441541"/>
            <a:ext cx="6023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5732059" y="2383717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9573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/>
            <a:r>
              <a:rPr lang="de-DE" sz="1400" dirty="0" smtClean="0"/>
              <a:t>Analyse </a:t>
            </a:r>
            <a:r>
              <a:rPr lang="de-DE" sz="1400" dirty="0"/>
              <a:t>generierter </a:t>
            </a:r>
            <a:r>
              <a:rPr lang="de-DE" sz="1400" dirty="0" err="1"/>
              <a:t>Sourcecode</a:t>
            </a:r>
            <a:endParaRPr lang="de-DE" sz="1400" dirty="0"/>
          </a:p>
          <a:p>
            <a:pPr lvl="1"/>
            <a:endParaRPr lang="de-DE" sz="1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Abbildung zeitlicher Änderungen im </a:t>
            </a:r>
            <a:r>
              <a:rPr lang="de-DE" sz="2400" dirty="0" err="1" smtClean="0"/>
              <a:t>Sourcecode</a:t>
            </a:r>
            <a:endParaRPr lang="de-DE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763C5D-603F-4DB4-B198-AD8BC01EBE1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339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81254"/>
              </p:ext>
            </p:extLst>
          </p:nvPr>
        </p:nvGraphicFramePr>
        <p:xfrm>
          <a:off x="268772" y="1195617"/>
          <a:ext cx="8623727" cy="5442833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323246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800" b="0" dirty="0" smtClean="0"/>
                        <a:t>…</a:t>
                      </a:r>
                    </a:p>
                  </a:txBody>
                  <a:tcPr marL="90000" marR="90000" marT="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200" b="0" dirty="0" smtClean="0"/>
                        <a:t>3.3.1 Grundlagen &amp; inkl. Produktattribute</a:t>
                      </a:r>
                      <a:endParaRPr lang="de-DE" sz="12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3.3.3 </a:t>
                      </a:r>
                      <a:r>
                        <a:rPr lang="de-DE" sz="12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2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3.3.4 </a:t>
                      </a:r>
                      <a:r>
                        <a:rPr lang="de-DE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2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3.3.5 </a:t>
                      </a:r>
                      <a:r>
                        <a:rPr lang="de-DE" sz="12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2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2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3.3.6 </a:t>
                      </a:r>
                      <a:r>
                        <a:rPr lang="de-DE" sz="12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8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3.5 Verwendung</a:t>
                      </a:r>
                      <a:r>
                        <a:rPr lang="de-DE" sz="1200" baseline="0" dirty="0" smtClean="0"/>
                        <a:t> von Aufzählungen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</a:t>
                      </a:r>
                      <a:r>
                        <a:rPr lang="de-DE" sz="1200" baseline="0" dirty="0" smtClean="0"/>
                        <a:t> Verwendung von Formeln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17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…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4B83CB-8341-42C4-87A0-B129AA02B00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26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80975" lvl="0" indent="-180975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In Faktor-IPS können Werte </a:t>
            </a:r>
            <a:r>
              <a:rPr lang="de-DE" dirty="0"/>
              <a:t>von Produktattributen in Anpassungsstufen </a:t>
            </a:r>
            <a:r>
              <a:rPr lang="de-DE" dirty="0" smtClean="0"/>
              <a:t>geändert werden</a:t>
            </a:r>
            <a:endParaRPr lang="de-DE" dirty="0"/>
          </a:p>
          <a:p>
            <a:pPr marL="180975" lvl="0" indent="-180975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Das folgende Beispiel </a:t>
            </a:r>
            <a:r>
              <a:rPr lang="de-DE" dirty="0" smtClean="0"/>
              <a:t>zeigt</a:t>
            </a:r>
          </a:p>
          <a:p>
            <a:pPr marL="354013" lvl="1" indent="-180975">
              <a:spcBef>
                <a:spcPts val="600"/>
              </a:spcBef>
            </a:pPr>
            <a:r>
              <a:rPr lang="de-DE" dirty="0" smtClean="0"/>
              <a:t>Wie </a:t>
            </a:r>
            <a:r>
              <a:rPr lang="de-DE" dirty="0"/>
              <a:t>die Berechnung eines Attributwertes produktabhängig gesteuert werden </a:t>
            </a:r>
            <a:r>
              <a:rPr lang="de-DE" dirty="0" smtClean="0"/>
              <a:t>kann</a:t>
            </a:r>
          </a:p>
          <a:p>
            <a:pPr marL="354013" lvl="1" indent="-180975">
              <a:spcBef>
                <a:spcPts val="600"/>
              </a:spcBef>
            </a:pPr>
            <a:r>
              <a:rPr lang="de-DE" dirty="0" smtClean="0"/>
              <a:t>Wie </a:t>
            </a:r>
            <a:r>
              <a:rPr lang="de-DE" dirty="0"/>
              <a:t>diese Berechnung in Anpassungsstufen konfiguriert werden </a:t>
            </a:r>
            <a:r>
              <a:rPr lang="de-DE" dirty="0" smtClean="0"/>
              <a:t>kann</a:t>
            </a:r>
          </a:p>
          <a:p>
            <a:pPr lvl="3">
              <a:spcBef>
                <a:spcPts val="600"/>
              </a:spcBef>
            </a:pPr>
            <a:endParaRPr lang="de-DE" dirty="0"/>
          </a:p>
          <a:p>
            <a:pPr marL="0" lvl="1" indent="0">
              <a:spcBef>
                <a:spcPts val="600"/>
              </a:spcBef>
              <a:buNone/>
            </a:pPr>
            <a:r>
              <a:rPr lang="de-DE" dirty="0" smtClean="0"/>
              <a:t>Beispiel:</a:t>
            </a:r>
          </a:p>
          <a:p>
            <a:pPr lvl="1">
              <a:spcBef>
                <a:spcPts val="600"/>
              </a:spcBef>
            </a:pPr>
            <a:r>
              <a:rPr lang="de-DE" dirty="0" smtClean="0"/>
              <a:t>Bisher</a:t>
            </a:r>
            <a:r>
              <a:rPr lang="de-DE" dirty="0"/>
              <a:t>, </a:t>
            </a:r>
            <a:r>
              <a:rPr lang="de-DE" dirty="0" smtClean="0"/>
              <a:t>implementiert in einer </a:t>
            </a:r>
            <a:r>
              <a:rPr lang="de-DE" dirty="0"/>
              <a:t>Java </a:t>
            </a:r>
            <a:r>
              <a:rPr lang="de-DE" dirty="0" smtClean="0"/>
              <a:t>Klasse: </a:t>
            </a:r>
            <a:br>
              <a:rPr lang="de-DE" dirty="0" smtClean="0"/>
            </a:br>
            <a:r>
              <a:rPr lang="de-DE" dirty="0" smtClean="0"/>
              <a:t>				</a:t>
            </a:r>
            <a:r>
              <a:rPr lang="de-DE" dirty="0" err="1" smtClean="0"/>
              <a:t>vorschlagVersSumme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wohnflaeche</a:t>
            </a:r>
            <a:r>
              <a:rPr lang="de-DE" dirty="0"/>
              <a:t> * 650 </a:t>
            </a:r>
            <a:r>
              <a:rPr lang="de-DE" dirty="0" smtClean="0"/>
              <a:t>Euro</a:t>
            </a:r>
          </a:p>
          <a:p>
            <a:pPr lvl="1">
              <a:spcBef>
                <a:spcPts val="600"/>
              </a:spcBef>
            </a:pPr>
            <a:r>
              <a:rPr lang="de-DE" dirty="0" smtClean="0"/>
              <a:t>Neu</a:t>
            </a:r>
            <a:r>
              <a:rPr lang="de-DE" dirty="0"/>
              <a:t>, im Produktbaustein konfiguriert:</a:t>
            </a:r>
          </a:p>
          <a:p>
            <a:pPr lvl="5">
              <a:spcBef>
                <a:spcPts val="600"/>
              </a:spcBef>
            </a:pPr>
            <a:r>
              <a:rPr lang="de-DE" dirty="0"/>
              <a:t>HR-Kompakt: </a:t>
            </a:r>
            <a:r>
              <a:rPr lang="de-DE" dirty="0" err="1"/>
              <a:t>vorschlagVersSumme</a:t>
            </a:r>
            <a:r>
              <a:rPr lang="de-DE" dirty="0"/>
              <a:t> = </a:t>
            </a:r>
            <a:r>
              <a:rPr lang="de-DE" dirty="0" err="1"/>
              <a:t>wohnflaeche</a:t>
            </a:r>
            <a:r>
              <a:rPr lang="de-DE" dirty="0"/>
              <a:t> * 600 [</a:t>
            </a:r>
            <a:r>
              <a:rPr lang="de-DE" dirty="0" err="1"/>
              <a:t>validFrom</a:t>
            </a:r>
            <a:r>
              <a:rPr lang="de-DE" dirty="0"/>
              <a:t> = </a:t>
            </a:r>
            <a:r>
              <a:rPr lang="de-DE" dirty="0" smtClean="0"/>
              <a:t>01.01.2013]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/>
              <a:t>HR-Optimal: </a:t>
            </a:r>
            <a:r>
              <a:rPr lang="de-DE" dirty="0" err="1"/>
              <a:t>vorschlagVersSumme</a:t>
            </a:r>
            <a:r>
              <a:rPr lang="de-DE" dirty="0"/>
              <a:t> = </a:t>
            </a:r>
            <a:r>
              <a:rPr lang="de-DE" dirty="0" err="1"/>
              <a:t>wohnflaeche</a:t>
            </a:r>
            <a:r>
              <a:rPr lang="de-DE" dirty="0"/>
              <a:t> * 900 [</a:t>
            </a:r>
            <a:r>
              <a:rPr lang="de-DE" dirty="0" err="1"/>
              <a:t>validFrom</a:t>
            </a:r>
            <a:r>
              <a:rPr lang="de-DE" dirty="0"/>
              <a:t> = </a:t>
            </a:r>
            <a:r>
              <a:rPr lang="de-DE" dirty="0" smtClean="0"/>
              <a:t>01.01.2013]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/>
              <a:t>HR-Optimal: </a:t>
            </a:r>
            <a:r>
              <a:rPr lang="de-DE" dirty="0" err="1"/>
              <a:t>vorschlagVersSumme</a:t>
            </a:r>
            <a:r>
              <a:rPr lang="de-DE" dirty="0"/>
              <a:t> = </a:t>
            </a:r>
            <a:r>
              <a:rPr lang="de-DE" dirty="0" err="1"/>
              <a:t>wohnflaeche</a:t>
            </a:r>
            <a:r>
              <a:rPr lang="de-DE" dirty="0"/>
              <a:t> * 950 [</a:t>
            </a:r>
            <a:r>
              <a:rPr lang="de-DE" dirty="0" err="1"/>
              <a:t>validFrom</a:t>
            </a:r>
            <a:r>
              <a:rPr lang="de-DE" dirty="0"/>
              <a:t> = </a:t>
            </a:r>
            <a:r>
              <a:rPr lang="de-DE" dirty="0" smtClean="0"/>
              <a:t>01.06.2013]</a:t>
            </a:r>
            <a:endParaRPr lang="de-DE" dirty="0"/>
          </a:p>
          <a:p>
            <a:pPr lvl="5"/>
            <a:endParaRPr lang="de-DE" dirty="0"/>
          </a:p>
          <a:p>
            <a:pPr lvl="1">
              <a:buSzPct val="75000"/>
            </a:pP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55D622-8844-454D-AE4B-91D99FEC32A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Produktattribute in Anpassungsstufen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340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/>
            <a:r>
              <a:rPr kumimoji="1" lang="de-DE" dirty="0">
                <a:ea typeface="+mn-ea"/>
                <a:cs typeface="+mn-cs"/>
              </a:rPr>
              <a:t>Es gibt zwei Hausratprodukte</a:t>
            </a:r>
            <a:r>
              <a:rPr kumimoji="1" lang="de-DE" dirty="0" smtClean="0">
                <a:ea typeface="+mn-ea"/>
                <a:cs typeface="+mn-cs"/>
              </a:rPr>
              <a:t>:</a:t>
            </a:r>
          </a:p>
          <a:p>
            <a:pPr lvl="1"/>
            <a:endParaRPr kumimoji="1" lang="de-DE" dirty="0">
              <a:ea typeface="+mn-ea"/>
              <a:cs typeface="+mn-cs"/>
            </a:endParaRPr>
          </a:p>
          <a:p>
            <a:pPr marL="458788" lvl="2" indent="-285750">
              <a:buFont typeface="Wingdings" pitchFamily="2" charset="2"/>
              <a:buChar char="§"/>
            </a:pPr>
            <a:r>
              <a:rPr kumimoji="1" lang="de-DE" sz="1600" dirty="0">
                <a:ea typeface="+mn-ea"/>
                <a:cs typeface="+mn-cs"/>
              </a:rPr>
              <a:t>HR-Kompakt: Günstiger Basisschutz </a:t>
            </a:r>
          </a:p>
          <a:p>
            <a:pPr marL="458788" lvl="2" indent="-285750">
              <a:buFont typeface="Wingdings" pitchFamily="2" charset="2"/>
              <a:buChar char="§"/>
            </a:pPr>
            <a:r>
              <a:rPr kumimoji="1" lang="de-DE" sz="1600" dirty="0">
                <a:ea typeface="+mn-ea"/>
                <a:cs typeface="+mn-cs"/>
              </a:rPr>
              <a:t>HR-Optimal: Optimaler </a:t>
            </a:r>
            <a:r>
              <a:rPr kumimoji="1" lang="de-DE" sz="1600" dirty="0" smtClean="0">
                <a:ea typeface="+mn-ea"/>
                <a:cs typeface="+mn-cs"/>
              </a:rPr>
              <a:t>Schutz</a:t>
            </a:r>
          </a:p>
          <a:p>
            <a:pPr marL="458788" lvl="2" indent="-285750">
              <a:buFont typeface="Wingdings" pitchFamily="2" charset="2"/>
              <a:buChar char="§"/>
            </a:pPr>
            <a:endParaRPr kumimoji="1" lang="de-DE" sz="1600" dirty="0">
              <a:ea typeface="+mn-ea"/>
              <a:cs typeface="+mn-c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Jeder </a:t>
            </a:r>
            <a:r>
              <a:rPr lang="de-DE" dirty="0" smtClean="0"/>
              <a:t>Hausratvertrag </a:t>
            </a:r>
            <a:r>
              <a:rPr lang="de-DE" dirty="0"/>
              <a:t>wird entweder auf Basis von HR-Kompakt oder HR-Optimal abgeschlossen.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91B301-3D05-47E5-8FB8-27967499686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pt-BR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098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7F9176-7C0F-4BA2-952E-244FCF367B1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Beispiel: Berechnung </a:t>
            </a:r>
            <a:r>
              <a:rPr lang="de-DE" sz="2400" dirty="0" err="1"/>
              <a:t>VorschlagVersSumme</a:t>
            </a:r>
            <a:endParaRPr lang="de-DE" sz="2400" dirty="0"/>
          </a:p>
        </p:txBody>
      </p:sp>
      <p:sp>
        <p:nvSpPr>
          <p:cNvPr id="4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521" y="1711507"/>
            <a:ext cx="1944000" cy="1132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wirksamAb</a:t>
            </a:r>
            <a:r>
              <a:rPr lang="en-US" sz="800" dirty="0" smtClean="0"/>
              <a:t>: </a:t>
            </a:r>
            <a:r>
              <a:rPr lang="en-US" sz="800" dirty="0" err="1" smtClean="0"/>
              <a:t>GregorianCalendar</a:t>
            </a:r>
            <a:endParaRPr lang="en-US" sz="8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Plz</a:t>
            </a:r>
            <a:r>
              <a:rPr lang="en-US" sz="800" dirty="0" smtClean="0"/>
              <a:t>: String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smtClean="0"/>
              <a:t>/</a:t>
            </a:r>
            <a:r>
              <a:rPr lang="en-US" sz="800" dirty="0" err="1" smtClean="0"/>
              <a:t>tarifzone</a:t>
            </a:r>
            <a:r>
              <a:rPr lang="en-US" sz="800" dirty="0" smtClean="0"/>
              <a:t>: String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Zahlweise</a:t>
            </a:r>
            <a:r>
              <a:rPr lang="en-US" sz="800" dirty="0" smtClean="0"/>
              <a:t>: Integer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smtClean="0"/>
              <a:t>/</a:t>
            </a:r>
            <a:r>
              <a:rPr lang="en-US" sz="800" dirty="0" err="1" smtClean="0"/>
              <a:t>vorschlagVersSummer</a:t>
            </a:r>
            <a:r>
              <a:rPr lang="en-US" sz="800" dirty="0" smtClean="0"/>
              <a:t>: Money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versSumme</a:t>
            </a:r>
            <a:r>
              <a:rPr lang="en-US" sz="800" dirty="0" smtClean="0"/>
              <a:t>: Money</a:t>
            </a:r>
            <a:endParaRPr lang="en-US" sz="800" dirty="0"/>
          </a:p>
        </p:txBody>
      </p:sp>
      <p:sp>
        <p:nvSpPr>
          <p:cNvPr id="42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520" y="1457392"/>
            <a:ext cx="1944000" cy="2560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grpSp>
        <p:nvGrpSpPr>
          <p:cNvPr id="43" name="Gruppieren 42"/>
          <p:cNvGrpSpPr/>
          <p:nvPr/>
        </p:nvGrpSpPr>
        <p:grpSpPr>
          <a:xfrm rot="16200000">
            <a:off x="5541643" y="1674191"/>
            <a:ext cx="259433" cy="1251170"/>
            <a:chOff x="967785" y="4221857"/>
            <a:chExt cx="259431" cy="1418009"/>
          </a:xfrm>
        </p:grpSpPr>
        <p:sp>
          <p:nvSpPr>
            <p:cNvPr id="44" name="Raute 43"/>
            <p:cNvSpPr/>
            <p:nvPr>
              <p:custDataLst>
                <p:tags r:id="rId17"/>
              </p:custDataLst>
            </p:nvPr>
          </p:nvSpPr>
          <p:spPr bwMode="gray">
            <a:xfrm>
              <a:off x="967785" y="4221857"/>
              <a:ext cx="259431" cy="410009"/>
            </a:xfrm>
            <a:prstGeom prst="diamond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Gerade Verbindung 44"/>
            <p:cNvCxnSpPr/>
            <p:nvPr/>
          </p:nvCxnSpPr>
          <p:spPr bwMode="auto">
            <a:xfrm flipH="1">
              <a:off x="1097500" y="4631866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48573" y="3600420"/>
            <a:ext cx="1764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Produktname</a:t>
            </a:r>
            <a:r>
              <a:rPr lang="en-US" sz="800" dirty="0" smtClean="0"/>
              <a:t> : “HR- Optimal”</a:t>
            </a:r>
            <a:endParaRPr lang="en-US" sz="800" dirty="0"/>
          </a:p>
        </p:txBody>
      </p:sp>
      <p:sp>
        <p:nvSpPr>
          <p:cNvPr id="4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8573" y="3347760"/>
            <a:ext cx="1764000" cy="25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HR-Optimal</a:t>
            </a:r>
          </a:p>
        </p:txBody>
      </p:sp>
      <p:cxnSp>
        <p:nvCxnSpPr>
          <p:cNvPr id="48" name="Gerade Verbindung 47"/>
          <p:cNvCxnSpPr>
            <a:stCxn id="41" idx="3"/>
          </p:cNvCxnSpPr>
          <p:nvPr/>
        </p:nvCxnSpPr>
        <p:spPr bwMode="auto">
          <a:xfrm>
            <a:off x="2195521" y="2277902"/>
            <a:ext cx="11859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85236" y="2181753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/>
              <a:t>Produktname</a:t>
            </a:r>
            <a:r>
              <a:rPr lang="en-US" sz="800" dirty="0"/>
              <a:t>: String</a:t>
            </a:r>
          </a:p>
        </p:txBody>
      </p:sp>
      <p:sp>
        <p:nvSpPr>
          <p:cNvPr id="5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85236" y="1811870"/>
            <a:ext cx="2052000" cy="3698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2408286" y="2256243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872762" y="2311889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96945" y="2170063"/>
            <a:ext cx="2052000" cy="5214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validFrom</a:t>
            </a:r>
            <a:r>
              <a:rPr lang="en-US" sz="800" dirty="0" smtClean="0"/>
              <a:t>: Date</a:t>
            </a:r>
            <a:endParaRPr lang="en-US" sz="800" dirty="0"/>
          </a:p>
        </p:txBody>
      </p:sp>
      <p:sp>
        <p:nvSpPr>
          <p:cNvPr id="54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96945" y="1800180"/>
            <a:ext cx="2052000" cy="3698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HausratProduktAnpStufe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91351" y="3604303"/>
            <a:ext cx="1764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ctr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validFrom</a:t>
            </a:r>
            <a:r>
              <a:rPr lang="en-US" sz="800" dirty="0" smtClean="0"/>
              <a:t> = 01.01.2012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/>
          </a:p>
        </p:txBody>
      </p:sp>
      <p:sp>
        <p:nvSpPr>
          <p:cNvPr id="56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91351" y="3351644"/>
            <a:ext cx="1764000" cy="25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HR-Optimal</a:t>
            </a:r>
          </a:p>
        </p:txBody>
      </p:sp>
      <p:sp>
        <p:nvSpPr>
          <p:cNvPr id="57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19558" y="5509224"/>
            <a:ext cx="1764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Produktname</a:t>
            </a:r>
            <a:r>
              <a:rPr lang="en-US" sz="800" dirty="0" smtClean="0"/>
              <a:t> : “HR- </a:t>
            </a:r>
            <a:r>
              <a:rPr lang="en-US" sz="800" dirty="0" err="1" smtClean="0"/>
              <a:t>Kompakt</a:t>
            </a:r>
            <a:r>
              <a:rPr lang="en-US" sz="800" dirty="0" smtClean="0"/>
              <a:t>”</a:t>
            </a:r>
            <a:endParaRPr lang="en-US" sz="800" dirty="0"/>
          </a:p>
        </p:txBody>
      </p:sp>
      <p:sp>
        <p:nvSpPr>
          <p:cNvPr id="58" name="Rectangle 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19558" y="5256564"/>
            <a:ext cx="1764000" cy="25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HR- </a:t>
            </a:r>
            <a:r>
              <a:rPr lang="en-US" sz="1000" dirty="0" err="1" smtClean="0">
                <a:solidFill>
                  <a:schemeClr val="bg1"/>
                </a:solidFill>
              </a:rPr>
              <a:t>Kompakt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948245" y="5509224"/>
            <a:ext cx="1764000" cy="584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validFrom</a:t>
            </a:r>
            <a:r>
              <a:rPr lang="en-US" sz="800" dirty="0" smtClean="0"/>
              <a:t> = 01.01.2012</a:t>
            </a:r>
            <a:endParaRPr lang="en-US" sz="8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48245" y="5256564"/>
            <a:ext cx="1764000" cy="25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HR- </a:t>
            </a:r>
            <a:r>
              <a:rPr lang="en-US" sz="1000" dirty="0" err="1" smtClean="0">
                <a:solidFill>
                  <a:schemeClr val="bg1"/>
                </a:solidFill>
              </a:rPr>
              <a:t>Kompakt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cxnSp>
        <p:nvCxnSpPr>
          <p:cNvPr id="61" name="Gerade Verbindung mit Pfeil 60"/>
          <p:cNvCxnSpPr/>
          <p:nvPr/>
        </p:nvCxnSpPr>
        <p:spPr bwMode="auto">
          <a:xfrm flipV="1">
            <a:off x="6660017" y="2664278"/>
            <a:ext cx="0" cy="6834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2" name="Gerade Verbindung mit Pfeil 61"/>
          <p:cNvCxnSpPr/>
          <p:nvPr/>
        </p:nvCxnSpPr>
        <p:spPr bwMode="auto">
          <a:xfrm flipV="1">
            <a:off x="8279447" y="2672604"/>
            <a:ext cx="750" cy="25839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3" name="Gerade Verbindung mit Pfeil 62"/>
          <p:cNvCxnSpPr>
            <a:endCxn id="57" idx="3"/>
          </p:cNvCxnSpPr>
          <p:nvPr/>
        </p:nvCxnSpPr>
        <p:spPr bwMode="auto">
          <a:xfrm flipH="1">
            <a:off x="4283558" y="5689224"/>
            <a:ext cx="266468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4" name="Gerade Verbindung mit Pfeil 63"/>
          <p:cNvCxnSpPr/>
          <p:nvPr/>
        </p:nvCxnSpPr>
        <p:spPr bwMode="auto">
          <a:xfrm flipV="1">
            <a:off x="3310895" y="2691498"/>
            <a:ext cx="751" cy="25650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Gerade Verbindung mit Pfeil 64"/>
          <p:cNvCxnSpPr/>
          <p:nvPr/>
        </p:nvCxnSpPr>
        <p:spPr bwMode="auto">
          <a:xfrm flipV="1">
            <a:off x="4455822" y="2675966"/>
            <a:ext cx="0" cy="6834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6" name="Gerade Verbindung 65"/>
          <p:cNvCxnSpPr/>
          <p:nvPr/>
        </p:nvCxnSpPr>
        <p:spPr bwMode="auto">
          <a:xfrm>
            <a:off x="5821199" y="3780420"/>
            <a:ext cx="478778" cy="3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4004347" y="2952308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211579" y="2952636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2860845" y="3393101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7829397" y="4153901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44208" y="3801007"/>
            <a:ext cx="1512168" cy="195814"/>
          </a:xfrm>
          <a:prstGeom prst="rect">
            <a:avLst/>
          </a:prstGeom>
          <a:solidFill>
            <a:srgbClr val="FF5050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800" b="1" dirty="0" err="1" smtClean="0">
                <a:solidFill>
                  <a:srgbClr val="FFFFFF"/>
                </a:solidFill>
              </a:rPr>
              <a:t>versSummeProQm</a:t>
            </a:r>
            <a:r>
              <a:rPr lang="de-DE" sz="800" b="1" dirty="0" smtClean="0">
                <a:solidFill>
                  <a:srgbClr val="FFFFFF"/>
                </a:solidFill>
              </a:rPr>
              <a:t> = 900EUR</a:t>
            </a:r>
            <a:endParaRPr lang="pt-BR" sz="800" b="1" dirty="0" err="1" smtClean="0">
              <a:solidFill>
                <a:srgbClr val="FFFFFF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444208" y="2479303"/>
            <a:ext cx="1512168" cy="195814"/>
          </a:xfrm>
          <a:prstGeom prst="rect">
            <a:avLst/>
          </a:prstGeom>
          <a:solidFill>
            <a:srgbClr val="FF5050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800" b="1" dirty="0" err="1" smtClean="0">
                <a:solidFill>
                  <a:srgbClr val="FFFFFF"/>
                </a:solidFill>
              </a:rPr>
              <a:t>versSummeProQm</a:t>
            </a:r>
            <a:r>
              <a:rPr lang="de-DE" sz="800" b="1" dirty="0" smtClean="0">
                <a:solidFill>
                  <a:srgbClr val="FFFFFF"/>
                </a:solidFill>
              </a:rPr>
              <a:t> : Money</a:t>
            </a:r>
            <a:endParaRPr lang="pt-BR" sz="800" b="1" dirty="0" err="1" smtClean="0">
              <a:solidFill>
                <a:srgbClr val="FFFFFF"/>
              </a:solidFill>
            </a:endParaRPr>
          </a:p>
        </p:txBody>
      </p:sp>
      <p:sp>
        <p:nvSpPr>
          <p:cNvPr id="74" name="Rectangle 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306974" y="4645127"/>
            <a:ext cx="1764000" cy="536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ctr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800" dirty="0" err="1" smtClean="0"/>
              <a:t>validFrom</a:t>
            </a:r>
            <a:r>
              <a:rPr lang="en-US" sz="800" dirty="0" smtClean="0"/>
              <a:t> = 01.01.2013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/>
          </a:p>
        </p:txBody>
      </p:sp>
      <p:sp>
        <p:nvSpPr>
          <p:cNvPr id="75" name="Rectangle 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306974" y="4392468"/>
            <a:ext cx="1764000" cy="25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HR-Optimal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6444208" y="4857228"/>
            <a:ext cx="1512168" cy="195814"/>
          </a:xfrm>
          <a:prstGeom prst="rect">
            <a:avLst/>
          </a:prstGeom>
          <a:solidFill>
            <a:srgbClr val="FF5050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800" b="1" dirty="0" err="1" smtClean="0">
                <a:solidFill>
                  <a:srgbClr val="FFFFFF"/>
                </a:solidFill>
              </a:rPr>
              <a:t>versSummeProQm</a:t>
            </a:r>
            <a:r>
              <a:rPr lang="de-DE" sz="800" b="1" dirty="0" smtClean="0">
                <a:solidFill>
                  <a:srgbClr val="FFFFFF"/>
                </a:solidFill>
              </a:rPr>
              <a:t> = 950EUR</a:t>
            </a:r>
            <a:endParaRPr lang="pt-BR" sz="800" b="1" dirty="0" err="1" smtClean="0">
              <a:solidFill>
                <a:srgbClr val="FFFFFF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7074161" y="5852838"/>
            <a:ext cx="1512168" cy="195814"/>
          </a:xfrm>
          <a:prstGeom prst="rect">
            <a:avLst/>
          </a:prstGeom>
          <a:solidFill>
            <a:srgbClr val="FF5050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800" b="1" dirty="0" err="1" smtClean="0">
                <a:solidFill>
                  <a:srgbClr val="FFFFFF"/>
                </a:solidFill>
              </a:rPr>
              <a:t>versSummeProQm</a:t>
            </a:r>
            <a:r>
              <a:rPr lang="de-DE" sz="800" b="1" dirty="0" smtClean="0">
                <a:solidFill>
                  <a:srgbClr val="FFFFFF"/>
                </a:solidFill>
              </a:rPr>
              <a:t> = 600EUR</a:t>
            </a:r>
            <a:endParaRPr lang="pt-BR" sz="800" b="1" dirty="0" err="1" smtClean="0">
              <a:solidFill>
                <a:srgbClr val="FFFFFF"/>
              </a:solidFill>
            </a:endParaRPr>
          </a:p>
        </p:txBody>
      </p:sp>
      <p:cxnSp>
        <p:nvCxnSpPr>
          <p:cNvPr id="71" name="Gerade Verbindung 70"/>
          <p:cNvCxnSpPr>
            <a:stCxn id="46" idx="3"/>
          </p:cNvCxnSpPr>
          <p:nvPr/>
        </p:nvCxnSpPr>
        <p:spPr bwMode="auto">
          <a:xfrm>
            <a:off x="5812573" y="3780420"/>
            <a:ext cx="478778" cy="1016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022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53AC09-A0D5-4654-8F1F-4B0EEFCB92C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Demo</a:t>
            </a:r>
            <a:r>
              <a:rPr lang="de-DE" sz="2400" dirty="0"/>
              <a:t>: Berechnung </a:t>
            </a:r>
            <a:r>
              <a:rPr lang="de-DE" sz="2400" dirty="0" err="1"/>
              <a:t>VorschlagVersSumme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Hinzufügen des Attributes </a:t>
            </a:r>
            <a:r>
              <a:rPr lang="de-DE" dirty="0" err="1"/>
              <a:t>wirksamAb</a:t>
            </a:r>
            <a:r>
              <a:rPr lang="de-DE" dirty="0"/>
              <a:t> im Vertrag. Implementierung der Methode </a:t>
            </a:r>
            <a:r>
              <a:rPr lang="de-DE" dirty="0" err="1"/>
              <a:t>getEffectiveFromAsCalendar</a:t>
            </a:r>
            <a:r>
              <a:rPr lang="de-DE" dirty="0" smtClean="0"/>
              <a:t>().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Definition </a:t>
            </a:r>
            <a:r>
              <a:rPr lang="de-DE" dirty="0"/>
              <a:t>des Attributes „</a:t>
            </a:r>
            <a:r>
              <a:rPr lang="de-DE" dirty="0" err="1" smtClean="0"/>
              <a:t>vorschlagVersSummeProQm</a:t>
            </a:r>
            <a:r>
              <a:rPr lang="de-DE" dirty="0" smtClean="0"/>
              <a:t>“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Eintragen </a:t>
            </a:r>
            <a:r>
              <a:rPr lang="de-DE" dirty="0"/>
              <a:t>der Produktwerte in den </a:t>
            </a:r>
            <a:r>
              <a:rPr lang="de-DE" dirty="0" smtClean="0"/>
              <a:t>Produktbausteinen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Implementierung </a:t>
            </a:r>
            <a:r>
              <a:rPr lang="de-DE" dirty="0"/>
              <a:t>der Berechnung des Vorschlags für die </a:t>
            </a:r>
            <a:r>
              <a:rPr lang="de-DE" dirty="0" smtClean="0"/>
              <a:t>Versicherungssumme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Implementierung </a:t>
            </a:r>
            <a:r>
              <a:rPr lang="de-DE" dirty="0"/>
              <a:t>eines Testfalls</a:t>
            </a:r>
          </a:p>
          <a:p>
            <a:endParaRPr lang="pt-BR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574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27431C-C3D7-4345-B8BD-4ADC8448F07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Übung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de-DE" dirty="0"/>
              <a:t>Analog zur Demo</a:t>
            </a:r>
          </a:p>
          <a:p>
            <a:endParaRPr lang="pt-BR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59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94274"/>
              </p:ext>
            </p:extLst>
          </p:nvPr>
        </p:nvGraphicFramePr>
        <p:xfrm>
          <a:off x="268772" y="1195617"/>
          <a:ext cx="8623727" cy="5442833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323246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800" b="0" dirty="0" smtClean="0"/>
                        <a:t>…</a:t>
                      </a:r>
                    </a:p>
                  </a:txBody>
                  <a:tcPr marL="90000" marR="90000" marT="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200" b="0" dirty="0" smtClean="0"/>
                        <a:t>3.3.1 Grundlagen &amp; inkl. Produktattribute</a:t>
                      </a:r>
                      <a:endParaRPr lang="de-DE" sz="12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3.3.3 </a:t>
                      </a:r>
                      <a:r>
                        <a:rPr lang="de-DE" sz="12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2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3.3.4 </a:t>
                      </a:r>
                      <a:r>
                        <a:rPr lang="de-DE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2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3.3.5 </a:t>
                      </a:r>
                      <a:r>
                        <a:rPr lang="de-DE" sz="12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2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2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3.3.6 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8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3.5 Verwendung</a:t>
                      </a:r>
                      <a:r>
                        <a:rPr lang="de-DE" sz="1200" baseline="0" dirty="0" smtClean="0"/>
                        <a:t> von Aufzählungen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</a:t>
                      </a:r>
                      <a:r>
                        <a:rPr lang="de-DE" sz="1200" baseline="0" dirty="0" smtClean="0"/>
                        <a:t> Verwendung von Formeln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17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…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3E4FD2-3B7B-4356-B1C4-FEE88F084FD2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26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XML-Files im „</a:t>
            </a:r>
            <a:r>
              <a:rPr lang="de-DE" dirty="0" err="1"/>
              <a:t>derived</a:t>
            </a:r>
            <a:r>
              <a:rPr lang="de-DE" dirty="0"/>
              <a:t>“ Verzeichnis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Definition des </a:t>
            </a:r>
            <a:r>
              <a:rPr lang="de-DE" dirty="0" err="1"/>
              <a:t>toc</a:t>
            </a:r>
            <a:r>
              <a:rPr lang="de-DE" dirty="0"/>
              <a:t>-files im „.</a:t>
            </a:r>
            <a:r>
              <a:rPr lang="de-DE" dirty="0" err="1"/>
              <a:t>ipsproject</a:t>
            </a:r>
            <a:r>
              <a:rPr lang="de-DE" dirty="0"/>
              <a:t>“ ansehen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Code im Testfall erläutern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Testfall ausführen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B3B040-40B8-4AF1-A7C2-F4D3077EE776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Demo: Zugriff auf Informationen zur Laufzeit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677549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BEB960-1EFC-478C-9811-AE9E33AA1442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Übungen</a:t>
            </a:r>
            <a:endParaRPr lang="de-DE" sz="2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406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der Hausratprodukte im Modell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467944" y="1556792"/>
            <a:ext cx="3600000" cy="2025882"/>
            <a:chOff x="254719" y="1638296"/>
            <a:chExt cx="3600000" cy="2025882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Plz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smtClean="0"/>
                <a:t>/tarifzone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smtClean="0"/>
                <a:t>wohnflaeche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smtClean="0"/>
                <a:t>/vorschlagVersSumme : Money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smtClean="0"/>
                <a:t>versSumme : Money</a:t>
              </a:r>
              <a:endParaRPr lang="de-DE" sz="1200"/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HausratVertrag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716016" y="4509405"/>
            <a:ext cx="2016000" cy="720000"/>
            <a:chOff x="4932040" y="4509405"/>
            <a:chExt cx="2052000" cy="863811"/>
          </a:xfrm>
        </p:grpSpPr>
        <p:sp>
          <p:nvSpPr>
            <p:cNvPr id="13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“HR-Kompakt”</a:t>
              </a:r>
              <a:endParaRPr lang="de-DE" sz="900"/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900" smtClean="0">
                  <a:solidFill>
                    <a:schemeClr val="bg1"/>
                  </a:solidFill>
                </a:rPr>
                <a:t>HR-Kompakt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968044" y="1547134"/>
            <a:ext cx="3600000" cy="2025882"/>
            <a:chOff x="4852416" y="1650283"/>
            <a:chExt cx="3600000" cy="2025882"/>
          </a:xfrm>
        </p:grpSpPr>
        <p:sp>
          <p:nvSpPr>
            <p:cNvPr id="16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1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984268" y="4509120"/>
            <a:ext cx="2016000" cy="720000"/>
            <a:chOff x="7092508" y="4661520"/>
            <a:chExt cx="2052000" cy="864096"/>
          </a:xfrm>
        </p:grpSpPr>
        <p:sp>
          <p:nvSpPr>
            <p:cNvPr id="18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092508" y="50314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“HR-Optimal”</a:t>
              </a:r>
              <a:endParaRPr lang="de-DE" sz="900"/>
            </a:p>
          </p:txBody>
        </p:sp>
        <p:sp>
          <p:nvSpPr>
            <p:cNvPr id="19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92508" y="4661520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900" smtClean="0">
                  <a:solidFill>
                    <a:schemeClr val="bg1"/>
                  </a:solidFill>
                </a:rPr>
                <a:t>HR-Optimal</a:t>
              </a:r>
            </a:p>
          </p:txBody>
        </p:sp>
      </p:grpSp>
      <p:cxnSp>
        <p:nvCxnSpPr>
          <p:cNvPr id="23" name="Gerade Verbindung mit Pfeil 22"/>
          <p:cNvCxnSpPr>
            <a:stCxn id="15" idx="0"/>
          </p:cNvCxnSpPr>
          <p:nvPr/>
        </p:nvCxnSpPr>
        <p:spPr bwMode="auto">
          <a:xfrm flipV="1">
            <a:off x="5724016" y="3608388"/>
            <a:ext cx="0" cy="9010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Gerade Verbindung mit Pfeil 24"/>
          <p:cNvCxnSpPr/>
          <p:nvPr/>
        </p:nvCxnSpPr>
        <p:spPr bwMode="auto">
          <a:xfrm flipV="1">
            <a:off x="7992268" y="3608388"/>
            <a:ext cx="0" cy="9010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5282592" y="3932728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smtClean="0">
                <a:solidFill>
                  <a:schemeClr val="tx1"/>
                </a:solidFill>
              </a:rPr>
              <a:t>&lt;&lt;instanceOf&gt;&gt;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7541580" y="3933056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smtClean="0">
                <a:solidFill>
                  <a:schemeClr val="tx1"/>
                </a:solidFill>
              </a:rPr>
              <a:t>&lt;&lt;instanceOf&gt;&gt;</a:t>
            </a:r>
          </a:p>
        </p:txBody>
      </p:sp>
      <p:cxnSp>
        <p:nvCxnSpPr>
          <p:cNvPr id="28" name="Gerade Verbindung 27"/>
          <p:cNvCxnSpPr/>
          <p:nvPr/>
        </p:nvCxnSpPr>
        <p:spPr bwMode="auto">
          <a:xfrm>
            <a:off x="4067944" y="2456892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feld 29"/>
          <p:cNvSpPr txBox="1"/>
          <p:nvPr/>
        </p:nvSpPr>
        <p:spPr>
          <a:xfrm>
            <a:off x="4139952" y="2420888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733588" y="2434413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53156-3845-4A34-88A3-25743594B0E6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3068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Produktbaustein-Typ „</a:t>
            </a:r>
            <a:r>
              <a:rPr lang="de-DE" dirty="0" err="1"/>
              <a:t>HausratProdukt</a:t>
            </a:r>
            <a:r>
              <a:rPr lang="de-DE" dirty="0"/>
              <a:t>“ </a:t>
            </a:r>
            <a:r>
              <a:rPr lang="de-DE" dirty="0" smtClean="0"/>
              <a:t>anlegen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Attribut „</a:t>
            </a:r>
            <a:r>
              <a:rPr lang="de-DE" dirty="0" err="1"/>
              <a:t>produktname</a:t>
            </a:r>
            <a:r>
              <a:rPr lang="de-DE" dirty="0"/>
              <a:t>“ definieren. (Check-Box „Änderungen im Zeitablauf“ keinen Haken</a:t>
            </a:r>
            <a:r>
              <a:rPr lang="de-DE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Produkte HR-Kompakt &amp; HR-Optimal anlegen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E05C6E-0743-4A8A-A002-975DB95C0A1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Anlegen der </a:t>
            </a:r>
            <a:r>
              <a:rPr lang="de-DE" dirty="0" smtClean="0"/>
              <a:t>Hausratprodukte</a:t>
            </a:r>
            <a:endParaRPr lang="pt-BR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872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analog zur Demo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64B5B4-9EA6-4BCE-AC10-425DB1241F6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901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92577"/>
              </p:ext>
            </p:extLst>
          </p:nvPr>
        </p:nvGraphicFramePr>
        <p:xfrm>
          <a:off x="268772" y="1195617"/>
          <a:ext cx="8623727" cy="5442833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323246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800" b="0" dirty="0" smtClean="0"/>
                        <a:t>…</a:t>
                      </a:r>
                    </a:p>
                  </a:txBody>
                  <a:tcPr marL="90000" marR="90000" marT="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200" b="0" dirty="0" smtClean="0"/>
                        <a:t>3.3.1 Grundlagen &amp; inkl. Produktattribute</a:t>
                      </a:r>
                      <a:endParaRPr lang="de-DE" sz="12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3.3.2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3.3.3 </a:t>
                      </a:r>
                      <a:r>
                        <a:rPr lang="de-DE" sz="12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2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3.3.4 </a:t>
                      </a:r>
                      <a:r>
                        <a:rPr lang="de-DE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2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3.3.5 </a:t>
                      </a:r>
                      <a:r>
                        <a:rPr lang="de-DE" sz="12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2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2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3.3.6 </a:t>
                      </a:r>
                      <a:r>
                        <a:rPr lang="de-DE" sz="12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89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3.5 Verwendung</a:t>
                      </a:r>
                      <a:r>
                        <a:rPr lang="de-DE" sz="1200" baseline="0" dirty="0" smtClean="0"/>
                        <a:t> von Aufzählungen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</a:t>
                      </a:r>
                      <a:r>
                        <a:rPr lang="de-DE" sz="1200" baseline="0" dirty="0" smtClean="0"/>
                        <a:t> Verwendung von Formeln</a:t>
                      </a: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17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…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49B8C8-C779-4C3E-8C71-CE0CF7C48732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26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 auf Produktseite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67944" y="1556792"/>
            <a:ext cx="3600000" cy="2025882"/>
            <a:chOff x="254719" y="1638296"/>
            <a:chExt cx="3600000" cy="2025882"/>
          </a:xfrm>
        </p:grpSpPr>
        <p:sp>
          <p:nvSpPr>
            <p:cNvPr id="19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Plz</a:t>
              </a:r>
              <a:r>
                <a:rPr lang="en-US" sz="1200" dirty="0" smtClean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tarifzone</a:t>
              </a:r>
              <a:r>
                <a:rPr lang="en-US" sz="1200" dirty="0" smtClean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err="1"/>
                <a:t>z</a:t>
              </a:r>
              <a:r>
                <a:rPr lang="en-US" sz="1200" dirty="0" err="1" smtClean="0"/>
                <a:t>ahlweise</a:t>
              </a:r>
              <a:r>
                <a:rPr lang="en-US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err="1" smtClean="0"/>
                <a:t>wohnflaeche</a:t>
              </a:r>
              <a:r>
                <a:rPr lang="en-US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vorschlagVersSumme</a:t>
              </a:r>
              <a:r>
                <a:rPr lang="en-US" sz="1200" dirty="0" smtClean="0"/>
                <a:t> : Money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err="1" smtClean="0"/>
                <a:t>versSumme</a:t>
              </a:r>
              <a:r>
                <a:rPr lang="en-US" sz="1200" dirty="0" smtClean="0"/>
                <a:t> : Money</a:t>
              </a:r>
              <a:endParaRPr lang="en-US" sz="1200" dirty="0"/>
            </a:p>
          </p:txBody>
        </p:sp>
        <p:sp>
          <p:nvSpPr>
            <p:cNvPr id="20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259944" y="5030428"/>
            <a:ext cx="2016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9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968044" y="1547134"/>
            <a:ext cx="3600000" cy="2025882"/>
            <a:chOff x="4852416" y="1650283"/>
            <a:chExt cx="3600000" cy="2025882"/>
          </a:xfrm>
        </p:grpSpPr>
        <p:sp>
          <p:nvSpPr>
            <p:cNvPr id="25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Produktname</a:t>
              </a:r>
              <a:r>
                <a:rPr lang="en-US" sz="1200" dirty="0" smtClean="0"/>
                <a:t>: String</a:t>
              </a:r>
              <a:endParaRPr lang="en-US" sz="1200" dirty="0"/>
            </a:p>
          </p:txBody>
        </p:sp>
        <p:sp>
          <p:nvSpPr>
            <p:cNvPr id="26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5760044" y="5015261"/>
            <a:ext cx="2016000" cy="720000"/>
            <a:chOff x="7092508" y="4661520"/>
            <a:chExt cx="2052000" cy="864096"/>
          </a:xfrm>
        </p:grpSpPr>
        <p:sp>
          <p:nvSpPr>
            <p:cNvPr id="28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092508" y="50314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092508" y="4661520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900" dirty="0" err="1" smtClean="0">
                  <a:solidFill>
                    <a:schemeClr val="bg1"/>
                  </a:solidFill>
                </a:rPr>
                <a:t>HausratGrunddeckungstyp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Gerade Verbindung 3"/>
          <p:cNvCxnSpPr>
            <a:stCxn id="19" idx="3"/>
            <a:endCxn id="25" idx="1"/>
          </p:cNvCxnSpPr>
          <p:nvPr/>
        </p:nvCxnSpPr>
        <p:spPr bwMode="auto">
          <a:xfrm flipV="1">
            <a:off x="4067944" y="2745016"/>
            <a:ext cx="900100" cy="96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4139952" y="2754674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733588" y="2768199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2082066" y="3605293"/>
            <a:ext cx="371756" cy="1418009"/>
            <a:chOff x="2051720" y="3573016"/>
            <a:chExt cx="371756" cy="1418009"/>
          </a:xfrm>
        </p:grpSpPr>
        <p:sp>
          <p:nvSpPr>
            <p:cNvPr id="35" name="Raute 34"/>
            <p:cNvSpPr/>
            <p:nvPr>
              <p:custDataLst>
                <p:tags r:id="rId2"/>
              </p:custDataLst>
            </p:nvPr>
          </p:nvSpPr>
          <p:spPr bwMode="gray">
            <a:xfrm>
              <a:off x="2051720" y="3573016"/>
              <a:ext cx="259431" cy="410009"/>
            </a:xfrm>
            <a:prstGeom prst="diamond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feld 36"/>
            <p:cNvSpPr txBox="1"/>
            <p:nvPr/>
          </p:nvSpPr>
          <p:spPr>
            <a:xfrm>
              <a:off x="2200302" y="4620930"/>
              <a:ext cx="22317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582166" y="3581642"/>
            <a:ext cx="371756" cy="1418009"/>
            <a:chOff x="2051720" y="3573016"/>
            <a:chExt cx="371756" cy="1418009"/>
          </a:xfrm>
        </p:grpSpPr>
        <p:sp>
          <p:nvSpPr>
            <p:cNvPr id="40" name="Raute 39"/>
            <p:cNvSpPr/>
            <p:nvPr>
              <p:custDataLst>
                <p:tags r:id="rId1"/>
              </p:custDataLst>
            </p:nvPr>
          </p:nvSpPr>
          <p:spPr bwMode="gray">
            <a:xfrm>
              <a:off x="2051720" y="3573016"/>
              <a:ext cx="259431" cy="410009"/>
            </a:xfrm>
            <a:prstGeom prst="diamond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" name="Gerade Verbindung 40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feld 41"/>
            <p:cNvSpPr txBox="1"/>
            <p:nvPr/>
          </p:nvSpPr>
          <p:spPr>
            <a:xfrm>
              <a:off x="2200302" y="4620930"/>
              <a:ext cx="22317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328084" y="4329100"/>
            <a:ext cx="2844316" cy="1620180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44" name="Rechteck 43"/>
          <p:cNvSpPr/>
          <p:nvPr/>
        </p:nvSpPr>
        <p:spPr bwMode="auto">
          <a:xfrm>
            <a:off x="6343322" y="3176972"/>
            <a:ext cx="756084" cy="115212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284492" y="5481228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064872" y="5553075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>
            <a:stCxn id="22" idx="3"/>
          </p:cNvCxnSpPr>
          <p:nvPr/>
        </p:nvCxnSpPr>
        <p:spPr bwMode="auto">
          <a:xfrm flipV="1">
            <a:off x="3275944" y="5536911"/>
            <a:ext cx="2052140" cy="7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CDCF92-FF2B-4AB9-9C43-E2D5E63DEE0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1495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4EC02C-77BE-4857-BCF3-D8F63666C90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pt-BR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110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1884</Words>
  <Application>Microsoft Office PowerPoint</Application>
  <PresentationFormat>Bildschirmpräsentation (4:3)</PresentationFormat>
  <Paragraphs>561</Paragraphs>
  <Slides>35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Master - ConVista General </vt:lpstr>
      <vt:lpstr>Modellierung &amp; Produktdefinition</vt:lpstr>
      <vt:lpstr>Vor der Modellierung ...</vt:lpstr>
      <vt:lpstr>Motivation</vt:lpstr>
      <vt:lpstr>Abbildung der Hausratprodukte im Modell</vt:lpstr>
      <vt:lpstr>Anlegen der Hausratprodukte</vt:lpstr>
      <vt:lpstr>Übung</vt:lpstr>
      <vt:lpstr>Modellierung &amp; Produktdefinition</vt:lpstr>
      <vt:lpstr>Beziehungen auf Produktseite</vt:lpstr>
      <vt:lpstr>Übung</vt:lpstr>
      <vt:lpstr>Modellierung &amp; Produktdefinition</vt:lpstr>
      <vt:lpstr>Konfigurationsmöglichkeit eines Hausratvertrages</vt:lpstr>
      <vt:lpstr>Beispielprodukte: HR-Kompakt &amp; HR-Optimal</vt:lpstr>
      <vt:lpstr>Konfigurierbare Vertragsattribute – Modell &amp; Bausteine</vt:lpstr>
      <vt:lpstr>Demo: Modellerweiterung in Faktor-IPS</vt:lpstr>
      <vt:lpstr>Übungen</vt:lpstr>
      <vt:lpstr>Modellierung &amp; Produktdefinition</vt:lpstr>
      <vt:lpstr>Theorie: Änderungen im Zeitablauf</vt:lpstr>
      <vt:lpstr>Theorie: Änderungen im Zeitablauf</vt:lpstr>
      <vt:lpstr>Theorie: Änderungen im Zeitablauf</vt:lpstr>
      <vt:lpstr>Theorie: Änderungen im Zeitablauf</vt:lpstr>
      <vt:lpstr>Theorie: Änderungen im Zeitablauf</vt:lpstr>
      <vt:lpstr>Theorie: Änderungen im Zeitablauf</vt:lpstr>
      <vt:lpstr>Theorie: Änderungen im Zeitablauf</vt:lpstr>
      <vt:lpstr>Mechanismen zur Modellweiterentwicklung bei Produktänderungen</vt:lpstr>
      <vt:lpstr>Modell unter Berücksichtigung zeitl. Änderungen</vt:lpstr>
      <vt:lpstr>Nachtrag zu Konfigurierbare Vertragsattribute tatsächliches Modell</vt:lpstr>
      <vt:lpstr>Abbildung zeitlicher Änderungen im Sourcecode</vt:lpstr>
      <vt:lpstr>Modellierung &amp; Produktdefinition</vt:lpstr>
      <vt:lpstr>Produktattribute in Anpassungsstufen</vt:lpstr>
      <vt:lpstr>Beispiel: Berechnung VorschlagVersSumme</vt:lpstr>
      <vt:lpstr>Demo: Berechnung VorschlagVersSumme</vt:lpstr>
      <vt:lpstr>Übung</vt:lpstr>
      <vt:lpstr>Modellierung &amp; Produktdefinition</vt:lpstr>
      <vt:lpstr>Demo: Zugriff auf Informationen zur Laufzeit</vt:lpstr>
      <vt:lpstr>Übungen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Kuntz</cp:lastModifiedBy>
  <cp:revision>1683</cp:revision>
  <cp:lastPrinted>2012-07-27T08:00:17Z</cp:lastPrinted>
  <dcterms:created xsi:type="dcterms:W3CDTF">2005-03-22T09:36:15Z</dcterms:created>
  <dcterms:modified xsi:type="dcterms:W3CDTF">2012-11-15T18:51:11Z</dcterms:modified>
  <cp:category>Master</cp:category>
  <cp:contentStatus>RELEASED</cp:contentStatus>
</cp:coreProperties>
</file>