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7" r:id="rId3"/>
    <p:sldId id="353" r:id="rId4"/>
    <p:sldId id="348" r:id="rId5"/>
    <p:sldId id="349" r:id="rId6"/>
    <p:sldId id="350" r:id="rId7"/>
    <p:sldId id="352" r:id="rId8"/>
    <p:sldId id="351" r:id="rId9"/>
    <p:sldId id="343" r:id="rId10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256"/>
            <p14:sldId id="347"/>
            <p14:sldId id="353"/>
            <p14:sldId id="348"/>
            <p14:sldId id="349"/>
            <p14:sldId id="350"/>
            <p14:sldId id="352"/>
            <p14:sldId id="351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68" autoAdjust="0"/>
    <p:restoredTop sz="86627" autoAdjust="0"/>
  </p:normalViewPr>
  <p:slideViewPr>
    <p:cSldViewPr snapToObjects="1" showGuides="1">
      <p:cViewPr varScale="1">
        <p:scale>
          <a:sx n="90" d="100"/>
          <a:sy n="90" d="100"/>
        </p:scale>
        <p:origin x="-1812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6466A1-D5D1-427E-B9D6-D94F4D651F2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F1E662E-CA7E-4F2F-AD2C-92557A52143E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C16D60B-9941-4F07-9F97-E64176A91BA2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109B8C5-69CE-421B-A2C3-4177F0BE4F4F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CBADFA-8908-4EFE-9846-5EC89E67C557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F160FF-4920-46DF-8C09-758F9EF8625C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0A096FA-053D-4D73-8EBB-3EFEB163C39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F927AAE-3477-4440-A9D8-D2D428227C1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5B121C-19E5-4850-BD92-D180BE0083C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5303F9A-D1B0-4717-A573-F7CDCD4E414C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35AEBE4-1330-4656-83C5-D224FB2B4CC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0451C2A-33C7-4836-B55D-8657EAF757B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55D9B56-50B3-465B-A047-7B57E2C1E83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Einführungsschulung</a:t>
            </a:r>
          </a:p>
          <a:p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/>
            <a:r>
              <a:rPr lang="de-DE" dirty="0" smtClean="0"/>
              <a:t>Faktor-IPS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5131F4-391B-4105-8265-D0702FEB14A9}" type="datetime1">
              <a:rPr lang="de-DE" smtClean="0"/>
              <a:t>15.04.2015</a:t>
            </a:fld>
            <a:endParaRPr lang="de-DE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14790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403225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romanUcPeriod"/>
                        <a:tabLst>
                          <a:tab pos="539750" algn="l"/>
                        </a:tabLst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0" dirty="0" smtClean="0"/>
                        <a:t>II. UML Refresh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III. Modellierung &amp; Produktdefinition mit Faktor-IPS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IV. Customizing </a:t>
                      </a:r>
                      <a:r>
                        <a:rPr lang="de-DE" sz="1600" smtClean="0"/>
                        <a:t>&amp; Tools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93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– Film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6D60B-9941-4F07-9F97-E64176A91BA2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8927E6-B333-4617-A650-C4A7C5C231C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ist ein Modellierungs- und Produktdefinitions-werkzeug auf Basis von Java &amp;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9" name="Picture 6" descr="C:\Users\sermis\AppData\Local\Temp\0kxqfwny.3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664779"/>
            <a:ext cx="7809197" cy="3672433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1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3CE17C-1CFB-4FCD-BA37-7776E7556FA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Produkte basieren auf einem </a:t>
            </a:r>
            <a:r>
              <a:rPr lang="de-DE" dirty="0" smtClean="0"/>
              <a:t>Vertrags- und Produktmodell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27584" y="1448780"/>
            <a:ext cx="4032448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Modell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5220840" y="1448780"/>
            <a:ext cx="3475810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Produkte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2855463" y="2636913"/>
            <a:ext cx="1848897" cy="15481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dirty="0" smtClean="0">
                <a:solidFill>
                  <a:schemeClr val="bg1"/>
                </a:solidFill>
                <a:sym typeface="Arial" charset="0"/>
              </a:rPr>
              <a:t>Produkt</a:t>
            </a: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2855463" y="3104964"/>
            <a:ext cx="18488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906941" y="3167680"/>
            <a:ext cx="1797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Bezeichnung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 Maximale Laufzeit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…</a:t>
            </a:r>
          </a:p>
          <a:p>
            <a:endParaRPr lang="de-DE" sz="1400" dirty="0"/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997015" y="2636913"/>
            <a:ext cx="1594765" cy="15481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dirty="0" smtClean="0">
                <a:solidFill>
                  <a:schemeClr val="bg1"/>
                </a:solidFill>
                <a:sym typeface="Arial" charset="0"/>
              </a:rPr>
              <a:t>Vertrag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41755" y="3167680"/>
            <a:ext cx="200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 smtClean="0">
                <a:solidFill>
                  <a:schemeClr val="bg1"/>
                </a:solidFill>
              </a:rPr>
              <a:t>Beginn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 Zahlweise</a:t>
            </a:r>
          </a:p>
          <a:p>
            <a:pPr>
              <a:buClr>
                <a:srgbClr val="EE7F00"/>
              </a:buClr>
              <a:buFont typeface="Wingdings" pitchFamily="2" charset="2"/>
              <a:buChar char="§"/>
            </a:pPr>
            <a:r>
              <a:rPr lang="de-DE" sz="1400" dirty="0" smtClean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>
            <a:off x="1005543" y="3099974"/>
            <a:ext cx="15841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 bwMode="auto">
          <a:xfrm>
            <a:off x="6084168" y="2475581"/>
            <a:ext cx="2016224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b="1" dirty="0" smtClean="0">
                <a:solidFill>
                  <a:schemeClr val="bg1"/>
                </a:solidFill>
                <a:sym typeface="Arial" charset="0"/>
              </a:rPr>
              <a:t>KFZ Basis</a:t>
            </a:r>
            <a:r>
              <a:rPr lang="de-DE" sz="1400" b="1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de-DE" sz="1400" b="1" dirty="0" smtClean="0">
                <a:solidFill>
                  <a:schemeClr val="bg1"/>
                </a:solidFill>
                <a:sym typeface="Arial" charset="0"/>
              </a:rPr>
              <a:t>2012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2591780" y="3787617"/>
            <a:ext cx="25463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 bwMode="auto">
          <a:xfrm>
            <a:off x="6084168" y="3645024"/>
            <a:ext cx="2016224" cy="9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400" b="1" dirty="0" smtClean="0">
                <a:solidFill>
                  <a:schemeClr val="bg1"/>
                </a:solidFill>
                <a:sym typeface="Arial" charset="0"/>
              </a:rPr>
              <a:t>KFZ Premium 2012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 rot="10800000" flipV="1">
            <a:off x="4704360" y="2907629"/>
            <a:ext cx="1379808" cy="4680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 rot="10800000">
            <a:off x="4704360" y="3626287"/>
            <a:ext cx="1379808" cy="3974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1392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B4DE2D-5A10-4D5E-9BBB-86669072491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ist ein Werkzeug für Produktentwickler und Anwendungsentwickler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 bwMode="auto">
          <a:xfrm>
            <a:off x="5220840" y="1466488"/>
            <a:ext cx="3475810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Produkte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827584" y="1448780"/>
            <a:ext cx="4032448" cy="396000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2000" b="1" dirty="0" smtClean="0">
                <a:solidFill>
                  <a:schemeClr val="tx2"/>
                </a:solidFill>
                <a:sym typeface="Arial" charset="0"/>
              </a:rPr>
              <a:t>Modell &amp; JAVA Code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9" y="1888025"/>
            <a:ext cx="3105917" cy="1908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0" y="3721900"/>
            <a:ext cx="3580664" cy="2047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Nach rechts gekrümmter Pfeil 25"/>
          <p:cNvSpPr/>
          <p:nvPr/>
        </p:nvSpPr>
        <p:spPr bwMode="auto">
          <a:xfrm>
            <a:off x="467544" y="3284984"/>
            <a:ext cx="520393" cy="956275"/>
          </a:xfrm>
          <a:prstGeom prst="curvedRightArrow">
            <a:avLst>
              <a:gd name="adj1" fmla="val 25000"/>
              <a:gd name="adj2" fmla="val 50000"/>
              <a:gd name="adj3" fmla="val 16301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63500" dir="2700000" algn="ctr" rotWithShape="0">
              <a:srgbClr val="000000">
                <a:alpha val="40000"/>
              </a:srgbClr>
            </a:outerShdw>
          </a:effectLst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5760132" y="2168860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037447" y="2291275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6169406" y="2402886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b="1" dirty="0" smtClean="0">
                <a:solidFill>
                  <a:schemeClr val="bg1"/>
                </a:solidFill>
                <a:sym typeface="Arial" charset="0"/>
              </a:rPr>
              <a:t>Produktbausteine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81374" y="3203975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6037447" y="3326390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6169406" y="3438001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b="1" dirty="0" smtClean="0">
                <a:solidFill>
                  <a:schemeClr val="bg1"/>
                </a:solidFill>
                <a:sym typeface="Arial" charset="0"/>
              </a:rPr>
              <a:t>Tabellen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5881374" y="4239090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6037447" y="4361505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t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dirty="0" smtClean="0">
                <a:sym typeface="Arial" charset="0"/>
              </a:rPr>
              <a:t>Produkt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6169406" y="4473116"/>
            <a:ext cx="1980220" cy="6120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144000" rIns="36000" bIns="36000" rtlCol="0" anchor="ctr" anchorCtr="0"/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</a:pPr>
            <a:r>
              <a:rPr lang="de-DE" sz="1100" b="1" dirty="0" smtClean="0">
                <a:solidFill>
                  <a:schemeClr val="bg1"/>
                </a:solidFill>
                <a:sym typeface="Arial" charset="0"/>
              </a:rPr>
              <a:t>Formeln</a:t>
            </a:r>
          </a:p>
        </p:txBody>
      </p:sp>
      <p:pic>
        <p:nvPicPr>
          <p:cNvPr id="36" name="Picture 2" descr="C:\Users\sermis\AppData\Local\Microsoft\Windows\Temporary Internet Files\Content.Outlook\K2IAQMZW\Fotolia_34890363_L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202" y="2636912"/>
            <a:ext cx="2923543" cy="2336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Abgerundetes Rechteck 36"/>
          <p:cNvSpPr/>
          <p:nvPr/>
        </p:nvSpPr>
        <p:spPr>
          <a:xfrm>
            <a:off x="1047400" y="4473156"/>
            <a:ext cx="1152000" cy="360000"/>
          </a:xfrm>
          <a:prstGeom prst="roundRect">
            <a:avLst>
              <a:gd name="adj" fmla="val 1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de-DE" sz="1100" dirty="0" smtClean="0"/>
              <a:t>Anwendungs-</a:t>
            </a:r>
            <a:r>
              <a:rPr lang="de-DE" sz="1100" dirty="0" err="1" smtClean="0"/>
              <a:t>entwickler</a:t>
            </a:r>
            <a:endParaRPr lang="de-DE" sz="1100" dirty="0"/>
          </a:p>
        </p:txBody>
      </p:sp>
      <p:pic>
        <p:nvPicPr>
          <p:cNvPr id="38" name="Picture 5" descr="C:\Users\sermis\AppData\Local\Microsoft\Windows\Temporary Internet Files\Content.Outlook\K2IAQMZW\eclipse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1700" y="3430377"/>
            <a:ext cx="1073827" cy="571452"/>
          </a:xfrm>
          <a:prstGeom prst="rect">
            <a:avLst/>
          </a:prstGeom>
          <a:noFill/>
        </p:spPr>
      </p:pic>
      <p:pic>
        <p:nvPicPr>
          <p:cNvPr id="39" name="Picture 2" descr="C:\Users\sermis\AppData\Local\Microsoft\Windows\Temporary Internet Files\Content.Outlook\K2IAQMZW\Fotolia_34890363_L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7215" y="2636912"/>
            <a:ext cx="2923217" cy="233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0" name="Gruppieren 53"/>
          <p:cNvGrpSpPr/>
          <p:nvPr/>
        </p:nvGrpSpPr>
        <p:grpSpPr>
          <a:xfrm>
            <a:off x="2428526" y="3933732"/>
            <a:ext cx="704587" cy="277582"/>
            <a:chOff x="776958" y="3444115"/>
            <a:chExt cx="1491294" cy="587517"/>
          </a:xfrm>
        </p:grpSpPr>
        <p:sp>
          <p:nvSpPr>
            <p:cNvPr id="41" name="Abgerundetes Rechteck 40"/>
            <p:cNvSpPr/>
            <p:nvPr/>
          </p:nvSpPr>
          <p:spPr>
            <a:xfrm>
              <a:off x="776958" y="3444115"/>
              <a:ext cx="1491294" cy="587517"/>
            </a:xfrm>
            <a:prstGeom prst="roundRect">
              <a:avLst>
                <a:gd name="adj" fmla="val 10000"/>
              </a:avLst>
            </a:prstGeom>
            <a:blipFill rotWithShape="0">
              <a:blip r:embed="rId6" cstate="print"/>
              <a:stretch>
                <a:fillRect/>
              </a:stretch>
            </a:blipFill>
            <a:ln w="3175">
              <a:solidFill>
                <a:srgbClr val="F2F2F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Abgerundetes Rechteck 8"/>
            <p:cNvSpPr/>
            <p:nvPr/>
          </p:nvSpPr>
          <p:spPr>
            <a:xfrm>
              <a:off x="794166" y="3461323"/>
              <a:ext cx="1456878" cy="553101"/>
            </a:xfrm>
            <a:prstGeom prst="rect">
              <a:avLst/>
            </a:prstGeom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 smtClean="0"/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grpSp>
        <p:nvGrpSpPr>
          <p:cNvPr id="43" name="Gruppieren 69"/>
          <p:cNvGrpSpPr/>
          <p:nvPr/>
        </p:nvGrpSpPr>
        <p:grpSpPr>
          <a:xfrm>
            <a:off x="6471367" y="3572716"/>
            <a:ext cx="1258534" cy="647412"/>
            <a:chOff x="3926201" y="3142536"/>
            <a:chExt cx="1726432" cy="888107"/>
          </a:xfrm>
        </p:grpSpPr>
        <p:sp>
          <p:nvSpPr>
            <p:cNvPr id="44" name="Abgerundetes Rechteck 43"/>
            <p:cNvSpPr/>
            <p:nvPr/>
          </p:nvSpPr>
          <p:spPr>
            <a:xfrm>
              <a:off x="3926201" y="3142536"/>
              <a:ext cx="1726432" cy="888107"/>
            </a:xfrm>
            <a:prstGeom prst="roundRect">
              <a:avLst>
                <a:gd name="adj" fmla="val 10000"/>
              </a:avLst>
            </a:prstGeom>
            <a:blipFill rotWithShape="0">
              <a:blip r:embed="rId7" cstate="print"/>
              <a:stretch>
                <a:fillRect/>
              </a:stretch>
            </a:blip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bgerundetes Rechteck 4"/>
            <p:cNvSpPr/>
            <p:nvPr/>
          </p:nvSpPr>
          <p:spPr>
            <a:xfrm>
              <a:off x="3952213" y="3168548"/>
              <a:ext cx="1674408" cy="836083"/>
            </a:xfrm>
            <a:prstGeom prst="rect">
              <a:avLst/>
            </a:prstGeom>
            <a:ln w="31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500" kern="1200" dirty="0"/>
            </a:p>
          </p:txBody>
        </p:sp>
      </p:grpSp>
      <p:sp>
        <p:nvSpPr>
          <p:cNvPr id="46" name="Abgerundetes Rechteck 45"/>
          <p:cNvSpPr/>
          <p:nvPr/>
        </p:nvSpPr>
        <p:spPr>
          <a:xfrm>
            <a:off x="5556899" y="4473156"/>
            <a:ext cx="1150777" cy="360000"/>
          </a:xfrm>
          <a:prstGeom prst="roundRect">
            <a:avLst>
              <a:gd name="adj" fmla="val 1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de-DE" sz="1100" dirty="0" smtClean="0"/>
              <a:t>Produkt-</a:t>
            </a:r>
          </a:p>
          <a:p>
            <a:pPr algn="ctr"/>
            <a:r>
              <a:rPr lang="de-DE" sz="1100" dirty="0" err="1" smtClean="0"/>
              <a:t>entwickler</a:t>
            </a:r>
            <a:endParaRPr lang="de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9471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A5B6AD-81B1-4761-8996-81F6614BD981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kann als klassisches Produktsystem eingesetzt werden.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927100" y="1341686"/>
            <a:ext cx="4681538" cy="251936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Operatives</a:t>
            </a:r>
          </a:p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System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2224088" y="1484561"/>
            <a:ext cx="1020762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224088" y="2205286"/>
            <a:ext cx="2159000" cy="1111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Geschäftslogik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375025" y="1484561"/>
            <a:ext cx="1008063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Batchjobs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2295525" y="2583111"/>
            <a:ext cx="1079500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/>
              <a:t>Geschäfts-objekte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998537" y="30688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Dienste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998537" y="22052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anchor="ctr" anchorCtr="0"/>
          <a:lstStyle/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Anbindung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err="1">
                <a:solidFill>
                  <a:schemeClr val="bg1"/>
                </a:solidFill>
              </a:rPr>
              <a:t>Umsysteme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427984" y="2205286"/>
            <a:ext cx="1116000" cy="15430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36000"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Anbindung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Faktor-IPS</a:t>
            </a: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557589" y="2583111"/>
            <a:ext cx="754062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 err="1"/>
              <a:t>GeVos</a:t>
            </a:r>
            <a:endParaRPr lang="de-DE" sz="1300" dirty="0"/>
          </a:p>
        </p:txBody>
      </p:sp>
      <p:sp>
        <p:nvSpPr>
          <p:cNvPr id="19" name="Rechteck 18"/>
          <p:cNvSpPr/>
          <p:nvPr/>
        </p:nvSpPr>
        <p:spPr bwMode="auto">
          <a:xfrm>
            <a:off x="6624774" y="1664804"/>
            <a:ext cx="1871662" cy="18002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 </a:t>
            </a:r>
            <a:r>
              <a:rPr lang="de-DE" sz="1800" b="1" dirty="0" err="1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Runtime</a:t>
            </a: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6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(Produkt Server)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6624774" y="4293096"/>
            <a:ext cx="1871662" cy="18002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</a:t>
            </a: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1" name="Pfeil nach rechts 20"/>
          <p:cNvSpPr/>
          <p:nvPr/>
        </p:nvSpPr>
        <p:spPr bwMode="auto">
          <a:xfrm>
            <a:off x="5652120" y="2348880"/>
            <a:ext cx="908050" cy="45243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cxnSp>
        <p:nvCxnSpPr>
          <p:cNvPr id="22" name="Gerade Verbindung 21"/>
          <p:cNvCxnSpPr/>
          <p:nvPr/>
        </p:nvCxnSpPr>
        <p:spPr bwMode="auto">
          <a:xfrm>
            <a:off x="250825" y="4005263"/>
            <a:ext cx="8642350" cy="0"/>
          </a:xfrm>
          <a:prstGeom prst="line">
            <a:avLst/>
          </a:prstGeom>
          <a:ln w="63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 bwMode="auto">
          <a:xfrm rot="5400000" flipH="1" flipV="1">
            <a:off x="7146634" y="3878975"/>
            <a:ext cx="756083" cy="14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 bwMode="auto">
          <a:xfrm>
            <a:off x="6711479" y="4724896"/>
            <a:ext cx="1677988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Modellierung &amp; Codegenerierung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711479" y="5372596"/>
            <a:ext cx="1677988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Produktdefinition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224088" y="3429248"/>
            <a:ext cx="2159000" cy="342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715963">
              <a:tabLst>
                <a:tab pos="715963" algn="l"/>
              </a:tabLst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Persistenz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27" name="Flussdiagramm: Magnetplattenspeicher 26"/>
          <p:cNvSpPr/>
          <p:nvPr/>
        </p:nvSpPr>
        <p:spPr bwMode="auto">
          <a:xfrm>
            <a:off x="2351088" y="3474057"/>
            <a:ext cx="449262" cy="257175"/>
          </a:xfrm>
          <a:prstGeom prst="flowChartMagneticDisk">
            <a:avLst/>
          </a:prstGeom>
          <a:solidFill>
            <a:schemeClr val="accent5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 sz="1300"/>
          </a:p>
        </p:txBody>
      </p:sp>
      <p:sp>
        <p:nvSpPr>
          <p:cNvPr id="28" name="Rechteck 27"/>
          <p:cNvSpPr/>
          <p:nvPr/>
        </p:nvSpPr>
        <p:spPr bwMode="auto">
          <a:xfrm>
            <a:off x="970582" y="4293096"/>
            <a:ext cx="4681538" cy="180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de-DE" sz="1600" b="1" dirty="0" smtClean="0">
                <a:solidFill>
                  <a:schemeClr val="bg1"/>
                </a:solidFill>
              </a:rPr>
              <a:t>Entwicklungsumgebung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rot="16200000" flipV="1">
            <a:off x="3187046" y="4059466"/>
            <a:ext cx="395248" cy="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755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457F8-24B0-4EBE-8349-97DB722E2B9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Faktor-IPS kann </a:t>
            </a:r>
            <a:r>
              <a:rPr lang="de-DE" dirty="0" smtClean="0"/>
              <a:t>als </a:t>
            </a:r>
            <a:r>
              <a:rPr lang="de-DE" dirty="0" smtClean="0"/>
              <a:t>Entwicklungswerkzeug für ein operatives System und als </a:t>
            </a:r>
            <a:r>
              <a:rPr lang="de-DE" dirty="0" err="1" smtClean="0"/>
              <a:t>Produktkonfigurator</a:t>
            </a:r>
            <a:r>
              <a:rPr lang="de-DE" dirty="0" smtClean="0"/>
              <a:t> verwendet werden.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 bwMode="auto">
          <a:xfrm>
            <a:off x="972000" y="4294800"/>
            <a:ext cx="7821613" cy="1800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de-DE" sz="1800" b="1" dirty="0" err="1" smtClean="0">
                <a:solidFill>
                  <a:schemeClr val="bg1"/>
                </a:solidFill>
              </a:rPr>
              <a:t>Eclipse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927100" y="1341686"/>
            <a:ext cx="4681538" cy="251936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Operatives</a:t>
            </a:r>
          </a:p>
          <a:p>
            <a:pPr>
              <a:defRPr/>
            </a:pPr>
            <a:r>
              <a:rPr lang="de-DE" sz="1600" b="1" dirty="0">
                <a:solidFill>
                  <a:schemeClr val="accent4"/>
                </a:solidFill>
              </a:rPr>
              <a:t>System</a:t>
            </a:r>
          </a:p>
        </p:txBody>
      </p:sp>
      <p:sp>
        <p:nvSpPr>
          <p:cNvPr id="49" name="Abgerundetes Rechteck 48"/>
          <p:cNvSpPr/>
          <p:nvPr/>
        </p:nvSpPr>
        <p:spPr bwMode="auto">
          <a:xfrm>
            <a:off x="2224088" y="1484561"/>
            <a:ext cx="1020762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224088" y="2205286"/>
            <a:ext cx="2159000" cy="11112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Geschäftslogik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375025" y="1484561"/>
            <a:ext cx="1008063" cy="576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Batchjobs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2295525" y="2583111"/>
            <a:ext cx="1079500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/>
              <a:t>Geschäfts-objekte</a:t>
            </a: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998537" y="30688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Dienste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998537" y="2205286"/>
            <a:ext cx="1116000" cy="75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anchor="ctr" anchorCtr="0"/>
          <a:lstStyle/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Anbindung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de-DE" sz="1300" dirty="0" err="1">
                <a:solidFill>
                  <a:schemeClr val="bg1"/>
                </a:solidFill>
              </a:rPr>
              <a:t>Umsysteme</a:t>
            </a: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 bwMode="auto">
          <a:xfrm>
            <a:off x="4427984" y="2205286"/>
            <a:ext cx="1116000" cy="15430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36000" anchor="ctr" anchorCtr="0"/>
          <a:lstStyle/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Anbindung</a:t>
            </a:r>
          </a:p>
          <a:p>
            <a:pPr algn="ctr">
              <a:defRPr/>
            </a:pPr>
            <a:r>
              <a:rPr lang="de-DE" sz="1300" dirty="0">
                <a:solidFill>
                  <a:schemeClr val="bg1"/>
                </a:solidFill>
              </a:rPr>
              <a:t>Faktor-IPS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3557589" y="2583111"/>
            <a:ext cx="754062" cy="6302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300" dirty="0" err="1"/>
              <a:t>GeVos</a:t>
            </a:r>
            <a:endParaRPr lang="de-DE" sz="1300" dirty="0"/>
          </a:p>
        </p:txBody>
      </p:sp>
      <p:sp>
        <p:nvSpPr>
          <p:cNvPr id="57" name="Rechteck 56"/>
          <p:cNvSpPr/>
          <p:nvPr/>
        </p:nvSpPr>
        <p:spPr bwMode="auto">
          <a:xfrm>
            <a:off x="6624774" y="1664804"/>
            <a:ext cx="1871662" cy="18002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 </a:t>
            </a:r>
            <a:r>
              <a:rPr lang="de-DE" sz="1800" b="1" dirty="0" err="1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Runtime</a:t>
            </a: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6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(Produkt Server)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6624774" y="4437112"/>
            <a:ext cx="1871662" cy="1368152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</a:t>
            </a: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" name="Pfeil nach rechts 58"/>
          <p:cNvSpPr/>
          <p:nvPr/>
        </p:nvSpPr>
        <p:spPr bwMode="auto">
          <a:xfrm>
            <a:off x="5652120" y="2348880"/>
            <a:ext cx="908050" cy="452437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de-DE"/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250825" y="4005263"/>
            <a:ext cx="8642350" cy="0"/>
          </a:xfrm>
          <a:prstGeom prst="line">
            <a:avLst/>
          </a:prstGeom>
          <a:ln w="63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auto">
          <a:xfrm rot="5400000" flipH="1" flipV="1">
            <a:off x="7146634" y="3878975"/>
            <a:ext cx="756083" cy="149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 bwMode="auto">
          <a:xfrm>
            <a:off x="6711479" y="4940348"/>
            <a:ext cx="1677988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Produktdefinition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2224088" y="3429248"/>
            <a:ext cx="2159000" cy="3429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715963">
              <a:tabLst>
                <a:tab pos="715963" algn="l"/>
              </a:tabLst>
              <a:defRPr/>
            </a:pPr>
            <a:r>
              <a:rPr lang="de-DE" sz="1300" dirty="0" smtClean="0">
                <a:solidFill>
                  <a:schemeClr val="bg1"/>
                </a:solidFill>
              </a:rPr>
              <a:t>Persistenz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64" name="Flussdiagramm: Magnetplattenspeicher 63"/>
          <p:cNvSpPr/>
          <p:nvPr/>
        </p:nvSpPr>
        <p:spPr bwMode="auto">
          <a:xfrm>
            <a:off x="2351088" y="3474057"/>
            <a:ext cx="449262" cy="257175"/>
          </a:xfrm>
          <a:prstGeom prst="flowChartMagneticDisk">
            <a:avLst/>
          </a:prstGeom>
          <a:solidFill>
            <a:schemeClr val="accent5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 sz="1300"/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2351088" y="4473090"/>
            <a:ext cx="3192896" cy="1332173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r>
              <a:rPr lang="de-DE" sz="1800" b="1" dirty="0" smtClean="0">
                <a:solidFill>
                  <a:schemeClr val="accent3"/>
                </a:solidFill>
                <a:latin typeface="Arial" charset="0"/>
                <a:cs typeface="Arial" charset="0"/>
                <a:sym typeface="Arial" charset="0"/>
              </a:rPr>
              <a:t>Faktor-IPS</a:t>
            </a:r>
          </a:p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defRPr/>
            </a:pPr>
            <a:endParaRPr lang="de-DE" sz="1800" b="1" dirty="0">
              <a:solidFill>
                <a:schemeClr val="accent3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6" name="Abgerundetes Rechteck 65"/>
          <p:cNvSpPr/>
          <p:nvPr/>
        </p:nvSpPr>
        <p:spPr bwMode="auto">
          <a:xfrm>
            <a:off x="2509801" y="4904890"/>
            <a:ext cx="2782279" cy="57626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 w="0">
            <a:solidFill>
              <a:schemeClr val="bg1">
                <a:lumMod val="75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1"/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Modellierung &amp; Codegenerierung</a:t>
            </a:r>
          </a:p>
        </p:txBody>
      </p:sp>
      <p:cxnSp>
        <p:nvCxnSpPr>
          <p:cNvPr id="67" name="Gerade Verbindung mit Pfeil 66"/>
          <p:cNvCxnSpPr/>
          <p:nvPr/>
        </p:nvCxnSpPr>
        <p:spPr bwMode="auto">
          <a:xfrm rot="5400000" flipH="1" flipV="1">
            <a:off x="2158316" y="3822011"/>
            <a:ext cx="1012536" cy="1592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 bwMode="auto">
          <a:xfrm rot="5400000" flipH="1" flipV="1">
            <a:off x="3041844" y="4095062"/>
            <a:ext cx="468026" cy="1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 bwMode="auto">
          <a:xfrm rot="5400000" flipH="1" flipV="1">
            <a:off x="4734031" y="4059059"/>
            <a:ext cx="540035" cy="1"/>
          </a:xfrm>
          <a:prstGeom prst="straightConnector1">
            <a:avLst/>
          </a:prstGeom>
          <a:ln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 bwMode="auto">
          <a:xfrm rot="16200000" flipV="1">
            <a:off x="3543663" y="3819107"/>
            <a:ext cx="976554" cy="1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671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6AE2F2-6B15-40C1-B689-64FD91896D6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</a:t>
            </a:r>
            <a:r>
              <a:rPr lang="de-DE" smtClean="0"/>
              <a:t>der Übungen</a:t>
            </a:r>
            <a:endParaRPr lang="pt-BR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Mini-Tarifrechner </a:t>
            </a:r>
            <a:r>
              <a:rPr lang="de-DE" dirty="0" smtClean="0"/>
              <a:t>für </a:t>
            </a:r>
            <a:r>
              <a:rPr lang="de-DE" dirty="0" smtClean="0"/>
              <a:t>Hausrat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Einführung einer neuen Produktgeneration</a:t>
            </a:r>
            <a:endParaRPr lang="de-DE" dirty="0"/>
          </a:p>
          <a:p>
            <a:endParaRPr lang="pt-B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31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Bildschirmpräsentation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Master - ConVista General </vt:lpstr>
      <vt:lpstr>PowerPoint-Präsentation</vt:lpstr>
      <vt:lpstr>Agenda</vt:lpstr>
      <vt:lpstr>Faktor-IPS – Film</vt:lpstr>
      <vt:lpstr>Faktor-IPS ist ein Modellierungs- und Produktdefinitions-werkzeug auf Basis von Java &amp; Eclipse.</vt:lpstr>
      <vt:lpstr>Konkrete Produkte basieren auf einem Vertrags- und Produktmodell</vt:lpstr>
      <vt:lpstr>Faktor-IPS ist ein Werkzeug für Produktentwickler und Anwendungsentwickler</vt:lpstr>
      <vt:lpstr>Faktor-IPS kann als klassisches Produktsystem eingesetzt werden.</vt:lpstr>
      <vt:lpstr>Faktor-IPS kann als Entwicklungswerkzeug für ein operatives System und als Produktkonfigurator verwendet werden.</vt:lpstr>
      <vt:lpstr>Ziel der Übungen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1628</cp:revision>
  <cp:lastPrinted>2012-11-19T11:42:38Z</cp:lastPrinted>
  <dcterms:created xsi:type="dcterms:W3CDTF">2005-03-22T09:36:15Z</dcterms:created>
  <dcterms:modified xsi:type="dcterms:W3CDTF">2015-04-15T16:13:38Z</dcterms:modified>
  <cp:category>Master</cp:category>
  <cp:contentStatus>RELEASED</cp:contentStatus>
</cp:coreProperties>
</file>