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353" r:id="rId2"/>
    <p:sldId id="354" r:id="rId3"/>
    <p:sldId id="355" r:id="rId4"/>
    <p:sldId id="356" r:id="rId5"/>
    <p:sldId id="357" r:id="rId6"/>
    <p:sldId id="358" r:id="rId7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53"/>
            <p14:sldId id="354"/>
            <p14:sldId id="355"/>
            <p14:sldId id="356"/>
            <p14:sldId id="357"/>
            <p14:sldId id="3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77" d="100"/>
          <a:sy n="77" d="100"/>
        </p:scale>
        <p:origin x="-1440" y="-96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B55EC9F-EAAC-40EF-A1B5-F169B01641AF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AAA7A67-18F5-4609-A246-E110891C3FD7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4B71CED-91B4-4FAD-9333-F86605A3667C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7AA3C18-C3CC-42A6-AF3E-A19ECD4CAB02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27D4152-D75E-414A-80AC-A1DE07E3F2BA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788AA5D-F95C-43DE-A7B4-D7857C4A1DAC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409D483-5A6C-404E-BF67-0F38A5264A02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278A1B2-4307-43A3-9322-34CDDDE87A27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4528959-9B37-41A0-A4B2-B2CFAF7EF4C3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86D2B30-5EF5-4C9B-A13F-51DA274F57D3}" type="datetime1">
              <a:rPr lang="de-DE" smtClean="0"/>
              <a:t>15.04.2015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D782B4F-F4DE-4E8A-950B-3ECF751A11B0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45EA214-B2DB-401D-BE28-1C18E2649E00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91D44F40-6D36-4928-8369-8C0181FC5795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FD351C-B18D-4BA5-86EC-E9F68891C6A7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67557"/>
              </p:ext>
            </p:extLst>
          </p:nvPr>
        </p:nvGraphicFramePr>
        <p:xfrm>
          <a:off x="269448" y="1760896"/>
          <a:ext cx="8623727" cy="281472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I. Motivation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b="1" dirty="0" smtClean="0"/>
                        <a:t>II. UML Refresh</a:t>
                      </a:r>
                      <a:endParaRPr lang="de-DE" sz="1600" b="1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III. Modellierung &amp; Produktdefinition mit Faktor-IPS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dirty="0" smtClean="0"/>
                        <a:t>IV. Customizing &amp; Tools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1602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7347A0-E68A-40AE-A1D3-3680BC437836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Klassen, Attribute und Instanzen</a:t>
            </a:r>
            <a:endParaRPr lang="de-DE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5148064" y="2348920"/>
            <a:ext cx="2016000" cy="720000"/>
            <a:chOff x="4932040" y="4509405"/>
            <a:chExt cx="2052000" cy="863811"/>
          </a:xfrm>
        </p:grpSpPr>
        <p:sp>
          <p:nvSpPr>
            <p:cNvPr id="22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900" smtClean="0">
                  <a:solidFill>
                    <a:srgbClr val="005596"/>
                  </a:solidFill>
                </a:rPr>
                <a:t>Produktname = “HR-Kompakt”</a:t>
              </a:r>
              <a:endParaRPr lang="de-DE" sz="900">
                <a:solidFill>
                  <a:srgbClr val="005596"/>
                </a:solidFill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u="sng" dirty="0" smtClean="0">
                  <a:solidFill>
                    <a:srgbClr val="FFFFFF"/>
                  </a:solidFill>
                </a:rPr>
                <a:t>HR-Kompakt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722787" y="2303258"/>
            <a:ext cx="1800000" cy="2025882"/>
            <a:chOff x="4852416" y="1650283"/>
            <a:chExt cx="3600000" cy="2025882"/>
          </a:xfrm>
        </p:grpSpPr>
        <p:sp>
          <p:nvSpPr>
            <p:cNvPr id="25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852416" y="2020165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1200" smtClean="0">
                  <a:solidFill>
                    <a:srgbClr val="005596"/>
                  </a:solidFill>
                </a:rPr>
                <a:t>Produktname: String</a:t>
              </a:r>
              <a:endParaRPr lang="de-DE" sz="1200">
                <a:solidFill>
                  <a:srgbClr val="005596"/>
                </a:solidFill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52416" y="1650283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smtClean="0">
                  <a:solidFill>
                    <a:srgbClr val="FFFFFF"/>
                  </a:solidFill>
                </a:rPr>
                <a:t>HausratProdukt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5142967" y="3500468"/>
            <a:ext cx="2016000" cy="720000"/>
            <a:chOff x="7092508" y="4661520"/>
            <a:chExt cx="2052000" cy="864096"/>
          </a:xfrm>
        </p:grpSpPr>
        <p:sp>
          <p:nvSpPr>
            <p:cNvPr id="28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092508" y="50314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900" smtClean="0">
                  <a:solidFill>
                    <a:srgbClr val="005596"/>
                  </a:solidFill>
                </a:rPr>
                <a:t>Produktname = “HR-Optimal”</a:t>
              </a:r>
              <a:endParaRPr lang="de-DE" sz="900">
                <a:solidFill>
                  <a:srgbClr val="005596"/>
                </a:solidFill>
              </a:endParaRPr>
            </a:p>
          </p:txBody>
        </p:sp>
        <p:sp>
          <p:nvSpPr>
            <p:cNvPr id="29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092508" y="4661520"/>
              <a:ext cx="2052000" cy="36988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u="sng" dirty="0" smtClean="0">
                  <a:solidFill>
                    <a:srgbClr val="FFFFFF"/>
                  </a:solidFill>
                </a:rPr>
                <a:t>HR-Optimal</a:t>
              </a:r>
            </a:p>
          </p:txBody>
        </p:sp>
      </p:grpSp>
      <p:cxnSp>
        <p:nvCxnSpPr>
          <p:cNvPr id="30" name="Gerade Verbindung mit Pfeil 29"/>
          <p:cNvCxnSpPr/>
          <p:nvPr/>
        </p:nvCxnSpPr>
        <p:spPr bwMode="auto">
          <a:xfrm flipH="1">
            <a:off x="3522788" y="2744384"/>
            <a:ext cx="162527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1" name="Gerade Verbindung mit Pfeil 30"/>
          <p:cNvCxnSpPr>
            <a:stCxn id="29" idx="1"/>
          </p:cNvCxnSpPr>
          <p:nvPr/>
        </p:nvCxnSpPr>
        <p:spPr bwMode="auto">
          <a:xfrm flipH="1">
            <a:off x="3522788" y="3654568"/>
            <a:ext cx="162017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2" name="Textfeld 31"/>
          <p:cNvSpPr txBox="1"/>
          <p:nvPr/>
        </p:nvSpPr>
        <p:spPr>
          <a:xfrm>
            <a:off x="3882827" y="3392456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rgbClr val="005596"/>
                </a:solidFill>
              </a:rPr>
              <a:t>&lt;&lt;</a:t>
            </a:r>
            <a:r>
              <a:rPr lang="de-DE" sz="900" dirty="0" err="1" smtClean="0">
                <a:solidFill>
                  <a:srgbClr val="005596"/>
                </a:solidFill>
              </a:rPr>
              <a:t>instanceOf</a:t>
            </a:r>
            <a:r>
              <a:rPr lang="de-DE" sz="900" dirty="0" smtClean="0">
                <a:solidFill>
                  <a:srgbClr val="005596"/>
                </a:solidFill>
              </a:rPr>
              <a:t>&gt;&gt;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885376" y="2460625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rgbClr val="005596"/>
                </a:solidFill>
              </a:rPr>
              <a:t>&lt;&lt;</a:t>
            </a:r>
            <a:r>
              <a:rPr lang="de-DE" sz="900" dirty="0" err="1" smtClean="0">
                <a:solidFill>
                  <a:srgbClr val="005596"/>
                </a:solidFill>
              </a:rPr>
              <a:t>instanceOf</a:t>
            </a:r>
            <a:r>
              <a:rPr lang="de-DE" sz="900" dirty="0" smtClean="0">
                <a:solidFill>
                  <a:srgbClr val="005596"/>
                </a:solidFill>
              </a:rPr>
              <a:t>&gt;&gt;</a:t>
            </a:r>
          </a:p>
        </p:txBody>
      </p:sp>
      <p:sp>
        <p:nvSpPr>
          <p:cNvPr id="35" name="Ellipse 34"/>
          <p:cNvSpPr>
            <a:spLocks noChangeAspect="1"/>
          </p:cNvSpPr>
          <p:nvPr/>
        </p:nvSpPr>
        <p:spPr bwMode="auto">
          <a:xfrm>
            <a:off x="1760937" y="2370377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36" name="Ellipse 35"/>
          <p:cNvSpPr>
            <a:spLocks noChangeAspect="1"/>
          </p:cNvSpPr>
          <p:nvPr/>
        </p:nvSpPr>
        <p:spPr bwMode="auto">
          <a:xfrm>
            <a:off x="5181117" y="2389856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37" name="Ellipse 36"/>
          <p:cNvSpPr>
            <a:spLocks noChangeAspect="1"/>
          </p:cNvSpPr>
          <p:nvPr/>
        </p:nvSpPr>
        <p:spPr bwMode="auto">
          <a:xfrm>
            <a:off x="5178878" y="3545297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377466" y="1719465"/>
            <a:ext cx="97210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Klasse</a:t>
            </a:r>
          </a:p>
        </p:txBody>
      </p:sp>
      <p:cxnSp>
        <p:nvCxnSpPr>
          <p:cNvPr id="41" name="Gerade Verbindung 40"/>
          <p:cNvCxnSpPr/>
          <p:nvPr/>
        </p:nvCxnSpPr>
        <p:spPr bwMode="auto">
          <a:xfrm>
            <a:off x="1079612" y="2038389"/>
            <a:ext cx="643175" cy="264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feld 41"/>
          <p:cNvSpPr txBox="1"/>
          <p:nvPr/>
        </p:nvSpPr>
        <p:spPr>
          <a:xfrm>
            <a:off x="429091" y="2767182"/>
            <a:ext cx="97210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Attribut</a:t>
            </a:r>
          </a:p>
        </p:txBody>
      </p:sp>
      <p:cxnSp>
        <p:nvCxnSpPr>
          <p:cNvPr id="44" name="Gerade Verbindung 43"/>
          <p:cNvCxnSpPr>
            <a:stCxn id="42" idx="3"/>
          </p:cNvCxnSpPr>
          <p:nvPr/>
        </p:nvCxnSpPr>
        <p:spPr bwMode="auto">
          <a:xfrm>
            <a:off x="1401199" y="2926644"/>
            <a:ext cx="359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336196" y="1398910"/>
            <a:ext cx="97210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Instanz</a:t>
            </a:r>
          </a:p>
        </p:txBody>
      </p:sp>
      <p:cxnSp>
        <p:nvCxnSpPr>
          <p:cNvPr id="47" name="Gerade Verbindung 46"/>
          <p:cNvCxnSpPr>
            <a:stCxn id="45" idx="2"/>
            <a:endCxn id="23" idx="0"/>
          </p:cNvCxnSpPr>
          <p:nvPr/>
        </p:nvCxnSpPr>
        <p:spPr bwMode="auto">
          <a:xfrm flipH="1">
            <a:off x="6156064" y="1717834"/>
            <a:ext cx="666186" cy="631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feld 47"/>
          <p:cNvSpPr txBox="1"/>
          <p:nvPr/>
        </p:nvSpPr>
        <p:spPr>
          <a:xfrm>
            <a:off x="6624228" y="4761148"/>
            <a:ext cx="97210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Instanz</a:t>
            </a:r>
          </a:p>
        </p:txBody>
      </p:sp>
      <p:cxnSp>
        <p:nvCxnSpPr>
          <p:cNvPr id="50" name="Gerade Verbindung 49"/>
          <p:cNvCxnSpPr>
            <a:stCxn id="48" idx="0"/>
            <a:endCxn id="28" idx="2"/>
          </p:cNvCxnSpPr>
          <p:nvPr/>
        </p:nvCxnSpPr>
        <p:spPr bwMode="auto">
          <a:xfrm flipH="1" flipV="1">
            <a:off x="6150967" y="4220468"/>
            <a:ext cx="959315" cy="540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4128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27678B-1922-4626-A64B-1E2EE60B6943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Beziehungen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5113366" y="2041456"/>
            <a:ext cx="2410962" cy="1367953"/>
            <a:chOff x="4852416" y="1650282"/>
            <a:chExt cx="3600001" cy="1522667"/>
          </a:xfrm>
        </p:grpSpPr>
        <p:sp>
          <p:nvSpPr>
            <p:cNvPr id="6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852416" y="2020164"/>
              <a:ext cx="3600000" cy="11527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72000" rIns="36000" bIns="182880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100" dirty="0">
                <a:solidFill>
                  <a:srgbClr val="005596"/>
                </a:solidFill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52417" y="1650282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HausratProdukt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1151620" y="2041456"/>
            <a:ext cx="2289819" cy="1368535"/>
            <a:chOff x="254719" y="1638296"/>
            <a:chExt cx="3600000" cy="1084664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1894960"/>
              <a:ext cx="3600000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264370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3467164" y="2924944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*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16498" y="2924944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rgbClr val="005596"/>
                </a:solidFill>
              </a:rPr>
              <a:t>1</a:t>
            </a:r>
            <a:endParaRPr lang="pt-BR" sz="1200" dirty="0" err="1" smtClean="0">
              <a:solidFill>
                <a:srgbClr val="005596"/>
              </a:solidFill>
            </a:endParaRPr>
          </a:p>
        </p:txBody>
      </p:sp>
      <p:sp>
        <p:nvSpPr>
          <p:cNvPr id="13" name="Ellipse 12"/>
          <p:cNvSpPr>
            <a:spLocks noChangeAspect="1"/>
          </p:cNvSpPr>
          <p:nvPr/>
        </p:nvSpPr>
        <p:spPr bwMode="auto">
          <a:xfrm>
            <a:off x="1218827" y="206164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14" name="Ellipse 13"/>
          <p:cNvSpPr>
            <a:spLocks noChangeAspect="1"/>
          </p:cNvSpPr>
          <p:nvPr/>
        </p:nvSpPr>
        <p:spPr bwMode="auto">
          <a:xfrm>
            <a:off x="5177658" y="2071564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cxnSp>
        <p:nvCxnSpPr>
          <p:cNvPr id="15" name="Gerade Verbindung 14"/>
          <p:cNvCxnSpPr>
            <a:stCxn id="9" idx="3"/>
            <a:endCxn id="6" idx="1"/>
          </p:cNvCxnSpPr>
          <p:nvPr/>
        </p:nvCxnSpPr>
        <p:spPr bwMode="auto">
          <a:xfrm>
            <a:off x="3441439" y="2887642"/>
            <a:ext cx="1671927" cy="39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/>
          <p:cNvSpPr txBox="1"/>
          <p:nvPr/>
        </p:nvSpPr>
        <p:spPr>
          <a:xfrm>
            <a:off x="3778162" y="1420856"/>
            <a:ext cx="113833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Beziehung</a:t>
            </a:r>
          </a:p>
        </p:txBody>
      </p:sp>
      <p:cxnSp>
        <p:nvCxnSpPr>
          <p:cNvPr id="23" name="Gerade Verbindung 22"/>
          <p:cNvCxnSpPr/>
          <p:nvPr/>
        </p:nvCxnSpPr>
        <p:spPr bwMode="auto">
          <a:xfrm>
            <a:off x="4277402" y="1844824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1650874" y="3969060"/>
            <a:ext cx="5873454" cy="88831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Jeder Hausratvertrag basiert auf genau einem Hausratprodukt.</a:t>
            </a:r>
          </a:p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Auf Basis eines Hausratproduktes können beliebig viele Hausratverträge abgeschlossen werden.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01893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F77185-5CA2-4EC0-8C9C-FF54F3F28519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Kompositionen</a:t>
            </a:r>
            <a:endParaRPr lang="de-DE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0410" y="2008179"/>
            <a:ext cx="4040064" cy="628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7211" y="1638296"/>
            <a:ext cx="4043263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rgbClr val="FFFFFF"/>
                </a:solidFill>
              </a:rPr>
              <a:t>HausratVertrag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8" name="Raute 7"/>
          <p:cNvSpPr/>
          <p:nvPr>
            <p:custDataLst>
              <p:tags r:id="rId3"/>
            </p:custDataLst>
          </p:nvPr>
        </p:nvSpPr>
        <p:spPr bwMode="gray">
          <a:xfrm>
            <a:off x="3227411" y="2676514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9" name="Raute 8"/>
          <p:cNvSpPr/>
          <p:nvPr>
            <p:custDataLst>
              <p:tags r:id="rId4"/>
            </p:custDataLst>
          </p:nvPr>
        </p:nvSpPr>
        <p:spPr bwMode="gray">
          <a:xfrm>
            <a:off x="5532541" y="2676514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 bwMode="auto">
          <a:xfrm flipH="1">
            <a:off x="3357126" y="3086523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 flipH="1">
            <a:off x="5662256" y="3086523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36256" y="4485788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36256" y="4115905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</a:rPr>
              <a:t>HausratZusatzdeckung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31126" y="4115905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rgbClr val="FFFFFF"/>
                </a:solidFill>
              </a:rPr>
              <a:t>HausratGrunddeckung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75993" y="3724428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1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680385" y="3658600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>
                <a:solidFill>
                  <a:srgbClr val="005596"/>
                </a:solidFill>
              </a:rPr>
              <a:t>*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31126" y="4485788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 bwMode="auto">
          <a:xfrm>
            <a:off x="2627784" y="171523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19" name="Ellipse 18"/>
          <p:cNvSpPr>
            <a:spLocks noChangeAspect="1"/>
          </p:cNvSpPr>
          <p:nvPr/>
        </p:nvSpPr>
        <p:spPr bwMode="auto">
          <a:xfrm>
            <a:off x="2375780" y="4192845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0" name="Ellipse 19"/>
          <p:cNvSpPr>
            <a:spLocks noChangeAspect="1"/>
          </p:cNvSpPr>
          <p:nvPr/>
        </p:nvSpPr>
        <p:spPr bwMode="auto">
          <a:xfrm>
            <a:off x="4680036" y="4192845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475656" y="3339676"/>
            <a:ext cx="126012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Komposition</a:t>
            </a:r>
          </a:p>
        </p:txBody>
      </p:sp>
      <p:cxnSp>
        <p:nvCxnSpPr>
          <p:cNvPr id="22" name="Gerade Verbindung 21"/>
          <p:cNvCxnSpPr>
            <a:stCxn id="21" idx="3"/>
          </p:cNvCxnSpPr>
          <p:nvPr/>
        </p:nvCxnSpPr>
        <p:spPr bwMode="auto">
          <a:xfrm>
            <a:off x="2735784" y="3499138"/>
            <a:ext cx="4916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6590474" y="3361788"/>
            <a:ext cx="126012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Komposition</a:t>
            </a:r>
          </a:p>
        </p:txBody>
      </p:sp>
      <p:cxnSp>
        <p:nvCxnSpPr>
          <p:cNvPr id="25" name="Gerade Verbindung 24"/>
          <p:cNvCxnSpPr/>
          <p:nvPr/>
        </p:nvCxnSpPr>
        <p:spPr bwMode="auto">
          <a:xfrm>
            <a:off x="5903559" y="3508183"/>
            <a:ext cx="4916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feld 26"/>
          <p:cNvSpPr txBox="1"/>
          <p:nvPr/>
        </p:nvSpPr>
        <p:spPr>
          <a:xfrm>
            <a:off x="1632115" y="5265204"/>
            <a:ext cx="587345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Hausratgrunddeckung und Hausratzusatzdeckungen sind Bestandsteile des Hausratvertrags.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1251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359532" y="1376772"/>
            <a:ext cx="6480720" cy="414046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600" dirty="0" smtClean="0">
                <a:solidFill>
                  <a:srgbClr val="585858"/>
                </a:solidFill>
                <a:sym typeface="Arial" charset="0"/>
              </a:rPr>
              <a:t>Aggregat Hausratvertrag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D733AC-C3E4-4DF9-846A-0B1021A72F27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 &amp; Wurzel des Aggregates</a:t>
            </a:r>
            <a:endParaRPr lang="de-DE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0410" y="2329386"/>
            <a:ext cx="4040064" cy="628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7211" y="1959503"/>
            <a:ext cx="4043263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rgbClr val="FFFFFF"/>
                </a:solidFill>
              </a:rPr>
              <a:t>HausratVertrag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8" name="Raute 7"/>
          <p:cNvSpPr/>
          <p:nvPr>
            <p:custDataLst>
              <p:tags r:id="rId3"/>
            </p:custDataLst>
          </p:nvPr>
        </p:nvSpPr>
        <p:spPr bwMode="gray">
          <a:xfrm>
            <a:off x="3227411" y="2997721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9" name="Raute 8"/>
          <p:cNvSpPr/>
          <p:nvPr>
            <p:custDataLst>
              <p:tags r:id="rId4"/>
            </p:custDataLst>
          </p:nvPr>
        </p:nvSpPr>
        <p:spPr bwMode="gray">
          <a:xfrm>
            <a:off x="5532541" y="2997721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 bwMode="auto">
          <a:xfrm flipH="1">
            <a:off x="3357126" y="3407730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 flipH="1">
            <a:off x="5662256" y="3407730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36256" y="4806995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36256" y="4437112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</a:rPr>
              <a:t>HausratZusatzdeckung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31126" y="4437112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rgbClr val="FFFFFF"/>
                </a:solidFill>
              </a:rPr>
              <a:t>HausratGrunddeckung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75993" y="4045635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1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680385" y="3979807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>
                <a:solidFill>
                  <a:srgbClr val="005596"/>
                </a:solidFill>
              </a:rPr>
              <a:t>*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31126" y="4806995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 bwMode="auto">
          <a:xfrm>
            <a:off x="2627784" y="203644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19" name="Ellipse 18"/>
          <p:cNvSpPr>
            <a:spLocks noChangeAspect="1"/>
          </p:cNvSpPr>
          <p:nvPr/>
        </p:nvSpPr>
        <p:spPr bwMode="auto">
          <a:xfrm>
            <a:off x="2375780" y="451405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0" name="Ellipse 19"/>
          <p:cNvSpPr>
            <a:spLocks noChangeAspect="1"/>
          </p:cNvSpPr>
          <p:nvPr/>
        </p:nvSpPr>
        <p:spPr bwMode="auto">
          <a:xfrm>
            <a:off x="4680036" y="451405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7416316" y="2169924"/>
            <a:ext cx="1260128" cy="6420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Wurzel des </a:t>
            </a:r>
          </a:p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Aggregates</a:t>
            </a:r>
          </a:p>
        </p:txBody>
      </p:sp>
      <p:cxnSp>
        <p:nvCxnSpPr>
          <p:cNvPr id="28" name="Gerade Verbindung 27"/>
          <p:cNvCxnSpPr/>
          <p:nvPr/>
        </p:nvCxnSpPr>
        <p:spPr bwMode="auto">
          <a:xfrm flipV="1">
            <a:off x="6670815" y="2475608"/>
            <a:ext cx="60148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28412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76BB6B-CE12-4F11-AAE2-95F095E9C37F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Abgeleitete Attribute (</a:t>
            </a:r>
            <a:r>
              <a:rPr lang="de-DE" smtClean="0"/>
              <a:t>Derived)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95836" y="1711224"/>
            <a:ext cx="2289819" cy="1609764"/>
            <a:chOff x="254719" y="1638296"/>
            <a:chExt cx="3600000" cy="1912663"/>
          </a:xfrm>
        </p:grpSpPr>
        <p:sp>
          <p:nvSpPr>
            <p:cNvPr id="6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1894960"/>
              <a:ext cx="3600000" cy="1655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1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err="1" smtClean="0">
                  <a:solidFill>
                    <a:srgbClr val="005596"/>
                  </a:solidFill>
                </a:rPr>
                <a:t>plz</a:t>
              </a:r>
              <a:r>
                <a:rPr lang="en-US" sz="1100" dirty="0" smtClean="0">
                  <a:solidFill>
                    <a:srgbClr val="005596"/>
                  </a:solidFill>
                </a:rPr>
                <a:t> : String 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smtClean="0">
                  <a:solidFill>
                    <a:srgbClr val="005596"/>
                  </a:solidFill>
                </a:rPr>
                <a:t>/</a:t>
              </a:r>
              <a:r>
                <a:rPr lang="en-US" sz="1100" dirty="0" err="1" smtClean="0">
                  <a:solidFill>
                    <a:srgbClr val="005596"/>
                  </a:solidFill>
                </a:rPr>
                <a:t>tarifzone</a:t>
              </a:r>
              <a:r>
                <a:rPr lang="en-US" sz="1100" dirty="0" smtClean="0">
                  <a:solidFill>
                    <a:srgbClr val="005596"/>
                  </a:solidFill>
                </a:rPr>
                <a:t> 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100" dirty="0" err="1" smtClean="0">
                  <a:solidFill>
                    <a:srgbClr val="005596"/>
                  </a:solidFill>
                </a:rPr>
                <a:t>wohnflaeche</a:t>
              </a:r>
              <a:r>
                <a:rPr lang="en-US" sz="1100" dirty="0" smtClean="0">
                  <a:solidFill>
                    <a:srgbClr val="005596"/>
                  </a:solidFill>
                </a:rPr>
                <a:t> : Integer</a:t>
              </a:r>
              <a:br>
                <a:rPr lang="en-US" sz="1100" dirty="0" smtClean="0">
                  <a:solidFill>
                    <a:srgbClr val="005596"/>
                  </a:solidFill>
                </a:rPr>
              </a:br>
              <a:r>
                <a:rPr lang="en-US" sz="1100" dirty="0" smtClean="0">
                  <a:solidFill>
                    <a:srgbClr val="005596"/>
                  </a:solidFill>
                </a:rPr>
                <a:t>/</a:t>
              </a:r>
              <a:r>
                <a:rPr lang="en-US" sz="1100" dirty="0" err="1" smtClean="0">
                  <a:solidFill>
                    <a:srgbClr val="005596"/>
                  </a:solidFill>
                </a:rPr>
                <a:t>vorschlagVersSumme</a:t>
              </a:r>
              <a:r>
                <a:rPr lang="en-US" sz="1100" dirty="0" smtClean="0">
                  <a:solidFill>
                    <a:srgbClr val="005596"/>
                  </a:solidFill>
                </a:rPr>
                <a:t> : Money</a:t>
              </a:r>
              <a:br>
                <a:rPr lang="en-US" sz="1100" dirty="0" smtClean="0">
                  <a:solidFill>
                    <a:srgbClr val="005596"/>
                  </a:solidFill>
                </a:rPr>
              </a:b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372632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5411380" y="2796256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*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9" name="Ellipse 8"/>
          <p:cNvSpPr>
            <a:spLocks noChangeAspect="1"/>
          </p:cNvSpPr>
          <p:nvPr/>
        </p:nvSpPr>
        <p:spPr bwMode="auto">
          <a:xfrm>
            <a:off x="3163043" y="173140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650874" y="3969060"/>
            <a:ext cx="5873454" cy="88831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Tarifzone wird aus der Postleitzahl ermittelt.</a:t>
            </a:r>
          </a:p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Vorschlag für die Versicherungssumme wird aus der Wohnfläche ermittelt.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47226" y="2313628"/>
            <a:ext cx="1260128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Abgeleitete Attribute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>
            <a:off x="2159744" y="2456892"/>
            <a:ext cx="10032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>
            <a:off x="2159743" y="2817623"/>
            <a:ext cx="10032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529547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</Words>
  <Application>Microsoft Office PowerPoint</Application>
  <PresentationFormat>Bildschirmpräsentation 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Master - ConVista General </vt:lpstr>
      <vt:lpstr>Agenda</vt:lpstr>
      <vt:lpstr>Klassen, Attribute und Instanzen</vt:lpstr>
      <vt:lpstr>Beziehungen</vt:lpstr>
      <vt:lpstr>Kompositionen</vt:lpstr>
      <vt:lpstr>Aggregat &amp; Wurzel des Aggregates</vt:lpstr>
      <vt:lpstr>Abgeleitete Attribute (Derived)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Cornelius Dirmeier</cp:lastModifiedBy>
  <cp:revision>1625</cp:revision>
  <cp:lastPrinted>2012-11-19T11:42:38Z</cp:lastPrinted>
  <dcterms:created xsi:type="dcterms:W3CDTF">2005-03-22T09:36:15Z</dcterms:created>
  <dcterms:modified xsi:type="dcterms:W3CDTF">2015-04-15T15:21:12Z</dcterms:modified>
  <cp:category>Master</cp:category>
  <cp:contentStatus>RELEASED</cp:contentStatus>
</cp:coreProperties>
</file>