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8"/>
  </p:notesMasterIdLst>
  <p:handoutMasterIdLst>
    <p:handoutMasterId r:id="rId9"/>
  </p:handoutMasterIdLst>
  <p:sldIdLst>
    <p:sldId id="359" r:id="rId2"/>
    <p:sldId id="360" r:id="rId3"/>
    <p:sldId id="363" r:id="rId4"/>
    <p:sldId id="364" r:id="rId5"/>
    <p:sldId id="365" r:id="rId6"/>
    <p:sldId id="366" r:id="rId7"/>
  </p:sldIdLst>
  <p:sldSz cx="9144000" cy="6858000" type="screen4x3"/>
  <p:notesSz cx="6718300" cy="9855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14A13F2-5EFA-49B0-88F3-20EAB2D05807}">
          <p14:sldIdLst>
            <p14:sldId id="359"/>
            <p14:sldId id="360"/>
            <p14:sldId id="363"/>
            <p14:sldId id="364"/>
            <p14:sldId id="365"/>
            <p14:sldId id="3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59C"/>
    <a:srgbClr val="EE7F00"/>
    <a:srgbClr val="005596"/>
    <a:srgbClr val="004788"/>
    <a:srgbClr val="A6A6A6"/>
    <a:srgbClr val="BFBFBF"/>
    <a:srgbClr val="585858"/>
    <a:srgbClr val="39A9DC"/>
    <a:srgbClr val="172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368" autoAdjust="0"/>
    <p:restoredTop sz="86633" autoAdjust="0"/>
  </p:normalViewPr>
  <p:slideViewPr>
    <p:cSldViewPr snapToObjects="1" showGuides="1">
      <p:cViewPr varScale="1">
        <p:scale>
          <a:sx n="77" d="100"/>
          <a:sy n="77" d="100"/>
        </p:scale>
        <p:origin x="-1440" y="-96"/>
      </p:cViewPr>
      <p:guideLst>
        <p:guide orient="horz" pos="2160"/>
        <p:guide orient="horz" pos="3317"/>
        <p:guide orient="horz" pos="2478"/>
        <p:guide orient="horz" pos="822"/>
        <p:guide orient="horz" pos="3498"/>
        <p:guide pos="3356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822"/>
    </p:cViewPr>
  </p:sorterViewPr>
  <p:notesViewPr>
    <p:cSldViewPr snapToObjects="1" showGuides="1">
      <p:cViewPr varScale="1">
        <p:scale>
          <a:sx n="63" d="100"/>
          <a:sy n="63" d="100"/>
        </p:scale>
        <p:origin x="-3084" y="-102"/>
      </p:cViewPr>
      <p:guideLst>
        <p:guide orient="horz" pos="3104"/>
        <p:guide pos="211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56DD5F0F-3C24-4D80-A625-C5BFD81113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79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1363"/>
            <a:ext cx="4921250" cy="369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8" y="4680946"/>
            <a:ext cx="5375267" cy="443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DA859317-F8E0-4391-80D7-7DC94CFB27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33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859317-F8E0-4391-80D7-7DC94CFB279A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57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8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1FA3BF2F-6C13-4D0D-9637-9CE78B599739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4" y="3198402"/>
            <a:ext cx="3420951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Kenntnisse und Themenschwerpunkte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Projekt Erfahrung (Auszug)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Vor und Nachname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Titel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FAFEFEB8-9AAC-4871-90BE-DE2612BFC572}" type="datetime1">
              <a:rPr lang="de-DE" smtClean="0"/>
              <a:t>15.04.2015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1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6455" y="1484313"/>
            <a:ext cx="2486025" cy="4860925"/>
          </a:xfrm>
          <a:prstGeom prst="rect">
            <a:avLst/>
          </a:prstGeom>
        </p:spPr>
      </p:pic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79721423-C073-45B2-8739-8D2FAF261EF2}" type="datetime1">
              <a:rPr lang="de-DE" smtClean="0"/>
              <a:t>15.04.2015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344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508" y="8620"/>
            <a:ext cx="9145016" cy="165618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509" cy="68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 userDrawn="1"/>
        </p:nvSpPr>
        <p:spPr bwMode="auto">
          <a:xfrm>
            <a:off x="0" y="4572508"/>
            <a:ext cx="9144508" cy="2291430"/>
          </a:xfrm>
          <a:prstGeom prst="rect">
            <a:avLst/>
          </a:prstGeom>
          <a:solidFill>
            <a:srgbClr val="A6A6A6">
              <a:alpha val="80000"/>
            </a:srgbClr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dirty="0" smtClean="0">
              <a:sym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1519" y="5651068"/>
            <a:ext cx="8640000" cy="7302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algn="l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Date, etc </a:t>
            </a:r>
            <a:r>
              <a:rPr lang="de-DE" dirty="0" smtClean="0"/>
              <a:t>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519" y="4833156"/>
            <a:ext cx="8640000" cy="7920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Headline (Arial, 24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</a:p>
        </p:txBody>
      </p:sp>
      <p:sp>
        <p:nvSpPr>
          <p:cNvPr id="18" name="Rechteck 2"/>
          <p:cNvSpPr/>
          <p:nvPr userDrawn="1"/>
        </p:nvSpPr>
        <p:spPr bwMode="gray">
          <a:xfrm>
            <a:off x="6882972" y="6417332"/>
            <a:ext cx="2052638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000" b="0" dirty="0" smtClean="0">
                <a:solidFill>
                  <a:schemeClr val="bg1"/>
                </a:solidFill>
                <a:cs typeface="+mn-cs"/>
              </a:rPr>
              <a:t>© Faktor Zehn AG 2012</a:t>
            </a:r>
            <a:endParaRPr lang="de-DE" sz="1000" b="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Logo_blau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22996" y="297026"/>
            <a:ext cx="2089464" cy="719705"/>
          </a:xfrm>
          <a:prstGeom prst="rect">
            <a:avLst/>
          </a:prstGeom>
          <a:effectLst>
            <a:outerShdw sx="1000" sy="1000" algn="tl" rotWithShape="0">
              <a:prstClr val="black"/>
            </a:outerShdw>
          </a:effec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80" y="-11507"/>
            <a:ext cx="9172391" cy="6876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244284" y="6677130"/>
            <a:ext cx="8612192" cy="180870"/>
          </a:xfrm>
          <a:prstGeom prst="rect">
            <a:avLst/>
          </a:prstGeom>
        </p:spPr>
        <p:txBody>
          <a:bodyPr wrap="square" lIns="0" tIns="0" rIns="36000" bIns="0" anchor="ctr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noProof="0" dirty="0" smtClean="0">
                <a:solidFill>
                  <a:schemeClr val="tx1"/>
                </a:solidFill>
              </a:rPr>
              <a:t>Germany 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Switzerland  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</a:t>
            </a:r>
            <a:r>
              <a:rPr lang="en-US" sz="800" b="1" kern="120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UK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South Africa      Austria      Spain      USA      Hungary  </a:t>
            </a:r>
            <a:r>
              <a:rPr lang="en-US" sz="800" b="1" noProof="0" dirty="0" smtClean="0">
                <a:solidFill>
                  <a:schemeClr val="tx1"/>
                </a:solidFill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</a:t>
            </a:r>
            <a:r>
              <a:rPr lang="en-US" sz="800" b="1" kern="1200" baseline="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Russia      Serbia      Italy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endParaRPr lang="en-US" sz="800" b="1" kern="1200" noProof="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7893" y="2420888"/>
            <a:ext cx="4948214" cy="1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86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284" y="1448780"/>
            <a:ext cx="8640000" cy="52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 userDrawn="1"/>
        </p:nvSpPr>
        <p:spPr bwMode="auto">
          <a:xfrm>
            <a:off x="-508" y="620688"/>
            <a:ext cx="9145016" cy="699531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9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BB1D7DF-12B3-499E-8C3E-6646A56443B5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611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106A3F7-4752-491F-BF31-8D52553F0EFB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0825" y="1808163"/>
            <a:ext cx="8640763" cy="46815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C3B1ECF1-ABB5-4F57-BF2B-6128A404875E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283968" y="6678000"/>
            <a:ext cx="61206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III.A-</a:t>
            </a:r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494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0BA2007B-4A87-4BC9-837D-5601C60E1BEE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C671D8E6-4D9D-485E-90C6-2934B9AA8280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25" y="1089466"/>
            <a:ext cx="8640000" cy="5585551"/>
          </a:xfrm>
          <a:prstGeom prst="rect">
            <a:avLst/>
          </a:prstGeom>
        </p:spPr>
      </p:pic>
      <p:sp>
        <p:nvSpPr>
          <p:cNvPr id="11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745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FC3D53B7-4698-4906-9400-307B6D194C00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52000" y="1088740"/>
            <a:ext cx="8640000" cy="558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50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format text (Arial, 14 pt)</a:t>
            </a:r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Add picture by clicking graphic symbol</a:t>
            </a:r>
            <a:endParaRPr lang="en-US" noProof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Customer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Line of Business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Period of Time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Your Contact</a:t>
            </a:r>
            <a:r>
              <a:rPr lang="en-US" sz="1200" b="1" kern="1200" baseline="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 Person</a:t>
            </a:r>
            <a:endParaRPr lang="en-US" sz="1200" b="1" kern="1200" noProof="0" dirty="0" smtClean="0">
              <a:solidFill>
                <a:srgbClr val="00559C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10,5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 kern="1200" noProof="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month (s)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50" b="0" kern="1200" noProof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noProof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E037542F-1785-4749-A350-9F81CFBD422B}" type="datetime1">
              <a:rPr lang="de-DE" smtClean="0"/>
              <a:t>15.04.2015</a:t>
            </a:fld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Kunde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Branche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Zeitraum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Ihre Kontaktperson</a:t>
            </a: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10,5 pt)</a:t>
            </a:r>
            <a:endParaRPr lang="de-DE" dirty="0" smtClean="0"/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Monat (e)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50" b="0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8892D42-F09F-4E03-9E11-C6101B9D44E9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7524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5" y="3198402"/>
            <a:ext cx="3282946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Skills and Main Topics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Project Experience  (</a:t>
            </a:r>
            <a:r>
              <a:rPr lang="de-DE" sz="1400" b="1" kern="1200" dirty="0" err="1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Extract</a:t>
            </a: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First and Family 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Title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9238482-D3FB-4587-AE3E-91D35B755573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2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1520" y="667800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2000" y="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Textplatzhalter 24"/>
          <p:cNvSpPr>
            <a:spLocks noGrp="1"/>
          </p:cNvSpPr>
          <p:nvPr userDrawn="1">
            <p:ph type="body" idx="1"/>
          </p:nvPr>
        </p:nvSpPr>
        <p:spPr bwMode="auto">
          <a:xfrm>
            <a:off x="250825" y="1449388"/>
            <a:ext cx="86400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sz="1600" dirty="0" smtClean="0"/>
              <a:t>First </a:t>
            </a:r>
            <a:r>
              <a:rPr lang="de-DE" sz="1600" dirty="0" err="1" smtClean="0"/>
              <a:t>level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bullet</a:t>
            </a:r>
            <a:r>
              <a:rPr lang="de-DE" sz="1600" dirty="0" smtClean="0"/>
              <a:t> (Arial, 16 </a:t>
            </a:r>
            <a:r>
              <a:rPr lang="de-DE" sz="1600" dirty="0" err="1" smtClean="0"/>
              <a:t>pt</a:t>
            </a:r>
            <a:r>
              <a:rPr lang="de-DE" sz="1600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sz="1400" dirty="0" smtClean="0"/>
              <a:t>Second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bulles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4"/>
            <a:r>
              <a:rPr lang="de-DE" sz="1400" dirty="0" smtClean="0"/>
              <a:t>Third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6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7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8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10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83588" y="6677130"/>
            <a:ext cx="180000" cy="18000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 |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6840252" y="6677130"/>
            <a:ext cx="2051483" cy="18087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© </a:t>
            </a:r>
            <a:r>
              <a:rPr lang="en-US" sz="700" b="1" kern="12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Faktor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baseline="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Zehn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AG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itelplatzhalter 21"/>
          <p:cNvSpPr>
            <a:spLocks noGrp="1"/>
          </p:cNvSpPr>
          <p:nvPr userDrawn="1"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67058583-0636-4A93-B516-745152B4129B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Straight Connector 7"/>
          <p:cNvCxnSpPr/>
          <p:nvPr userDrawn="1"/>
        </p:nvCxnSpPr>
        <p:spPr>
          <a:xfrm>
            <a:off x="250824" y="1088740"/>
            <a:ext cx="864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7" r:id="rId3"/>
    <p:sldLayoutId id="2147483688" r:id="rId4"/>
    <p:sldLayoutId id="2147483691" r:id="rId5"/>
    <p:sldLayoutId id="2147483700" r:id="rId6"/>
    <p:sldLayoutId id="2147483674" r:id="rId7"/>
    <p:sldLayoutId id="2147483704" r:id="rId8"/>
    <p:sldLayoutId id="2147483675" r:id="rId9"/>
    <p:sldLayoutId id="2147483705" r:id="rId10"/>
    <p:sldLayoutId id="2147483702" r:id="rId11"/>
    <p:sldLayoutId id="2147483679" r:id="rId12"/>
    <p:sldLayoutId id="2147483692" r:id="rId13"/>
    <p:sldLayoutId id="2147483701" r:id="rId14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9pPr>
    </p:titleStyle>
    <p:bodyStyle>
      <a:lvl1pPr marL="0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kumimoji="1" lang="de-DE" sz="1600" b="0">
          <a:solidFill>
            <a:schemeClr val="tx2"/>
          </a:solidFill>
          <a:latin typeface="+mn-lt"/>
          <a:ea typeface="+mn-ea"/>
          <a:cs typeface="+mn-cs"/>
        </a:defRPr>
      </a:lvl1pPr>
      <a:lvl2pPr marL="173038" indent="-173038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tabLst/>
        <a:defRPr sz="1600">
          <a:solidFill>
            <a:schemeClr val="tx2"/>
          </a:solidFill>
          <a:latin typeface="+mn-lt"/>
        </a:defRPr>
      </a:lvl2pPr>
      <a:lvl3pPr marL="173038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3pPr>
      <a:lvl4pPr marL="361950" indent="-188913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4pPr>
      <a:lvl5pPr marL="361950" indent="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5pPr>
      <a:lvl6pPr marL="536575" indent="-174625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6pPr>
      <a:lvl7pPr marL="536575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200">
          <a:solidFill>
            <a:schemeClr val="tx2"/>
          </a:solidFill>
          <a:latin typeface="+mn-lt"/>
        </a:defRPr>
      </a:lvl7pPr>
      <a:lvl8pPr marL="725488" indent="-188913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tabLst>
          <a:tab pos="725488" algn="l"/>
        </a:tabLst>
        <a:defRPr sz="1200" baseline="0">
          <a:solidFill>
            <a:schemeClr val="tx2"/>
          </a:solidFill>
          <a:latin typeface="+mn-lt"/>
        </a:defRPr>
      </a:lvl8pPr>
      <a:lvl9pPr marL="725488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000" baseline="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slideLayout" Target="../slideLayouts/slideLayout3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424FF8E-FA7C-4456-B66B-729B157A0594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969817"/>
              </p:ext>
            </p:extLst>
          </p:nvPr>
        </p:nvGraphicFramePr>
        <p:xfrm>
          <a:off x="269448" y="1760896"/>
          <a:ext cx="8623727" cy="2814720"/>
        </p:xfrm>
        <a:graphic>
          <a:graphicData uri="http://schemas.openxmlformats.org/drawingml/2006/table">
            <a:tbl>
              <a:tblPr/>
              <a:tblGrid>
                <a:gridCol w="8623727"/>
              </a:tblGrid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I. Motivation</a:t>
                      </a: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600" dirty="0" smtClean="0"/>
                        <a:t>II. UML Refresh</a:t>
                      </a:r>
                      <a:endParaRPr lang="de-DE" sz="1600" dirty="0"/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600" b="1" dirty="0" smtClean="0"/>
                        <a:t>III. Modellierung &amp; Produktdefinition mit Faktor-IPS</a:t>
                      </a:r>
                      <a:endParaRPr lang="de-DE" sz="1600" b="1" dirty="0"/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dirty="0" smtClean="0"/>
                        <a:t>IV. Customizing &amp; Tools</a:t>
                      </a: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5586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 - Modellierung </a:t>
            </a:r>
            <a:r>
              <a:rPr lang="de-DE" dirty="0"/>
              <a:t>&amp; Produktdefinition</a:t>
            </a:r>
            <a:endParaRPr lang="pt-BR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E6A98A-1D8B-4D8A-94D5-E5A326CE595C}" type="datetime1">
              <a:rPr lang="de-DE" smtClean="0">
                <a:solidFill>
                  <a:srgbClr val="FFFFFF"/>
                </a:solidFill>
              </a:rPr>
              <a:t>15.04.2015</a:t>
            </a:fld>
            <a:endParaRPr lang="de-DE" dirty="0">
              <a:solidFill>
                <a:srgbClr val="FFFFFF"/>
              </a:solidFill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49620"/>
              </p:ext>
            </p:extLst>
          </p:nvPr>
        </p:nvGraphicFramePr>
        <p:xfrm>
          <a:off x="267793" y="1232756"/>
          <a:ext cx="6068403" cy="5084209"/>
        </p:xfrm>
        <a:graphic>
          <a:graphicData uri="http://schemas.openxmlformats.org/drawingml/2006/table">
            <a:tbl>
              <a:tblPr/>
              <a:tblGrid>
                <a:gridCol w="6068403"/>
              </a:tblGrid>
              <a:tr h="28114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b="1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90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2400" b="1" dirty="0" smtClean="0"/>
                        <a:t>III.A Projekt einrichten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4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39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b="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1025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b="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07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6A0F58-3248-4E91-9C6E-2510EAD02845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 </a:t>
            </a:r>
            <a:r>
              <a:rPr lang="de-DE" dirty="0" smtClean="0"/>
              <a:t>einrichten</a:t>
            </a:r>
            <a:endParaRPr lang="pt-BR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pPr lvl="1">
              <a:buSzPct val="75000"/>
            </a:pPr>
            <a:r>
              <a:rPr lang="de-DE" dirty="0"/>
              <a:t>Java-Projekt „Hausratmodell“ </a:t>
            </a:r>
            <a:r>
              <a:rPr lang="de-DE" dirty="0" smtClean="0"/>
              <a:t>anlegen</a:t>
            </a:r>
          </a:p>
          <a:p>
            <a:pPr lvl="1">
              <a:buSzPct val="75000"/>
            </a:pPr>
            <a:endParaRPr lang="de-DE" dirty="0"/>
          </a:p>
          <a:p>
            <a:pPr lvl="1">
              <a:buSzPct val="75000"/>
            </a:pPr>
            <a:r>
              <a:rPr lang="de-DE" dirty="0"/>
              <a:t>Faktor-IPS Nature </a:t>
            </a:r>
            <a:r>
              <a:rPr lang="de-DE" dirty="0" smtClean="0"/>
              <a:t>hinzufügen</a:t>
            </a:r>
          </a:p>
          <a:p>
            <a:pPr lvl="1">
              <a:buSzPct val="75000"/>
            </a:pPr>
            <a:endParaRPr lang="de-DE" dirty="0"/>
          </a:p>
          <a:p>
            <a:pPr lvl="1">
              <a:buSzPct val="75000"/>
            </a:pPr>
            <a:r>
              <a:rPr lang="de-DE" dirty="0" smtClean="0"/>
              <a:t>Projekteinstellungen: Alle unnötigen </a:t>
            </a:r>
            <a:r>
              <a:rPr lang="de-DE" smtClean="0"/>
              <a:t>Generator-Optionen deaktivieren</a:t>
            </a:r>
            <a:endParaRPr lang="de-DE" dirty="0" smtClean="0"/>
          </a:p>
          <a:p>
            <a:pPr lvl="1">
              <a:buSzPct val="75000"/>
            </a:pPr>
            <a:endParaRPr lang="de-DE" dirty="0"/>
          </a:p>
          <a:p>
            <a:endParaRPr lang="pt-BR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III.A-</a:t>
            </a:r>
            <a:fld id="{21FBF85A-D7A6-488B-8C2B-F7E0D684392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33126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06353F-7182-4676-9AA3-860F7A015B99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Übungen zu Kapitel </a:t>
            </a:r>
            <a:r>
              <a:rPr lang="de-DE" dirty="0" smtClean="0"/>
              <a:t>III.A</a:t>
            </a:r>
            <a:endParaRPr lang="pt-BR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de-DE" dirty="0"/>
              <a:t>analog zur Demo</a:t>
            </a:r>
          </a:p>
          <a:p>
            <a:endParaRPr lang="pt-BR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III.A-</a:t>
            </a:r>
            <a:fld id="{21FBF85A-D7A6-488B-8C2B-F7E0D684392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8308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2D54841-07B3-41DD-B91A-3898ACFA2346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Umgang mit mehreren Projekten</a:t>
            </a:r>
            <a:endParaRPr lang="de-DE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3131840" y="2522907"/>
            <a:ext cx="2016000" cy="720000"/>
            <a:chOff x="4932040" y="4509405"/>
            <a:chExt cx="2052000" cy="863811"/>
          </a:xfrm>
        </p:grpSpPr>
        <p:sp>
          <p:nvSpPr>
            <p:cNvPr id="6" name="Rectangle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932040" y="48790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de-DE" sz="900" dirty="0"/>
            </a:p>
          </p:txBody>
        </p:sp>
        <p:sp>
          <p:nvSpPr>
            <p:cNvPr id="7" name="Rectangle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932040" y="4509405"/>
              <a:ext cx="2052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dirty="0" smtClean="0">
                  <a:solidFill>
                    <a:schemeClr val="bg1"/>
                  </a:solidFill>
                </a:rPr>
                <a:t>Projekt 1</a:t>
              </a: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1791705" y="4087049"/>
            <a:ext cx="2016000" cy="720000"/>
            <a:chOff x="4932040" y="4509405"/>
            <a:chExt cx="2052000" cy="863811"/>
          </a:xfrm>
        </p:grpSpPr>
        <p:sp>
          <p:nvSpPr>
            <p:cNvPr id="9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932040" y="48790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de-DE" sz="900" dirty="0"/>
            </a:p>
          </p:txBody>
        </p:sp>
        <p:sp>
          <p:nvSpPr>
            <p:cNvPr id="10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932040" y="4509405"/>
              <a:ext cx="2052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dirty="0" smtClean="0">
                  <a:solidFill>
                    <a:schemeClr val="bg1"/>
                  </a:solidFill>
                </a:rPr>
                <a:t>Projekt 2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4572000" y="4087049"/>
            <a:ext cx="2016000" cy="720000"/>
            <a:chOff x="4932040" y="4509405"/>
            <a:chExt cx="2052000" cy="863811"/>
          </a:xfrm>
        </p:grpSpPr>
        <p:sp>
          <p:nvSpPr>
            <p:cNvPr id="12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932040" y="48790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de-DE" sz="900" dirty="0"/>
            </a:p>
          </p:txBody>
        </p:sp>
        <p:sp>
          <p:nvSpPr>
            <p:cNvPr id="13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932040" y="4509405"/>
              <a:ext cx="2052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dirty="0" smtClean="0">
                  <a:solidFill>
                    <a:schemeClr val="bg1"/>
                  </a:solidFill>
                </a:rPr>
                <a:t>Projekt 3</a:t>
              </a:r>
            </a:p>
          </p:txBody>
        </p:sp>
      </p:grpSp>
      <p:cxnSp>
        <p:nvCxnSpPr>
          <p:cNvPr id="15" name="Gerade Verbindung mit Pfeil 14"/>
          <p:cNvCxnSpPr>
            <a:stCxn id="10" idx="0"/>
            <a:endCxn id="6" idx="2"/>
          </p:cNvCxnSpPr>
          <p:nvPr/>
        </p:nvCxnSpPr>
        <p:spPr bwMode="auto">
          <a:xfrm flipV="1">
            <a:off x="2799705" y="3242907"/>
            <a:ext cx="1340135" cy="8441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Gerade Verbindung mit Pfeil 16"/>
          <p:cNvCxnSpPr>
            <a:stCxn id="13" idx="0"/>
            <a:endCxn id="6" idx="2"/>
          </p:cNvCxnSpPr>
          <p:nvPr/>
        </p:nvCxnSpPr>
        <p:spPr bwMode="auto">
          <a:xfrm flipH="1" flipV="1">
            <a:off x="4139840" y="3242907"/>
            <a:ext cx="1440160" cy="8441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feld 17"/>
          <p:cNvSpPr txBox="1"/>
          <p:nvPr/>
        </p:nvSpPr>
        <p:spPr>
          <a:xfrm>
            <a:off x="310421" y="1307094"/>
            <a:ext cx="7658837" cy="121147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de-DE" sz="1600" dirty="0" smtClean="0">
                <a:solidFill>
                  <a:schemeClr val="tx1"/>
                </a:solidFill>
              </a:rPr>
              <a:t>Faktor-IPS kann mit beliebig vielen Projekten umgehen.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de-DE" sz="1600" dirty="0" smtClean="0"/>
              <a:t>Ein Projekt kann andere Projekte referenzieren. Damit können alle Objekte aus den referenzierten Projekten verwendet werden.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de-DE" sz="1600" dirty="0" smtClean="0">
                <a:solidFill>
                  <a:schemeClr val="tx1"/>
                </a:solidFill>
              </a:rPr>
              <a:t>Die Beziehung ist transitiv.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945611" y="5077519"/>
            <a:ext cx="3914421" cy="130380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In Projekt 2 sind alle Objekte aus</a:t>
            </a:r>
            <a:r>
              <a:rPr lang="de-DE" sz="1600" dirty="0"/>
              <a:t> </a:t>
            </a:r>
            <a:r>
              <a:rPr lang="de-DE" sz="1600" dirty="0" smtClean="0"/>
              <a:t>dem Projekt 2 selbst und alle Objekte aus Projekt 1 sichtbar. Objekte aus Projekt 3 sind nicht sichtbar.</a:t>
            </a:r>
            <a:r>
              <a:rPr lang="de-DE" sz="1600" dirty="0"/>
              <a:t/>
            </a:r>
            <a:br>
              <a:rPr lang="de-DE" sz="1600" dirty="0"/>
            </a:br>
            <a:endParaRPr lang="de-DE" sz="1600" dirty="0" smtClean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III.A-</a:t>
            </a:r>
            <a:fld id="{21FBF85A-D7A6-488B-8C2B-F7E0D684392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17158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7D8EE2-9E75-45E0-975B-037DCEB373C7}" type="datetime1">
              <a:rPr lang="de-DE" smtClean="0"/>
              <a:t>15.04.2015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Übliche Projektstruktur</a:t>
            </a:r>
            <a:endParaRPr lang="de-DE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3239964" y="1747534"/>
            <a:ext cx="2016000" cy="720000"/>
            <a:chOff x="4932040" y="4509405"/>
            <a:chExt cx="2052000" cy="863811"/>
          </a:xfrm>
        </p:grpSpPr>
        <p:sp>
          <p:nvSpPr>
            <p:cNvPr id="6" name="Rectangle 5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932040" y="48790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de-DE" sz="900" dirty="0"/>
            </a:p>
          </p:txBody>
        </p:sp>
        <p:sp>
          <p:nvSpPr>
            <p:cNvPr id="7" name="Rectangle 6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932040" y="4509405"/>
              <a:ext cx="2052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dirty="0" smtClean="0">
                  <a:solidFill>
                    <a:schemeClr val="bg1"/>
                  </a:solidFill>
                </a:rPr>
                <a:t>Basismodell</a:t>
              </a: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755688" y="3311676"/>
            <a:ext cx="2016000" cy="720000"/>
            <a:chOff x="4932040" y="4509405"/>
            <a:chExt cx="2052000" cy="863811"/>
          </a:xfrm>
        </p:grpSpPr>
        <p:sp>
          <p:nvSpPr>
            <p:cNvPr id="9" name="Rectangle 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932040" y="48790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de-DE" sz="900" dirty="0"/>
            </a:p>
          </p:txBody>
        </p:sp>
        <p:sp>
          <p:nvSpPr>
            <p:cNvPr id="10" name="Rectangle 6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932040" y="4509405"/>
              <a:ext cx="2052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dirty="0" smtClean="0">
                  <a:solidFill>
                    <a:schemeClr val="bg1"/>
                  </a:solidFill>
                </a:rPr>
                <a:t>Unfallmodell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3239964" y="3321015"/>
            <a:ext cx="2016000" cy="720000"/>
            <a:chOff x="4932040" y="4509405"/>
            <a:chExt cx="2052000" cy="863811"/>
          </a:xfrm>
        </p:grpSpPr>
        <p:sp>
          <p:nvSpPr>
            <p:cNvPr id="12" name="Rectangle 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932040" y="48790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de-DE" sz="900" dirty="0"/>
            </a:p>
          </p:txBody>
        </p:sp>
        <p:sp>
          <p:nvSpPr>
            <p:cNvPr id="13" name="Rectangle 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932040" y="4509405"/>
              <a:ext cx="2052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dirty="0" err="1" smtClean="0">
                  <a:solidFill>
                    <a:schemeClr val="bg1"/>
                  </a:solidFill>
                </a:rPr>
                <a:t>KfzModell</a:t>
              </a:r>
              <a:endParaRPr lang="de-DE" sz="12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15" name="Gerade Verbindung mit Pfeil 14"/>
          <p:cNvCxnSpPr>
            <a:stCxn id="10" idx="0"/>
            <a:endCxn id="6" idx="2"/>
          </p:cNvCxnSpPr>
          <p:nvPr/>
        </p:nvCxnSpPr>
        <p:spPr bwMode="auto">
          <a:xfrm flipV="1">
            <a:off x="1763688" y="2467534"/>
            <a:ext cx="2484276" cy="8441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Gerade Verbindung mit Pfeil 16"/>
          <p:cNvCxnSpPr>
            <a:stCxn id="13" idx="0"/>
            <a:endCxn id="6" idx="2"/>
          </p:cNvCxnSpPr>
          <p:nvPr/>
        </p:nvCxnSpPr>
        <p:spPr bwMode="auto">
          <a:xfrm flipV="1">
            <a:off x="4247964" y="2467534"/>
            <a:ext cx="0" cy="8534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uppieren 20"/>
          <p:cNvGrpSpPr/>
          <p:nvPr/>
        </p:nvGrpSpPr>
        <p:grpSpPr>
          <a:xfrm>
            <a:off x="5760244" y="3321015"/>
            <a:ext cx="2016000" cy="720000"/>
            <a:chOff x="4932040" y="4509405"/>
            <a:chExt cx="2052000" cy="863811"/>
          </a:xfrm>
        </p:grpSpPr>
        <p:sp>
          <p:nvSpPr>
            <p:cNvPr id="22" name="Rectangle 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932040" y="48790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de-DE" sz="900" dirty="0"/>
            </a:p>
          </p:txBody>
        </p:sp>
        <p:sp>
          <p:nvSpPr>
            <p:cNvPr id="23" name="Rectangle 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932040" y="4509405"/>
              <a:ext cx="2052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dirty="0" smtClean="0">
                  <a:solidFill>
                    <a:schemeClr val="bg1"/>
                  </a:solidFill>
                </a:rPr>
                <a:t>…</a:t>
              </a:r>
            </a:p>
          </p:txBody>
        </p:sp>
      </p:grpSp>
      <p:cxnSp>
        <p:nvCxnSpPr>
          <p:cNvPr id="24" name="Gerade Verbindung mit Pfeil 23"/>
          <p:cNvCxnSpPr>
            <a:stCxn id="23" idx="0"/>
            <a:endCxn id="6" idx="2"/>
          </p:cNvCxnSpPr>
          <p:nvPr/>
        </p:nvCxnSpPr>
        <p:spPr bwMode="auto">
          <a:xfrm flipH="1" flipV="1">
            <a:off x="4247964" y="2467534"/>
            <a:ext cx="2520280" cy="8534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5" name="Gruppieren 24"/>
          <p:cNvGrpSpPr/>
          <p:nvPr/>
        </p:nvGrpSpPr>
        <p:grpSpPr>
          <a:xfrm>
            <a:off x="755949" y="4735866"/>
            <a:ext cx="2016000" cy="720000"/>
            <a:chOff x="4932040" y="4509405"/>
            <a:chExt cx="2052000" cy="863811"/>
          </a:xfrm>
        </p:grpSpPr>
        <p:sp>
          <p:nvSpPr>
            <p:cNvPr id="26" name="Rectangle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932040" y="48790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de-DE" sz="900" dirty="0"/>
            </a:p>
          </p:txBody>
        </p:sp>
        <p:sp>
          <p:nvSpPr>
            <p:cNvPr id="27" name="Rectangle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932040" y="4509405"/>
              <a:ext cx="2052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dirty="0" smtClean="0">
                  <a:solidFill>
                    <a:schemeClr val="bg1"/>
                  </a:solidFill>
                </a:rPr>
                <a:t>Unfallprodukte</a:t>
              </a: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3239964" y="4735866"/>
            <a:ext cx="2016000" cy="720000"/>
            <a:chOff x="4932040" y="4509405"/>
            <a:chExt cx="2052000" cy="863811"/>
          </a:xfrm>
        </p:grpSpPr>
        <p:sp>
          <p:nvSpPr>
            <p:cNvPr id="29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932040" y="48790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de-DE" sz="900" dirty="0"/>
            </a:p>
          </p:txBody>
        </p:sp>
        <p:sp>
          <p:nvSpPr>
            <p:cNvPr id="30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932040" y="4509405"/>
              <a:ext cx="2052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dirty="0" err="1" smtClean="0">
                  <a:solidFill>
                    <a:schemeClr val="bg1"/>
                  </a:solidFill>
                </a:rPr>
                <a:t>KfzProdukte</a:t>
              </a:r>
              <a:endParaRPr lang="de-DE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5760244" y="4735866"/>
            <a:ext cx="2016000" cy="720000"/>
            <a:chOff x="4932040" y="4509405"/>
            <a:chExt cx="2052000" cy="863811"/>
          </a:xfrm>
        </p:grpSpPr>
        <p:sp>
          <p:nvSpPr>
            <p:cNvPr id="32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932040" y="48790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de-DE" sz="900" dirty="0"/>
            </a:p>
          </p:txBody>
        </p:sp>
        <p:sp>
          <p:nvSpPr>
            <p:cNvPr id="33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932040" y="4509405"/>
              <a:ext cx="2052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dirty="0" smtClean="0">
                  <a:solidFill>
                    <a:schemeClr val="bg1"/>
                  </a:solidFill>
                </a:rPr>
                <a:t>…</a:t>
              </a:r>
            </a:p>
          </p:txBody>
        </p:sp>
      </p:grpSp>
      <p:cxnSp>
        <p:nvCxnSpPr>
          <p:cNvPr id="35" name="Gerade Verbindung mit Pfeil 34"/>
          <p:cNvCxnSpPr>
            <a:stCxn id="27" idx="0"/>
            <a:endCxn id="9" idx="2"/>
          </p:cNvCxnSpPr>
          <p:nvPr/>
        </p:nvCxnSpPr>
        <p:spPr bwMode="auto">
          <a:xfrm flipH="1" flipV="1">
            <a:off x="1763688" y="4031676"/>
            <a:ext cx="261" cy="7041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Gerade Verbindung mit Pfeil 36"/>
          <p:cNvCxnSpPr>
            <a:stCxn id="30" idx="0"/>
            <a:endCxn id="12" idx="2"/>
          </p:cNvCxnSpPr>
          <p:nvPr/>
        </p:nvCxnSpPr>
        <p:spPr bwMode="auto">
          <a:xfrm flipV="1">
            <a:off x="4247964" y="4041015"/>
            <a:ext cx="0" cy="6948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Gerade Verbindung mit Pfeil 38"/>
          <p:cNvCxnSpPr>
            <a:stCxn id="33" idx="0"/>
            <a:endCxn id="22" idx="2"/>
          </p:cNvCxnSpPr>
          <p:nvPr/>
        </p:nvCxnSpPr>
        <p:spPr bwMode="auto">
          <a:xfrm flipV="1">
            <a:off x="6768244" y="4041015"/>
            <a:ext cx="0" cy="6948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III.A-</a:t>
            </a:r>
            <a:fld id="{21FBF85A-D7A6-488B-8C2B-F7E0D6843921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0088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heme/theme1.xml><?xml version="1.0" encoding="utf-8"?>
<a:theme xmlns:a="http://schemas.openxmlformats.org/drawingml/2006/main" name="Master - ConVista General ">
  <a:themeElements>
    <a:clrScheme name="CONVISTA">
      <a:dk1>
        <a:srgbClr val="005596"/>
      </a:dk1>
      <a:lt1>
        <a:srgbClr val="FFFFFF"/>
      </a:lt1>
      <a:dk2>
        <a:srgbClr val="585858"/>
      </a:dk2>
      <a:lt2>
        <a:srgbClr val="B2B2B2"/>
      </a:lt2>
      <a:accent1>
        <a:srgbClr val="39A9DC"/>
      </a:accent1>
      <a:accent2>
        <a:srgbClr val="EE7F00"/>
      </a:accent2>
      <a:accent3>
        <a:srgbClr val="FFFFFF"/>
      </a:accent3>
      <a:accent4>
        <a:srgbClr val="585858"/>
      </a:accent4>
      <a:accent5>
        <a:srgbClr val="B2B2B2"/>
      </a:accent5>
      <a:accent6>
        <a:srgbClr val="172D5F"/>
      </a:accent6>
      <a:hlink>
        <a:srgbClr val="005596"/>
      </a:hlink>
      <a:folHlink>
        <a:srgbClr val="585858"/>
      </a:folHlink>
    </a:clrScheme>
    <a:fontScheme name="Terms of Referenc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>
          <a:solidFill>
            <a:schemeClr val="tx2"/>
          </a:solidFill>
          <a:prstDash val="solid"/>
          <a:miter lim="800000"/>
          <a:headEnd type="none" w="med" len="med"/>
          <a:tailEnd type="none" w="med" len="med"/>
        </a:ln>
        <a:effectLst/>
      </a:spPr>
      <a:bodyPr lIns="72000" tIns="72000" rIns="72000" bIns="72000" rtlCol="0" anchor="t"/>
      <a:lstStyle>
        <a:defPPr marL="180975" indent="-180975" algn="l">
          <a:lnSpc>
            <a:spcPct val="90000"/>
          </a:lnSpc>
          <a:spcBef>
            <a:spcPts val="500"/>
          </a:spcBef>
          <a:buClr>
            <a:schemeClr val="tx2"/>
          </a:buClr>
          <a:buSzPct val="100000"/>
          <a:buFont typeface="Wingdings" pitchFamily="2" charset="2"/>
          <a:buChar char="§"/>
          <a:tabLst>
            <a:tab pos="180975" algn="l"/>
          </a:tabLst>
          <a:defRPr sz="1100" dirty="0" err="1" smtClean="0">
            <a:solidFill>
              <a:schemeClr val="tx2"/>
            </a:solidFill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36000" tIns="36000" rIns="36000" bIns="36000" rtlCol="0">
        <a:spAutoFit/>
      </a:bodyPr>
      <a:lstStyle>
        <a:defPPr>
          <a:spcAft>
            <a:spcPts val="600"/>
          </a:spcAft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rms of Reference Master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ms of Reference Master 2">
        <a:dk1>
          <a:srgbClr val="585858"/>
        </a:dk1>
        <a:lt1>
          <a:srgbClr val="FFFFFF"/>
        </a:lt1>
        <a:dk2>
          <a:srgbClr val="585858"/>
        </a:dk2>
        <a:lt2>
          <a:srgbClr val="B2B2B2"/>
        </a:lt2>
        <a:accent1>
          <a:srgbClr val="004C88"/>
        </a:accent1>
        <a:accent2>
          <a:srgbClr val="FF9900"/>
        </a:accent2>
        <a:accent3>
          <a:srgbClr val="FFFFFF"/>
        </a:accent3>
        <a:accent4>
          <a:srgbClr val="4A4A4A"/>
        </a:accent4>
        <a:accent5>
          <a:srgbClr val="AAB2C3"/>
        </a:accent5>
        <a:accent6>
          <a:srgbClr val="E78A00"/>
        </a:accent6>
        <a:hlink>
          <a:srgbClr val="3F649B"/>
        </a:hlink>
        <a:folHlink>
          <a:srgbClr val="A0C2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</Words>
  <Application>Microsoft Office PowerPoint</Application>
  <PresentationFormat>Bildschirmpräsentation (4:3)</PresentationFormat>
  <Paragraphs>42</Paragraphs>
  <Slides>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Master - ConVista General </vt:lpstr>
      <vt:lpstr>Agenda</vt:lpstr>
      <vt:lpstr>Inhalt - Modellierung &amp; Produktdefinition</vt:lpstr>
      <vt:lpstr>Projekt einrichten</vt:lpstr>
      <vt:lpstr>Übungen zu Kapitel III.A</vt:lpstr>
      <vt:lpstr>Umgang mit mehreren Projekten</vt:lpstr>
      <vt:lpstr>Übliche Projektstruktur</vt:lpstr>
    </vt:vector>
  </TitlesOfParts>
  <Company>Convista Consulting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Master</dc:title>
  <dc:creator>ConVista Consulting AG</dc:creator>
  <dc:description>© ConVista Consulting AG 2012</dc:description>
  <cp:lastModifiedBy>Cornelius Dirmeier</cp:lastModifiedBy>
  <cp:revision>1637</cp:revision>
  <cp:lastPrinted>2012-11-19T11:42:38Z</cp:lastPrinted>
  <dcterms:created xsi:type="dcterms:W3CDTF">2005-03-22T09:36:15Z</dcterms:created>
  <dcterms:modified xsi:type="dcterms:W3CDTF">2015-04-15T15:35:19Z</dcterms:modified>
  <cp:category>Master</cp:category>
  <cp:contentStatus>RELEASED</cp:contentStatus>
</cp:coreProperties>
</file>