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</p:sldIdLst>
  <p:sldSz cx="9144000" cy="6858000" type="screen4x3"/>
  <p:notesSz cx="6718300" cy="9855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68" autoAdjust="0"/>
    <p:restoredTop sz="86633" autoAdjust="0"/>
  </p:normalViewPr>
  <p:slideViewPr>
    <p:cSldViewPr snapToObjects="1" showGuides="1">
      <p:cViewPr varScale="1">
        <p:scale>
          <a:sx n="77" d="100"/>
          <a:sy n="77" d="100"/>
        </p:scale>
        <p:origin x="-1440" y="-72"/>
      </p:cViewPr>
      <p:guideLst>
        <p:guide orient="horz" pos="2160"/>
        <p:guide orient="horz" pos="3317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104"/>
        <p:guide pos="211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4738" y="0"/>
            <a:ext cx="291199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1363"/>
            <a:ext cx="4921250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8" y="4680946"/>
            <a:ext cx="5375267" cy="443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1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4738" y="9360313"/>
            <a:ext cx="2911995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1" tIns="45301" rIns="90601" bIns="453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73113"/>
            <a:ext cx="4867275" cy="36512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4" y="4705350"/>
            <a:ext cx="4943475" cy="4425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F10FEFE-DAB1-467B-A2AE-3B13AEE3F872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D341BDE-1617-4C2E-97E2-E09286E3D46D}" type="datetime1">
              <a:rPr lang="de-DE" smtClean="0"/>
              <a:t>16.04.2015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71CAFBD-97AF-4D79-868D-7638DC09034B}" type="datetime1">
              <a:rPr lang="de-DE" smtClean="0"/>
              <a:t>16.04.2015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10BA618-993F-48A7-8E34-E287B296ABCF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C48E6C7-A219-41B3-ADC2-79424A19BDE4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13BC860C-D3B5-4AF9-8CFD-EF0E48C4AA5A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283968" y="6678000"/>
            <a:ext cx="576064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III.D-</a:t>
            </a:r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67CD7EEF-3C07-4729-BA7A-5FD63B792D1E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CE28B42-047E-4A56-8101-0CF75205E437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FE89540-250F-41EC-BCE9-A75F2BCF8754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A42D6B1-8388-4D14-BA62-7B84B0A0C28A}" type="datetime1">
              <a:rPr lang="de-DE" smtClean="0"/>
              <a:t>16.04.2015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33404396-0DD1-4BDA-955D-04767A46BA79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56AF402-4F41-4558-A929-2557E1093A6B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5658EB7-4B29-4EE3-84DA-25A98D84AB08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&amp; Produktdefinition</a:t>
            </a:r>
            <a:endParaRPr lang="pt-BR" dirty="0" smtClean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9BFCC-C58E-4AF8-85D6-D9B58E1D80B4}" type="datetime1">
              <a:rPr lang="de-DE" smtClean="0"/>
              <a:t>16.04.2015</a:t>
            </a:fld>
            <a:endParaRPr lang="de-DE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6873"/>
              </p:ext>
            </p:extLst>
          </p:nvPr>
        </p:nvGraphicFramePr>
        <p:xfrm>
          <a:off x="268289" y="1484313"/>
          <a:ext cx="6103912" cy="3063939"/>
        </p:xfrm>
        <a:graphic>
          <a:graphicData uri="http://schemas.openxmlformats.org/drawingml/2006/table">
            <a:tbl>
              <a:tblPr/>
              <a:tblGrid>
                <a:gridCol w="6103912"/>
              </a:tblGrid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III.D Verwendung von Tabellen</a:t>
                      </a: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III.D.1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Grundlagen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0" dirty="0" smtClean="0"/>
                        <a:t>  III.D.2</a:t>
                      </a:r>
                      <a:r>
                        <a:rPr lang="de-DE" sz="1600" b="0" baseline="0" dirty="0" smtClean="0"/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Beziehungen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zwischen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Produktbausteinen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und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Tabellen</a:t>
                      </a:r>
                      <a:endParaRPr lang="de-DE" sz="16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0387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Im generierten Code hängt die Beziehung an der Anpassungsstufe.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4105275" y="5157788"/>
            <a:ext cx="45418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74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de-DE" sz="1400" smtClean="0">
                <a:solidFill>
                  <a:srgbClr val="585858"/>
                </a:solidFill>
              </a:rPr>
              <a:t>Ein Hausratgrunddeckungstyp verwendet eine Hausrattariftabelle (zur Beitragsberechnung)</a:t>
            </a:r>
          </a:p>
        </p:txBody>
      </p:sp>
      <p:grpSp>
        <p:nvGrpSpPr>
          <p:cNvPr id="21509" name="Gruppieren 11"/>
          <p:cNvGrpSpPr>
            <a:grpSpLocks/>
          </p:cNvGrpSpPr>
          <p:nvPr/>
        </p:nvGrpSpPr>
        <p:grpSpPr bwMode="auto">
          <a:xfrm>
            <a:off x="246063" y="1557338"/>
            <a:ext cx="2027237" cy="1655762"/>
            <a:chOff x="254719" y="1638296"/>
            <a:chExt cx="3600000" cy="2025882"/>
          </a:xfrm>
          <a:solidFill>
            <a:schemeClr val="bg1"/>
          </a:solidFill>
        </p:grpSpPr>
        <p:sp>
          <p:nvSpPr>
            <p:cNvPr id="21548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plz: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/tarifzone: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Zahlweise: Integer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Wohnfläche: Interger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/vorschlagVerSumme: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versSumme: Money</a:t>
              </a:r>
            </a:p>
          </p:txBody>
        </p:sp>
        <p:sp>
          <p:nvSpPr>
            <p:cNvPr id="21549" name="Rectangle 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tx2"/>
                  </a:solidFill>
                </a:rPr>
                <a:t>HausratVertrag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1510" name="Gruppieren 14"/>
          <p:cNvGrpSpPr>
            <a:grpSpLocks/>
          </p:cNvGrpSpPr>
          <p:nvPr/>
        </p:nvGrpSpPr>
        <p:grpSpPr bwMode="auto">
          <a:xfrm>
            <a:off x="2689225" y="1557338"/>
            <a:ext cx="2027238" cy="1655762"/>
            <a:chOff x="254719" y="1638296"/>
            <a:chExt cx="3600000" cy="2025882"/>
          </a:xfrm>
          <a:solidFill>
            <a:schemeClr val="bg1"/>
          </a:solidFill>
        </p:grpSpPr>
        <p:sp>
          <p:nvSpPr>
            <p:cNvPr id="21546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produktname: String</a:t>
              </a:r>
            </a:p>
          </p:txBody>
        </p:sp>
        <p:sp>
          <p:nvSpPr>
            <p:cNvPr id="21547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tx2"/>
                  </a:solidFill>
                </a:rPr>
                <a:t>HausratProdukt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1511" name="Gruppieren 17"/>
          <p:cNvGrpSpPr>
            <a:grpSpLocks/>
          </p:cNvGrpSpPr>
          <p:nvPr/>
        </p:nvGrpSpPr>
        <p:grpSpPr bwMode="auto">
          <a:xfrm>
            <a:off x="246063" y="4278313"/>
            <a:ext cx="2027237" cy="590550"/>
            <a:chOff x="254719" y="1019700"/>
            <a:chExt cx="3600000" cy="2644478"/>
          </a:xfrm>
          <a:solidFill>
            <a:schemeClr val="bg1"/>
          </a:solidFill>
        </p:grpSpPr>
        <p:sp>
          <p:nvSpPr>
            <p:cNvPr id="21544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5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tx2"/>
                  </a:solidFill>
                </a:rPr>
                <a:t>HausratGrunddeckung</a:t>
              </a:r>
              <a:endParaRPr lang="en-US" sz="12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1512" name="Gruppieren 21"/>
          <p:cNvGrpSpPr>
            <a:grpSpLocks/>
          </p:cNvGrpSpPr>
          <p:nvPr/>
        </p:nvGrpSpPr>
        <p:grpSpPr bwMode="auto">
          <a:xfrm>
            <a:off x="2689225" y="4278313"/>
            <a:ext cx="2027238" cy="590550"/>
            <a:chOff x="254719" y="1410244"/>
            <a:chExt cx="3600000" cy="2253934"/>
          </a:xfrm>
          <a:solidFill>
            <a:schemeClr val="bg1"/>
          </a:solidFill>
        </p:grpSpPr>
        <p:sp>
          <p:nvSpPr>
            <p:cNvPr id="2154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3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410244"/>
              <a:ext cx="3600000" cy="11561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dirty="0" smtClean="0">
                  <a:solidFill>
                    <a:srgbClr val="FFFFFF"/>
                  </a:solidFill>
                </a:rPr>
                <a:t>    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HausratGrunddeckungstyp</a:t>
              </a:r>
              <a:endParaRPr lang="en-US" sz="1100" dirty="0" smtClean="0">
                <a:solidFill>
                  <a:schemeClr val="tx2"/>
                </a:solidFill>
              </a:endParaRPr>
            </a:p>
          </p:txBody>
        </p:sp>
      </p:grpSp>
      <p:cxnSp>
        <p:nvCxnSpPr>
          <p:cNvPr id="21513" name="Gerade Verbindung mit Pfeil 2"/>
          <p:cNvCxnSpPr>
            <a:cxnSpLocks noChangeShapeType="1"/>
            <a:stCxn id="21545" idx="0"/>
            <a:endCxn id="21548" idx="2"/>
          </p:cNvCxnSpPr>
          <p:nvPr/>
        </p:nvCxnSpPr>
        <p:spPr bwMode="auto">
          <a:xfrm flipV="1">
            <a:off x="1258888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Gerade Verbindung mit Pfeil 4"/>
          <p:cNvCxnSpPr>
            <a:cxnSpLocks noChangeShapeType="1"/>
            <a:stCxn id="21543" idx="0"/>
            <a:endCxn id="21546" idx="2"/>
          </p:cNvCxnSpPr>
          <p:nvPr/>
        </p:nvCxnSpPr>
        <p:spPr bwMode="auto">
          <a:xfrm flipV="1">
            <a:off x="3702050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Textfeld 5"/>
          <p:cNvSpPr txBox="1">
            <a:spLocks noChangeArrowheads="1"/>
          </p:cNvSpPr>
          <p:nvPr/>
        </p:nvSpPr>
        <p:spPr bwMode="auto">
          <a:xfrm>
            <a:off x="1258888" y="4076700"/>
            <a:ext cx="144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16" name="Textfeld 29"/>
          <p:cNvSpPr txBox="1">
            <a:spLocks noChangeArrowheads="1"/>
          </p:cNvSpPr>
          <p:nvPr/>
        </p:nvSpPr>
        <p:spPr bwMode="auto">
          <a:xfrm>
            <a:off x="2543175" y="4714875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17" name="Textfeld 33"/>
          <p:cNvSpPr txBox="1">
            <a:spLocks noChangeArrowheads="1"/>
          </p:cNvSpPr>
          <p:nvPr/>
        </p:nvSpPr>
        <p:spPr bwMode="auto">
          <a:xfrm>
            <a:off x="3708400" y="4076700"/>
            <a:ext cx="144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21518" name="Gerade Verbindung 24"/>
          <p:cNvCxnSpPr>
            <a:cxnSpLocks noChangeShapeType="1"/>
            <a:stCxn id="21548" idx="3"/>
            <a:endCxn id="21546" idx="1"/>
          </p:cNvCxnSpPr>
          <p:nvPr/>
        </p:nvCxnSpPr>
        <p:spPr bwMode="auto">
          <a:xfrm>
            <a:off x="2273300" y="2536825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Textfeld 36"/>
          <p:cNvSpPr txBox="1">
            <a:spLocks noChangeArrowheads="1"/>
          </p:cNvSpPr>
          <p:nvPr/>
        </p:nvSpPr>
        <p:spPr bwMode="auto">
          <a:xfrm>
            <a:off x="2543175" y="2565400"/>
            <a:ext cx="1444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grpSp>
        <p:nvGrpSpPr>
          <p:cNvPr id="21520" name="Gruppieren 37"/>
          <p:cNvGrpSpPr>
            <a:grpSpLocks/>
          </p:cNvGrpSpPr>
          <p:nvPr/>
        </p:nvGrpSpPr>
        <p:grpSpPr bwMode="auto">
          <a:xfrm>
            <a:off x="5076825" y="4278313"/>
            <a:ext cx="1871663" cy="590550"/>
            <a:chOff x="254719" y="1019700"/>
            <a:chExt cx="3600000" cy="2644478"/>
          </a:xfrm>
          <a:solidFill>
            <a:schemeClr val="bg1"/>
          </a:solidFill>
        </p:grpSpPr>
        <p:sp>
          <p:nvSpPr>
            <p:cNvPr id="21540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41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/>
              <a:r>
                <a:rPr lang="en-US" sz="1000" dirty="0" smtClean="0">
                  <a:solidFill>
                    <a:schemeClr val="tx2"/>
                  </a:solidFill>
                </a:rPr>
                <a:t> </a:t>
              </a:r>
              <a:r>
                <a:rPr lang="en-US" sz="1000" dirty="0" err="1" smtClean="0">
                  <a:solidFill>
                    <a:schemeClr val="tx2"/>
                  </a:solidFill>
                </a:rPr>
                <a:t>HausratGrunddeckungstyp</a:t>
              </a:r>
              <a:endParaRPr lang="en-US" sz="1000" dirty="0" smtClean="0">
                <a:solidFill>
                  <a:schemeClr val="tx2"/>
                </a:solidFill>
              </a:endParaRPr>
            </a:p>
            <a:p>
              <a:pPr algn="ctr" defTabSz="857250"/>
              <a:r>
                <a:rPr lang="en-US" sz="1000" dirty="0" err="1" smtClean="0">
                  <a:solidFill>
                    <a:schemeClr val="tx2"/>
                  </a:solidFill>
                </a:rPr>
                <a:t>Anpassungsstufe</a:t>
              </a:r>
              <a:endParaRPr lang="en-US" sz="10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21521" name="Gruppieren 42"/>
          <p:cNvGrpSpPr>
            <a:grpSpLocks/>
          </p:cNvGrpSpPr>
          <p:nvPr/>
        </p:nvGrpSpPr>
        <p:grpSpPr bwMode="auto">
          <a:xfrm>
            <a:off x="7405688" y="4278313"/>
            <a:ext cx="1414462" cy="590550"/>
            <a:chOff x="254719" y="1019700"/>
            <a:chExt cx="3600000" cy="2644478"/>
          </a:xfrm>
          <a:solidFill>
            <a:schemeClr val="bg1"/>
          </a:solidFill>
        </p:grpSpPr>
        <p:sp>
          <p:nvSpPr>
            <p:cNvPr id="21538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1539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91440" rIns="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dirty="0" smtClean="0">
                  <a:solidFill>
                    <a:schemeClr val="accent4"/>
                  </a:solidFill>
                </a:rPr>
                <a:t>   </a:t>
              </a:r>
              <a:r>
                <a:rPr lang="en-US" sz="1100" dirty="0" err="1" smtClean="0">
                  <a:solidFill>
                    <a:schemeClr val="accent4"/>
                  </a:solidFill>
                </a:rPr>
                <a:t>TariftabelleHausrat</a:t>
              </a:r>
              <a:endParaRPr lang="en-US" sz="1100" dirty="0" smtClean="0">
                <a:solidFill>
                  <a:schemeClr val="accent4"/>
                </a:solidFill>
              </a:endParaRPr>
            </a:p>
          </p:txBody>
        </p:sp>
      </p:grpSp>
      <p:sp>
        <p:nvSpPr>
          <p:cNvPr id="21522" name="Textfeld 35"/>
          <p:cNvSpPr txBox="1">
            <a:spLocks noChangeArrowheads="1"/>
          </p:cNvSpPr>
          <p:nvPr/>
        </p:nvSpPr>
        <p:spPr bwMode="auto">
          <a:xfrm>
            <a:off x="2265363" y="2565400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1523" name="Textfeld 52"/>
          <p:cNvSpPr txBox="1">
            <a:spLocks noChangeArrowheads="1"/>
          </p:cNvSpPr>
          <p:nvPr/>
        </p:nvSpPr>
        <p:spPr bwMode="auto">
          <a:xfrm>
            <a:off x="2284413" y="471011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1524" name="Textfeld 53"/>
          <p:cNvSpPr txBox="1">
            <a:spLocks noChangeArrowheads="1"/>
          </p:cNvSpPr>
          <p:nvPr/>
        </p:nvSpPr>
        <p:spPr bwMode="auto">
          <a:xfrm>
            <a:off x="4716463" y="4710113"/>
            <a:ext cx="1428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1525" name="Textfeld 55"/>
          <p:cNvSpPr txBox="1">
            <a:spLocks noChangeArrowheads="1"/>
          </p:cNvSpPr>
          <p:nvPr/>
        </p:nvSpPr>
        <p:spPr bwMode="auto">
          <a:xfrm>
            <a:off x="4949825" y="4714875"/>
            <a:ext cx="217488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1526" name="Gerade Verbindung mit Pfeil 45"/>
          <p:cNvCxnSpPr>
            <a:cxnSpLocks noChangeShapeType="1"/>
            <a:stCxn id="21540" idx="3"/>
            <a:endCxn id="21538" idx="1"/>
          </p:cNvCxnSpPr>
          <p:nvPr/>
        </p:nvCxnSpPr>
        <p:spPr bwMode="auto">
          <a:xfrm>
            <a:off x="6948488" y="47244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Gerade Verbindung 57"/>
          <p:cNvCxnSpPr>
            <a:cxnSpLocks noChangeShapeType="1"/>
            <a:stCxn id="21544" idx="3"/>
            <a:endCxn id="21542" idx="1"/>
          </p:cNvCxnSpPr>
          <p:nvPr/>
        </p:nvCxnSpPr>
        <p:spPr bwMode="auto">
          <a:xfrm>
            <a:off x="2273300" y="472440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Gerade Verbindung 80"/>
          <p:cNvCxnSpPr>
            <a:cxnSpLocks noChangeShapeType="1"/>
          </p:cNvCxnSpPr>
          <p:nvPr/>
        </p:nvCxnSpPr>
        <p:spPr bwMode="auto">
          <a:xfrm>
            <a:off x="4716463" y="4702175"/>
            <a:ext cx="3413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9" name="Rechteck 19473"/>
          <p:cNvSpPr>
            <a:spLocks noChangeArrowheads="1"/>
          </p:cNvSpPr>
          <p:nvPr/>
        </p:nvSpPr>
        <p:spPr bwMode="auto">
          <a:xfrm>
            <a:off x="7406908" y="4143375"/>
            <a:ext cx="1414462" cy="7921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1530" name="Rechteck 84"/>
          <p:cNvSpPr>
            <a:spLocks noChangeAspect="1"/>
          </p:cNvSpPr>
          <p:nvPr/>
        </p:nvSpPr>
        <p:spPr bwMode="auto">
          <a:xfrm>
            <a:off x="6948488" y="4643438"/>
            <a:ext cx="457200" cy="180975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D8E61F-D67C-4C13-8869-BD11154E795D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777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Demo: Tariftabellen für die Hausratprodukte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80057" y="1412875"/>
            <a:ext cx="7280275" cy="424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Tabellenstruktur für die Tariftabelle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Beziehung zwischen Grunddeckungstyp und der Tariftabelle.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Wechseln in die Produktdefinitionsperspektive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der Tabelleninhalte.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4575F-FCC4-4195-8C8E-7BC0DDDE4793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97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Umsetzung der Beitragsberechnung</a:t>
            </a:r>
          </a:p>
        </p:txBody>
      </p:sp>
      <p:sp>
        <p:nvSpPr>
          <p:cNvPr id="2355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1113" y="2008188"/>
            <a:ext cx="4038600" cy="1895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plz : String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/tarifzone : String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zahlweise : Integer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wohnflaeche : Integer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/vorschlagVersSumme : Money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r>
              <a:rPr lang="en-US" sz="1200" smtClean="0">
                <a:solidFill>
                  <a:srgbClr val="005596"/>
                </a:solidFill>
              </a:rPr>
              <a:t>versSumme : Money</a:t>
            </a:r>
          </a:p>
          <a:p>
            <a:pPr defTabSz="971550">
              <a:spcAft>
                <a:spcPts val="600"/>
              </a:spcAft>
              <a:buClr>
                <a:srgbClr val="005596"/>
              </a:buClr>
            </a:pPr>
            <a:endParaRPr lang="en-US" sz="1200" smtClean="0">
              <a:solidFill>
                <a:srgbClr val="FFFFFF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938" y="1638300"/>
            <a:ext cx="4041775" cy="369888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HausratVertrag</a:t>
            </a:r>
          </a:p>
        </p:txBody>
      </p:sp>
      <p:sp>
        <p:nvSpPr>
          <p:cNvPr id="23559" name="Raut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227388" y="3933825"/>
            <a:ext cx="258762" cy="409575"/>
          </a:xfrm>
          <a:prstGeom prst="diamond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sp>
        <p:nvSpPr>
          <p:cNvPr id="23560" name="Raut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532438" y="3933825"/>
            <a:ext cx="258762" cy="409575"/>
          </a:xfrm>
          <a:prstGeom prst="diamond">
            <a:avLst/>
          </a:prstGeom>
          <a:solidFill>
            <a:schemeClr val="accent1"/>
          </a:solidFill>
          <a:ln w="19050" algn="ctr">
            <a:solidFill>
              <a:schemeClr val="accent1"/>
            </a:solidFill>
            <a:round/>
            <a:headEnd/>
            <a:tailEnd/>
          </a:ln>
        </p:spPr>
        <p:txBody>
          <a:bodyPr lIns="72000" tIns="72000" rIns="72000" bIns="72000" anchor="ctr"/>
          <a:lstStyle/>
          <a:p>
            <a:pPr eaLnBrk="0" hangingPunct="0">
              <a:spcBef>
                <a:spcPct val="50000"/>
              </a:spcBef>
              <a:buClr>
                <a:srgbClr val="39A9DC"/>
              </a:buClr>
              <a:buSzPct val="80000"/>
              <a:buFont typeface="Wingdings" charset="2"/>
              <a:buNone/>
            </a:pPr>
            <a:endParaRPr lang="en-US" sz="1800" smtClean="0">
              <a:solidFill>
                <a:srgbClr val="005596"/>
              </a:solidFill>
            </a:endParaRPr>
          </a:p>
        </p:txBody>
      </p:sp>
      <p:cxnSp>
        <p:nvCxnSpPr>
          <p:cNvPr id="23561" name="Gerade Verbindung 8"/>
          <p:cNvCxnSpPr>
            <a:cxnSpLocks noChangeShapeType="1"/>
          </p:cNvCxnSpPr>
          <p:nvPr/>
        </p:nvCxnSpPr>
        <p:spPr bwMode="auto">
          <a:xfrm flipH="1">
            <a:off x="3343275" y="4343400"/>
            <a:ext cx="14288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Gerade Verbindung 9"/>
          <p:cNvCxnSpPr>
            <a:cxnSpLocks noChangeShapeType="1"/>
          </p:cNvCxnSpPr>
          <p:nvPr/>
        </p:nvCxnSpPr>
        <p:spPr bwMode="auto">
          <a:xfrm>
            <a:off x="5662613" y="4343400"/>
            <a:ext cx="17462" cy="573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24413" y="5286375"/>
            <a:ext cx="2051050" cy="879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/>
          <a:lstStyle/>
          <a:p>
            <a:pPr defTabSz="971550">
              <a:buClr>
                <a:srgbClr val="005596"/>
              </a:buClr>
            </a:pPr>
            <a:r>
              <a:rPr lang="en-US" sz="1200" smtClean="0">
                <a:solidFill>
                  <a:srgbClr val="FFFFFF"/>
                </a:solidFill>
              </a:rPr>
              <a:t>/- Money</a:t>
            </a:r>
          </a:p>
        </p:txBody>
      </p:sp>
      <p:sp>
        <p:nvSpPr>
          <p:cNvPr id="2356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24413" y="4916488"/>
            <a:ext cx="2051050" cy="369887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 HausratZusatzdeckung</a:t>
            </a:r>
          </a:p>
        </p:txBody>
      </p:sp>
      <p:sp>
        <p:nvSpPr>
          <p:cNvPr id="2356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55850" y="4916488"/>
            <a:ext cx="2212975" cy="369887"/>
          </a:xfrm>
          <a:prstGeom prst="rect">
            <a:avLst/>
          </a:prstGeom>
          <a:solidFill>
            <a:srgbClr val="7A51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/>
          <a:lstStyle/>
          <a:p>
            <a:pPr algn="ctr" defTabSz="857250">
              <a:spcAft>
                <a:spcPts val="600"/>
              </a:spcAft>
            </a:pPr>
            <a:r>
              <a:rPr lang="en-US" sz="1200" smtClean="0">
                <a:solidFill>
                  <a:srgbClr val="FFFFFF"/>
                </a:solidFill>
              </a:rPr>
              <a:t>HausratGrunddeckung</a:t>
            </a:r>
          </a:p>
        </p:txBody>
      </p:sp>
      <p:sp>
        <p:nvSpPr>
          <p:cNvPr id="23566" name="Textfeld 13"/>
          <p:cNvSpPr txBox="1">
            <a:spLocks noChangeArrowheads="1"/>
          </p:cNvSpPr>
          <p:nvPr/>
        </p:nvSpPr>
        <p:spPr bwMode="auto">
          <a:xfrm>
            <a:off x="3376613" y="4629150"/>
            <a:ext cx="22383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600" smtClean="0">
                <a:solidFill>
                  <a:srgbClr val="005596"/>
                </a:solidFill>
              </a:rPr>
              <a:t>1</a:t>
            </a:r>
            <a:endParaRPr lang="pt-BR" sz="1600" smtClean="0">
              <a:solidFill>
                <a:srgbClr val="005596"/>
              </a:solidFill>
            </a:endParaRPr>
          </a:p>
        </p:txBody>
      </p:sp>
      <p:sp>
        <p:nvSpPr>
          <p:cNvPr id="23567" name="Textfeld 14"/>
          <p:cNvSpPr txBox="1">
            <a:spLocks noChangeArrowheads="1"/>
          </p:cNvSpPr>
          <p:nvPr/>
        </p:nvSpPr>
        <p:spPr bwMode="auto">
          <a:xfrm>
            <a:off x="5843588" y="4916488"/>
            <a:ext cx="2238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600" smtClean="0">
                <a:solidFill>
                  <a:srgbClr val="FFFFFF"/>
                </a:solidFill>
              </a:rPr>
              <a:t>*</a:t>
            </a:r>
            <a:endParaRPr lang="pt-BR" sz="1600" smtClean="0">
              <a:solidFill>
                <a:srgbClr val="005596"/>
              </a:solidFill>
            </a:endParaRPr>
          </a:p>
        </p:txBody>
      </p:sp>
      <p:sp>
        <p:nvSpPr>
          <p:cNvPr id="23568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55850" y="5286375"/>
            <a:ext cx="2212975" cy="879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2000" tIns="182880" rIns="72000" bIns="182880"/>
          <a:lstStyle/>
          <a:p>
            <a:pPr defTabSz="971550">
              <a:buClr>
                <a:srgbClr val="005596"/>
              </a:buClr>
            </a:pPr>
            <a:r>
              <a:rPr lang="de-DE" sz="1200" smtClean="0">
                <a:solidFill>
                  <a:srgbClr val="005596"/>
                </a:solidFill>
              </a:rPr>
              <a:t>/jahresbasisbeitrag : Money </a:t>
            </a:r>
          </a:p>
          <a:p>
            <a:pPr defTabSz="971550">
              <a:buClr>
                <a:srgbClr val="005596"/>
              </a:buClr>
            </a:pPr>
            <a:endParaRPr lang="de-DE" sz="1200" smtClean="0">
              <a:solidFill>
                <a:srgbClr val="005596"/>
              </a:solidFill>
            </a:endParaRPr>
          </a:p>
          <a:p>
            <a:pPr defTabSz="971550">
              <a:buClr>
                <a:srgbClr val="005596"/>
              </a:buClr>
            </a:pPr>
            <a:r>
              <a:rPr lang="de-DE" sz="1200" smtClean="0">
                <a:solidFill>
                  <a:srgbClr val="005596"/>
                </a:solidFill>
              </a:rPr>
              <a:t>berechneJahresbasisbeitrag()</a:t>
            </a:r>
          </a:p>
          <a:p>
            <a:pPr defTabSz="971550">
              <a:buClr>
                <a:srgbClr val="005596"/>
              </a:buClr>
            </a:pPr>
            <a:endParaRPr lang="en-US" sz="1200" smtClean="0">
              <a:solidFill>
                <a:srgbClr val="005596"/>
              </a:solidFill>
            </a:endParaRPr>
          </a:p>
        </p:txBody>
      </p:sp>
      <p:cxnSp>
        <p:nvCxnSpPr>
          <p:cNvPr id="23569" name="Gerade Verbindung 19"/>
          <p:cNvCxnSpPr>
            <a:cxnSpLocks noChangeShapeType="1"/>
            <a:stCxn id="23568" idx="1"/>
            <a:endCxn id="23568" idx="3"/>
          </p:cNvCxnSpPr>
          <p:nvPr/>
        </p:nvCxnSpPr>
        <p:spPr bwMode="auto">
          <a:xfrm>
            <a:off x="2355850" y="5726113"/>
            <a:ext cx="22129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Pfeil nach rechts 23"/>
          <p:cNvSpPr>
            <a:spLocks noChangeArrowheads="1"/>
          </p:cNvSpPr>
          <p:nvPr/>
        </p:nvSpPr>
        <p:spPr bwMode="auto">
          <a:xfrm>
            <a:off x="179388" y="5286375"/>
            <a:ext cx="2016125" cy="663575"/>
          </a:xfrm>
          <a:prstGeom prst="rightArrow">
            <a:avLst>
              <a:gd name="adj1" fmla="val 50000"/>
              <a:gd name="adj2" fmla="val 49991"/>
            </a:avLst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3571" name="Ellipse 18"/>
          <p:cNvSpPr>
            <a:spLocks noChangeAspect="1"/>
          </p:cNvSpPr>
          <p:nvPr/>
        </p:nvSpPr>
        <p:spPr bwMode="auto">
          <a:xfrm>
            <a:off x="4845050" y="4992688"/>
            <a:ext cx="215900" cy="217487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3572" name="Ellipse 19"/>
          <p:cNvSpPr>
            <a:spLocks noChangeAspect="1"/>
          </p:cNvSpPr>
          <p:nvPr/>
        </p:nvSpPr>
        <p:spPr bwMode="auto">
          <a:xfrm>
            <a:off x="2411413" y="4967288"/>
            <a:ext cx="215900" cy="217487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3573" name="Ellipse 20"/>
          <p:cNvSpPr>
            <a:spLocks noChangeAspect="1"/>
          </p:cNvSpPr>
          <p:nvPr/>
        </p:nvSpPr>
        <p:spPr bwMode="auto">
          <a:xfrm>
            <a:off x="2627313" y="1714500"/>
            <a:ext cx="215900" cy="217488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BEF5A6-92D7-4643-8687-DFB0A973F745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79769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Demo: Umsetzung der Beitragsberechnung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80057" y="1412875"/>
            <a:ext cx="7280275" cy="424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Anlegen des </a:t>
            </a:r>
            <a:r>
              <a:rPr sz="1700" dirty="0" err="1" smtClean="0"/>
              <a:t>derived</a:t>
            </a:r>
            <a:r>
              <a:rPr sz="1700" dirty="0" smtClean="0"/>
              <a:t> (</a:t>
            </a:r>
            <a:r>
              <a:rPr sz="1700" dirty="0" err="1" smtClean="0"/>
              <a:t>cached</a:t>
            </a:r>
            <a:r>
              <a:rPr sz="1700" dirty="0" smtClean="0"/>
              <a:t>) Attributes </a:t>
            </a:r>
            <a:r>
              <a:rPr sz="1700" i="1" dirty="0" err="1" smtClean="0"/>
              <a:t>jahresbasisbeitrag</a:t>
            </a:r>
            <a:r>
              <a:rPr sz="1700" dirty="0" smtClean="0"/>
              <a:t> in der Modellklasse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Definition der Methode </a:t>
            </a:r>
            <a:r>
              <a:rPr sz="1700" dirty="0" err="1" smtClean="0"/>
              <a:t>berechneJahresbasisbeitrag</a:t>
            </a:r>
            <a:r>
              <a:rPr sz="1700" dirty="0" smtClean="0"/>
              <a:t>() in der Modellklasse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Implementierung der Methode </a:t>
            </a:r>
            <a:r>
              <a:rPr sz="1700" dirty="0" err="1" smtClean="0"/>
              <a:t>berechneJahresbasisbeitrag</a:t>
            </a:r>
            <a:r>
              <a:rPr sz="1700" dirty="0" smtClean="0"/>
              <a:t>() in der Java Klasse Hausratgrunddeckung</a:t>
            </a:r>
          </a:p>
          <a:p>
            <a:pPr marL="371475" indent="-285750">
              <a:spcAft>
                <a:spcPts val="1200"/>
              </a:spcAft>
              <a:buFont typeface="Wingdings" charset="2"/>
              <a:buChar char="§"/>
              <a:tabLst>
                <a:tab pos="355600" algn="l"/>
                <a:tab pos="714375" algn="l"/>
                <a:tab pos="1073150" algn="l"/>
                <a:tab pos="1431925" algn="l"/>
                <a:tab pos="1789113" algn="l"/>
                <a:tab pos="2147888" algn="l"/>
                <a:tab pos="2506663" algn="l"/>
                <a:tab pos="2865438" algn="l"/>
                <a:tab pos="3224213" algn="l"/>
                <a:tab pos="3582988" algn="l"/>
                <a:tab pos="3941763" algn="l"/>
                <a:tab pos="4300538" algn="l"/>
                <a:tab pos="4659313" algn="l"/>
                <a:tab pos="5018088" algn="l"/>
                <a:tab pos="5376863" algn="l"/>
                <a:tab pos="5735638" algn="l"/>
                <a:tab pos="6094413" algn="l"/>
                <a:tab pos="6451600" algn="l"/>
                <a:tab pos="6810375" algn="l"/>
                <a:tab pos="7169150" algn="l"/>
                <a:tab pos="7512050" algn="l"/>
                <a:tab pos="8089900" algn="l"/>
              </a:tabLst>
            </a:pPr>
            <a:r>
              <a:rPr sz="1700" dirty="0" smtClean="0"/>
              <a:t>Testfall für die Methode implementieren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02AD4E-3030-4504-BEBE-143FA5CFC76F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000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zu Kapitel III.D.2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6C6ED3-B545-4308-ADDA-9AA8CAC23C31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9026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Beispiel: Tarifzonentabelle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47813" y="1916113"/>
          <a:ext cx="6096000" cy="222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PLZ-Von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PLZ-bis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Tarifzone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17235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17237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45525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45549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59174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59199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47051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47279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63065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63075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82FEB5-BBD7-4EFD-A9D9-5BDCEBFB6CFF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993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Demo: Einführung Tarifzonentabelle</a:t>
            </a:r>
          </a:p>
        </p:txBody>
      </p:sp>
      <p:sp>
        <p:nvSpPr>
          <p:cNvPr id="14338" name="Textplatzhalter 1"/>
          <p:cNvSpPr>
            <a:spLocks noGrp="1"/>
          </p:cNvSpPr>
          <p:nvPr>
            <p:ph type="body" sz="quarter" idx="4294967295"/>
          </p:nvPr>
        </p:nvSpPr>
        <p:spPr>
          <a:xfrm>
            <a:off x="503238" y="1449388"/>
            <a:ext cx="8640762" cy="5003800"/>
          </a:xfrm>
        </p:spPr>
        <p:txBody>
          <a:bodyPr/>
          <a:lstStyle/>
          <a:p>
            <a:pPr marL="0" indent="0"/>
            <a:r>
              <a:rPr smtClean="0"/>
              <a:t>Anlegen der Struktur Tarifzonentabelle</a:t>
            </a:r>
          </a:p>
          <a:p>
            <a:pPr marL="0" indent="0"/>
            <a:r>
              <a:rPr smtClean="0"/>
              <a:t>Inhalt Tarifzonentabelle anlegen</a:t>
            </a:r>
          </a:p>
          <a:p>
            <a:pPr marL="0" indent="0"/>
            <a:r>
              <a:rPr smtClean="0"/>
              <a:t>Generierten Code untersuchen</a:t>
            </a:r>
          </a:p>
          <a:p>
            <a:pPr marL="0" indent="0"/>
            <a:r>
              <a:rPr smtClean="0"/>
              <a:t>Verwendung der Tabelle zur Ermittlung der Tarifzone aus der PLZ im HausratVertrag</a:t>
            </a:r>
          </a:p>
          <a:p>
            <a:pPr marL="0" indent="0"/>
            <a:r>
              <a:rPr smtClean="0"/>
              <a:t>Schreiben eines Testfalls für die Ermittlung der Tarifzone.</a:t>
            </a:r>
          </a:p>
          <a:p>
            <a:pPr marL="0" indent="0"/>
            <a:endParaRPr smtClean="0"/>
          </a:p>
          <a:p>
            <a:pPr marL="0" indent="0"/>
            <a:endParaRPr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BC860C-D3B5-4AF9-8CFD-EF0E48C4AA5A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539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dirty="0" smtClean="0"/>
              <a:t>Übungen zu Kapitel III.D.1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4C7D18-B015-42C3-98CB-D54F6E43A180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7422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 - Modellierung &amp; Produktdefinition</a:t>
            </a:r>
            <a:endParaRPr lang="pt-BR" smtClean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88496"/>
              </p:ext>
            </p:extLst>
          </p:nvPr>
        </p:nvGraphicFramePr>
        <p:xfrm>
          <a:off x="268289" y="1484313"/>
          <a:ext cx="5923892" cy="3307779"/>
        </p:xfrm>
        <a:graphic>
          <a:graphicData uri="http://schemas.openxmlformats.org/drawingml/2006/table">
            <a:tbl>
              <a:tblPr/>
              <a:tblGrid>
                <a:gridCol w="5923892"/>
              </a:tblGrid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b="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2400" b="1" dirty="0" smtClean="0"/>
                        <a:t>III.D Verwendung von Tabellen</a:t>
                      </a: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III.D.1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Grundlagen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893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  III.D.2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Beziehungen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zwischen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Produktbausteinen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und</a:t>
                      </a:r>
                      <a:b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        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Tabellen</a:t>
                      </a:r>
                      <a:endParaRPr lang="de-DE" sz="1600" b="1" dirty="0" smtClean="0"/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89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12" marR="90012" marT="54002" marB="5400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287A33-6876-4505-879B-4C7C2FABC920}" type="datetime1">
              <a:rPr lang="de-DE" smtClean="0"/>
              <a:t>16.04.2015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74855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Beitragsberechnung für die Grunddeckungen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51520" y="1268413"/>
            <a:ext cx="7280275" cy="4246562"/>
          </a:xfrm>
        </p:spPr>
        <p:txBody>
          <a:bodyPr/>
          <a:lstStyle/>
          <a:p>
            <a:pPr marL="370660" indent="-285750" defTabSz="17998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dirty="0"/>
              <a:t>Berechnungsvorschrift</a:t>
            </a:r>
          </a:p>
          <a:p>
            <a:pPr marL="688145" lvl="1" indent="-173020" defTabSz="179981">
              <a:lnSpc>
                <a:spcPct val="95000"/>
              </a:lnSpc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 err="1"/>
              <a:t>Ermittlung</a:t>
            </a:r>
            <a:r>
              <a:rPr lang="en-US" dirty="0"/>
              <a:t> des </a:t>
            </a:r>
            <a:r>
              <a:rPr lang="en-US" dirty="0" err="1"/>
              <a:t>Beitragsatzes</a:t>
            </a:r>
            <a:r>
              <a:rPr lang="en-US" dirty="0"/>
              <a:t> pro </a:t>
            </a:r>
            <a:r>
              <a:rPr lang="en-US" dirty="0" smtClean="0"/>
              <a:t>1.000 </a:t>
            </a:r>
            <a:r>
              <a:rPr lang="en-US" dirty="0"/>
              <a:t>Euro </a:t>
            </a:r>
            <a:r>
              <a:rPr lang="en-US" dirty="0" err="1"/>
              <a:t>Versicherungssumme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Tariftabelle</a:t>
            </a:r>
            <a:endParaRPr lang="en-US" dirty="0"/>
          </a:p>
          <a:p>
            <a:pPr marL="688145" lvl="1" indent="-173020" defTabSz="179981"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/>
              <a:t>Division der </a:t>
            </a:r>
            <a:r>
              <a:rPr lang="en-US" dirty="0" err="1"/>
              <a:t>Versicherungssumme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smtClean="0"/>
              <a:t>1.000 </a:t>
            </a:r>
            <a:r>
              <a:rPr lang="en-US" dirty="0"/>
              <a:t>Euro und </a:t>
            </a:r>
            <a:r>
              <a:rPr lang="en-US" dirty="0" smtClean="0"/>
              <a:t>Multiplication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 smtClean="0"/>
              <a:t>Beitragssatz</a:t>
            </a:r>
            <a:endParaRPr lang="en-US" dirty="0"/>
          </a:p>
          <a:p>
            <a:pPr marL="688145" lvl="1" indent="-173020" defTabSz="179981">
              <a:spcBef>
                <a:spcPts val="0"/>
              </a:spcBef>
              <a:buSzPct val="75000"/>
              <a:buFont typeface="Symbol" charset="2"/>
              <a:buChar char="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r>
              <a:rPr lang="en-US" dirty="0" err="1" smtClean="0"/>
              <a:t>Beitragssätze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je </a:t>
            </a:r>
            <a:r>
              <a:rPr lang="en-US" dirty="0" err="1" smtClean="0"/>
              <a:t>Produkt</a:t>
            </a:r>
            <a:r>
              <a:rPr lang="en-US" dirty="0" smtClean="0"/>
              <a:t>!</a:t>
            </a:r>
          </a:p>
          <a:p>
            <a:pPr marL="84910" indent="0" defTabSz="179981">
              <a:lnSpc>
                <a:spcPct val="95000"/>
              </a:lnSpc>
              <a:spcBef>
                <a:spcPts val="0"/>
              </a:spcBef>
              <a:buSzPct val="45000"/>
              <a:tabLst>
                <a:tab pos="356112" algn="l"/>
                <a:tab pos="714758" algn="l"/>
                <a:tab pos="1073405" algn="l"/>
                <a:tab pos="1432050" algn="l"/>
                <a:tab pos="1790697" algn="l"/>
                <a:tab pos="2149343" algn="l"/>
                <a:tab pos="2507990" algn="l"/>
                <a:tab pos="2866635" algn="l"/>
                <a:tab pos="3225282" algn="l"/>
                <a:tab pos="3583928" algn="l"/>
                <a:tab pos="3942575" algn="l"/>
                <a:tab pos="4301220" algn="l"/>
                <a:tab pos="4659867" algn="l"/>
                <a:tab pos="5018513" algn="l"/>
                <a:tab pos="5377160" algn="l"/>
                <a:tab pos="5735805" algn="l"/>
                <a:tab pos="6094452" algn="l"/>
                <a:tab pos="6453098" algn="l"/>
                <a:tab pos="6811745" algn="l"/>
                <a:tab pos="7170390" algn="l"/>
                <a:tab pos="7512562" algn="l"/>
                <a:tab pos="8090451" algn="l"/>
              </a:tabLst>
              <a:defRPr/>
            </a:pPr>
            <a:endParaRPr lang="en-US" sz="17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9CCEF3-4D63-4B44-88B4-227F5744A55D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070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Tariftabelle für die Grundeckungen der 					Hausratprodukte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524000" y="1484313"/>
          <a:ext cx="6096000" cy="48164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65808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Produkt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Tarifzone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Beitragssatz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0.8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1.44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1.70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2.00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HR-Optimal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2.20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HR-Kompakt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0.6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0.8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III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1.21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IV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1.50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1.80</a:t>
                      </a:r>
                      <a:endParaRPr lang="de-DE" sz="1800" dirty="0"/>
                    </a:p>
                  </a:txBody>
                  <a:tcPr marT="45726" marB="45726"/>
                </a:tc>
              </a:tr>
              <a:tr h="370889">
                <a:tc>
                  <a:txBody>
                    <a:bodyPr/>
                    <a:lstStyle/>
                    <a:p>
                      <a:pPr marL="0" marR="0" indent="0" algn="ctr" defTabSz="9143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HR-Kompakt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VI</a:t>
                      </a:r>
                      <a:endParaRPr lang="de-DE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dirty="0" smtClean="0"/>
                        <a:t>2.00</a:t>
                      </a:r>
                      <a:endParaRPr lang="de-DE" sz="18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8DCF63-47C5-40DA-AA88-F25A79253913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3896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Trennung der Tabelle nach Produkt</a:t>
            </a:r>
          </a:p>
        </p:txBody>
      </p:sp>
      <p:graphicFrame>
        <p:nvGraphicFramePr>
          <p:cNvPr id="13" name="Tabelle 12"/>
          <p:cNvGraphicFramePr>
            <a:graphicFrameLocks noGrp="1" noChangeAspect="1"/>
          </p:cNvGraphicFramePr>
          <p:nvPr/>
        </p:nvGraphicFramePr>
        <p:xfrm>
          <a:off x="5003800" y="1989138"/>
          <a:ext cx="2895600" cy="30718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</a:tblGrid>
              <a:tr h="51814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Tabelle für Grunddeckung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von HR-Optimal</a:t>
                      </a:r>
                    </a:p>
                  </a:txBody>
                  <a:tcPr marT="45712" marB="45712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Tarifzone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Beitragssatz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0.8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1.44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1.70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2.20</a:t>
                      </a:r>
                      <a:endParaRPr lang="de-DE" sz="1400" dirty="0"/>
                    </a:p>
                  </a:txBody>
                  <a:tcPr marT="45712" marB="45712"/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 noChangeAspect="1"/>
          </p:cNvGraphicFramePr>
          <p:nvPr/>
        </p:nvGraphicFramePr>
        <p:xfrm>
          <a:off x="971550" y="1989138"/>
          <a:ext cx="2895600" cy="30718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1447800"/>
              </a:tblGrid>
              <a:tr h="518144">
                <a:tc gridSpan="2"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Tabelle für Grunddeckung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smtClean="0"/>
                        <a:t>von HR-Kompakt</a:t>
                      </a:r>
                    </a:p>
                  </a:txBody>
                  <a:tcPr marT="45712" marB="45712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Tarifzone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Beitragssatz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0.6</a:t>
                      </a:r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0.8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III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1.21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IV</a:t>
                      </a: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1.50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1.80</a:t>
                      </a:r>
                      <a:endParaRPr lang="de-DE" sz="1400" dirty="0"/>
                    </a:p>
                  </a:txBody>
                  <a:tcPr marT="45712" marB="45712"/>
                </a:tc>
              </a:tr>
              <a:tr h="36481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VI</a:t>
                      </a:r>
                      <a:endParaRPr lang="de-DE" sz="1400" dirty="0"/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2.00</a:t>
                      </a:r>
                      <a:endParaRPr lang="de-DE" sz="1400" dirty="0"/>
                    </a:p>
                  </a:txBody>
                  <a:tcPr marT="45712" marB="45712"/>
                </a:tc>
              </a:tr>
            </a:tbl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A64CA8-80B1-4B5E-A27B-ED2D1671414E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165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 tIns="19714"/>
          <a:lstStyle/>
          <a:p>
            <a:pPr>
              <a:tabLst>
                <a:tab pos="0" algn="l"/>
                <a:tab pos="357188" algn="l"/>
                <a:tab pos="715963" algn="l"/>
                <a:tab pos="1073150" algn="l"/>
                <a:tab pos="1431925" algn="l"/>
                <a:tab pos="1790700" algn="l"/>
                <a:tab pos="2149475" algn="l"/>
                <a:tab pos="2508250" algn="l"/>
                <a:tab pos="2867025" algn="l"/>
                <a:tab pos="3225800" algn="l"/>
                <a:tab pos="3584575" algn="l"/>
                <a:tab pos="3943350" algn="l"/>
                <a:tab pos="4302125" algn="l"/>
                <a:tab pos="4660900" algn="l"/>
                <a:tab pos="5019675" algn="l"/>
                <a:tab pos="5376863" algn="l"/>
                <a:tab pos="5735638" algn="l"/>
                <a:tab pos="6094413" algn="l"/>
                <a:tab pos="6453188" algn="l"/>
                <a:tab pos="6811963" algn="l"/>
                <a:tab pos="7170738" algn="l"/>
                <a:tab pos="7512050" algn="l"/>
                <a:tab pos="8089900" algn="l"/>
              </a:tabLst>
            </a:pPr>
            <a:r>
              <a:rPr lang="de-DE" smtClean="0"/>
              <a:t>Abbildung im Modell</a:t>
            </a: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4105275" y="5157788"/>
            <a:ext cx="45418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674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de-DE" sz="1400" smtClean="0">
                <a:solidFill>
                  <a:srgbClr val="585858"/>
                </a:solidFill>
              </a:rPr>
              <a:t>Ein Hausratgrunddeckungstyp verwendet eine Hausrattariftabelle (zur Beitragsberechnung)</a:t>
            </a:r>
          </a:p>
        </p:txBody>
      </p:sp>
      <p:grpSp>
        <p:nvGrpSpPr>
          <p:cNvPr id="20485" name="Gruppieren 11"/>
          <p:cNvGrpSpPr>
            <a:grpSpLocks/>
          </p:cNvGrpSpPr>
          <p:nvPr/>
        </p:nvGrpSpPr>
        <p:grpSpPr bwMode="auto">
          <a:xfrm>
            <a:off x="246063" y="1557338"/>
            <a:ext cx="2027237" cy="1655762"/>
            <a:chOff x="254719" y="1638296"/>
            <a:chExt cx="3600000" cy="2025882"/>
          </a:xfrm>
        </p:grpSpPr>
        <p:sp>
          <p:nvSpPr>
            <p:cNvPr id="20517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plz: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/tarifzone: String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Zahlweise: Integer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Wohnfläche: Interger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/vorschlagVerSumme: Money</a:t>
              </a:r>
            </a:p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versSumme: Money</a:t>
              </a:r>
            </a:p>
          </p:txBody>
        </p:sp>
        <p:sp>
          <p:nvSpPr>
            <p:cNvPr id="20518" name="Rectangle 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HausratVertrag</a:t>
              </a:r>
            </a:p>
          </p:txBody>
        </p:sp>
      </p:grpSp>
      <p:grpSp>
        <p:nvGrpSpPr>
          <p:cNvPr id="20486" name="Gruppieren 14"/>
          <p:cNvGrpSpPr>
            <a:grpSpLocks/>
          </p:cNvGrpSpPr>
          <p:nvPr/>
        </p:nvGrpSpPr>
        <p:grpSpPr bwMode="auto">
          <a:xfrm>
            <a:off x="2689225" y="1557338"/>
            <a:ext cx="2027238" cy="1655762"/>
            <a:chOff x="254719" y="1638296"/>
            <a:chExt cx="3600000" cy="2025882"/>
          </a:xfrm>
        </p:grpSpPr>
        <p:sp>
          <p:nvSpPr>
            <p:cNvPr id="20515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719" y="2008179"/>
              <a:ext cx="3600000" cy="16559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r>
                <a:rPr lang="en-US" sz="1000" smtClean="0">
                  <a:solidFill>
                    <a:srgbClr val="005596"/>
                  </a:solidFill>
                </a:rPr>
                <a:t>produktname: String</a:t>
              </a:r>
            </a:p>
          </p:txBody>
        </p:sp>
        <p:sp>
          <p:nvSpPr>
            <p:cNvPr id="2051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4719" y="1638296"/>
              <a:ext cx="3600000" cy="369881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HausratProdukt</a:t>
              </a:r>
            </a:p>
          </p:txBody>
        </p:sp>
      </p:grpSp>
      <p:grpSp>
        <p:nvGrpSpPr>
          <p:cNvPr id="20487" name="Gruppieren 17"/>
          <p:cNvGrpSpPr>
            <a:grpSpLocks/>
          </p:cNvGrpSpPr>
          <p:nvPr/>
        </p:nvGrpSpPr>
        <p:grpSpPr bwMode="auto">
          <a:xfrm>
            <a:off x="246063" y="4278313"/>
            <a:ext cx="2027237" cy="590550"/>
            <a:chOff x="254719" y="1019700"/>
            <a:chExt cx="3600000" cy="2644478"/>
          </a:xfrm>
        </p:grpSpPr>
        <p:sp>
          <p:nvSpPr>
            <p:cNvPr id="20513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4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200" smtClean="0">
                  <a:solidFill>
                    <a:srgbClr val="FFFFFF"/>
                  </a:solidFill>
                </a:rPr>
                <a:t>HausratGrunddeckung</a:t>
              </a:r>
            </a:p>
          </p:txBody>
        </p:sp>
      </p:grpSp>
      <p:grpSp>
        <p:nvGrpSpPr>
          <p:cNvPr id="20488" name="Gruppieren 21"/>
          <p:cNvGrpSpPr>
            <a:grpSpLocks/>
          </p:cNvGrpSpPr>
          <p:nvPr/>
        </p:nvGrpSpPr>
        <p:grpSpPr bwMode="auto">
          <a:xfrm>
            <a:off x="2689225" y="4278313"/>
            <a:ext cx="2027238" cy="590550"/>
            <a:chOff x="254719" y="1410244"/>
            <a:chExt cx="3600000" cy="2253934"/>
          </a:xfrm>
        </p:grpSpPr>
        <p:sp>
          <p:nvSpPr>
            <p:cNvPr id="20511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4719" y="2566432"/>
              <a:ext cx="3600000" cy="1097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2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54719" y="1410244"/>
              <a:ext cx="3600000" cy="1156184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 HausratGrunddeckungstyp</a:t>
              </a:r>
            </a:p>
          </p:txBody>
        </p:sp>
      </p:grpSp>
      <p:cxnSp>
        <p:nvCxnSpPr>
          <p:cNvPr id="20489" name="Gerade Verbindung mit Pfeil 2"/>
          <p:cNvCxnSpPr>
            <a:cxnSpLocks noChangeShapeType="1"/>
            <a:stCxn id="20514" idx="0"/>
            <a:endCxn id="20517" idx="2"/>
          </p:cNvCxnSpPr>
          <p:nvPr/>
        </p:nvCxnSpPr>
        <p:spPr bwMode="auto">
          <a:xfrm flipV="1">
            <a:off x="1258888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Gerade Verbindung mit Pfeil 4"/>
          <p:cNvCxnSpPr>
            <a:cxnSpLocks noChangeShapeType="1"/>
            <a:stCxn id="20512" idx="0"/>
            <a:endCxn id="20515" idx="2"/>
          </p:cNvCxnSpPr>
          <p:nvPr/>
        </p:nvCxnSpPr>
        <p:spPr bwMode="auto">
          <a:xfrm flipV="1">
            <a:off x="3702050" y="3213100"/>
            <a:ext cx="0" cy="10652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feld 5"/>
          <p:cNvSpPr txBox="1">
            <a:spLocks noChangeArrowheads="1"/>
          </p:cNvSpPr>
          <p:nvPr/>
        </p:nvSpPr>
        <p:spPr bwMode="auto">
          <a:xfrm>
            <a:off x="1258888" y="4076700"/>
            <a:ext cx="14446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0492" name="Textfeld 29"/>
          <p:cNvSpPr txBox="1">
            <a:spLocks noChangeArrowheads="1"/>
          </p:cNvSpPr>
          <p:nvPr/>
        </p:nvSpPr>
        <p:spPr bwMode="auto">
          <a:xfrm>
            <a:off x="2543175" y="4714875"/>
            <a:ext cx="1444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sp>
        <p:nvSpPr>
          <p:cNvPr id="20493" name="Textfeld 33"/>
          <p:cNvSpPr txBox="1">
            <a:spLocks noChangeArrowheads="1"/>
          </p:cNvSpPr>
          <p:nvPr/>
        </p:nvSpPr>
        <p:spPr bwMode="auto">
          <a:xfrm>
            <a:off x="3708400" y="4076700"/>
            <a:ext cx="1444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200" smtClean="0">
                <a:solidFill>
                  <a:srgbClr val="005596"/>
                </a:solidFill>
              </a:rPr>
              <a:t>1</a:t>
            </a:r>
          </a:p>
        </p:txBody>
      </p:sp>
      <p:cxnSp>
        <p:nvCxnSpPr>
          <p:cNvPr id="20494" name="Gerade Verbindung 24"/>
          <p:cNvCxnSpPr>
            <a:cxnSpLocks noChangeShapeType="1"/>
            <a:stCxn id="20517" idx="3"/>
            <a:endCxn id="20515" idx="1"/>
          </p:cNvCxnSpPr>
          <p:nvPr/>
        </p:nvCxnSpPr>
        <p:spPr bwMode="auto">
          <a:xfrm>
            <a:off x="2273300" y="2536825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feld 36"/>
          <p:cNvSpPr txBox="1">
            <a:spLocks noChangeArrowheads="1"/>
          </p:cNvSpPr>
          <p:nvPr/>
        </p:nvSpPr>
        <p:spPr bwMode="auto">
          <a:xfrm>
            <a:off x="2543175" y="2565400"/>
            <a:ext cx="14446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1</a:t>
            </a:r>
          </a:p>
        </p:txBody>
      </p:sp>
      <p:grpSp>
        <p:nvGrpSpPr>
          <p:cNvPr id="20496" name="Gruppieren 42"/>
          <p:cNvGrpSpPr>
            <a:grpSpLocks/>
          </p:cNvGrpSpPr>
          <p:nvPr/>
        </p:nvGrpSpPr>
        <p:grpSpPr bwMode="auto">
          <a:xfrm>
            <a:off x="5208588" y="4214813"/>
            <a:ext cx="1666875" cy="590550"/>
            <a:chOff x="254719" y="1019700"/>
            <a:chExt cx="3600000" cy="2644478"/>
          </a:xfrm>
        </p:grpSpPr>
        <p:sp>
          <p:nvSpPr>
            <p:cNvPr id="20509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719" y="2376218"/>
              <a:ext cx="3600000" cy="128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82880" tIns="72000" rIns="182880" bIns="182880"/>
            <a:lstStyle/>
            <a:p>
              <a:pPr defTabSz="971550">
                <a:lnSpc>
                  <a:spcPts val="1500"/>
                </a:lnSpc>
                <a:buClr>
                  <a:srgbClr val="005596"/>
                </a:buClr>
              </a:pPr>
              <a:endParaRPr lang="en-US" sz="1000" smtClean="0">
                <a:solidFill>
                  <a:srgbClr val="005596"/>
                </a:solidFill>
              </a:endParaRPr>
            </a:p>
          </p:txBody>
        </p:sp>
        <p:sp>
          <p:nvSpPr>
            <p:cNvPr id="20510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719" y="1019700"/>
              <a:ext cx="3600000" cy="1356518"/>
            </a:xfrm>
            <a:prstGeom prst="rect">
              <a:avLst/>
            </a:prstGeom>
            <a:solidFill>
              <a:srgbClr val="7A51C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91440" rIns="0" bIns="91440" anchor="ctr"/>
            <a:lstStyle/>
            <a:p>
              <a:pPr algn="ctr" defTabSz="857250">
                <a:spcAft>
                  <a:spcPts val="600"/>
                </a:spcAft>
              </a:pPr>
              <a:r>
                <a:rPr lang="en-US" sz="1100" smtClean="0">
                  <a:solidFill>
                    <a:srgbClr val="FFFFFF"/>
                  </a:solidFill>
                </a:rPr>
                <a:t>   TariftabelleHausrat</a:t>
              </a:r>
            </a:p>
          </p:txBody>
        </p:sp>
      </p:grpSp>
      <p:sp>
        <p:nvSpPr>
          <p:cNvPr id="20497" name="Textfeld 35"/>
          <p:cNvSpPr txBox="1">
            <a:spLocks noChangeArrowheads="1"/>
          </p:cNvSpPr>
          <p:nvPr/>
        </p:nvSpPr>
        <p:spPr bwMode="auto">
          <a:xfrm>
            <a:off x="2265363" y="2565400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sp>
        <p:nvSpPr>
          <p:cNvPr id="20498" name="Textfeld 52"/>
          <p:cNvSpPr txBox="1">
            <a:spLocks noChangeArrowheads="1"/>
          </p:cNvSpPr>
          <p:nvPr/>
        </p:nvSpPr>
        <p:spPr bwMode="auto">
          <a:xfrm>
            <a:off x="2284413" y="471011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3571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357188" eaLnBrk="1" hangingPunct="1">
              <a:spcAft>
                <a:spcPts val="600"/>
              </a:spcAft>
            </a:pPr>
            <a:r>
              <a:rPr lang="de-DE" sz="1000" smtClean="0">
                <a:solidFill>
                  <a:srgbClr val="005596"/>
                </a:solidFill>
              </a:rPr>
              <a:t>*</a:t>
            </a:r>
          </a:p>
        </p:txBody>
      </p:sp>
      <p:cxnSp>
        <p:nvCxnSpPr>
          <p:cNvPr id="20499" name="Gerade Verbindung mit Pfeil 45"/>
          <p:cNvCxnSpPr>
            <a:cxnSpLocks noChangeShapeType="1"/>
            <a:endCxn id="20509" idx="1"/>
          </p:cNvCxnSpPr>
          <p:nvPr/>
        </p:nvCxnSpPr>
        <p:spPr bwMode="auto">
          <a:xfrm>
            <a:off x="4751388" y="4660900"/>
            <a:ext cx="457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Gerade Verbindung 57"/>
          <p:cNvCxnSpPr>
            <a:cxnSpLocks noChangeShapeType="1"/>
            <a:stCxn id="20513" idx="3"/>
            <a:endCxn id="20511" idx="1"/>
          </p:cNvCxnSpPr>
          <p:nvPr/>
        </p:nvCxnSpPr>
        <p:spPr bwMode="auto">
          <a:xfrm>
            <a:off x="2273300" y="4724400"/>
            <a:ext cx="415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1" name="Rechteck 19473"/>
          <p:cNvSpPr>
            <a:spLocks noChangeArrowheads="1"/>
          </p:cNvSpPr>
          <p:nvPr/>
        </p:nvSpPr>
        <p:spPr bwMode="auto">
          <a:xfrm>
            <a:off x="5208588" y="4108450"/>
            <a:ext cx="1666875" cy="792163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0502" name="Rechteck 84"/>
          <p:cNvSpPr>
            <a:spLocks noChangeAspect="1"/>
          </p:cNvSpPr>
          <p:nvPr/>
        </p:nvSpPr>
        <p:spPr bwMode="auto">
          <a:xfrm>
            <a:off x="4751388" y="4579938"/>
            <a:ext cx="457200" cy="180975"/>
          </a:xfrm>
          <a:prstGeom prst="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lIns="72000" tIns="72000" rIns="72000" bIns="72000"/>
          <a:lstStyle/>
          <a:p>
            <a:pPr marL="180975" indent="-180975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buFont typeface="Wingdings" charset="2"/>
              <a:buChar char="§"/>
              <a:tabLst>
                <a:tab pos="180975" algn="l"/>
              </a:tabLst>
            </a:pPr>
            <a:endParaRPr lang="de-DE" sz="1100" smtClean="0">
              <a:solidFill>
                <a:srgbClr val="585858"/>
              </a:solidFill>
              <a:sym typeface="Arial" charset="0"/>
            </a:endParaRPr>
          </a:p>
        </p:txBody>
      </p:sp>
      <p:sp>
        <p:nvSpPr>
          <p:cNvPr id="20504" name="Ellipse 42"/>
          <p:cNvSpPr>
            <a:spLocks noChangeAspect="1"/>
          </p:cNvSpPr>
          <p:nvPr/>
        </p:nvSpPr>
        <p:spPr bwMode="auto">
          <a:xfrm>
            <a:off x="319088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sp>
        <p:nvSpPr>
          <p:cNvPr id="20505" name="Ellipse 43"/>
          <p:cNvSpPr>
            <a:spLocks noChangeAspect="1"/>
          </p:cNvSpPr>
          <p:nvPr/>
        </p:nvSpPr>
        <p:spPr bwMode="auto">
          <a:xfrm>
            <a:off x="2701925" y="160020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0506" name="Ellipse 44"/>
          <p:cNvSpPr>
            <a:spLocks noChangeAspect="1"/>
          </p:cNvSpPr>
          <p:nvPr/>
        </p:nvSpPr>
        <p:spPr bwMode="auto">
          <a:xfrm>
            <a:off x="2689225" y="4321175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18000" tIns="18000" rIns="0" bIns="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P</a:t>
            </a:r>
          </a:p>
        </p:txBody>
      </p:sp>
      <p:sp>
        <p:nvSpPr>
          <p:cNvPr id="20507" name="Ellipse 46"/>
          <p:cNvSpPr>
            <a:spLocks noChangeAspect="1"/>
          </p:cNvSpPr>
          <p:nvPr/>
        </p:nvSpPr>
        <p:spPr bwMode="auto">
          <a:xfrm>
            <a:off x="276225" y="4324350"/>
            <a:ext cx="215900" cy="215900"/>
          </a:xfrm>
          <a:prstGeom prst="ellipse">
            <a:avLst/>
          </a:prstGeom>
          <a:solidFill>
            <a:srgbClr val="7A51C5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36000" tIns="36000" rIns="36000" bIns="36000" anchor="ctr" anchorCtr="1"/>
          <a:lstStyle/>
          <a:p>
            <a:pPr algn="ctr" defTabSz="357188">
              <a:lnSpc>
                <a:spcPct val="90000"/>
              </a:lnSpc>
              <a:spcBef>
                <a:spcPts val="500"/>
              </a:spcBef>
              <a:buClr>
                <a:srgbClr val="585858"/>
              </a:buClr>
              <a:buSzPct val="100000"/>
              <a:tabLst>
                <a:tab pos="180975" algn="l"/>
              </a:tabLst>
            </a:pPr>
            <a:r>
              <a:rPr lang="de-DE" sz="1200" b="1" smtClean="0">
                <a:solidFill>
                  <a:srgbClr val="FFFFFF"/>
                </a:solidFill>
                <a:sym typeface="Arial" charset="0"/>
              </a:rPr>
              <a:t>V</a:t>
            </a:r>
          </a:p>
        </p:txBody>
      </p:sp>
      <p:pic>
        <p:nvPicPr>
          <p:cNvPr id="20508" name="Picture 43" descr="C:\dev\fips-head\org.faktorips.devtools.core.ui\icons\TableStructure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302125"/>
            <a:ext cx="152400" cy="152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6CC7B9-CFFF-4B65-BBE6-31686FB12DB6}" type="datetime1">
              <a:rPr lang="de-DE" smtClean="0"/>
              <a:t>16.04.2015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III.D-</a:t>
            </a:r>
            <a:fld id="{21FBF85A-D7A6-488B-8C2B-F7E0D684392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522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468</Words>
  <Application>Microsoft Office PowerPoint</Application>
  <PresentationFormat>Bildschirmpräsentation (4:3)</PresentationFormat>
  <Paragraphs>214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Master - ConVista General </vt:lpstr>
      <vt:lpstr>Inhalt - Modellierung &amp; Produktdefinition</vt:lpstr>
      <vt:lpstr>Beispiel: Tarifzonentabelle</vt:lpstr>
      <vt:lpstr>Demo: Einführung Tarifzonentabelle</vt:lpstr>
      <vt:lpstr>Übungen zu Kapitel III.D.1</vt:lpstr>
      <vt:lpstr>Inhalt - Modellierung &amp; Produktdefinition</vt:lpstr>
      <vt:lpstr>Beitragsberechnung für die Grunddeckungen</vt:lpstr>
      <vt:lpstr>Tariftabelle für die Grundeckungen der      Hausratprodukte</vt:lpstr>
      <vt:lpstr>Trennung der Tabelle nach Produkt</vt:lpstr>
      <vt:lpstr>Abbildung im Modell</vt:lpstr>
      <vt:lpstr>Im generierten Code hängt die Beziehung an der Anpassungsstufe.</vt:lpstr>
      <vt:lpstr>Demo: Tariftabellen für die Hausratprodukte</vt:lpstr>
      <vt:lpstr>Umsetzung der Beitragsberechnung</vt:lpstr>
      <vt:lpstr>Demo: Umsetzung der Beitragsberechnung</vt:lpstr>
      <vt:lpstr>Übungen zu Kapitel III.D.2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Cornelius Dirmeier</cp:lastModifiedBy>
  <cp:revision>1629</cp:revision>
  <cp:lastPrinted>2012-11-19T11:42:38Z</cp:lastPrinted>
  <dcterms:created xsi:type="dcterms:W3CDTF">2005-03-22T09:36:15Z</dcterms:created>
  <dcterms:modified xsi:type="dcterms:W3CDTF">2015-04-16T13:23:41Z</dcterms:modified>
  <cp:category>Master</cp:category>
  <cp:contentStatus>RELEASED</cp:contentStatus>
</cp:coreProperties>
</file>