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433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77" d="100"/>
          <a:sy n="77" d="100"/>
        </p:scale>
        <p:origin x="-1440" y="-72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36F17E0-72CE-4A72-A0B1-86BD3E59698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CB3001C-822E-4E3E-9983-625262E8B34B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1E71EE7-DD5C-4B3B-B3AE-761EF5A24D33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F8BBCC-0EC8-4DFF-8FDC-3073D5B17AAC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33689E3-D579-4BA2-9132-B892ED4D7B5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C795232-1FD3-4085-9522-8F7E6AC6DC5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III.F-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D69E8C7-3CF4-4008-AF8E-FDE4EB372DA1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FC65E39-B0CD-436F-A692-B4A204F0EEF8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FAB0B50-413D-4DB5-A8B6-387593CD2D3E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0BE3E73-322C-429F-91B9-0AC758F5B917}" type="datetime1">
              <a:rPr lang="de-DE" smtClean="0"/>
              <a:t>15.04.2015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877DEB5-33CD-4B7D-948D-FCAD754C30FB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E661510-6339-40B4-B3FE-1C998C54867B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390B367-2C33-4535-9248-4484DA900BF4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D4BEAA-CD82-4C0B-99D2-8D8A776AA895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75742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III.F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6678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B51AA-66D3-440C-9CDD-43C16808EFED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Beitragsberechnung für die Zusatzdeckungen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053" y="1341438"/>
            <a:ext cx="7280275" cy="424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Neues Attribute Jahresbasisbeitrag an der Zusatzdeckung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Formelsignatur an dem Zusatzdeckungstyp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Delegation von der Zusatzdeckung zum Zusatzdeckungstyp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/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err="1" smtClean="0"/>
              <a:t>Berechnunsvorschriften</a:t>
            </a:r>
            <a:r>
              <a:rPr lang="de-DE" dirty="0" smtClean="0"/>
              <a:t> in den Zusatzdeckungen</a:t>
            </a:r>
            <a:endParaRPr lang="de-DE" dirty="0"/>
          </a:p>
          <a:p>
            <a:pPr marL="366798" lvl="2" indent="-285750">
              <a:spcAft>
                <a:spcPts val="1200"/>
              </a:spcAft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kumimoji="1" lang="de-DE" dirty="0" smtClean="0">
                <a:ea typeface="+mn-ea"/>
                <a:cs typeface="+mn-cs"/>
              </a:rPr>
              <a:t>			Fahrraddiebstahl </a:t>
            </a:r>
            <a:r>
              <a:rPr kumimoji="1" lang="de-DE" dirty="0">
                <a:ea typeface="+mn-ea"/>
                <a:cs typeface="+mn-cs"/>
              </a:rPr>
              <a:t>10% der Versicherungssumme</a:t>
            </a:r>
          </a:p>
          <a:p>
            <a:pPr marL="366798" lvl="2" indent="-285750">
              <a:spcAft>
                <a:spcPts val="1200"/>
              </a:spcAft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kumimoji="1" lang="de-DE" dirty="0" smtClean="0">
                <a:ea typeface="+mn-ea"/>
                <a:cs typeface="+mn-cs"/>
              </a:rPr>
              <a:t>			Überspannung </a:t>
            </a:r>
            <a:r>
              <a:rPr kumimoji="1" lang="de-DE" dirty="0">
                <a:ea typeface="+mn-ea"/>
                <a:cs typeface="+mn-cs"/>
              </a:rPr>
              <a:t>10EUR + 3% der Versicherungssumme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795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2F66E6-43EE-4EFF-A55A-46191D639311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3 und 4 zu Kapitel III.F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87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726255-449E-46E3-8058-CF8221BEED19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Fachliche Anforderungen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8069" y="1304925"/>
            <a:ext cx="7280275" cy="1893888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Erweiterung des Modells, so dass Zusatzdeckungen durch die Fachabteilung hinzugefügt werden können, ohne dass das Modell geändert werden muss.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Jede Zusatzdeckung verfügt über eine eigene Versicherungssumme und einen eigenen Jahresbasisbeitrag. Die Versicherungssumme ergibt sich aus der im Vertrag vereinbarten Summe.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Beispiele: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34384" y="1670576"/>
            <a:ext cx="7281713" cy="84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677" tIns="34839" rIns="69677" bIns="34839" anchor="ctr"/>
          <a:lstStyle/>
          <a:p>
            <a:endParaRPr lang="de-DE">
              <a:solidFill>
                <a:srgbClr val="005596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63184"/>
              </p:ext>
            </p:extLst>
          </p:nvPr>
        </p:nvGraphicFramePr>
        <p:xfrm>
          <a:off x="377037" y="3536672"/>
          <a:ext cx="8425111" cy="1512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715"/>
                <a:gridCol w="3024336"/>
                <a:gridCol w="34380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Fahrraddiebstahl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Überspannung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Versicherungssumme</a:t>
                      </a:r>
                      <a:r>
                        <a:rPr lang="de-DE" sz="1400" baseline="0" dirty="0" smtClean="0"/>
                        <a:t> der Zusatzdeckung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1% der im Vertrag vereinbarten Summe,</a:t>
                      </a:r>
                      <a:r>
                        <a:rPr lang="de-DE" sz="1400" baseline="0" dirty="0" smtClean="0"/>
                        <a:t> maximal 5000 Euro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5% der im Vertrag vereinbarten</a:t>
                      </a:r>
                      <a:r>
                        <a:rPr lang="de-DE" sz="1400" baseline="0" dirty="0" smtClean="0"/>
                        <a:t> Summe. Keine Deckung</a:t>
                      </a:r>
                      <a:endParaRPr lang="de-DE" sz="1400" dirty="0"/>
                    </a:p>
                  </a:txBody>
                  <a:tcPr/>
                </a:tc>
              </a:tr>
              <a:tr h="62316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Jahresbasisbeitrag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10% der Versicherungssumme der Fahrraddiebstahldeckung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10 Euro + 3% der Versicherungssumme der Überspannungsdeckung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872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57EDB-517F-454C-956F-6E622B8610B8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 der Zusatzdeckungen</a:t>
            </a:r>
            <a:endParaRPr lang="de-DE" dirty="0"/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260545" y="3520167"/>
            <a:ext cx="2027237" cy="881582"/>
            <a:chOff x="254719" y="1019700"/>
            <a:chExt cx="3600000" cy="3947717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376218"/>
              <a:ext cx="3600000" cy="25911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rgbClr val="005596"/>
                  </a:solidFill>
                </a:rPr>
                <a:t>/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2703706" y="3520167"/>
            <a:ext cx="2242121" cy="881582"/>
            <a:chOff x="254719" y="1410245"/>
            <a:chExt cx="3600000" cy="3364705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FFF"/>
                  </a:solidFill>
                </a:rPr>
                <a:t>HausratZusatzdeckungstyp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557657" y="3956729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298895" y="3951967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287782" y="4112423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6" name="Gruppieren 17"/>
          <p:cNvGrpSpPr>
            <a:grpSpLocks/>
          </p:cNvGrpSpPr>
          <p:nvPr/>
        </p:nvGrpSpPr>
        <p:grpSpPr bwMode="auto">
          <a:xfrm>
            <a:off x="262132" y="2133497"/>
            <a:ext cx="2027237" cy="590550"/>
            <a:chOff x="254719" y="1019700"/>
            <a:chExt cx="3600000" cy="2644478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21"/>
          <p:cNvGrpSpPr>
            <a:grpSpLocks/>
          </p:cNvGrpSpPr>
          <p:nvPr/>
        </p:nvGrpSpPr>
        <p:grpSpPr bwMode="auto">
          <a:xfrm>
            <a:off x="2705293" y="2133497"/>
            <a:ext cx="2240533" cy="590550"/>
            <a:chOff x="254719" y="1410245"/>
            <a:chExt cx="3600000" cy="225393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>
                  <a:solidFill>
                    <a:srgbClr val="005596"/>
                  </a:solidFill>
                </a:rPr>
                <a:t>p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roduktname</a:t>
              </a:r>
              <a:r>
                <a:rPr lang="en-US" sz="1000" dirty="0" smtClean="0">
                  <a:solidFill>
                    <a:srgbClr val="005596"/>
                  </a:solidFill>
                </a:rPr>
                <a:t>: String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HausratProdukt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Textfeld 29"/>
          <p:cNvSpPr txBox="1">
            <a:spLocks noChangeArrowheads="1"/>
          </p:cNvSpPr>
          <p:nvPr/>
        </p:nvSpPr>
        <p:spPr bwMode="auto">
          <a:xfrm>
            <a:off x="2559244" y="2570059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5" name="Textfeld 52"/>
          <p:cNvSpPr txBox="1">
            <a:spLocks noChangeArrowheads="1"/>
          </p:cNvSpPr>
          <p:nvPr/>
        </p:nvSpPr>
        <p:spPr bwMode="auto">
          <a:xfrm>
            <a:off x="2300482" y="2565297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27" name="Gerade Verbindung 57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2289369" y="2580237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Gerade Verbindung mit Pfeil 28"/>
          <p:cNvCxnSpPr>
            <a:stCxn id="6" idx="0"/>
            <a:endCxn id="49" idx="2"/>
          </p:cNvCxnSpPr>
          <p:nvPr/>
        </p:nvCxnSpPr>
        <p:spPr bwMode="auto">
          <a:xfrm flipH="1" flipV="1">
            <a:off x="1261393" y="3071782"/>
            <a:ext cx="12771" cy="448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3851919" y="3071782"/>
            <a:ext cx="1" cy="448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4" name="Textfeld 52"/>
          <p:cNvSpPr txBox="1">
            <a:spLocks noChangeArrowheads="1"/>
          </p:cNvSpPr>
          <p:nvPr/>
        </p:nvSpPr>
        <p:spPr bwMode="auto">
          <a:xfrm>
            <a:off x="1275820" y="334823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35" name="Textfeld 52"/>
          <p:cNvSpPr txBox="1">
            <a:spLocks noChangeArrowheads="1"/>
          </p:cNvSpPr>
          <p:nvPr/>
        </p:nvSpPr>
        <p:spPr bwMode="auto">
          <a:xfrm>
            <a:off x="3718913" y="334823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8" name="Ellipse 27"/>
          <p:cNvSpPr>
            <a:spLocks noChangeAspect="1"/>
          </p:cNvSpPr>
          <p:nvPr/>
        </p:nvSpPr>
        <p:spPr bwMode="auto">
          <a:xfrm>
            <a:off x="275573" y="217696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1" name="Ellipse 30"/>
          <p:cNvSpPr>
            <a:spLocks noChangeAspect="1"/>
          </p:cNvSpPr>
          <p:nvPr/>
        </p:nvSpPr>
        <p:spPr bwMode="auto">
          <a:xfrm>
            <a:off x="280286" y="356517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2766412" y="217621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2705294" y="356363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9" name="Raute 48"/>
          <p:cNvSpPr/>
          <p:nvPr>
            <p:custDataLst>
              <p:tags r:id="rId1"/>
            </p:custDataLst>
          </p:nvPr>
        </p:nvSpPr>
        <p:spPr bwMode="gray">
          <a:xfrm>
            <a:off x="1131677" y="2724047"/>
            <a:ext cx="259431" cy="347735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50" name="Raute 49"/>
          <p:cNvSpPr/>
          <p:nvPr>
            <p:custDataLst>
              <p:tags r:id="rId2"/>
            </p:custDataLst>
          </p:nvPr>
        </p:nvSpPr>
        <p:spPr bwMode="gray">
          <a:xfrm>
            <a:off x="3718913" y="2731703"/>
            <a:ext cx="259431" cy="347735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70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2479C8-CD54-44EA-9D6D-4A6A79B39777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 der Zusatzdeckungen mit Produktbausteinen</a:t>
            </a:r>
            <a:endParaRPr lang="de-DE" dirty="0"/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260545" y="3520167"/>
            <a:ext cx="2027237" cy="881582"/>
            <a:chOff x="254719" y="1019700"/>
            <a:chExt cx="3600000" cy="3947717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4719" y="2376218"/>
              <a:ext cx="3600000" cy="25911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rgbClr val="005596"/>
                  </a:solidFill>
                </a:rPr>
                <a:t>/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2703706" y="3520167"/>
            <a:ext cx="2242121" cy="881582"/>
            <a:chOff x="254719" y="1410245"/>
            <a:chExt cx="3600000" cy="3364705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FFF"/>
                  </a:solidFill>
                </a:rPr>
                <a:t>HausratZusatzdeckungstyp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557657" y="3956729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298895" y="3951967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287782" y="4112423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6" name="Gruppieren 17"/>
          <p:cNvGrpSpPr>
            <a:grpSpLocks/>
          </p:cNvGrpSpPr>
          <p:nvPr/>
        </p:nvGrpSpPr>
        <p:grpSpPr bwMode="auto">
          <a:xfrm>
            <a:off x="262132" y="2133497"/>
            <a:ext cx="2027237" cy="590550"/>
            <a:chOff x="254719" y="1019700"/>
            <a:chExt cx="3600000" cy="2644478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21"/>
          <p:cNvGrpSpPr>
            <a:grpSpLocks/>
          </p:cNvGrpSpPr>
          <p:nvPr/>
        </p:nvGrpSpPr>
        <p:grpSpPr bwMode="auto">
          <a:xfrm>
            <a:off x="2705293" y="2133497"/>
            <a:ext cx="2240533" cy="590550"/>
            <a:chOff x="254719" y="1410245"/>
            <a:chExt cx="3600000" cy="225393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>
                  <a:solidFill>
                    <a:srgbClr val="005596"/>
                  </a:solidFill>
                </a:rPr>
                <a:t>p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roduktname</a:t>
              </a:r>
              <a:r>
                <a:rPr lang="en-US" sz="1000" dirty="0" smtClean="0">
                  <a:solidFill>
                    <a:srgbClr val="005596"/>
                  </a:solidFill>
                </a:rPr>
                <a:t>: String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HausratProdukt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Textfeld 29"/>
          <p:cNvSpPr txBox="1">
            <a:spLocks noChangeArrowheads="1"/>
          </p:cNvSpPr>
          <p:nvPr/>
        </p:nvSpPr>
        <p:spPr bwMode="auto">
          <a:xfrm>
            <a:off x="2559244" y="2570059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5" name="Textfeld 52"/>
          <p:cNvSpPr txBox="1">
            <a:spLocks noChangeArrowheads="1"/>
          </p:cNvSpPr>
          <p:nvPr/>
        </p:nvSpPr>
        <p:spPr bwMode="auto">
          <a:xfrm>
            <a:off x="2300482" y="2565297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27" name="Gerade Verbindung 57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2289369" y="2580237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Gerade Verbindung mit Pfeil 28"/>
          <p:cNvCxnSpPr>
            <a:stCxn id="6" idx="0"/>
            <a:endCxn id="49" idx="2"/>
          </p:cNvCxnSpPr>
          <p:nvPr/>
        </p:nvCxnSpPr>
        <p:spPr bwMode="auto">
          <a:xfrm flipH="1" flipV="1">
            <a:off x="1261393" y="3071782"/>
            <a:ext cx="12771" cy="448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3851919" y="3071782"/>
            <a:ext cx="1" cy="448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4" name="Textfeld 52"/>
          <p:cNvSpPr txBox="1">
            <a:spLocks noChangeArrowheads="1"/>
          </p:cNvSpPr>
          <p:nvPr/>
        </p:nvSpPr>
        <p:spPr bwMode="auto">
          <a:xfrm>
            <a:off x="1275820" y="334823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35" name="Textfeld 52"/>
          <p:cNvSpPr txBox="1">
            <a:spLocks noChangeArrowheads="1"/>
          </p:cNvSpPr>
          <p:nvPr/>
        </p:nvSpPr>
        <p:spPr bwMode="auto">
          <a:xfrm>
            <a:off x="3718913" y="334823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8" name="Ellipse 27"/>
          <p:cNvSpPr>
            <a:spLocks noChangeAspect="1"/>
          </p:cNvSpPr>
          <p:nvPr/>
        </p:nvSpPr>
        <p:spPr bwMode="auto">
          <a:xfrm>
            <a:off x="275573" y="217696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1" name="Ellipse 30"/>
          <p:cNvSpPr>
            <a:spLocks noChangeAspect="1"/>
          </p:cNvSpPr>
          <p:nvPr/>
        </p:nvSpPr>
        <p:spPr bwMode="auto">
          <a:xfrm>
            <a:off x="280286" y="356517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2766412" y="217621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2705294" y="356363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grpSp>
        <p:nvGrpSpPr>
          <p:cNvPr id="37" name="Gruppieren 21"/>
          <p:cNvGrpSpPr>
            <a:grpSpLocks/>
          </p:cNvGrpSpPr>
          <p:nvPr/>
        </p:nvGrpSpPr>
        <p:grpSpPr bwMode="auto">
          <a:xfrm>
            <a:off x="6408204" y="3511176"/>
            <a:ext cx="2027238" cy="881582"/>
            <a:chOff x="254719" y="1410245"/>
            <a:chExt cx="3600000" cy="3364705"/>
          </a:xfrm>
        </p:grpSpPr>
        <p:sp>
          <p:nvSpPr>
            <p:cNvPr id="38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=0.01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=5000EUR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u="sng" dirty="0" err="1" smtClean="0">
                  <a:solidFill>
                    <a:srgbClr val="FFFFFF"/>
                  </a:solidFill>
                </a:rPr>
                <a:t>Fahrraddiebstahl</a:t>
              </a:r>
              <a:endParaRPr lang="en-US" sz="1200" u="sng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uppieren 21"/>
          <p:cNvGrpSpPr>
            <a:grpSpLocks/>
          </p:cNvGrpSpPr>
          <p:nvPr/>
        </p:nvGrpSpPr>
        <p:grpSpPr bwMode="auto">
          <a:xfrm>
            <a:off x="6408204" y="4827082"/>
            <a:ext cx="2027238" cy="881582"/>
            <a:chOff x="254719" y="1410245"/>
            <a:chExt cx="3600000" cy="3364705"/>
          </a:xfrm>
        </p:grpSpPr>
        <p:sp>
          <p:nvSpPr>
            <p:cNvPr id="41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=0.05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=null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u="sng" dirty="0" err="1" smtClean="0">
                  <a:solidFill>
                    <a:srgbClr val="FFFFFF"/>
                  </a:solidFill>
                </a:rPr>
                <a:t>Überspannung</a:t>
              </a:r>
              <a:endParaRPr lang="en-US" sz="1200" u="sng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6444208" y="3554641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4" name="Ellipse 43"/>
          <p:cNvSpPr>
            <a:spLocks noChangeAspect="1"/>
          </p:cNvSpPr>
          <p:nvPr/>
        </p:nvSpPr>
        <p:spPr bwMode="auto">
          <a:xfrm>
            <a:off x="6444208" y="4860169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grpSp>
        <p:nvGrpSpPr>
          <p:cNvPr id="45" name="Gruppieren 21"/>
          <p:cNvGrpSpPr>
            <a:grpSpLocks/>
          </p:cNvGrpSpPr>
          <p:nvPr/>
        </p:nvGrpSpPr>
        <p:grpSpPr bwMode="auto">
          <a:xfrm>
            <a:off x="6408204" y="2130456"/>
            <a:ext cx="2027238" cy="881582"/>
            <a:chOff x="254719" y="1410245"/>
            <a:chExt cx="3600000" cy="3364705"/>
          </a:xfrm>
        </p:grpSpPr>
        <p:sp>
          <p:nvSpPr>
            <p:cNvPr id="46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Produktname</a:t>
              </a:r>
              <a:r>
                <a:rPr lang="en-US" sz="1000" dirty="0" smtClean="0">
                  <a:solidFill>
                    <a:srgbClr val="005596"/>
                  </a:solidFill>
                </a:rPr>
                <a:t> = “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Kompakt</a:t>
              </a:r>
              <a:r>
                <a:rPr lang="en-US" sz="1000" dirty="0" smtClean="0">
                  <a:solidFill>
                    <a:srgbClr val="005596"/>
                  </a:solidFill>
                </a:rPr>
                <a:t>”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u="sng" dirty="0" smtClean="0">
                  <a:solidFill>
                    <a:srgbClr val="FFFFFF"/>
                  </a:solidFill>
                </a:rPr>
                <a:t>HR-</a:t>
              </a:r>
              <a:r>
                <a:rPr lang="en-US" sz="1200" u="sng" dirty="0" err="1" smtClean="0">
                  <a:solidFill>
                    <a:srgbClr val="FFFFFF"/>
                  </a:solidFill>
                </a:rPr>
                <a:t>Kompakt</a:t>
              </a:r>
              <a:endParaRPr lang="en-US" sz="1200" u="sng" dirty="0">
                <a:solidFill>
                  <a:srgbClr val="FFFFFF"/>
                </a:solidFill>
              </a:endParaRPr>
            </a:p>
          </p:txBody>
        </p:sp>
      </p:grpSp>
      <p:sp>
        <p:nvSpPr>
          <p:cNvPr id="48" name="Ellipse 47"/>
          <p:cNvSpPr>
            <a:spLocks noChangeAspect="1"/>
          </p:cNvSpPr>
          <p:nvPr/>
        </p:nvSpPr>
        <p:spPr bwMode="auto">
          <a:xfrm>
            <a:off x="6444208" y="2173921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9" name="Raute 48"/>
          <p:cNvSpPr/>
          <p:nvPr>
            <p:custDataLst>
              <p:tags r:id="rId1"/>
            </p:custDataLst>
          </p:nvPr>
        </p:nvSpPr>
        <p:spPr bwMode="gray">
          <a:xfrm>
            <a:off x="1131677" y="2724047"/>
            <a:ext cx="259431" cy="347735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50" name="Raute 49"/>
          <p:cNvSpPr/>
          <p:nvPr>
            <p:custDataLst>
              <p:tags r:id="rId2"/>
            </p:custDataLst>
          </p:nvPr>
        </p:nvSpPr>
        <p:spPr bwMode="gray">
          <a:xfrm>
            <a:off x="3718913" y="2731703"/>
            <a:ext cx="259431" cy="347735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51" name="Gerade Verbindung mit Pfeil 58"/>
          <p:cNvCxnSpPr>
            <a:cxnSpLocks noChangeShapeType="1"/>
          </p:cNvCxnSpPr>
          <p:nvPr/>
        </p:nvCxnSpPr>
        <p:spPr bwMode="auto">
          <a:xfrm flipH="1">
            <a:off x="4948399" y="2542326"/>
            <a:ext cx="145980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3" name="Gerade Verbindung mit Pfeil 58"/>
          <p:cNvCxnSpPr>
            <a:cxnSpLocks noChangeShapeType="1"/>
          </p:cNvCxnSpPr>
          <p:nvPr/>
        </p:nvCxnSpPr>
        <p:spPr bwMode="auto">
          <a:xfrm flipH="1">
            <a:off x="4948399" y="3965405"/>
            <a:ext cx="145980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4" name="Gerade Verbindung mit Pfeil 58"/>
          <p:cNvCxnSpPr>
            <a:cxnSpLocks noChangeShapeType="1"/>
            <a:stCxn id="41" idx="1"/>
          </p:cNvCxnSpPr>
          <p:nvPr/>
        </p:nvCxnSpPr>
        <p:spPr bwMode="auto">
          <a:xfrm flipH="1" flipV="1">
            <a:off x="4949801" y="4372325"/>
            <a:ext cx="1458403" cy="10470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55" name="Textfeld 61"/>
          <p:cNvSpPr txBox="1">
            <a:spLocks noChangeArrowheads="1"/>
          </p:cNvSpPr>
          <p:nvPr/>
        </p:nvSpPr>
        <p:spPr bwMode="auto">
          <a:xfrm>
            <a:off x="5263580" y="2243702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56" name="Textfeld 61"/>
          <p:cNvSpPr txBox="1">
            <a:spLocks noChangeArrowheads="1"/>
          </p:cNvSpPr>
          <p:nvPr/>
        </p:nvSpPr>
        <p:spPr bwMode="auto">
          <a:xfrm>
            <a:off x="5238424" y="3682001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57" name="Textfeld 61"/>
          <p:cNvSpPr txBox="1">
            <a:spLocks noChangeArrowheads="1"/>
          </p:cNvSpPr>
          <p:nvPr/>
        </p:nvSpPr>
        <p:spPr bwMode="auto">
          <a:xfrm>
            <a:off x="4963488" y="4934751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cxnSp>
        <p:nvCxnSpPr>
          <p:cNvPr id="58" name="Gerade Verbindung 57"/>
          <p:cNvCxnSpPr/>
          <p:nvPr/>
        </p:nvCxnSpPr>
        <p:spPr bwMode="auto">
          <a:xfrm>
            <a:off x="5799535" y="1304379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feld 58"/>
          <p:cNvSpPr txBox="1"/>
          <p:nvPr/>
        </p:nvSpPr>
        <p:spPr>
          <a:xfrm>
            <a:off x="6312070" y="1333093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Konkrete Produkte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1619672" y="1345880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cxnSp>
        <p:nvCxnSpPr>
          <p:cNvPr id="61" name="Gerade Verbindung 60"/>
          <p:cNvCxnSpPr>
            <a:stCxn id="46" idx="2"/>
            <a:endCxn id="39" idx="0"/>
          </p:cNvCxnSpPr>
          <p:nvPr/>
        </p:nvCxnSpPr>
        <p:spPr bwMode="auto">
          <a:xfrm>
            <a:off x="7421823" y="3012038"/>
            <a:ext cx="0" cy="499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Gewinkelte Verbindung 62"/>
          <p:cNvCxnSpPr>
            <a:stCxn id="46" idx="3"/>
            <a:endCxn id="41" idx="3"/>
          </p:cNvCxnSpPr>
          <p:nvPr/>
        </p:nvCxnSpPr>
        <p:spPr bwMode="auto">
          <a:xfrm>
            <a:off x="8435442" y="2722713"/>
            <a:ext cx="12700" cy="2696626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51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AC9B28-A57E-438D-ACB9-F838EE3AE256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Anlegen der Zusatzdeckungen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51268"/>
              </p:ext>
            </p:extLst>
          </p:nvPr>
        </p:nvGraphicFramePr>
        <p:xfrm>
          <a:off x="431541" y="1916832"/>
          <a:ext cx="78128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4683"/>
                <a:gridCol w="2775463"/>
                <a:gridCol w="27527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HRD-Fahrraddiebstahl 2008-04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HDR-Überspannung</a:t>
                      </a:r>
                      <a:r>
                        <a:rPr lang="de-DE" sz="1400" baseline="0" dirty="0" smtClean="0"/>
                        <a:t> 2008-04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Fahrraddiebstahl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Überspannungsschutz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VersSummenFaktor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0,01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0,05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Maximale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VersSumme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3000 EUR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&lt;null&gt;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867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5557B4-803C-4876-A7CF-D872D6D4DAED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1 und 2 zu Kapitel III.F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1871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DFC734-5D60-41D8-87FA-471F42A2B25D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Berechnungen mit der Faktor-IPS Formelsprache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304925"/>
            <a:ext cx="7280275" cy="4246563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Einfache Berechnungsvorschriften, die ein Fachbereich unabhängig von einer Anwendungsentwicklung implementieren möchte, können in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Faktor-IPS </a:t>
            </a:r>
            <a:r>
              <a:rPr lang="de-DE" dirty="0"/>
              <a:t>mit Formelausdrücken angegeben werden.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Formelsprache ist an die Formelsprache von Excel angelehnt.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Um Formeln in einem Produktbaustein angeben zu können, muss in der Produktklasse des Bausteines eine Formelsignatur angegeben werden</a:t>
            </a:r>
            <a:r>
              <a:rPr lang="de-DE" dirty="0" smtClean="0"/>
              <a:t>.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23842"/>
              </p:ext>
            </p:extLst>
          </p:nvPr>
        </p:nvGraphicFramePr>
        <p:xfrm>
          <a:off x="746398" y="3932479"/>
          <a:ext cx="748883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9927"/>
                <a:gridCol w="2660352"/>
                <a:gridCol w="26385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Fahrraddiebstahl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Überspannung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Jahresbasisbeitrag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versSumme</a:t>
                      </a:r>
                      <a:r>
                        <a:rPr lang="de-DE" sz="1400" dirty="0" smtClean="0"/>
                        <a:t> * 0,01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30 EUR</a:t>
                      </a:r>
                      <a:r>
                        <a:rPr lang="de-DE" sz="1400" baseline="0" dirty="0" smtClean="0"/>
                        <a:t> + </a:t>
                      </a:r>
                      <a:r>
                        <a:rPr lang="de-DE" sz="1400" baseline="0" dirty="0" err="1" smtClean="0"/>
                        <a:t>versSumme</a:t>
                      </a:r>
                      <a:r>
                        <a:rPr lang="de-DE" sz="1400" baseline="0" dirty="0" smtClean="0"/>
                        <a:t> * 0,03</a:t>
                      </a:r>
                      <a:endParaRPr lang="de-DE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284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E8DA7E-0621-45A6-AB1D-80B7207B85F5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Berücksichtigung der Beitragsberechnung im Modell</a:t>
            </a:r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280286" y="2384884"/>
            <a:ext cx="2027237" cy="1152128"/>
            <a:chOff x="254719" y="1019700"/>
            <a:chExt cx="3600000" cy="5159220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376218"/>
              <a:ext cx="3600000" cy="38027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200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rgbClr val="005596"/>
                  </a:solidFill>
                </a:rPr>
                <a:t>/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b="1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 smtClean="0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2723447" y="2384884"/>
            <a:ext cx="2242121" cy="1152128"/>
            <a:chOff x="254719" y="1410245"/>
            <a:chExt cx="3600000" cy="4397289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3241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 smtClean="0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 smtClean="0">
                  <a:solidFill>
                    <a:srgbClr val="005596"/>
                  </a:solidFill>
                </a:rPr>
                <a:t>(…)</a:t>
              </a:r>
              <a:endParaRPr lang="en-US" sz="1000" b="1" dirty="0">
                <a:solidFill>
                  <a:srgbClr val="005596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FFF"/>
                  </a:solidFill>
                </a:rPr>
                <a:t>HausratZusatzdeckungstyp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577398" y="2821446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318636" y="2816684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307523" y="3112413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Ellipse 30"/>
          <p:cNvSpPr>
            <a:spLocks noChangeAspect="1"/>
          </p:cNvSpPr>
          <p:nvPr/>
        </p:nvSpPr>
        <p:spPr bwMode="auto">
          <a:xfrm>
            <a:off x="300027" y="242989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2725035" y="242834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grpSp>
        <p:nvGrpSpPr>
          <p:cNvPr id="37" name="Gruppieren 21"/>
          <p:cNvGrpSpPr>
            <a:grpSpLocks/>
          </p:cNvGrpSpPr>
          <p:nvPr/>
        </p:nvGrpSpPr>
        <p:grpSpPr bwMode="auto">
          <a:xfrm>
            <a:off x="6427945" y="2375893"/>
            <a:ext cx="2027238" cy="1423575"/>
            <a:chOff x="254719" y="1410245"/>
            <a:chExt cx="3600000" cy="5433312"/>
          </a:xfrm>
        </p:grpSpPr>
        <p:sp>
          <p:nvSpPr>
            <p:cNvPr id="38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42771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=0.01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=5000EUR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: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versSumme</a:t>
              </a:r>
              <a:r>
                <a:rPr lang="en-US" sz="1000" b="1" dirty="0">
                  <a:solidFill>
                    <a:srgbClr val="005596"/>
                  </a:solidFill>
                </a:rPr>
                <a:t> * </a:t>
              </a:r>
              <a:r>
                <a:rPr lang="en-US" sz="1000" b="1" dirty="0" smtClean="0">
                  <a:solidFill>
                    <a:srgbClr val="005596"/>
                  </a:solidFill>
                </a:rPr>
                <a:t>0.1</a:t>
              </a:r>
              <a:endParaRPr lang="en-US" sz="1000" b="1" dirty="0">
                <a:solidFill>
                  <a:srgbClr val="005596"/>
                </a:solidFill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u="sng" dirty="0" err="1" smtClean="0">
                  <a:solidFill>
                    <a:srgbClr val="FFFFFF"/>
                  </a:solidFill>
                </a:rPr>
                <a:t>Fahrraddiebstahl</a:t>
              </a:r>
              <a:endParaRPr lang="en-US" sz="1200" u="sng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uppieren 21"/>
          <p:cNvGrpSpPr>
            <a:grpSpLocks/>
          </p:cNvGrpSpPr>
          <p:nvPr/>
        </p:nvGrpSpPr>
        <p:grpSpPr bwMode="auto">
          <a:xfrm>
            <a:off x="6427945" y="4333608"/>
            <a:ext cx="2027238" cy="1425261"/>
            <a:chOff x="254719" y="1410245"/>
            <a:chExt cx="3600000" cy="5439746"/>
          </a:xfrm>
        </p:grpSpPr>
        <p:sp>
          <p:nvSpPr>
            <p:cNvPr id="41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509567"/>
              <a:ext cx="3600000" cy="43404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=0.05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=null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: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>
                  <a:solidFill>
                    <a:srgbClr val="005596"/>
                  </a:solidFill>
                </a:rPr>
                <a:t>30 EUR + </a:t>
              </a:r>
              <a:r>
                <a:rPr lang="en-US" sz="1000" b="1" dirty="0" err="1">
                  <a:solidFill>
                    <a:srgbClr val="005596"/>
                  </a:solidFill>
                </a:rPr>
                <a:t>versSumme</a:t>
              </a:r>
              <a:r>
                <a:rPr lang="en-US" sz="1000" b="1" dirty="0">
                  <a:solidFill>
                    <a:srgbClr val="005596"/>
                  </a:solidFill>
                </a:rPr>
                <a:t> * 0.03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u="sng" dirty="0" err="1" smtClean="0">
                  <a:solidFill>
                    <a:srgbClr val="FFFFFF"/>
                  </a:solidFill>
                </a:rPr>
                <a:t>Überspannung</a:t>
              </a:r>
              <a:endParaRPr lang="en-US" sz="1200" u="sng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6463949" y="2419358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4" name="Ellipse 43"/>
          <p:cNvSpPr>
            <a:spLocks noChangeAspect="1"/>
          </p:cNvSpPr>
          <p:nvPr/>
        </p:nvSpPr>
        <p:spPr bwMode="auto">
          <a:xfrm>
            <a:off x="6463949" y="4366695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cxnSp>
        <p:nvCxnSpPr>
          <p:cNvPr id="53" name="Gerade Verbindung mit Pfeil 58"/>
          <p:cNvCxnSpPr>
            <a:cxnSpLocks noChangeShapeType="1"/>
          </p:cNvCxnSpPr>
          <p:nvPr/>
        </p:nvCxnSpPr>
        <p:spPr bwMode="auto">
          <a:xfrm flipH="1">
            <a:off x="4968140" y="2830122"/>
            <a:ext cx="145980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4" name="Gerade Verbindung mit Pfeil 58"/>
          <p:cNvCxnSpPr>
            <a:cxnSpLocks noChangeShapeType="1"/>
            <a:stCxn id="41" idx="1"/>
          </p:cNvCxnSpPr>
          <p:nvPr/>
        </p:nvCxnSpPr>
        <p:spPr bwMode="auto">
          <a:xfrm flipH="1" flipV="1">
            <a:off x="4968140" y="2830122"/>
            <a:ext cx="1459805" cy="23601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56" name="Textfeld 61"/>
          <p:cNvSpPr txBox="1">
            <a:spLocks noChangeArrowheads="1"/>
          </p:cNvSpPr>
          <p:nvPr/>
        </p:nvSpPr>
        <p:spPr bwMode="auto">
          <a:xfrm>
            <a:off x="5258165" y="2546718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57" name="Textfeld 61"/>
          <p:cNvSpPr txBox="1">
            <a:spLocks noChangeArrowheads="1"/>
          </p:cNvSpPr>
          <p:nvPr/>
        </p:nvSpPr>
        <p:spPr bwMode="auto">
          <a:xfrm>
            <a:off x="4983229" y="3799468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cxnSp>
        <p:nvCxnSpPr>
          <p:cNvPr id="58" name="Gerade Verbindung 57"/>
          <p:cNvCxnSpPr/>
          <p:nvPr/>
        </p:nvCxnSpPr>
        <p:spPr bwMode="auto">
          <a:xfrm>
            <a:off x="5799535" y="1304379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feld 58"/>
          <p:cNvSpPr txBox="1"/>
          <p:nvPr/>
        </p:nvSpPr>
        <p:spPr>
          <a:xfrm>
            <a:off x="6312070" y="1333093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Konkrete Produkte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1619672" y="1345880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cxnSp>
        <p:nvCxnSpPr>
          <p:cNvPr id="26" name="Gerade Verbindung 25"/>
          <p:cNvCxnSpPr/>
          <p:nvPr/>
        </p:nvCxnSpPr>
        <p:spPr bwMode="auto">
          <a:xfrm>
            <a:off x="280286" y="3212976"/>
            <a:ext cx="20272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61"/>
          <p:cNvCxnSpPr/>
          <p:nvPr/>
        </p:nvCxnSpPr>
        <p:spPr bwMode="auto">
          <a:xfrm>
            <a:off x="2725035" y="3210807"/>
            <a:ext cx="22405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7644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9C7944-BFE7-4B5C-8C70-53ED61D6D4C8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der Berechnung des Jahresbasisbeitrags</a:t>
            </a:r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280286" y="2384884"/>
            <a:ext cx="2027237" cy="1152128"/>
            <a:chOff x="254719" y="1019700"/>
            <a:chExt cx="3600000" cy="5159220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376218"/>
              <a:ext cx="3600000" cy="38027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200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rgbClr val="005596"/>
                  </a:solidFill>
                </a:rPr>
                <a:t>/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b="1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 smtClean="0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2723447" y="2384884"/>
            <a:ext cx="2242121" cy="1152128"/>
            <a:chOff x="254719" y="1410245"/>
            <a:chExt cx="3600000" cy="4397289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3241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 smtClean="0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 smtClean="0">
                  <a:solidFill>
                    <a:srgbClr val="005596"/>
                  </a:solidFill>
                </a:rPr>
                <a:t>(…)</a:t>
              </a:r>
              <a:endParaRPr lang="en-US" sz="1000" b="1" dirty="0">
                <a:solidFill>
                  <a:srgbClr val="005596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FFF"/>
                  </a:solidFill>
                </a:rPr>
                <a:t>HausratZusatzdeckungstyp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577398" y="2821446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318636" y="2816684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307523" y="3112413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Ellipse 30"/>
          <p:cNvSpPr>
            <a:spLocks noChangeAspect="1"/>
          </p:cNvSpPr>
          <p:nvPr/>
        </p:nvSpPr>
        <p:spPr bwMode="auto">
          <a:xfrm>
            <a:off x="300027" y="242989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2725035" y="242834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grpSp>
        <p:nvGrpSpPr>
          <p:cNvPr id="37" name="Gruppieren 21"/>
          <p:cNvGrpSpPr>
            <a:grpSpLocks/>
          </p:cNvGrpSpPr>
          <p:nvPr/>
        </p:nvGrpSpPr>
        <p:grpSpPr bwMode="auto">
          <a:xfrm>
            <a:off x="6427945" y="2375893"/>
            <a:ext cx="2027238" cy="1423575"/>
            <a:chOff x="254719" y="1410245"/>
            <a:chExt cx="3600000" cy="5433312"/>
          </a:xfrm>
        </p:grpSpPr>
        <p:sp>
          <p:nvSpPr>
            <p:cNvPr id="38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42771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=0.01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=5000EUR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: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versSumme</a:t>
              </a:r>
              <a:r>
                <a:rPr lang="en-US" sz="1000" b="1" dirty="0">
                  <a:solidFill>
                    <a:srgbClr val="005596"/>
                  </a:solidFill>
                </a:rPr>
                <a:t> * </a:t>
              </a:r>
              <a:r>
                <a:rPr lang="en-US" sz="1000" b="1" dirty="0" smtClean="0">
                  <a:solidFill>
                    <a:srgbClr val="005596"/>
                  </a:solidFill>
                </a:rPr>
                <a:t>0.1</a:t>
              </a:r>
              <a:endParaRPr lang="en-US" sz="1000" b="1" dirty="0">
                <a:solidFill>
                  <a:srgbClr val="005596"/>
                </a:solidFill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u="sng" dirty="0" err="1" smtClean="0">
                  <a:solidFill>
                    <a:srgbClr val="FFFFFF"/>
                  </a:solidFill>
                </a:rPr>
                <a:t>Fahrraddiebstahl</a:t>
              </a:r>
              <a:endParaRPr lang="en-US" sz="1200" u="sng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uppieren 21"/>
          <p:cNvGrpSpPr>
            <a:grpSpLocks/>
          </p:cNvGrpSpPr>
          <p:nvPr/>
        </p:nvGrpSpPr>
        <p:grpSpPr bwMode="auto">
          <a:xfrm>
            <a:off x="6427945" y="4333608"/>
            <a:ext cx="2027238" cy="1425261"/>
            <a:chOff x="254719" y="1410245"/>
            <a:chExt cx="3600000" cy="5439746"/>
          </a:xfrm>
        </p:grpSpPr>
        <p:sp>
          <p:nvSpPr>
            <p:cNvPr id="41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509567"/>
              <a:ext cx="3600000" cy="43404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=0.05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=null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: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>
                  <a:solidFill>
                    <a:srgbClr val="005596"/>
                  </a:solidFill>
                </a:rPr>
                <a:t>30 EUR + </a:t>
              </a:r>
              <a:r>
                <a:rPr lang="en-US" sz="1000" b="1" dirty="0" err="1">
                  <a:solidFill>
                    <a:srgbClr val="005596"/>
                  </a:solidFill>
                </a:rPr>
                <a:t>versSumme</a:t>
              </a:r>
              <a:r>
                <a:rPr lang="en-US" sz="1000" b="1" dirty="0">
                  <a:solidFill>
                    <a:srgbClr val="005596"/>
                  </a:solidFill>
                </a:rPr>
                <a:t> * 0.03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u="sng" dirty="0" err="1" smtClean="0">
                  <a:solidFill>
                    <a:srgbClr val="FFFFFF"/>
                  </a:solidFill>
                </a:rPr>
                <a:t>Überspannung</a:t>
              </a:r>
              <a:endParaRPr lang="en-US" sz="1200" u="sng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6463949" y="2419358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4" name="Ellipse 43"/>
          <p:cNvSpPr>
            <a:spLocks noChangeAspect="1"/>
          </p:cNvSpPr>
          <p:nvPr/>
        </p:nvSpPr>
        <p:spPr bwMode="auto">
          <a:xfrm>
            <a:off x="6463949" y="4366695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cxnSp>
        <p:nvCxnSpPr>
          <p:cNvPr id="53" name="Gerade Verbindung mit Pfeil 58"/>
          <p:cNvCxnSpPr>
            <a:cxnSpLocks noChangeShapeType="1"/>
          </p:cNvCxnSpPr>
          <p:nvPr/>
        </p:nvCxnSpPr>
        <p:spPr bwMode="auto">
          <a:xfrm flipH="1">
            <a:off x="4968140" y="2830122"/>
            <a:ext cx="145980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4" name="Gerade Verbindung mit Pfeil 58"/>
          <p:cNvCxnSpPr>
            <a:cxnSpLocks noChangeShapeType="1"/>
            <a:stCxn id="41" idx="1"/>
          </p:cNvCxnSpPr>
          <p:nvPr/>
        </p:nvCxnSpPr>
        <p:spPr bwMode="auto">
          <a:xfrm flipH="1" flipV="1">
            <a:off x="4968140" y="2830122"/>
            <a:ext cx="1459805" cy="23601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56" name="Textfeld 61"/>
          <p:cNvSpPr txBox="1">
            <a:spLocks noChangeArrowheads="1"/>
          </p:cNvSpPr>
          <p:nvPr/>
        </p:nvSpPr>
        <p:spPr bwMode="auto">
          <a:xfrm>
            <a:off x="5258165" y="2546718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57" name="Textfeld 61"/>
          <p:cNvSpPr txBox="1">
            <a:spLocks noChangeArrowheads="1"/>
          </p:cNvSpPr>
          <p:nvPr/>
        </p:nvSpPr>
        <p:spPr bwMode="auto">
          <a:xfrm>
            <a:off x="4983229" y="3799468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cxnSp>
        <p:nvCxnSpPr>
          <p:cNvPr id="58" name="Gerade Verbindung 57"/>
          <p:cNvCxnSpPr/>
          <p:nvPr/>
        </p:nvCxnSpPr>
        <p:spPr bwMode="auto">
          <a:xfrm>
            <a:off x="5799535" y="1304379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feld 58"/>
          <p:cNvSpPr txBox="1"/>
          <p:nvPr/>
        </p:nvSpPr>
        <p:spPr>
          <a:xfrm>
            <a:off x="6312070" y="1333093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Konkrete Produkte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1619672" y="1345880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cxnSp>
        <p:nvCxnSpPr>
          <p:cNvPr id="26" name="Gerade Verbindung 25"/>
          <p:cNvCxnSpPr/>
          <p:nvPr/>
        </p:nvCxnSpPr>
        <p:spPr bwMode="auto">
          <a:xfrm>
            <a:off x="280286" y="3212976"/>
            <a:ext cx="20272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61"/>
          <p:cNvCxnSpPr/>
          <p:nvPr/>
        </p:nvCxnSpPr>
        <p:spPr bwMode="auto">
          <a:xfrm>
            <a:off x="2725035" y="3210807"/>
            <a:ext cx="22405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Pfeil nach rechts 32"/>
          <p:cNvSpPr/>
          <p:nvPr/>
        </p:nvSpPr>
        <p:spPr bwMode="auto">
          <a:xfrm>
            <a:off x="4061" y="3334649"/>
            <a:ext cx="324048" cy="202363"/>
          </a:xfrm>
          <a:prstGeom prst="rightArrow">
            <a:avLst/>
          </a:prstGeom>
          <a:solidFill>
            <a:schemeClr val="accent2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34" name="Pfeil nach rechts 33"/>
          <p:cNvSpPr/>
          <p:nvPr/>
        </p:nvSpPr>
        <p:spPr bwMode="auto">
          <a:xfrm>
            <a:off x="2247885" y="3334649"/>
            <a:ext cx="585149" cy="202363"/>
          </a:xfrm>
          <a:prstGeom prst="rightArrow">
            <a:avLst/>
          </a:prstGeom>
          <a:solidFill>
            <a:schemeClr val="accent2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35" name="Pfeil nach rechts 34"/>
          <p:cNvSpPr/>
          <p:nvPr/>
        </p:nvSpPr>
        <p:spPr bwMode="auto">
          <a:xfrm>
            <a:off x="4964363" y="3334649"/>
            <a:ext cx="1607586" cy="202363"/>
          </a:xfrm>
          <a:prstGeom prst="rightArrow">
            <a:avLst/>
          </a:prstGeom>
          <a:solidFill>
            <a:schemeClr val="accent2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112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Bildschirmpräsentation (4:3)</PresentationFormat>
  <Paragraphs>186</Paragraphs>
  <Slides>11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Master - ConVista General </vt:lpstr>
      <vt:lpstr>Inhalt - Modellierung &amp; Produktdefinition</vt:lpstr>
      <vt:lpstr>Fachliche Anforderungen</vt:lpstr>
      <vt:lpstr>Modell der Zusatzdeckungen</vt:lpstr>
      <vt:lpstr>Modell der Zusatzdeckungen mit Produktbausteinen</vt:lpstr>
      <vt:lpstr>Demo: Anlegen der Zusatzdeckungen</vt:lpstr>
      <vt:lpstr>Übungen 1 und 2 zu Kapitel III.F</vt:lpstr>
      <vt:lpstr>Berechnungen mit der Faktor-IPS Formelsprache</vt:lpstr>
      <vt:lpstr>Berücksichtigung der Beitragsberechnung im Modell</vt:lpstr>
      <vt:lpstr>Ablauf der Berechnung des Jahresbasisbeitrags</vt:lpstr>
      <vt:lpstr>Demo: Beitragsberechnung für die Zusatzdeckungen</vt:lpstr>
      <vt:lpstr>Übungen 3 und 4 zu Kapitel III.F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1630</cp:revision>
  <cp:lastPrinted>2012-11-19T11:42:38Z</cp:lastPrinted>
  <dcterms:created xsi:type="dcterms:W3CDTF">2005-03-22T09:36:15Z</dcterms:created>
  <dcterms:modified xsi:type="dcterms:W3CDTF">2015-04-15T06:13:50Z</dcterms:modified>
  <cp:category>Master</cp:category>
  <cp:contentStatus>RELEASED</cp:contentStatus>
</cp:coreProperties>
</file>