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2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3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0"/>
  </p:notesMasterIdLst>
  <p:handoutMasterIdLst>
    <p:handoutMasterId r:id="rId11"/>
  </p:handoutMasterIdLst>
  <p:sldIdLst>
    <p:sldId id="461" r:id="rId2"/>
    <p:sldId id="462" r:id="rId3"/>
    <p:sldId id="463" r:id="rId4"/>
    <p:sldId id="464" r:id="rId5"/>
    <p:sldId id="465" r:id="rId6"/>
    <p:sldId id="466" r:id="rId7"/>
    <p:sldId id="467" r:id="rId8"/>
    <p:sldId id="468" r:id="rId9"/>
  </p:sldIdLst>
  <p:sldSz cx="9144000" cy="6858000" type="screen4x3"/>
  <p:notesSz cx="6718300" cy="98552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014A13F2-5EFA-49B0-88F3-20EAB2D05807}">
          <p14:sldIdLst>
            <p14:sldId id="461"/>
            <p14:sldId id="462"/>
            <p14:sldId id="463"/>
            <p14:sldId id="464"/>
            <p14:sldId id="465"/>
            <p14:sldId id="466"/>
            <p14:sldId id="467"/>
            <p14:sldId id="4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559C"/>
    <a:srgbClr val="EE7F00"/>
    <a:srgbClr val="005596"/>
    <a:srgbClr val="004788"/>
    <a:srgbClr val="A6A6A6"/>
    <a:srgbClr val="BFBFBF"/>
    <a:srgbClr val="585858"/>
    <a:srgbClr val="39A9DC"/>
    <a:srgbClr val="172D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68" autoAdjust="0"/>
    <p:restoredTop sz="86627" autoAdjust="0"/>
  </p:normalViewPr>
  <p:slideViewPr>
    <p:cSldViewPr snapToObjects="1" showGuides="1">
      <p:cViewPr varScale="1">
        <p:scale>
          <a:sx n="90" d="100"/>
          <a:sy n="90" d="100"/>
        </p:scale>
        <p:origin x="-1200" y="-96"/>
      </p:cViewPr>
      <p:guideLst>
        <p:guide orient="horz" pos="2160"/>
        <p:guide orient="horz" pos="3317"/>
        <p:guide orient="horz" pos="2478"/>
        <p:guide orient="horz" pos="822"/>
        <p:guide orient="horz" pos="3498"/>
        <p:guide pos="3356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822"/>
    </p:cViewPr>
  </p:sorterViewPr>
  <p:notesViewPr>
    <p:cSldViewPr snapToObjects="1" showGuides="1">
      <p:cViewPr varScale="1">
        <p:scale>
          <a:sx n="63" d="100"/>
          <a:sy n="63" d="100"/>
        </p:scale>
        <p:origin x="-3084" y="-102"/>
      </p:cViewPr>
      <p:guideLst>
        <p:guide orient="horz" pos="3104"/>
        <p:guide pos="211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4738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4738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cs typeface="+mn-cs"/>
              </a:defRPr>
            </a:lvl1pPr>
          </a:lstStyle>
          <a:p>
            <a:pPr>
              <a:defRPr/>
            </a:pPr>
            <a:fld id="{56DD5F0F-3C24-4D80-A625-C5BFD811132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7790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4738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41363"/>
            <a:ext cx="4921250" cy="3692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8" y="4680946"/>
            <a:ext cx="5375267" cy="4435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4738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cs typeface="+mn-cs"/>
              </a:defRPr>
            </a:lvl1pPr>
          </a:lstStyle>
          <a:p>
            <a:pPr>
              <a:defRPr/>
            </a:pPr>
            <a:fld id="{DA859317-F8E0-4391-80D7-7DC94CFB279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6338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0913" y="771525"/>
            <a:ext cx="4872037" cy="3654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0349" y="4705913"/>
            <a:ext cx="4943495" cy="4424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0913" y="771525"/>
            <a:ext cx="4872037" cy="3654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0349" y="4705913"/>
            <a:ext cx="4943495" cy="4424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0913" y="771525"/>
            <a:ext cx="4872037" cy="3654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0349" y="4705913"/>
            <a:ext cx="4943495" cy="4424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0913" y="771525"/>
            <a:ext cx="4872037" cy="3654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0349" y="4705913"/>
            <a:ext cx="4943495" cy="4424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0913" y="771525"/>
            <a:ext cx="4872037" cy="3654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0349" y="4705913"/>
            <a:ext cx="4943495" cy="4424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0913" y="771525"/>
            <a:ext cx="4872037" cy="3654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0349" y="4705913"/>
            <a:ext cx="4943495" cy="4424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0"/>
          <p:cNvSpPr>
            <a:spLocks noGrp="1"/>
          </p:cNvSpPr>
          <p:nvPr>
            <p:ph type="body" sz="quarter" idx="16"/>
          </p:nvPr>
        </p:nvSpPr>
        <p:spPr>
          <a:xfrm>
            <a:off x="252480" y="1449388"/>
            <a:ext cx="8640000" cy="5003800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BA9A4776-26C8-4AC3-A509-48A97B7DD562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8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Pager Profil 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394964" y="3198402"/>
            <a:ext cx="3420951" cy="2666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857250" ea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tabLst>
                <a:tab pos="1163638" algn="l"/>
              </a:tabLst>
            </a:pPr>
            <a:r>
              <a:rPr lang="de-DE" sz="1400" b="1" dirty="0" smtClean="0">
                <a:solidFill>
                  <a:srgbClr val="00559C"/>
                </a:solidFill>
              </a:rPr>
              <a:t>Kenntnisse und Themenschwerpunkte</a:t>
            </a:r>
            <a:endParaRPr lang="de-DE" sz="1400" b="1" dirty="0">
              <a:solidFill>
                <a:srgbClr val="00559C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572062" y="1628800"/>
            <a:ext cx="3114675" cy="26924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88913" marR="0" lvl="1" indent="-187325" algn="l" defTabSz="85725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Tx/>
              <a:buNone/>
              <a:tabLst>
                <a:tab pos="1163638" algn="l"/>
              </a:tabLst>
              <a:defRPr/>
            </a:pP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Projekt Erfahrung (Auszug)</a:t>
            </a:r>
            <a:endParaRPr lang="de-DE" sz="1400" b="1" kern="1200" dirty="0">
              <a:solidFill>
                <a:srgbClr val="00559C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" name="Inhaltsplatzhalter 26"/>
          <p:cNvSpPr>
            <a:spLocks noGrp="1"/>
          </p:cNvSpPr>
          <p:nvPr userDrawn="1">
            <p:ph sz="quarter" idx="21" hasCustomPrompt="1"/>
          </p:nvPr>
        </p:nvSpPr>
        <p:spPr>
          <a:xfrm>
            <a:off x="395536" y="1628800"/>
            <a:ext cx="1214790" cy="1362075"/>
          </a:xfrm>
        </p:spPr>
        <p:txBody>
          <a:bodyPr/>
          <a:lstStyle>
            <a:lvl1pPr marL="0" indent="0">
              <a:lnSpc>
                <a:spcPts val="1200"/>
              </a:lnSpc>
              <a:buNone/>
              <a:defRPr sz="800">
                <a:solidFill>
                  <a:srgbClr val="00559C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25" name="Textplatzhalter 40"/>
          <p:cNvSpPr>
            <a:spLocks noGrp="1"/>
          </p:cNvSpPr>
          <p:nvPr>
            <p:ph type="body" sz="quarter" idx="25" hasCustomPrompt="1"/>
          </p:nvPr>
        </p:nvSpPr>
        <p:spPr>
          <a:xfrm>
            <a:off x="1753660" y="1628800"/>
            <a:ext cx="2638288" cy="657225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 baseline="0">
                <a:solidFill>
                  <a:srgbClr val="00559C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Vor und Nachname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26" hasCustomPrompt="1"/>
          </p:nvPr>
        </p:nvSpPr>
        <p:spPr>
          <a:xfrm>
            <a:off x="1754182" y="2312876"/>
            <a:ext cx="2637798" cy="412731"/>
          </a:xfrm>
        </p:spPr>
        <p:txBody>
          <a:bodyPr lIns="36000" tIns="36000" rIns="36000" bIns="36000"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 smtClean="0"/>
              <a:t>Titel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394965" y="3465004"/>
            <a:ext cx="3997015" cy="26684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kumimoji="1" lang="de-DE" sz="14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27" hasCustomPrompt="1"/>
            <p:custDataLst>
              <p:tags r:id="rId2"/>
            </p:custDataLst>
          </p:nvPr>
        </p:nvSpPr>
        <p:spPr>
          <a:xfrm>
            <a:off x="4572000" y="1916832"/>
            <a:ext cx="4144488" cy="42119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0000" indent="-180000">
              <a:buFont typeface="Wingdings" pitchFamily="2" charset="2"/>
              <a:buChar char="§"/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 marL="720000" indent="-180000">
              <a:buFont typeface="Wingdings" pitchFamily="2" charset="2"/>
              <a:buChar char="§"/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9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2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2F18A5DA-BDA2-40B3-AAE0-BCA91EABDA75}" type="datetime1">
              <a:rPr lang="de-DE" smtClean="0"/>
              <a:t>15.04.2015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8717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06455" y="1484313"/>
            <a:ext cx="2486025" cy="4860925"/>
          </a:xfrm>
          <a:prstGeom prst="rect">
            <a:avLst/>
          </a:prstGeom>
        </p:spPr>
      </p:pic>
      <p:sp>
        <p:nvSpPr>
          <p:cNvPr id="8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F6998C3B-B2B2-42D6-A0E1-6B93C3EF0829}" type="datetime1">
              <a:rPr lang="de-DE" smtClean="0"/>
              <a:t>15.04.2015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03446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-508" y="8620"/>
            <a:ext cx="9145016" cy="1656184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b="0" u="none" cap="none" spc="0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/>
              <a:sym typeface="Arial" charset="0"/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509" cy="686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hteck 15"/>
          <p:cNvSpPr/>
          <p:nvPr userDrawn="1"/>
        </p:nvSpPr>
        <p:spPr bwMode="auto">
          <a:xfrm>
            <a:off x="0" y="4572508"/>
            <a:ext cx="9144508" cy="2291430"/>
          </a:xfrm>
          <a:prstGeom prst="rect">
            <a:avLst/>
          </a:prstGeom>
          <a:solidFill>
            <a:srgbClr val="A6A6A6">
              <a:alpha val="80000"/>
            </a:srgbClr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dirty="0" smtClean="0">
              <a:sym typeface="Arial" charset="0"/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1519" y="5651068"/>
            <a:ext cx="8640000" cy="73026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buNone/>
              <a:defRPr sz="1600" baseline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</a:lstStyle>
          <a:p>
            <a:pPr algn="l"/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Date, etc </a:t>
            </a:r>
            <a:r>
              <a:rPr lang="de-DE" dirty="0" smtClean="0"/>
              <a:t>(Arial, 16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1519" y="4833156"/>
            <a:ext cx="8640000" cy="792088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Headline (Arial, 24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</a:p>
        </p:txBody>
      </p:sp>
      <p:sp>
        <p:nvSpPr>
          <p:cNvPr id="18" name="Rechteck 2"/>
          <p:cNvSpPr/>
          <p:nvPr userDrawn="1"/>
        </p:nvSpPr>
        <p:spPr bwMode="gray">
          <a:xfrm>
            <a:off x="6882972" y="6417332"/>
            <a:ext cx="2052638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eaLnBrk="0" hangingPunct="0">
              <a:defRPr/>
            </a:pPr>
            <a:r>
              <a:rPr lang="de-DE" sz="1000" b="0" dirty="0" smtClean="0">
                <a:solidFill>
                  <a:schemeClr val="bg1"/>
                </a:solidFill>
                <a:cs typeface="+mn-cs"/>
              </a:rPr>
              <a:t>© Faktor Zehn AG 2012</a:t>
            </a:r>
            <a:endParaRPr lang="de-DE" sz="1000" b="0" dirty="0">
              <a:solidFill>
                <a:schemeClr val="bg1"/>
              </a:solidFill>
              <a:cs typeface="+mn-cs"/>
            </a:endParaRPr>
          </a:p>
        </p:txBody>
      </p:sp>
      <p:pic>
        <p:nvPicPr>
          <p:cNvPr id="17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140" y="374436"/>
            <a:ext cx="3060000" cy="81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Logo_blau.g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622996" y="297026"/>
            <a:ext cx="2089464" cy="719705"/>
          </a:xfrm>
          <a:prstGeom prst="rect">
            <a:avLst/>
          </a:prstGeom>
          <a:effectLst>
            <a:outerShdw sx="1000" sy="1000" algn="tl" rotWithShape="0">
              <a:prstClr val="black"/>
            </a:outerShdw>
          </a:effectLst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380" y="-11507"/>
            <a:ext cx="9172391" cy="6876000"/>
          </a:xfrm>
          <a:prstGeom prst="rect">
            <a:avLst/>
          </a:prstGeom>
        </p:spPr>
      </p:pic>
      <p:sp>
        <p:nvSpPr>
          <p:cNvPr id="12" name="Rechteck 11"/>
          <p:cNvSpPr/>
          <p:nvPr userDrawn="1"/>
        </p:nvSpPr>
        <p:spPr>
          <a:xfrm>
            <a:off x="244284" y="6677130"/>
            <a:ext cx="8612192" cy="180870"/>
          </a:xfrm>
          <a:prstGeom prst="rect">
            <a:avLst/>
          </a:prstGeom>
        </p:spPr>
        <p:txBody>
          <a:bodyPr wrap="square" lIns="0" tIns="0" rIns="36000" bIns="0" anchor="ctr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noProof="0" dirty="0" smtClean="0">
                <a:solidFill>
                  <a:schemeClr val="tx1"/>
                </a:solidFill>
              </a:rPr>
              <a:t>Germany  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Switzerland  </a:t>
            </a:r>
            <a:r>
              <a:rPr lang="en-US" sz="800" b="1" baseline="0" noProof="0" dirty="0" smtClean="0">
                <a:solidFill>
                  <a:schemeClr val="tx1"/>
                </a:solidFill>
                <a:sym typeface="Wingdings"/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</a:t>
            </a:r>
            <a:r>
              <a:rPr lang="en-US" sz="800" b="1" kern="1200" noProof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Wingdings"/>
              </a:rPr>
              <a:t>UK 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South Africa      Austria      Spain      USA      Hungary  </a:t>
            </a:r>
            <a:r>
              <a:rPr lang="en-US" sz="800" b="1" noProof="0" dirty="0" smtClean="0">
                <a:solidFill>
                  <a:schemeClr val="tx1"/>
                </a:solidFill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</a:t>
            </a:r>
            <a:r>
              <a:rPr lang="en-US" sz="800" b="1" kern="1200" baseline="0" noProof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Wingdings"/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Russia      Serbia      Italy</a:t>
            </a:r>
            <a:r>
              <a:rPr lang="en-US" sz="800" b="1" baseline="0" noProof="0" dirty="0" smtClean="0">
                <a:solidFill>
                  <a:schemeClr val="tx1"/>
                </a:solidFill>
                <a:sym typeface="Wingdings"/>
              </a:rPr>
              <a:t> </a:t>
            </a:r>
            <a:endParaRPr lang="en-US" sz="800" b="1" kern="1200" noProof="0" dirty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7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97893" y="2420888"/>
            <a:ext cx="4948214" cy="131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5868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 preferRelativeResize="0">
            <a:picLocks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4284" y="1448780"/>
            <a:ext cx="8640000" cy="524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hteck 9"/>
          <p:cNvSpPr/>
          <p:nvPr userDrawn="1"/>
        </p:nvSpPr>
        <p:spPr bwMode="auto">
          <a:xfrm>
            <a:off x="-508" y="620688"/>
            <a:ext cx="9145016" cy="699531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b="0" u="none" cap="none" spc="0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/>
              <a:sym typeface="Arial" charset="0"/>
            </a:endParaRPr>
          </a:p>
        </p:txBody>
      </p:sp>
      <p:pic>
        <p:nvPicPr>
          <p:cNvPr id="9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140" y="374436"/>
            <a:ext cx="3060000" cy="81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5BA9BDDE-1C78-4845-9E6F-697C00BA3426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56116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+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2480" y="1228081"/>
            <a:ext cx="8640000" cy="432000"/>
          </a:xfrm>
        </p:spPr>
        <p:txBody>
          <a:bodyPr anchor="ctr" anchorCtr="0"/>
          <a:lstStyle>
            <a:lvl1pPr>
              <a:spcAft>
                <a:spcPts val="600"/>
              </a:spcAft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Subheader (Arial, 18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A49BAFB5-2BAC-4726-9798-8AA6D7DA5C9D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50825" y="1808163"/>
            <a:ext cx="8640763" cy="468153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320099E3-E0FF-49A0-A536-0B94DCEBFB40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283968" y="6678000"/>
            <a:ext cx="576064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III.H-</a:t>
            </a:r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14943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+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E30F3DE2-A718-4CB7-A7F1-9D099B941E0D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10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2480" y="1228081"/>
            <a:ext cx="8640000" cy="432000"/>
          </a:xfrm>
        </p:spPr>
        <p:txBody>
          <a:bodyPr anchor="ctr" anchorCtr="0"/>
          <a:lstStyle>
            <a:lvl1pPr>
              <a:spcAft>
                <a:spcPts val="600"/>
              </a:spcAft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Subheader (Arial, 18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9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o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EF99ABBB-D606-4966-9D49-481165B13F71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825" y="1089466"/>
            <a:ext cx="8640000" cy="5585551"/>
          </a:xfrm>
          <a:prstGeom prst="rect">
            <a:avLst/>
          </a:prstGeom>
        </p:spPr>
      </p:pic>
      <p:sp>
        <p:nvSpPr>
          <p:cNvPr id="11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67453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o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18CC1984-03D0-4E14-AFEA-8DAF8EE685C7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8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252000" y="1088740"/>
            <a:ext cx="8640000" cy="558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5506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88825" y="1628800"/>
            <a:ext cx="5011267" cy="471146"/>
          </a:xfrm>
        </p:spPr>
        <p:txBody>
          <a:bodyPr lIns="3600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rgbClr val="00559C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smtClean="0"/>
              <a:t>Click to format text (Arial, 14 pt)</a:t>
            </a:r>
          </a:p>
        </p:txBody>
      </p:sp>
      <p:sp>
        <p:nvSpPr>
          <p:cNvPr id="5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88825" y="2127771"/>
            <a:ext cx="5011267" cy="775012"/>
          </a:xfrm>
        </p:spPr>
        <p:txBody>
          <a:bodyPr l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to format text (Arial, 14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6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825" y="2930608"/>
            <a:ext cx="5011267" cy="3113793"/>
          </a:xfrm>
        </p:spPr>
        <p:txBody>
          <a:bodyPr lIns="36000" anchor="t" anchorCtr="0"/>
          <a:lstStyle>
            <a:lvl1pPr marL="0" indent="0" algn="just">
              <a:lnSpc>
                <a:spcPct val="100000"/>
              </a:lnSpc>
              <a:buFontTx/>
              <a:buNone/>
              <a:defRPr sz="1200" b="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7" name="Inhaltsplatzhalter 20"/>
          <p:cNvSpPr>
            <a:spLocks noGrp="1"/>
          </p:cNvSpPr>
          <p:nvPr>
            <p:ph sz="quarter" idx="13" hasCustomPrompt="1"/>
          </p:nvPr>
        </p:nvSpPr>
        <p:spPr>
          <a:xfrm>
            <a:off x="5652120" y="1630215"/>
            <a:ext cx="1638000" cy="1249200"/>
          </a:xfr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lIns="72000"/>
          <a:lstStyle>
            <a:lvl1pPr marL="0" indent="0" algn="l">
              <a:buFontTx/>
              <a:buNone/>
              <a:defRPr sz="1200" baseline="0">
                <a:solidFill>
                  <a:srgbClr val="00559C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en-US" noProof="0" smtClean="0"/>
              <a:t>Add picture by clicking graphic symbol</a:t>
            </a:r>
            <a:endParaRPr lang="en-US" noProof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5663850" y="3356992"/>
            <a:ext cx="8912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Customer</a:t>
            </a:r>
          </a:p>
        </p:txBody>
      </p:sp>
      <p:sp>
        <p:nvSpPr>
          <p:cNvPr id="13" name="Textplatzhalter 40"/>
          <p:cNvSpPr>
            <a:spLocks noGrp="1"/>
          </p:cNvSpPr>
          <p:nvPr>
            <p:ph type="body" sz="quarter" idx="18" hasCustomPrompt="1"/>
          </p:nvPr>
        </p:nvSpPr>
        <p:spPr>
          <a:xfrm>
            <a:off x="5663849" y="3556293"/>
            <a:ext cx="3068206" cy="38109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2" name="Textfeld 31"/>
          <p:cNvSpPr txBox="1"/>
          <p:nvPr userDrawn="1"/>
        </p:nvSpPr>
        <p:spPr>
          <a:xfrm>
            <a:off x="5663850" y="4014226"/>
            <a:ext cx="14386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Line of Business</a:t>
            </a:r>
          </a:p>
        </p:txBody>
      </p:sp>
      <p:sp>
        <p:nvSpPr>
          <p:cNvPr id="33" name="Textplatzhalter 40"/>
          <p:cNvSpPr>
            <a:spLocks noGrp="1"/>
          </p:cNvSpPr>
          <p:nvPr>
            <p:ph type="body" sz="quarter" idx="29" hasCustomPrompt="1"/>
          </p:nvPr>
        </p:nvSpPr>
        <p:spPr>
          <a:xfrm>
            <a:off x="5663849" y="4213527"/>
            <a:ext cx="3068206" cy="3810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100000"/>
              </a:lnSpc>
              <a:buFontTx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4" name="Textfeld 33"/>
          <p:cNvSpPr txBox="1"/>
          <p:nvPr userDrawn="1"/>
        </p:nvSpPr>
        <p:spPr>
          <a:xfrm>
            <a:off x="5663850" y="4586890"/>
            <a:ext cx="126403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Period of Time</a:t>
            </a:r>
          </a:p>
        </p:txBody>
      </p:sp>
      <p:sp>
        <p:nvSpPr>
          <p:cNvPr id="35" name="Textplatzhalter 40"/>
          <p:cNvSpPr>
            <a:spLocks noGrp="1"/>
          </p:cNvSpPr>
          <p:nvPr>
            <p:ph type="body" sz="quarter" idx="30" hasCustomPrompt="1"/>
          </p:nvPr>
        </p:nvSpPr>
        <p:spPr>
          <a:xfrm>
            <a:off x="5663850" y="4798248"/>
            <a:ext cx="301834" cy="288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00</a:t>
            </a:r>
          </a:p>
        </p:txBody>
      </p:sp>
      <p:sp>
        <p:nvSpPr>
          <p:cNvPr id="36" name="Textfeld 35"/>
          <p:cNvSpPr txBox="1"/>
          <p:nvPr userDrawn="1"/>
        </p:nvSpPr>
        <p:spPr>
          <a:xfrm>
            <a:off x="5663850" y="5095231"/>
            <a:ext cx="31387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Your Contact</a:t>
            </a:r>
            <a:r>
              <a:rPr lang="en-US" sz="1200" b="1" kern="1200" baseline="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 Person</a:t>
            </a:r>
            <a:endParaRPr lang="en-US" sz="1200" b="1" kern="1200" noProof="0" dirty="0" smtClean="0">
              <a:solidFill>
                <a:srgbClr val="00559C"/>
              </a:solidFill>
              <a:latin typeface="+mn-lt"/>
              <a:ea typeface="+mn-ea"/>
              <a:cs typeface="Arial" charset="0"/>
            </a:endParaRPr>
          </a:p>
        </p:txBody>
      </p:sp>
      <p:sp>
        <p:nvSpPr>
          <p:cNvPr id="37" name="Textplatzhalter 40"/>
          <p:cNvSpPr>
            <a:spLocks noGrp="1"/>
          </p:cNvSpPr>
          <p:nvPr>
            <p:ph type="body" sz="quarter" idx="31" hasCustomPrompt="1"/>
          </p:nvPr>
        </p:nvSpPr>
        <p:spPr>
          <a:xfrm>
            <a:off x="5663849" y="5294532"/>
            <a:ext cx="3060000" cy="396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9" name="Textplatzhalter 40"/>
          <p:cNvSpPr>
            <a:spLocks noGrp="1"/>
          </p:cNvSpPr>
          <p:nvPr>
            <p:ph type="body" sz="quarter" idx="32" hasCustomPrompt="1"/>
          </p:nvPr>
        </p:nvSpPr>
        <p:spPr>
          <a:xfrm>
            <a:off x="6133842" y="5773650"/>
            <a:ext cx="2591058" cy="322350"/>
          </a:xfrm>
        </p:spPr>
        <p:txBody>
          <a:bodyPr lIns="36000" tIns="36000" rIns="36000" bIns="36000" anchor="ctr" anchorCtr="0"/>
          <a:lstStyle>
            <a:lvl1pPr marL="0" indent="0" algn="l">
              <a:lnSpc>
                <a:spcPct val="100000"/>
              </a:lnSpc>
              <a:buFontTx/>
              <a:buNone/>
              <a:defRPr sz="105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10,5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40" name="Textfeld 39"/>
          <p:cNvSpPr txBox="1"/>
          <p:nvPr userDrawn="1"/>
        </p:nvSpPr>
        <p:spPr>
          <a:xfrm>
            <a:off x="5968820" y="4798248"/>
            <a:ext cx="763419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0" kern="1200" noProof="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month (s)</a:t>
            </a:r>
          </a:p>
        </p:txBody>
      </p:sp>
      <p:sp>
        <p:nvSpPr>
          <p:cNvPr id="41" name="Textfeld 40"/>
          <p:cNvSpPr txBox="1"/>
          <p:nvPr userDrawn="1"/>
        </p:nvSpPr>
        <p:spPr>
          <a:xfrm>
            <a:off x="5663849" y="5823988"/>
            <a:ext cx="522441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50" b="0" kern="1200" noProof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E-Mail: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noProof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5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2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DE2B65B0-A85B-4DD5-B688-AEFF7A37C7D3}" type="datetime1">
              <a:rPr lang="de-DE" smtClean="0"/>
              <a:t>15.04.2015</a:t>
            </a:fld>
            <a:endParaRPr lang="de-DE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 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88825" y="1628800"/>
            <a:ext cx="5011267" cy="471146"/>
          </a:xfrm>
        </p:spPr>
        <p:txBody>
          <a:bodyPr lIns="3600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rgbClr val="00559C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14 pt)</a:t>
            </a:r>
            <a:endParaRPr lang="de-DE" dirty="0" smtClean="0"/>
          </a:p>
        </p:txBody>
      </p:sp>
      <p:sp>
        <p:nvSpPr>
          <p:cNvPr id="5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88825" y="2127771"/>
            <a:ext cx="5011267" cy="775012"/>
          </a:xfrm>
        </p:spPr>
        <p:txBody>
          <a:bodyPr l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14 pt)</a:t>
            </a:r>
            <a:endParaRPr lang="de-DE" dirty="0" smtClean="0"/>
          </a:p>
        </p:txBody>
      </p:sp>
      <p:sp>
        <p:nvSpPr>
          <p:cNvPr id="6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825" y="2930608"/>
            <a:ext cx="5011267" cy="3113793"/>
          </a:xfrm>
        </p:spPr>
        <p:txBody>
          <a:bodyPr lIns="36000" anchor="t" anchorCtr="0"/>
          <a:lstStyle>
            <a:lvl1pPr marL="0" indent="0" algn="just">
              <a:lnSpc>
                <a:spcPct val="100000"/>
              </a:lnSpc>
              <a:buFontTx/>
              <a:buNone/>
              <a:defRPr sz="1200" b="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7" name="Inhaltsplatzhalter 20"/>
          <p:cNvSpPr>
            <a:spLocks noGrp="1"/>
          </p:cNvSpPr>
          <p:nvPr>
            <p:ph sz="quarter" idx="13" hasCustomPrompt="1"/>
          </p:nvPr>
        </p:nvSpPr>
        <p:spPr>
          <a:xfrm>
            <a:off x="5652120" y="1630215"/>
            <a:ext cx="1638000" cy="1249200"/>
          </a:xfr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lIns="72000"/>
          <a:lstStyle>
            <a:lvl1pPr marL="0" indent="0" algn="l">
              <a:buFontTx/>
              <a:buNone/>
              <a:defRPr sz="1200" baseline="0">
                <a:solidFill>
                  <a:srgbClr val="00559C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5663850" y="3356992"/>
            <a:ext cx="8912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Kunde</a:t>
            </a:r>
          </a:p>
        </p:txBody>
      </p:sp>
      <p:sp>
        <p:nvSpPr>
          <p:cNvPr id="13" name="Textplatzhalter 40"/>
          <p:cNvSpPr>
            <a:spLocks noGrp="1"/>
          </p:cNvSpPr>
          <p:nvPr>
            <p:ph type="body" sz="quarter" idx="18" hasCustomPrompt="1"/>
          </p:nvPr>
        </p:nvSpPr>
        <p:spPr>
          <a:xfrm>
            <a:off x="5663849" y="3556293"/>
            <a:ext cx="3068206" cy="38109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2" name="Textfeld 31"/>
          <p:cNvSpPr txBox="1"/>
          <p:nvPr userDrawn="1"/>
        </p:nvSpPr>
        <p:spPr>
          <a:xfrm>
            <a:off x="5663850" y="4014226"/>
            <a:ext cx="14386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Branche</a:t>
            </a:r>
          </a:p>
        </p:txBody>
      </p:sp>
      <p:sp>
        <p:nvSpPr>
          <p:cNvPr id="33" name="Textplatzhalter 40"/>
          <p:cNvSpPr>
            <a:spLocks noGrp="1"/>
          </p:cNvSpPr>
          <p:nvPr>
            <p:ph type="body" sz="quarter" idx="29" hasCustomPrompt="1"/>
          </p:nvPr>
        </p:nvSpPr>
        <p:spPr>
          <a:xfrm>
            <a:off x="5663849" y="4213527"/>
            <a:ext cx="3068206" cy="3810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100000"/>
              </a:lnSpc>
              <a:buFontTx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4" name="Textfeld 33"/>
          <p:cNvSpPr txBox="1"/>
          <p:nvPr userDrawn="1"/>
        </p:nvSpPr>
        <p:spPr>
          <a:xfrm>
            <a:off x="5663850" y="4586890"/>
            <a:ext cx="126403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Zeitraum</a:t>
            </a:r>
          </a:p>
        </p:txBody>
      </p:sp>
      <p:sp>
        <p:nvSpPr>
          <p:cNvPr id="35" name="Textplatzhalter 40"/>
          <p:cNvSpPr>
            <a:spLocks noGrp="1"/>
          </p:cNvSpPr>
          <p:nvPr>
            <p:ph type="body" sz="quarter" idx="30" hasCustomPrompt="1"/>
          </p:nvPr>
        </p:nvSpPr>
        <p:spPr>
          <a:xfrm>
            <a:off x="5663850" y="4798248"/>
            <a:ext cx="301834" cy="288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00</a:t>
            </a:r>
          </a:p>
        </p:txBody>
      </p:sp>
      <p:sp>
        <p:nvSpPr>
          <p:cNvPr id="36" name="Textfeld 35"/>
          <p:cNvSpPr txBox="1"/>
          <p:nvPr userDrawn="1"/>
        </p:nvSpPr>
        <p:spPr>
          <a:xfrm>
            <a:off x="5663850" y="5095231"/>
            <a:ext cx="31387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Ihre Kontaktperson</a:t>
            </a:r>
          </a:p>
        </p:txBody>
      </p:sp>
      <p:sp>
        <p:nvSpPr>
          <p:cNvPr id="37" name="Textplatzhalter 40"/>
          <p:cNvSpPr>
            <a:spLocks noGrp="1"/>
          </p:cNvSpPr>
          <p:nvPr>
            <p:ph type="body" sz="quarter" idx="31" hasCustomPrompt="1"/>
          </p:nvPr>
        </p:nvSpPr>
        <p:spPr>
          <a:xfrm>
            <a:off x="5663849" y="5294532"/>
            <a:ext cx="3060000" cy="396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9" name="Textplatzhalter 40"/>
          <p:cNvSpPr>
            <a:spLocks noGrp="1"/>
          </p:cNvSpPr>
          <p:nvPr>
            <p:ph type="body" sz="quarter" idx="32" hasCustomPrompt="1"/>
          </p:nvPr>
        </p:nvSpPr>
        <p:spPr>
          <a:xfrm>
            <a:off x="6133842" y="5773650"/>
            <a:ext cx="2591058" cy="322350"/>
          </a:xfrm>
        </p:spPr>
        <p:txBody>
          <a:bodyPr lIns="36000" tIns="36000" rIns="36000" bIns="36000" anchor="ctr" anchorCtr="0"/>
          <a:lstStyle>
            <a:lvl1pPr marL="0" indent="0" algn="l">
              <a:lnSpc>
                <a:spcPct val="100000"/>
              </a:lnSpc>
              <a:buFontTx/>
              <a:buNone/>
              <a:defRPr sz="105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10,5 pt)</a:t>
            </a:r>
            <a:endParaRPr lang="de-DE" dirty="0" smtClean="0"/>
          </a:p>
        </p:txBody>
      </p:sp>
      <p:sp>
        <p:nvSpPr>
          <p:cNvPr id="40" name="Textfeld 39"/>
          <p:cNvSpPr txBox="1"/>
          <p:nvPr userDrawn="1"/>
        </p:nvSpPr>
        <p:spPr>
          <a:xfrm>
            <a:off x="5968820" y="4798248"/>
            <a:ext cx="763419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0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Monat (e)</a:t>
            </a:r>
          </a:p>
        </p:txBody>
      </p:sp>
      <p:sp>
        <p:nvSpPr>
          <p:cNvPr id="41" name="Textfeld 40"/>
          <p:cNvSpPr txBox="1"/>
          <p:nvPr userDrawn="1"/>
        </p:nvSpPr>
        <p:spPr>
          <a:xfrm>
            <a:off x="5663849" y="5823988"/>
            <a:ext cx="522441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050" b="0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E-Mail: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157AAE97-92BF-413C-9760-862A2FB87991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2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5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77524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Pager Profil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394965" y="3198402"/>
            <a:ext cx="3282946" cy="2666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857250" ea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tabLst>
                <a:tab pos="1163638" algn="l"/>
              </a:tabLst>
            </a:pPr>
            <a:r>
              <a:rPr lang="de-DE" sz="1400" b="1" dirty="0" smtClean="0">
                <a:solidFill>
                  <a:srgbClr val="00559C"/>
                </a:solidFill>
              </a:rPr>
              <a:t>Skills and Main Topics</a:t>
            </a:r>
            <a:endParaRPr lang="de-DE" sz="1400" b="1" dirty="0">
              <a:solidFill>
                <a:srgbClr val="00559C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572062" y="1628800"/>
            <a:ext cx="3114675" cy="26924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88913" marR="0" lvl="1" indent="-187325" algn="l" defTabSz="85725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Tx/>
              <a:buNone/>
              <a:tabLst>
                <a:tab pos="1163638" algn="l"/>
              </a:tabLst>
              <a:defRPr/>
            </a:pP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Project Experience  (</a:t>
            </a:r>
            <a:r>
              <a:rPr lang="de-DE" sz="1400" b="1" kern="1200" dirty="0" err="1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Extract</a:t>
            </a: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)</a:t>
            </a:r>
            <a:endParaRPr lang="de-DE" sz="1400" b="1" kern="1200" dirty="0">
              <a:solidFill>
                <a:srgbClr val="00559C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" name="Inhaltsplatzhalter 26"/>
          <p:cNvSpPr>
            <a:spLocks noGrp="1"/>
          </p:cNvSpPr>
          <p:nvPr userDrawn="1">
            <p:ph sz="quarter" idx="21" hasCustomPrompt="1"/>
          </p:nvPr>
        </p:nvSpPr>
        <p:spPr>
          <a:xfrm>
            <a:off x="395536" y="1628800"/>
            <a:ext cx="1214790" cy="1362075"/>
          </a:xfrm>
        </p:spPr>
        <p:txBody>
          <a:bodyPr/>
          <a:lstStyle>
            <a:lvl1pPr marL="0" indent="0">
              <a:lnSpc>
                <a:spcPts val="1200"/>
              </a:lnSpc>
              <a:buNone/>
              <a:defRPr sz="800">
                <a:solidFill>
                  <a:srgbClr val="00559C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25" name="Textplatzhalter 40"/>
          <p:cNvSpPr>
            <a:spLocks noGrp="1"/>
          </p:cNvSpPr>
          <p:nvPr>
            <p:ph type="body" sz="quarter" idx="25" hasCustomPrompt="1"/>
          </p:nvPr>
        </p:nvSpPr>
        <p:spPr>
          <a:xfrm>
            <a:off x="1753660" y="1628800"/>
            <a:ext cx="2638288" cy="657225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 baseline="0">
                <a:solidFill>
                  <a:srgbClr val="00559C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First and Family Name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26" hasCustomPrompt="1"/>
          </p:nvPr>
        </p:nvSpPr>
        <p:spPr>
          <a:xfrm>
            <a:off x="1754182" y="2312876"/>
            <a:ext cx="2637798" cy="412731"/>
          </a:xfrm>
        </p:spPr>
        <p:txBody>
          <a:bodyPr lIns="36000" tIns="36000" rIns="36000" bIns="36000"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 smtClean="0"/>
              <a:t>Title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70DC3303-DEE5-486C-BB81-60DD52AE2A56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1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394965" y="3465004"/>
            <a:ext cx="3997015" cy="26684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kumimoji="1" lang="de-DE" sz="14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27" hasCustomPrompt="1"/>
            <p:custDataLst>
              <p:tags r:id="rId2"/>
            </p:custDataLst>
          </p:nvPr>
        </p:nvSpPr>
        <p:spPr>
          <a:xfrm>
            <a:off x="4572000" y="1916832"/>
            <a:ext cx="4144488" cy="42119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0000" indent="-180000">
              <a:buFont typeface="Wingdings" pitchFamily="2" charset="2"/>
              <a:buChar char="§"/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 marL="720000" indent="-180000">
              <a:buFont typeface="Wingdings" pitchFamily="2" charset="2"/>
              <a:buChar char="§"/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2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 preferRelativeResize="0">
            <a:picLocks noChangeArrowheads="1"/>
          </p:cNvPicPr>
          <p:nvPr userDrawn="1"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448" b="67104"/>
          <a:stretch/>
        </p:blipFill>
        <p:spPr bwMode="auto">
          <a:xfrm>
            <a:off x="251520" y="6678000"/>
            <a:ext cx="864021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"/>
          <p:cNvPicPr preferRelativeResize="0">
            <a:picLocks noChangeArrowheads="1"/>
          </p:cNvPicPr>
          <p:nvPr userDrawn="1"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448" b="67104"/>
          <a:stretch/>
        </p:blipFill>
        <p:spPr bwMode="auto">
          <a:xfrm>
            <a:off x="252000" y="0"/>
            <a:ext cx="864021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0" name="Textplatzhalter 24"/>
          <p:cNvSpPr>
            <a:spLocks noGrp="1"/>
          </p:cNvSpPr>
          <p:nvPr userDrawn="1">
            <p:ph type="body" idx="1"/>
          </p:nvPr>
        </p:nvSpPr>
        <p:spPr bwMode="auto">
          <a:xfrm>
            <a:off x="250825" y="1449388"/>
            <a:ext cx="864000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16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sz="1600" dirty="0" smtClean="0"/>
              <a:t>First </a:t>
            </a:r>
            <a:r>
              <a:rPr lang="de-DE" sz="1600" dirty="0" err="1" smtClean="0"/>
              <a:t>level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 err="1" smtClean="0"/>
              <a:t>bullet</a:t>
            </a:r>
            <a:r>
              <a:rPr lang="de-DE" sz="1600" dirty="0" smtClean="0"/>
              <a:t> (Arial, 16 </a:t>
            </a:r>
            <a:r>
              <a:rPr lang="de-DE" sz="1600" dirty="0" err="1" smtClean="0"/>
              <a:t>pt</a:t>
            </a:r>
            <a:r>
              <a:rPr lang="de-DE" sz="1600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sz="1400" dirty="0" smtClean="0"/>
              <a:t>Second </a:t>
            </a:r>
            <a:r>
              <a:rPr lang="de-DE" sz="1400" dirty="0" err="1" smtClean="0"/>
              <a:t>level</a:t>
            </a:r>
            <a:r>
              <a:rPr lang="de-DE" sz="1400" dirty="0" smtClean="0"/>
              <a:t> </a:t>
            </a:r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bulles</a:t>
            </a:r>
            <a:r>
              <a:rPr lang="de-DE" sz="1400" dirty="0" smtClean="0"/>
              <a:t> (Arial, 14 </a:t>
            </a:r>
            <a:r>
              <a:rPr lang="de-DE" sz="1400" dirty="0" err="1" smtClean="0"/>
              <a:t>pt</a:t>
            </a:r>
            <a:r>
              <a:rPr lang="de-DE" sz="1400" dirty="0" smtClean="0"/>
              <a:t>)</a:t>
            </a:r>
          </a:p>
          <a:p>
            <a:pPr lvl="4"/>
            <a:r>
              <a:rPr lang="de-DE" sz="1400" dirty="0" smtClean="0"/>
              <a:t>Third </a:t>
            </a:r>
            <a:r>
              <a:rPr lang="de-DE" sz="1400" dirty="0" err="1" smtClean="0"/>
              <a:t>level</a:t>
            </a:r>
            <a:r>
              <a:rPr lang="de-DE" sz="1400" dirty="0" smtClean="0"/>
              <a:t> (Arial, 14 </a:t>
            </a:r>
            <a:r>
              <a:rPr lang="de-DE" sz="1400" dirty="0" err="1" smtClean="0"/>
              <a:t>pt</a:t>
            </a:r>
            <a:r>
              <a:rPr lang="de-DE" sz="1400" dirty="0" smtClean="0"/>
              <a:t>)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bulles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6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7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bulles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8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(Arial, 10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683588" y="6677130"/>
            <a:ext cx="180000" cy="180000"/>
          </a:xfrm>
          <a:prstGeom prst="rect">
            <a:avLst/>
          </a:prstGeom>
        </p:spPr>
        <p:txBody>
          <a:bodyPr wrap="square" lIns="36000" tIns="0" rIns="36000" bIns="0" anchor="ctr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 |</a:t>
            </a:r>
            <a:endParaRPr lang="en-US" sz="700" b="1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9" name="Rechteck 18"/>
          <p:cNvSpPr/>
          <p:nvPr userDrawn="1"/>
        </p:nvSpPr>
        <p:spPr>
          <a:xfrm>
            <a:off x="6840252" y="6677130"/>
            <a:ext cx="2051483" cy="180870"/>
          </a:xfrm>
          <a:prstGeom prst="rect">
            <a:avLst/>
          </a:prstGeom>
        </p:spPr>
        <p:txBody>
          <a:bodyPr wrap="square" lIns="36000" tIns="0" rIns="36000" bIns="0" anchor="ctr"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© </a:t>
            </a:r>
            <a:r>
              <a:rPr lang="en-US" sz="700" b="1" kern="1200" dirty="0" err="1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Faktor</a:t>
            </a:r>
            <a:r>
              <a:rPr lang="en-US" sz="700" b="1" kern="1200" baseline="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700" b="1" kern="1200" baseline="0" dirty="0" err="1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Zehn</a:t>
            </a:r>
            <a:r>
              <a:rPr lang="en-US" sz="700" b="1" kern="1200" baseline="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AG</a:t>
            </a:r>
            <a:endParaRPr lang="en-US" sz="700" b="1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0" name="Titelplatzhalter 21"/>
          <p:cNvSpPr>
            <a:spLocks noGrp="1"/>
          </p:cNvSpPr>
          <p:nvPr userDrawn="1"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DFDF843D-A3F3-473E-A828-70254B1E9869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Straight Connector 7"/>
          <p:cNvCxnSpPr/>
          <p:nvPr userDrawn="1"/>
        </p:nvCxnSpPr>
        <p:spPr>
          <a:xfrm>
            <a:off x="250824" y="1088740"/>
            <a:ext cx="8640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697" r:id="rId3"/>
    <p:sldLayoutId id="2147483688" r:id="rId4"/>
    <p:sldLayoutId id="2147483691" r:id="rId5"/>
    <p:sldLayoutId id="2147483700" r:id="rId6"/>
    <p:sldLayoutId id="2147483674" r:id="rId7"/>
    <p:sldLayoutId id="2147483704" r:id="rId8"/>
    <p:sldLayoutId id="2147483675" r:id="rId9"/>
    <p:sldLayoutId id="2147483705" r:id="rId10"/>
    <p:sldLayoutId id="2147483702" r:id="rId11"/>
    <p:sldLayoutId id="2147483679" r:id="rId12"/>
    <p:sldLayoutId id="2147483692" r:id="rId13"/>
    <p:sldLayoutId id="2147483701" r:id="rId14"/>
  </p:sldLayoutIdLst>
  <p:transition spd="slow"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2200" b="1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5pPr>
      <a:lvl6pPr marL="4572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9pPr>
    </p:titleStyle>
    <p:bodyStyle>
      <a:lvl1pPr marL="0" indent="0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Tx/>
        <a:buNone/>
        <a:defRPr kumimoji="1" lang="de-DE" sz="1600" b="0">
          <a:solidFill>
            <a:schemeClr val="tx2"/>
          </a:solidFill>
          <a:latin typeface="+mn-lt"/>
          <a:ea typeface="+mn-ea"/>
          <a:cs typeface="+mn-cs"/>
        </a:defRPr>
      </a:lvl1pPr>
      <a:lvl2pPr marL="173038" indent="-173038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itchFamily="2" charset="2"/>
        <a:buChar char="§"/>
        <a:tabLst/>
        <a:defRPr sz="1600">
          <a:solidFill>
            <a:schemeClr val="tx2"/>
          </a:solidFill>
          <a:latin typeface="+mn-lt"/>
        </a:defRPr>
      </a:lvl2pPr>
      <a:lvl3pPr marL="173038" indent="0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Tx/>
        <a:buNone/>
        <a:defRPr sz="1400" baseline="0">
          <a:solidFill>
            <a:schemeClr val="tx2"/>
          </a:solidFill>
          <a:latin typeface="+mn-lt"/>
        </a:defRPr>
      </a:lvl3pPr>
      <a:lvl4pPr marL="361950" indent="-188913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itchFamily="2" charset="2"/>
        <a:buChar char="§"/>
        <a:defRPr sz="1400" baseline="0">
          <a:solidFill>
            <a:schemeClr val="tx2"/>
          </a:solidFill>
          <a:latin typeface="+mn-lt"/>
        </a:defRPr>
      </a:lvl4pPr>
      <a:lvl5pPr marL="361950" indent="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SzPct val="100000"/>
        <a:buFontTx/>
        <a:buNone/>
        <a:defRPr sz="1400" baseline="0">
          <a:solidFill>
            <a:schemeClr val="tx2"/>
          </a:solidFill>
          <a:latin typeface="+mn-lt"/>
        </a:defRPr>
      </a:lvl5pPr>
      <a:lvl6pPr marL="536575" indent="-174625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sz="1400" baseline="0">
          <a:solidFill>
            <a:schemeClr val="tx2"/>
          </a:solidFill>
          <a:latin typeface="+mn-lt"/>
        </a:defRPr>
      </a:lvl6pPr>
      <a:lvl7pPr marL="536575" indent="0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Tx/>
        <a:buNone/>
        <a:defRPr sz="1200">
          <a:solidFill>
            <a:schemeClr val="tx2"/>
          </a:solidFill>
          <a:latin typeface="+mn-lt"/>
        </a:defRPr>
      </a:lvl7pPr>
      <a:lvl8pPr marL="725488" indent="-188913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tabLst>
          <a:tab pos="725488" algn="l"/>
        </a:tabLst>
        <a:defRPr sz="1200" baseline="0">
          <a:solidFill>
            <a:schemeClr val="tx2"/>
          </a:solidFill>
          <a:latin typeface="+mn-lt"/>
        </a:defRPr>
      </a:lvl8pPr>
      <a:lvl9pPr marL="725488" indent="0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Tx/>
        <a:buNone/>
        <a:defRPr sz="1000" baseline="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tags" Target="../tags/tag19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5" Type="http://schemas.openxmlformats.org/officeDocument/2006/relationships/notesSlide" Target="../notesSlides/notesSlide2.xml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tags" Target="../tags/tag32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tags" Target="../tags/tag3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tags" Target="../tags/tag30.xml"/><Relationship Id="rId5" Type="http://schemas.openxmlformats.org/officeDocument/2006/relationships/tags" Target="../tags/tag24.xml"/><Relationship Id="rId15" Type="http://schemas.openxmlformats.org/officeDocument/2006/relationships/notesSlide" Target="../notesSlides/notesSlide3.xml"/><Relationship Id="rId10" Type="http://schemas.openxmlformats.org/officeDocument/2006/relationships/tags" Target="../tags/tag29.xml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13" Type="http://schemas.openxmlformats.org/officeDocument/2006/relationships/tags" Target="../tags/tag45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tags" Target="../tags/tag44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tags" Target="../tags/tag43.xml"/><Relationship Id="rId5" Type="http://schemas.openxmlformats.org/officeDocument/2006/relationships/tags" Target="../tags/tag37.xml"/><Relationship Id="rId15" Type="http://schemas.openxmlformats.org/officeDocument/2006/relationships/notesSlide" Target="../notesSlides/notesSlide4.xml"/><Relationship Id="rId10" Type="http://schemas.openxmlformats.org/officeDocument/2006/relationships/tags" Target="../tags/tag42.xml"/><Relationship Id="rId4" Type="http://schemas.openxmlformats.org/officeDocument/2006/relationships/tags" Target="../tags/tag36.xml"/><Relationship Id="rId9" Type="http://schemas.openxmlformats.org/officeDocument/2006/relationships/tags" Target="../tags/tag41.xml"/><Relationship Id="rId1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1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 - Modellierung &amp; Produktdefinition</a:t>
            </a:r>
            <a:endParaRPr lang="pt-BR" dirty="0" smtClean="0"/>
          </a:p>
        </p:txBody>
      </p:sp>
      <p:sp>
        <p:nvSpPr>
          <p:cNvPr id="12312" name="Datumsplatzhalter 3"/>
          <p:cNvSpPr>
            <a:spLocks noGrp="1"/>
          </p:cNvSpPr>
          <p:nvPr>
            <p:ph type="dt" sz="half" idx="2"/>
          </p:nvPr>
        </p:nvSpPr>
        <p:spPr bwMode="auto">
          <a:xfrm>
            <a:off x="250825" y="6678613"/>
            <a:ext cx="612775" cy="179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5pPr>
            <a:lvl6pPr marL="2514600" indent="-228600" defTabSz="3571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6pPr>
            <a:lvl7pPr marL="2971800" indent="-228600" defTabSz="3571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7pPr>
            <a:lvl8pPr marL="3429000" indent="-228600" defTabSz="3571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8pPr>
            <a:lvl9pPr marL="3886200" indent="-228600" defTabSz="3571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9pPr>
          </a:lstStyle>
          <a:p>
            <a:pPr defTabSz="357188" eaLnBrk="1"/>
            <a:fld id="{680A6E96-CB59-4B1A-8017-164C546A93DC}" type="datetime1">
              <a:rPr lang="de-DE" sz="700" smtClean="0">
                <a:solidFill>
                  <a:srgbClr val="FFFFFF"/>
                </a:solidFill>
              </a:rPr>
              <a:t>15.04.2015</a:t>
            </a:fld>
            <a:endParaRPr lang="de-DE" sz="700">
              <a:solidFill>
                <a:srgbClr val="FFFFFF"/>
              </a:solidFill>
            </a:endParaRPr>
          </a:p>
        </p:txBody>
      </p:sp>
      <p:graphicFrame>
        <p:nvGraphicFramePr>
          <p:cNvPr id="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559735"/>
              </p:ext>
            </p:extLst>
          </p:nvPr>
        </p:nvGraphicFramePr>
        <p:xfrm>
          <a:off x="267793" y="1232756"/>
          <a:ext cx="6068403" cy="5084209"/>
        </p:xfrm>
        <a:graphic>
          <a:graphicData uri="http://schemas.openxmlformats.org/drawingml/2006/table">
            <a:tbl>
              <a:tblPr/>
              <a:tblGrid>
                <a:gridCol w="6068403"/>
              </a:tblGrid>
              <a:tr h="281147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endParaRPr lang="de-DE" sz="1200" b="1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539750" algn="l"/>
                        </a:tabLst>
                      </a:pPr>
                      <a:endParaRPr kumimoji="0" lang="en-US" sz="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907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r>
                        <a:rPr lang="de-DE" sz="2400" b="1" dirty="0" smtClean="0"/>
                        <a:t>III.H</a:t>
                      </a:r>
                      <a:r>
                        <a:rPr lang="de-DE" sz="2400" b="1" baseline="0" dirty="0" smtClean="0"/>
                        <a:t> Vererbung und </a:t>
                      </a:r>
                      <a:r>
                        <a:rPr lang="de-DE" sz="2400" b="1" baseline="0" dirty="0" err="1" smtClean="0"/>
                        <a:t>Derived</a:t>
                      </a:r>
                      <a:r>
                        <a:rPr lang="de-DE" sz="2400" b="1" baseline="0" dirty="0" smtClean="0"/>
                        <a:t> </a:t>
                      </a:r>
                      <a:r>
                        <a:rPr lang="de-DE" sz="2400" b="1" baseline="0" dirty="0" err="1" smtClean="0"/>
                        <a:t>Unions</a:t>
                      </a:r>
                      <a:endParaRPr lang="de-DE" sz="2400" b="1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4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39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endParaRPr lang="de-DE" sz="1200" b="0" dirty="0" smtClean="0"/>
                    </a:p>
                  </a:txBody>
                  <a:tcPr marL="89996" marR="89996" marT="53996" marB="5399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1025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en-US" sz="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996" marR="89996" marT="53996" marB="5399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lang="de-DE" sz="1200" b="0" dirty="0" smtClean="0"/>
                    </a:p>
                  </a:txBody>
                  <a:tcPr marL="89996" marR="89996" marT="53996" marB="5399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98074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E4BC1A6-BBC1-463D-BC2D-D0B349411632}" type="datetime1">
              <a:rPr lang="de-DE" smtClean="0">
                <a:solidFill>
                  <a:srgbClr val="FFFFFF"/>
                </a:solidFill>
              </a:rPr>
              <a:t>15.04.2015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18818"/>
          <a:lstStyle/>
          <a:p>
            <a:pPr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  <a:tab pos="7170953" algn="l"/>
                <a:tab pos="7722565" algn="l"/>
              </a:tabLst>
            </a:pPr>
            <a:r>
              <a:rPr lang="de-DE"/>
              <a:t>Aktuelles Modell</a:t>
            </a:r>
          </a:p>
        </p:txBody>
      </p:sp>
      <p:grpSp>
        <p:nvGrpSpPr>
          <p:cNvPr id="11" name="Gruppieren 10"/>
          <p:cNvGrpSpPr/>
          <p:nvPr/>
        </p:nvGrpSpPr>
        <p:grpSpPr>
          <a:xfrm>
            <a:off x="2888111" y="1412776"/>
            <a:ext cx="3196058" cy="2016225"/>
            <a:chOff x="254719" y="1638296"/>
            <a:chExt cx="3600000" cy="2195055"/>
          </a:xfrm>
        </p:grpSpPr>
        <p:sp>
          <p:nvSpPr>
            <p:cNvPr id="12" name="Rectangle 5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254719" y="2008179"/>
              <a:ext cx="3600000" cy="18251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2880" tIns="72000" rIns="182880" bIns="182880" numCol="1" anchor="t" anchorCtr="0"/>
            <a:lstStyle/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err="1">
                  <a:solidFill>
                    <a:srgbClr val="005596"/>
                  </a:solidFill>
                </a:rPr>
                <a:t>z</a:t>
              </a:r>
              <a:r>
                <a:rPr lang="en-US" sz="1200" dirty="0" err="1" smtClean="0">
                  <a:solidFill>
                    <a:srgbClr val="005596"/>
                  </a:solidFill>
                </a:rPr>
                <a:t>ahlweise</a:t>
              </a:r>
              <a:r>
                <a:rPr lang="en-US" sz="1200" dirty="0" smtClean="0">
                  <a:solidFill>
                    <a:srgbClr val="005596"/>
                  </a:solidFill>
                </a:rPr>
                <a:t>: Integer</a:t>
              </a: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err="1" smtClean="0">
                  <a:solidFill>
                    <a:srgbClr val="005596"/>
                  </a:solidFill>
                </a:rPr>
                <a:t>wirksamAb</a:t>
              </a:r>
              <a:r>
                <a:rPr lang="en-US" sz="1200" dirty="0" smtClean="0">
                  <a:solidFill>
                    <a:srgbClr val="005596"/>
                  </a:solidFill>
                </a:rPr>
                <a:t>: </a:t>
              </a:r>
              <a:r>
                <a:rPr lang="en-US" sz="1200" dirty="0" err="1" smtClean="0">
                  <a:solidFill>
                    <a:srgbClr val="005596"/>
                  </a:solidFill>
                </a:rPr>
                <a:t>GregorianCalendar</a:t>
              </a:r>
              <a:endParaRPr lang="en-US" sz="1200" dirty="0" smtClean="0">
                <a:solidFill>
                  <a:srgbClr val="005596"/>
                </a:solidFill>
              </a:endParaRP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err="1" smtClean="0">
                  <a:solidFill>
                    <a:srgbClr val="005596"/>
                  </a:solidFill>
                </a:rPr>
                <a:t>plz</a:t>
              </a:r>
              <a:r>
                <a:rPr lang="en-US" sz="1200" dirty="0" smtClean="0">
                  <a:solidFill>
                    <a:srgbClr val="005596"/>
                  </a:solidFill>
                </a:rPr>
                <a:t>: String</a:t>
              </a: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smtClean="0">
                  <a:solidFill>
                    <a:srgbClr val="005596"/>
                  </a:solidFill>
                </a:rPr>
                <a:t>/</a:t>
              </a:r>
              <a:r>
                <a:rPr lang="en-US" sz="1200" dirty="0" err="1" smtClean="0">
                  <a:solidFill>
                    <a:srgbClr val="005596"/>
                  </a:solidFill>
                </a:rPr>
                <a:t>tarifzone</a:t>
              </a:r>
              <a:r>
                <a:rPr lang="en-US" sz="1200" dirty="0" smtClean="0">
                  <a:solidFill>
                    <a:srgbClr val="005596"/>
                  </a:solidFill>
                </a:rPr>
                <a:t>: String</a:t>
              </a: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err="1">
                  <a:solidFill>
                    <a:srgbClr val="005596"/>
                  </a:solidFill>
                </a:rPr>
                <a:t>w</a:t>
              </a:r>
              <a:r>
                <a:rPr lang="en-US" sz="1200" dirty="0" err="1" smtClean="0">
                  <a:solidFill>
                    <a:srgbClr val="005596"/>
                  </a:solidFill>
                </a:rPr>
                <a:t>ohnflaeche</a:t>
              </a:r>
              <a:r>
                <a:rPr lang="en-US" sz="1200" dirty="0" smtClean="0">
                  <a:solidFill>
                    <a:srgbClr val="005596"/>
                  </a:solidFill>
                </a:rPr>
                <a:t>: Integer</a:t>
              </a: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smtClean="0">
                  <a:solidFill>
                    <a:srgbClr val="005596"/>
                  </a:solidFill>
                </a:rPr>
                <a:t>/</a:t>
              </a:r>
              <a:r>
                <a:rPr lang="en-US" sz="1200" dirty="0" err="1" smtClean="0">
                  <a:solidFill>
                    <a:srgbClr val="005596"/>
                  </a:solidFill>
                </a:rPr>
                <a:t>vorschlagVerSumme</a:t>
              </a:r>
              <a:r>
                <a:rPr lang="en-US" sz="1200" dirty="0" smtClean="0">
                  <a:solidFill>
                    <a:srgbClr val="005596"/>
                  </a:solidFill>
                </a:rPr>
                <a:t>: Money</a:t>
              </a: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smtClean="0">
                  <a:solidFill>
                    <a:srgbClr val="005596"/>
                  </a:solidFill>
                </a:rPr>
                <a:t>versSumme: Money</a:t>
              </a:r>
              <a:endParaRPr lang="en-US" sz="1200" dirty="0">
                <a:solidFill>
                  <a:srgbClr val="005596"/>
                </a:solidFill>
              </a:endParaRPr>
            </a:p>
          </p:txBody>
        </p:sp>
        <p:sp>
          <p:nvSpPr>
            <p:cNvPr id="13" name="Rectangle 6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254719" y="1638296"/>
              <a:ext cx="3600000" cy="369881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dirty="0" err="1" smtClean="0">
                  <a:solidFill>
                    <a:srgbClr val="FFFFFF"/>
                  </a:solidFill>
                </a:rPr>
                <a:t>HausratVertrag</a:t>
              </a:r>
              <a:endParaRPr lang="en-US" sz="1400" dirty="0" smtClean="0">
                <a:solidFill>
                  <a:srgbClr val="FFFFFF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111" y="1772816"/>
            <a:ext cx="3196058" cy="452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uppieren 14"/>
          <p:cNvGrpSpPr>
            <a:grpSpLocks/>
          </p:cNvGrpSpPr>
          <p:nvPr/>
        </p:nvGrpSpPr>
        <p:grpSpPr bwMode="auto">
          <a:xfrm>
            <a:off x="1907705" y="4287999"/>
            <a:ext cx="2428156" cy="1121221"/>
            <a:chOff x="254719" y="1410245"/>
            <a:chExt cx="3600000" cy="4279328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254719" y="2566432"/>
              <a:ext cx="3600000" cy="312314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0" tIns="72000" rIns="182880" bIns="182880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200" dirty="0" smtClean="0">
                  <a:solidFill>
                    <a:srgbClr val="005596"/>
                  </a:solidFill>
                </a:rPr>
                <a:t>/</a:t>
              </a:r>
              <a:r>
                <a:rPr lang="en-US" sz="1200" dirty="0" err="1" smtClean="0">
                  <a:solidFill>
                    <a:srgbClr val="005596"/>
                  </a:solidFill>
                </a:rPr>
                <a:t>jahresbasisbeitrag</a:t>
              </a:r>
              <a:r>
                <a:rPr lang="en-US" sz="1200" dirty="0" smtClean="0">
                  <a:solidFill>
                    <a:srgbClr val="005596"/>
                  </a:solidFill>
                </a:rPr>
                <a:t>: Money</a:t>
              </a: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200" dirty="0" err="1" smtClean="0">
                  <a:solidFill>
                    <a:srgbClr val="005596"/>
                  </a:solidFill>
                </a:rPr>
                <a:t>berechneJahresbeitrag</a:t>
              </a:r>
              <a:r>
                <a:rPr lang="en-US" sz="1200" dirty="0" smtClean="0">
                  <a:solidFill>
                    <a:srgbClr val="005596"/>
                  </a:solidFill>
                </a:rPr>
                <a:t>()</a:t>
              </a:r>
              <a:endParaRPr lang="en-US" sz="1200" dirty="0">
                <a:solidFill>
                  <a:srgbClr val="005596"/>
                </a:solidFill>
              </a:endParaRPr>
            </a:p>
          </p:txBody>
        </p:sp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254719" y="1410245"/>
              <a:ext cx="3600000" cy="1156184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 defTabSz="857250">
                <a:spcAft>
                  <a:spcPts val="600"/>
                </a:spcAft>
              </a:pPr>
              <a:r>
                <a:rPr lang="en-US" sz="1400" dirty="0" err="1" smtClean="0">
                  <a:solidFill>
                    <a:srgbClr val="FFFFFF"/>
                  </a:solidFill>
                </a:rPr>
                <a:t>HausratGrunddeckung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8" name="Gruppieren 17"/>
          <p:cNvGrpSpPr>
            <a:grpSpLocks/>
          </p:cNvGrpSpPr>
          <p:nvPr/>
        </p:nvGrpSpPr>
        <p:grpSpPr bwMode="auto">
          <a:xfrm>
            <a:off x="4700129" y="4287999"/>
            <a:ext cx="2428156" cy="1121221"/>
            <a:chOff x="254719" y="1410243"/>
            <a:chExt cx="3600000" cy="3364707"/>
          </a:xfrm>
        </p:grpSpPr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254719" y="2289903"/>
              <a:ext cx="3600000" cy="24850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0" tIns="72000" rIns="182880" bIns="182880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200" dirty="0" smtClean="0">
                  <a:solidFill>
                    <a:srgbClr val="005596"/>
                  </a:solidFill>
                </a:rPr>
                <a:t>/versSumme: Money</a:t>
              </a: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200" dirty="0" smtClean="0">
                  <a:solidFill>
                    <a:srgbClr val="005596"/>
                  </a:solidFill>
                </a:rPr>
                <a:t>/</a:t>
              </a:r>
              <a:r>
                <a:rPr lang="en-US" sz="1200" dirty="0" err="1" smtClean="0">
                  <a:solidFill>
                    <a:srgbClr val="005596"/>
                  </a:solidFill>
                </a:rPr>
                <a:t>jahresbasisbeitrag</a:t>
              </a:r>
              <a:r>
                <a:rPr lang="en-US" sz="1200" dirty="0" smtClean="0">
                  <a:solidFill>
                    <a:srgbClr val="005596"/>
                  </a:solidFill>
                </a:rPr>
                <a:t>: Money</a:t>
              </a: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200" dirty="0" err="1" smtClean="0">
                  <a:solidFill>
                    <a:srgbClr val="005596"/>
                  </a:solidFill>
                </a:rPr>
                <a:t>brechneJahresbeitrag</a:t>
              </a:r>
              <a:r>
                <a:rPr lang="en-US" sz="1200" dirty="0" smtClean="0">
                  <a:solidFill>
                    <a:srgbClr val="005596"/>
                  </a:solidFill>
                </a:rPr>
                <a:t>()</a:t>
              </a: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endParaRPr lang="en-US" sz="1200" dirty="0">
                <a:solidFill>
                  <a:srgbClr val="005596"/>
                </a:solidFill>
              </a:endParaRPr>
            </a:p>
          </p:txBody>
        </p:sp>
        <p:sp>
          <p:nvSpPr>
            <p:cNvPr id="20" name="Rectangle 6"/>
            <p:cNvSpPr>
              <a:spLocks noChangeArrowheads="1"/>
            </p:cNvSpPr>
            <p:nvPr/>
          </p:nvSpPr>
          <p:spPr bwMode="auto">
            <a:xfrm>
              <a:off x="254719" y="1410243"/>
              <a:ext cx="3600000" cy="909075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 defTabSz="857250">
                <a:spcAft>
                  <a:spcPts val="600"/>
                </a:spcAft>
              </a:pPr>
              <a:r>
                <a:rPr lang="en-US" sz="1400" dirty="0" err="1" smtClean="0">
                  <a:solidFill>
                    <a:srgbClr val="FFFFFF"/>
                  </a:solidFill>
                </a:rPr>
                <a:t>HausratZusatzdeckung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</p:grp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601419"/>
            <a:ext cx="2428157" cy="46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127" y="4835419"/>
            <a:ext cx="2428157" cy="46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Gerade Verbindung mit Pfeil 13"/>
          <p:cNvCxnSpPr/>
          <p:nvPr/>
        </p:nvCxnSpPr>
        <p:spPr bwMode="auto">
          <a:xfrm flipV="1">
            <a:off x="3599893" y="3429001"/>
            <a:ext cx="0" cy="8589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Gerade Verbindung mit Pfeil 21"/>
          <p:cNvCxnSpPr/>
          <p:nvPr/>
        </p:nvCxnSpPr>
        <p:spPr bwMode="auto">
          <a:xfrm flipV="1">
            <a:off x="5436097" y="3429001"/>
            <a:ext cx="0" cy="8589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Ellipse 20"/>
          <p:cNvSpPr>
            <a:spLocks noChangeAspect="1"/>
          </p:cNvSpPr>
          <p:nvPr/>
        </p:nvSpPr>
        <p:spPr bwMode="auto">
          <a:xfrm>
            <a:off x="2911117" y="1474649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V</a:t>
            </a:r>
          </a:p>
        </p:txBody>
      </p:sp>
      <p:sp>
        <p:nvSpPr>
          <p:cNvPr id="25" name="Ellipse 24"/>
          <p:cNvSpPr>
            <a:spLocks noChangeAspect="1"/>
          </p:cNvSpPr>
          <p:nvPr/>
        </p:nvSpPr>
        <p:spPr bwMode="auto">
          <a:xfrm>
            <a:off x="4700128" y="4331464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V</a:t>
            </a:r>
          </a:p>
        </p:txBody>
      </p:sp>
      <p:sp>
        <p:nvSpPr>
          <p:cNvPr id="26" name="Ellipse 25"/>
          <p:cNvSpPr>
            <a:spLocks noChangeAspect="1"/>
          </p:cNvSpPr>
          <p:nvPr/>
        </p:nvSpPr>
        <p:spPr bwMode="auto">
          <a:xfrm>
            <a:off x="1913039" y="4311010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V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III.H-</a:t>
            </a:r>
            <a:fld id="{21FBF85A-D7A6-488B-8C2B-F7E0D6843921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47840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526435-CB00-4287-ABF0-E8AE3CABA816}" type="datetime1">
              <a:rPr lang="de-DE" smtClean="0">
                <a:solidFill>
                  <a:srgbClr val="FFFFFF"/>
                </a:solidFill>
              </a:rPr>
              <a:t>15.04.2015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18818"/>
          <a:lstStyle/>
          <a:p>
            <a:pPr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  <a:tab pos="7170953" algn="l"/>
                <a:tab pos="7722565" algn="l"/>
              </a:tabLst>
            </a:pPr>
            <a:r>
              <a:rPr lang="de-DE" dirty="0"/>
              <a:t>Modell mit spartenübergreifenden Basisklassen</a:t>
            </a:r>
          </a:p>
        </p:txBody>
      </p:sp>
      <p:grpSp>
        <p:nvGrpSpPr>
          <p:cNvPr id="4" name="Gruppieren 3"/>
          <p:cNvGrpSpPr>
            <a:grpSpLocks noChangeAspect="1"/>
          </p:cNvGrpSpPr>
          <p:nvPr/>
        </p:nvGrpSpPr>
        <p:grpSpPr>
          <a:xfrm>
            <a:off x="4495584" y="1315367"/>
            <a:ext cx="3196058" cy="1476164"/>
            <a:chOff x="254719" y="1638296"/>
            <a:chExt cx="3600000" cy="1607093"/>
          </a:xfrm>
        </p:grpSpPr>
        <p:sp>
          <p:nvSpPr>
            <p:cNvPr id="5" name="Rectangle 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54719" y="2008179"/>
              <a:ext cx="3600000" cy="12372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2880" tIns="72000" rIns="182880" bIns="182880" numCol="1" anchor="t" anchorCtr="0"/>
            <a:lstStyle/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err="1" smtClean="0">
                  <a:solidFill>
                    <a:srgbClr val="005596"/>
                  </a:solidFill>
                </a:rPr>
                <a:t>plz</a:t>
              </a:r>
              <a:r>
                <a:rPr lang="en-US" sz="1200" dirty="0" smtClean="0">
                  <a:solidFill>
                    <a:srgbClr val="005596"/>
                  </a:solidFill>
                </a:rPr>
                <a:t>: String</a:t>
              </a: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smtClean="0">
                  <a:solidFill>
                    <a:srgbClr val="005596"/>
                  </a:solidFill>
                </a:rPr>
                <a:t>/</a:t>
              </a:r>
              <a:r>
                <a:rPr lang="en-US" sz="1200" dirty="0" err="1" smtClean="0">
                  <a:solidFill>
                    <a:srgbClr val="005596"/>
                  </a:solidFill>
                </a:rPr>
                <a:t>tarifzone</a:t>
              </a:r>
              <a:r>
                <a:rPr lang="en-US" sz="1200" dirty="0" smtClean="0">
                  <a:solidFill>
                    <a:srgbClr val="005596"/>
                  </a:solidFill>
                </a:rPr>
                <a:t>: String</a:t>
              </a: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err="1">
                  <a:solidFill>
                    <a:srgbClr val="005596"/>
                  </a:solidFill>
                </a:rPr>
                <a:t>w</a:t>
              </a:r>
              <a:r>
                <a:rPr lang="en-US" sz="1200" dirty="0" err="1" smtClean="0">
                  <a:solidFill>
                    <a:srgbClr val="005596"/>
                  </a:solidFill>
                </a:rPr>
                <a:t>ohnflaeche</a:t>
              </a:r>
              <a:r>
                <a:rPr lang="en-US" sz="1200" dirty="0" smtClean="0">
                  <a:solidFill>
                    <a:srgbClr val="005596"/>
                  </a:solidFill>
                </a:rPr>
                <a:t>: Integer</a:t>
              </a: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smtClean="0">
                  <a:solidFill>
                    <a:srgbClr val="005596"/>
                  </a:solidFill>
                </a:rPr>
                <a:t>/</a:t>
              </a:r>
              <a:r>
                <a:rPr lang="en-US" sz="1200" dirty="0" err="1" smtClean="0">
                  <a:solidFill>
                    <a:srgbClr val="005596"/>
                  </a:solidFill>
                </a:rPr>
                <a:t>vorschlagVerSumme</a:t>
              </a:r>
              <a:endParaRPr lang="en-US" sz="1200" dirty="0" smtClean="0">
                <a:solidFill>
                  <a:srgbClr val="005596"/>
                </a:solidFill>
              </a:endParaRP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smtClean="0">
                  <a:solidFill>
                    <a:srgbClr val="005596"/>
                  </a:solidFill>
                </a:rPr>
                <a:t>versSumme: Money</a:t>
              </a:r>
              <a:endParaRPr lang="en-US" sz="1200" dirty="0">
                <a:solidFill>
                  <a:srgbClr val="005596"/>
                </a:solidFill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54719" y="1638296"/>
              <a:ext cx="3600000" cy="369881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dirty="0" err="1" smtClean="0">
                  <a:solidFill>
                    <a:srgbClr val="FFFFFF"/>
                  </a:solidFill>
                </a:rPr>
                <a:t>HausratVertrag</a:t>
              </a:r>
              <a:endParaRPr lang="en-US" sz="1400" dirty="0" smtClean="0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Gruppieren 7"/>
          <p:cNvGrpSpPr>
            <a:grpSpLocks noChangeAspect="1"/>
          </p:cNvGrpSpPr>
          <p:nvPr/>
        </p:nvGrpSpPr>
        <p:grpSpPr>
          <a:xfrm>
            <a:off x="526846" y="1315365"/>
            <a:ext cx="2556284" cy="1476166"/>
            <a:chOff x="254719" y="1638296"/>
            <a:chExt cx="3600000" cy="1607092"/>
          </a:xfrm>
        </p:grpSpPr>
        <p:sp>
          <p:nvSpPr>
            <p:cNvPr id="9" name="Rectangle 5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54719" y="2008179"/>
              <a:ext cx="3600000" cy="12372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2880" tIns="72000" rIns="182880" bIns="182880" numCol="1" anchor="t" anchorCtr="0"/>
            <a:lstStyle/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err="1" smtClean="0">
                  <a:solidFill>
                    <a:srgbClr val="005596"/>
                  </a:solidFill>
                </a:rPr>
                <a:t>Zahlweise</a:t>
              </a:r>
              <a:r>
                <a:rPr lang="en-US" sz="1200" dirty="0" smtClean="0">
                  <a:solidFill>
                    <a:srgbClr val="005596"/>
                  </a:solidFill>
                </a:rPr>
                <a:t>: Integer</a:t>
              </a: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err="1" smtClean="0">
                  <a:solidFill>
                    <a:srgbClr val="005596"/>
                  </a:solidFill>
                </a:rPr>
                <a:t>wirksamAb</a:t>
              </a:r>
              <a:r>
                <a:rPr lang="en-US" sz="1200" dirty="0" smtClean="0">
                  <a:solidFill>
                    <a:srgbClr val="005596"/>
                  </a:solidFill>
                </a:rPr>
                <a:t>: </a:t>
              </a:r>
              <a:r>
                <a:rPr lang="en-US" sz="1200" dirty="0" err="1" smtClean="0">
                  <a:solidFill>
                    <a:srgbClr val="005596"/>
                  </a:solidFill>
                </a:rPr>
                <a:t>GregorianCalendar</a:t>
              </a:r>
              <a:endParaRPr lang="en-US" sz="1200" dirty="0" smtClean="0">
                <a:solidFill>
                  <a:srgbClr val="005596"/>
                </a:solidFill>
              </a:endParaRP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en-US" sz="1200" dirty="0">
                <a:solidFill>
                  <a:srgbClr val="005596"/>
                </a:solidFill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54719" y="1638296"/>
              <a:ext cx="3600000" cy="369881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dirty="0" err="1" smtClean="0">
                  <a:solidFill>
                    <a:srgbClr val="FFFFFF"/>
                  </a:solidFill>
                </a:rPr>
                <a:t>Vertrag</a:t>
              </a:r>
              <a:endParaRPr lang="en-US" sz="1400" dirty="0" smtClean="0">
                <a:solidFill>
                  <a:srgbClr val="FFFFFF"/>
                </a:solidFill>
              </a:endParaRPr>
            </a:p>
          </p:txBody>
        </p:sp>
      </p:grpSp>
      <p:grpSp>
        <p:nvGrpSpPr>
          <p:cNvPr id="11" name="Gruppieren 10"/>
          <p:cNvGrpSpPr>
            <a:grpSpLocks noChangeAspect="1"/>
          </p:cNvGrpSpPr>
          <p:nvPr/>
        </p:nvGrpSpPr>
        <p:grpSpPr>
          <a:xfrm>
            <a:off x="526846" y="4547867"/>
            <a:ext cx="2556284" cy="907957"/>
            <a:chOff x="254719" y="1638295"/>
            <a:chExt cx="3600000" cy="988488"/>
          </a:xfrm>
        </p:grpSpPr>
        <p:sp>
          <p:nvSpPr>
            <p:cNvPr id="12" name="Rectangle 5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54719" y="2008179"/>
              <a:ext cx="3600000" cy="6186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2880" tIns="72000" rIns="182880" bIns="182880" numCol="1" anchor="t" anchorCtr="0"/>
            <a:lstStyle/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smtClean="0">
                  <a:solidFill>
                    <a:srgbClr val="005596"/>
                  </a:solidFill>
                </a:rPr>
                <a:t>/</a:t>
              </a:r>
              <a:r>
                <a:rPr lang="en-US" sz="1200" dirty="0" err="1" smtClean="0">
                  <a:solidFill>
                    <a:srgbClr val="005596"/>
                  </a:solidFill>
                </a:rPr>
                <a:t>jahresbasisbeitrag</a:t>
              </a:r>
              <a:r>
                <a:rPr lang="en-US" sz="1200" dirty="0" smtClean="0">
                  <a:solidFill>
                    <a:srgbClr val="005596"/>
                  </a:solidFill>
                </a:rPr>
                <a:t>: Money</a:t>
              </a: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err="1" smtClean="0">
                  <a:solidFill>
                    <a:srgbClr val="005596"/>
                  </a:solidFill>
                </a:rPr>
                <a:t>berechneJahresbeitrag</a:t>
              </a:r>
              <a:r>
                <a:rPr lang="en-US" sz="1200" dirty="0" smtClean="0">
                  <a:solidFill>
                    <a:srgbClr val="005596"/>
                  </a:solidFill>
                </a:rPr>
                <a:t>()</a:t>
              </a: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en-US" sz="1200" dirty="0">
                <a:solidFill>
                  <a:srgbClr val="005596"/>
                </a:solidFill>
              </a:endParaRPr>
            </a:p>
          </p:txBody>
        </p:sp>
        <p:sp>
          <p:nvSpPr>
            <p:cNvPr id="13" name="Rectangle 6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54719" y="1638295"/>
              <a:ext cx="3600000" cy="369881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dirty="0" err="1" smtClean="0">
                  <a:solidFill>
                    <a:srgbClr val="FFFFFF"/>
                  </a:solidFill>
                </a:rPr>
                <a:t>Deckung</a:t>
              </a:r>
              <a:endParaRPr lang="en-US" sz="1400" dirty="0" smtClean="0">
                <a:solidFill>
                  <a:srgbClr val="FFFFFF"/>
                </a:solidFill>
              </a:endParaRPr>
            </a:p>
          </p:txBody>
        </p:sp>
      </p:grpSp>
      <p:grpSp>
        <p:nvGrpSpPr>
          <p:cNvPr id="16" name="Gruppieren 15"/>
          <p:cNvGrpSpPr>
            <a:grpSpLocks noChangeAspect="1"/>
          </p:cNvGrpSpPr>
          <p:nvPr/>
        </p:nvGrpSpPr>
        <p:grpSpPr>
          <a:xfrm>
            <a:off x="3671466" y="4547868"/>
            <a:ext cx="2111964" cy="907957"/>
            <a:chOff x="254719" y="1638296"/>
            <a:chExt cx="3600000" cy="988487"/>
          </a:xfrm>
        </p:grpSpPr>
        <p:sp>
          <p:nvSpPr>
            <p:cNvPr id="17" name="Rectangle 5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54719" y="2008179"/>
              <a:ext cx="3600000" cy="6186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2880" tIns="72000" rIns="182880" bIns="182880" numCol="1" anchor="t" anchorCtr="0"/>
            <a:lstStyle/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en-US" sz="1200" dirty="0" smtClean="0">
                <a:solidFill>
                  <a:srgbClr val="005596"/>
                </a:solidFill>
              </a:endParaRPr>
            </a:p>
          </p:txBody>
        </p:sp>
        <p:sp>
          <p:nvSpPr>
            <p:cNvPr id="18" name="Rectangle 6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54719" y="1638296"/>
              <a:ext cx="3600000" cy="369881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dirty="0" smtClean="0">
                  <a:solidFill>
                    <a:srgbClr val="FFFFFF"/>
                  </a:solidFill>
                </a:rPr>
                <a:t>   </a:t>
              </a:r>
              <a:r>
                <a:rPr lang="en-US" sz="1400" dirty="0" err="1" smtClean="0">
                  <a:solidFill>
                    <a:srgbClr val="FFFFFF"/>
                  </a:solidFill>
                </a:rPr>
                <a:t>HausratGrunddeckung</a:t>
              </a:r>
              <a:endParaRPr lang="en-US" sz="1400" dirty="0" smtClean="0">
                <a:solidFill>
                  <a:srgbClr val="FFFFFF"/>
                </a:solidFill>
              </a:endParaRPr>
            </a:p>
          </p:txBody>
        </p:sp>
      </p:grpSp>
      <p:grpSp>
        <p:nvGrpSpPr>
          <p:cNvPr id="19" name="Gruppieren 18"/>
          <p:cNvGrpSpPr>
            <a:grpSpLocks noChangeAspect="1"/>
          </p:cNvGrpSpPr>
          <p:nvPr/>
        </p:nvGrpSpPr>
        <p:grpSpPr>
          <a:xfrm>
            <a:off x="6347222" y="4547868"/>
            <a:ext cx="2268252" cy="907957"/>
            <a:chOff x="254719" y="1638296"/>
            <a:chExt cx="3600000" cy="988487"/>
          </a:xfrm>
        </p:grpSpPr>
        <p:sp>
          <p:nvSpPr>
            <p:cNvPr id="20" name="Rectangle 5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54719" y="2008179"/>
              <a:ext cx="3600000" cy="6186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2880" tIns="72000" rIns="182880" bIns="182880" numCol="1" anchor="t" anchorCtr="0"/>
            <a:lstStyle/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smtClean="0">
                  <a:solidFill>
                    <a:srgbClr val="005596"/>
                  </a:solidFill>
                </a:rPr>
                <a:t>/versSumme: Money</a:t>
              </a:r>
              <a:endParaRPr lang="en-US" sz="1200" dirty="0">
                <a:solidFill>
                  <a:srgbClr val="005596"/>
                </a:solidFill>
              </a:endParaRPr>
            </a:p>
          </p:txBody>
        </p:sp>
        <p:sp>
          <p:nvSpPr>
            <p:cNvPr id="21" name="Rectangle 6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54719" y="1638296"/>
              <a:ext cx="3600000" cy="369881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dirty="0" smtClean="0">
                  <a:solidFill>
                    <a:srgbClr val="FFFFFF"/>
                  </a:solidFill>
                </a:rPr>
                <a:t>  </a:t>
              </a:r>
              <a:r>
                <a:rPr lang="en-US" sz="1400" dirty="0" err="1" smtClean="0">
                  <a:solidFill>
                    <a:srgbClr val="FFFFFF"/>
                  </a:solidFill>
                </a:rPr>
                <a:t>HausratZusatzdeckung</a:t>
              </a:r>
              <a:endParaRPr lang="en-US" sz="1400" dirty="0" smtClean="0">
                <a:solidFill>
                  <a:srgbClr val="FFFFFF"/>
                </a:solidFill>
              </a:endParaRPr>
            </a:p>
          </p:txBody>
        </p:sp>
      </p:grpSp>
      <p:cxnSp>
        <p:nvCxnSpPr>
          <p:cNvPr id="22" name="Gerade Verbindung mit Pfeil 21"/>
          <p:cNvCxnSpPr>
            <a:cxnSpLocks noChangeAspect="1"/>
          </p:cNvCxnSpPr>
          <p:nvPr/>
        </p:nvCxnSpPr>
        <p:spPr bwMode="auto">
          <a:xfrm flipH="1">
            <a:off x="3083130" y="1939218"/>
            <a:ext cx="138690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5" name="Gerade Verbindung mit Pfeil 24"/>
          <p:cNvCxnSpPr>
            <a:cxnSpLocks noChangeAspect="1"/>
            <a:endCxn id="36" idx="2"/>
          </p:cNvCxnSpPr>
          <p:nvPr/>
        </p:nvCxnSpPr>
        <p:spPr bwMode="auto">
          <a:xfrm flipV="1">
            <a:off x="1804988" y="3201539"/>
            <a:ext cx="0" cy="13384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9" name="Gerade Verbindung mit Pfeil 28"/>
          <p:cNvCxnSpPr>
            <a:cxnSpLocks noChangeAspect="1"/>
          </p:cNvCxnSpPr>
          <p:nvPr/>
        </p:nvCxnSpPr>
        <p:spPr bwMode="auto">
          <a:xfrm flipH="1">
            <a:off x="3083130" y="5023777"/>
            <a:ext cx="58833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7171" name="Gerade Verbindung 7170"/>
          <p:cNvCxnSpPr>
            <a:cxnSpLocks noChangeAspect="1"/>
          </p:cNvCxnSpPr>
          <p:nvPr/>
        </p:nvCxnSpPr>
        <p:spPr bwMode="auto">
          <a:xfrm>
            <a:off x="7559492" y="5457076"/>
            <a:ext cx="0" cy="9348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74" name="Gerade Verbindung 7173"/>
          <p:cNvCxnSpPr>
            <a:cxnSpLocks noChangeAspect="1"/>
          </p:cNvCxnSpPr>
          <p:nvPr/>
        </p:nvCxnSpPr>
        <p:spPr bwMode="auto">
          <a:xfrm flipH="1">
            <a:off x="1804988" y="6390684"/>
            <a:ext cx="575450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76" name="Gerade Verbindung mit Pfeil 7175"/>
          <p:cNvCxnSpPr>
            <a:cxnSpLocks noChangeAspect="1"/>
            <a:stCxn id="12" idx="2"/>
            <a:endCxn id="12" idx="2"/>
          </p:cNvCxnSpPr>
          <p:nvPr/>
        </p:nvCxnSpPr>
        <p:spPr bwMode="auto">
          <a:xfrm>
            <a:off x="1804988" y="5455824"/>
            <a:ext cx="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79" name="Gerade Verbindung mit Pfeil 7178"/>
          <p:cNvCxnSpPr>
            <a:cxnSpLocks noChangeAspect="1"/>
          </p:cNvCxnSpPr>
          <p:nvPr/>
        </p:nvCxnSpPr>
        <p:spPr bwMode="auto">
          <a:xfrm flipV="1">
            <a:off x="1804988" y="5457070"/>
            <a:ext cx="0" cy="9348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44" name="Textfeld 52"/>
          <p:cNvSpPr txBox="1">
            <a:spLocks noChangeAspect="1" noChangeArrowheads="1"/>
          </p:cNvSpPr>
          <p:nvPr/>
        </p:nvSpPr>
        <p:spPr bwMode="auto">
          <a:xfrm>
            <a:off x="1804988" y="4366303"/>
            <a:ext cx="215900" cy="225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1000" dirty="0">
                <a:solidFill>
                  <a:srgbClr val="005596"/>
                </a:solidFill>
              </a:rPr>
              <a:t>*</a:t>
            </a:r>
          </a:p>
        </p:txBody>
      </p:sp>
      <p:cxnSp>
        <p:nvCxnSpPr>
          <p:cNvPr id="7181" name="Gerade Verbindung 7180"/>
          <p:cNvCxnSpPr>
            <a:cxnSpLocks noChangeAspect="1"/>
          </p:cNvCxnSpPr>
          <p:nvPr/>
        </p:nvCxnSpPr>
        <p:spPr bwMode="auto">
          <a:xfrm flipV="1">
            <a:off x="5207366" y="2791531"/>
            <a:ext cx="0" cy="17484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84" name="Gerade Verbindung 7183"/>
          <p:cNvCxnSpPr>
            <a:cxnSpLocks noChangeAspect="1"/>
          </p:cNvCxnSpPr>
          <p:nvPr/>
        </p:nvCxnSpPr>
        <p:spPr bwMode="auto">
          <a:xfrm flipV="1">
            <a:off x="7148574" y="2791531"/>
            <a:ext cx="0" cy="174847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feld 52"/>
          <p:cNvSpPr txBox="1">
            <a:spLocks noChangeAspect="1" noChangeArrowheads="1"/>
          </p:cNvSpPr>
          <p:nvPr/>
        </p:nvSpPr>
        <p:spPr bwMode="auto">
          <a:xfrm>
            <a:off x="7168338" y="4365824"/>
            <a:ext cx="215900" cy="225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1000" dirty="0">
                <a:solidFill>
                  <a:srgbClr val="005596"/>
                </a:solidFill>
              </a:rPr>
              <a:t>*</a:t>
            </a:r>
          </a:p>
        </p:txBody>
      </p:sp>
      <p:sp>
        <p:nvSpPr>
          <p:cNvPr id="51" name="Textfeld 53"/>
          <p:cNvSpPr txBox="1">
            <a:spLocks noChangeAspect="1" noChangeArrowheads="1"/>
          </p:cNvSpPr>
          <p:nvPr/>
        </p:nvSpPr>
        <p:spPr bwMode="auto">
          <a:xfrm>
            <a:off x="5209834" y="4366303"/>
            <a:ext cx="142875" cy="225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1000" dirty="0">
                <a:solidFill>
                  <a:srgbClr val="005596"/>
                </a:solidFill>
              </a:rPr>
              <a:t>1</a:t>
            </a:r>
          </a:p>
        </p:txBody>
      </p:sp>
      <p:cxnSp>
        <p:nvCxnSpPr>
          <p:cNvPr id="31" name="Gerade Verbindung 30"/>
          <p:cNvCxnSpPr/>
          <p:nvPr/>
        </p:nvCxnSpPr>
        <p:spPr bwMode="auto">
          <a:xfrm>
            <a:off x="526846" y="5131789"/>
            <a:ext cx="255628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Raute 35"/>
          <p:cNvSpPr/>
          <p:nvPr>
            <p:custDataLst>
              <p:tags r:id="rId1"/>
            </p:custDataLst>
          </p:nvPr>
        </p:nvSpPr>
        <p:spPr bwMode="gray">
          <a:xfrm>
            <a:off x="1675272" y="2791530"/>
            <a:ext cx="259431" cy="410009"/>
          </a:xfrm>
          <a:prstGeom prst="diamond">
            <a:avLst/>
          </a:prstGeom>
          <a:solidFill>
            <a:srgbClr val="7A51C5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50000"/>
              </a:spcBef>
              <a:buClr>
                <a:srgbClr val="39A9DC"/>
              </a:buClr>
              <a:buSzPct val="80000"/>
              <a:buFont typeface="Wingdings" pitchFamily="2" charset="2"/>
              <a:buNone/>
            </a:pPr>
            <a:endParaRPr lang="en-US" sz="1800" smtClean="0">
              <a:solidFill>
                <a:srgbClr val="005596"/>
              </a:solidFill>
            </a:endParaRPr>
          </a:p>
        </p:txBody>
      </p:sp>
      <p:sp>
        <p:nvSpPr>
          <p:cNvPr id="38" name="Raute 37"/>
          <p:cNvSpPr/>
          <p:nvPr>
            <p:custDataLst>
              <p:tags r:id="rId2"/>
            </p:custDataLst>
          </p:nvPr>
        </p:nvSpPr>
        <p:spPr bwMode="gray">
          <a:xfrm>
            <a:off x="5080118" y="2806988"/>
            <a:ext cx="259431" cy="410009"/>
          </a:xfrm>
          <a:prstGeom prst="diamond">
            <a:avLst/>
          </a:prstGeom>
          <a:solidFill>
            <a:srgbClr val="7A51C5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50000"/>
              </a:spcBef>
              <a:buClr>
                <a:srgbClr val="39A9DC"/>
              </a:buClr>
              <a:buSzPct val="80000"/>
              <a:buFont typeface="Wingdings" pitchFamily="2" charset="2"/>
              <a:buNone/>
            </a:pPr>
            <a:endParaRPr lang="en-US" sz="1800" smtClean="0">
              <a:solidFill>
                <a:srgbClr val="005596"/>
              </a:solidFill>
            </a:endParaRPr>
          </a:p>
        </p:txBody>
      </p:sp>
      <p:sp>
        <p:nvSpPr>
          <p:cNvPr id="39" name="Raute 38"/>
          <p:cNvSpPr/>
          <p:nvPr>
            <p:custDataLst>
              <p:tags r:id="rId3"/>
            </p:custDataLst>
          </p:nvPr>
        </p:nvSpPr>
        <p:spPr bwMode="gray">
          <a:xfrm>
            <a:off x="7004763" y="2791531"/>
            <a:ext cx="259431" cy="410009"/>
          </a:xfrm>
          <a:prstGeom prst="diamond">
            <a:avLst/>
          </a:prstGeom>
          <a:solidFill>
            <a:srgbClr val="7A51C5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50000"/>
              </a:spcBef>
              <a:buClr>
                <a:srgbClr val="39A9DC"/>
              </a:buClr>
              <a:buSzPct val="80000"/>
              <a:buFont typeface="Wingdings" pitchFamily="2" charset="2"/>
              <a:buNone/>
            </a:pPr>
            <a:endParaRPr lang="en-US" sz="1800" smtClean="0">
              <a:solidFill>
                <a:srgbClr val="005596"/>
              </a:solidFill>
            </a:endParaRPr>
          </a:p>
        </p:txBody>
      </p:sp>
      <p:sp>
        <p:nvSpPr>
          <p:cNvPr id="37" name="Ellipse 36"/>
          <p:cNvSpPr>
            <a:spLocks noChangeAspect="1"/>
          </p:cNvSpPr>
          <p:nvPr/>
        </p:nvSpPr>
        <p:spPr bwMode="auto">
          <a:xfrm>
            <a:off x="550510" y="1377239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V</a:t>
            </a:r>
          </a:p>
        </p:txBody>
      </p:sp>
      <p:sp>
        <p:nvSpPr>
          <p:cNvPr id="40" name="Ellipse 39"/>
          <p:cNvSpPr>
            <a:spLocks noChangeAspect="1"/>
          </p:cNvSpPr>
          <p:nvPr/>
        </p:nvSpPr>
        <p:spPr bwMode="auto">
          <a:xfrm>
            <a:off x="4539888" y="1377250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V</a:t>
            </a:r>
          </a:p>
        </p:txBody>
      </p:sp>
      <p:sp>
        <p:nvSpPr>
          <p:cNvPr id="41" name="Ellipse 40"/>
          <p:cNvSpPr>
            <a:spLocks noChangeAspect="1"/>
          </p:cNvSpPr>
          <p:nvPr/>
        </p:nvSpPr>
        <p:spPr bwMode="auto">
          <a:xfrm>
            <a:off x="550510" y="4609740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V</a:t>
            </a:r>
          </a:p>
        </p:txBody>
      </p:sp>
      <p:sp>
        <p:nvSpPr>
          <p:cNvPr id="42" name="Ellipse 41"/>
          <p:cNvSpPr>
            <a:spLocks noChangeAspect="1"/>
          </p:cNvSpPr>
          <p:nvPr/>
        </p:nvSpPr>
        <p:spPr bwMode="auto">
          <a:xfrm>
            <a:off x="3671466" y="4609742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V</a:t>
            </a:r>
          </a:p>
        </p:txBody>
      </p:sp>
      <p:sp>
        <p:nvSpPr>
          <p:cNvPr id="43" name="Ellipse 42"/>
          <p:cNvSpPr>
            <a:spLocks noChangeAspect="1"/>
          </p:cNvSpPr>
          <p:nvPr/>
        </p:nvSpPr>
        <p:spPr bwMode="auto">
          <a:xfrm>
            <a:off x="6383226" y="4591729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V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III.H-</a:t>
            </a:r>
            <a:fld id="{21FBF85A-D7A6-488B-8C2B-F7E0D6843921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95920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13A31F3-B120-4DAD-9062-FF226705F808}" type="datetime1">
              <a:rPr lang="de-DE" smtClean="0">
                <a:solidFill>
                  <a:srgbClr val="FFFFFF"/>
                </a:solidFill>
              </a:rPr>
              <a:t>15.04.2015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Demo: Einführung der Basisklassen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III.H-</a:t>
            </a:r>
            <a:fld id="{21FBF85A-D7A6-488B-8C2B-F7E0D6843921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068121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A2670C2-C758-4BAD-A91B-CE5C57376E7C}" type="datetime1">
              <a:rPr lang="de-DE" smtClean="0">
                <a:solidFill>
                  <a:srgbClr val="FFFFFF"/>
                </a:solidFill>
              </a:rPr>
              <a:t>15.04.2015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18818"/>
          <a:lstStyle/>
          <a:p>
            <a:pPr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  <a:tab pos="7170953" algn="l"/>
                <a:tab pos="7722565" algn="l"/>
              </a:tabLst>
            </a:pPr>
            <a:r>
              <a:rPr lang="de-DE" dirty="0" smtClean="0"/>
              <a:t>Erwartete Semantik des Modells</a:t>
            </a:r>
            <a:endParaRPr lang="de-DE" dirty="0"/>
          </a:p>
        </p:txBody>
      </p:sp>
      <p:grpSp>
        <p:nvGrpSpPr>
          <p:cNvPr id="4" name="Gruppieren 3"/>
          <p:cNvGrpSpPr>
            <a:grpSpLocks noChangeAspect="1"/>
          </p:cNvGrpSpPr>
          <p:nvPr/>
        </p:nvGrpSpPr>
        <p:grpSpPr>
          <a:xfrm>
            <a:off x="4808594" y="1304766"/>
            <a:ext cx="3196058" cy="1476164"/>
            <a:chOff x="254719" y="1638296"/>
            <a:chExt cx="3600000" cy="1607093"/>
          </a:xfrm>
        </p:grpSpPr>
        <p:sp>
          <p:nvSpPr>
            <p:cNvPr id="5" name="Rectangle 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54719" y="2008179"/>
              <a:ext cx="3600000" cy="12372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2880" tIns="72000" rIns="182880" bIns="182880" numCol="1" anchor="t" anchorCtr="0"/>
            <a:lstStyle/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err="1" smtClean="0">
                  <a:solidFill>
                    <a:srgbClr val="005596"/>
                  </a:solidFill>
                </a:rPr>
                <a:t>plz</a:t>
              </a:r>
              <a:r>
                <a:rPr lang="en-US" sz="1200" dirty="0" smtClean="0">
                  <a:solidFill>
                    <a:srgbClr val="005596"/>
                  </a:solidFill>
                </a:rPr>
                <a:t>: String</a:t>
              </a: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smtClean="0">
                  <a:solidFill>
                    <a:srgbClr val="005596"/>
                  </a:solidFill>
                </a:rPr>
                <a:t>/</a:t>
              </a:r>
              <a:r>
                <a:rPr lang="en-US" sz="1200" dirty="0" err="1" smtClean="0">
                  <a:solidFill>
                    <a:srgbClr val="005596"/>
                  </a:solidFill>
                </a:rPr>
                <a:t>tarifzone</a:t>
              </a:r>
              <a:r>
                <a:rPr lang="en-US" sz="1200" dirty="0" smtClean="0">
                  <a:solidFill>
                    <a:srgbClr val="005596"/>
                  </a:solidFill>
                </a:rPr>
                <a:t>: String</a:t>
              </a: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err="1">
                  <a:solidFill>
                    <a:srgbClr val="005596"/>
                  </a:solidFill>
                </a:rPr>
                <a:t>w</a:t>
              </a:r>
              <a:r>
                <a:rPr lang="en-US" sz="1200" dirty="0" err="1" smtClean="0">
                  <a:solidFill>
                    <a:srgbClr val="005596"/>
                  </a:solidFill>
                </a:rPr>
                <a:t>ohnflaeche</a:t>
              </a:r>
              <a:r>
                <a:rPr lang="en-US" sz="1200" dirty="0" smtClean="0">
                  <a:solidFill>
                    <a:srgbClr val="005596"/>
                  </a:solidFill>
                </a:rPr>
                <a:t>: Integer</a:t>
              </a: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smtClean="0">
                  <a:solidFill>
                    <a:srgbClr val="005596"/>
                  </a:solidFill>
                </a:rPr>
                <a:t>/</a:t>
              </a:r>
              <a:r>
                <a:rPr lang="en-US" sz="1200" dirty="0" err="1" smtClean="0">
                  <a:solidFill>
                    <a:srgbClr val="005596"/>
                  </a:solidFill>
                </a:rPr>
                <a:t>vorschlagVerSumme</a:t>
              </a:r>
              <a:endParaRPr lang="en-US" sz="1200" dirty="0" smtClean="0">
                <a:solidFill>
                  <a:srgbClr val="005596"/>
                </a:solidFill>
              </a:endParaRP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smtClean="0">
                  <a:solidFill>
                    <a:srgbClr val="005596"/>
                  </a:solidFill>
                </a:rPr>
                <a:t>versSumme: Money</a:t>
              </a:r>
              <a:endParaRPr lang="en-US" sz="1200" dirty="0">
                <a:solidFill>
                  <a:srgbClr val="005596"/>
                </a:solidFill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54719" y="1638296"/>
              <a:ext cx="3600000" cy="369881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dirty="0" err="1" smtClean="0">
                  <a:solidFill>
                    <a:srgbClr val="FFFFFF"/>
                  </a:solidFill>
                </a:rPr>
                <a:t>HausratVertrag</a:t>
              </a:r>
              <a:endParaRPr lang="en-US" sz="1400" dirty="0" smtClean="0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Gruppieren 7"/>
          <p:cNvGrpSpPr>
            <a:grpSpLocks noChangeAspect="1"/>
          </p:cNvGrpSpPr>
          <p:nvPr/>
        </p:nvGrpSpPr>
        <p:grpSpPr>
          <a:xfrm>
            <a:off x="839856" y="1304764"/>
            <a:ext cx="2556284" cy="1476166"/>
            <a:chOff x="254719" y="1638296"/>
            <a:chExt cx="3600000" cy="1607092"/>
          </a:xfrm>
        </p:grpSpPr>
        <p:sp>
          <p:nvSpPr>
            <p:cNvPr id="9" name="Rectangle 5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54719" y="2008179"/>
              <a:ext cx="3600000" cy="12372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2880" tIns="72000" rIns="182880" bIns="182880" numCol="1" anchor="t" anchorCtr="0"/>
            <a:lstStyle/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err="1" smtClean="0">
                  <a:solidFill>
                    <a:srgbClr val="005596"/>
                  </a:solidFill>
                </a:rPr>
                <a:t>Zahlweise</a:t>
              </a:r>
              <a:r>
                <a:rPr lang="en-US" sz="1200" dirty="0" smtClean="0">
                  <a:solidFill>
                    <a:srgbClr val="005596"/>
                  </a:solidFill>
                </a:rPr>
                <a:t>: Integer</a:t>
              </a: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err="1" smtClean="0">
                  <a:solidFill>
                    <a:srgbClr val="005596"/>
                  </a:solidFill>
                </a:rPr>
                <a:t>wirksamAb</a:t>
              </a:r>
              <a:r>
                <a:rPr lang="en-US" sz="1200" dirty="0" smtClean="0">
                  <a:solidFill>
                    <a:srgbClr val="005596"/>
                  </a:solidFill>
                </a:rPr>
                <a:t>: </a:t>
              </a:r>
              <a:r>
                <a:rPr lang="en-US" sz="1200" dirty="0" err="1" smtClean="0">
                  <a:solidFill>
                    <a:srgbClr val="005596"/>
                  </a:solidFill>
                </a:rPr>
                <a:t>GregorianCalendar</a:t>
              </a:r>
              <a:endParaRPr lang="en-US" sz="1200" dirty="0" smtClean="0">
                <a:solidFill>
                  <a:srgbClr val="005596"/>
                </a:solidFill>
              </a:endParaRP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en-US" sz="1200" dirty="0">
                <a:solidFill>
                  <a:srgbClr val="005596"/>
                </a:solidFill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54719" y="1638296"/>
              <a:ext cx="3600000" cy="369881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dirty="0" err="1" smtClean="0">
                  <a:solidFill>
                    <a:srgbClr val="FFFFFF"/>
                  </a:solidFill>
                </a:rPr>
                <a:t>Vertrag</a:t>
              </a:r>
              <a:endParaRPr lang="en-US" sz="1400" dirty="0" smtClean="0">
                <a:solidFill>
                  <a:srgbClr val="FFFFFF"/>
                </a:solidFill>
              </a:endParaRPr>
            </a:p>
          </p:txBody>
        </p:sp>
      </p:grpSp>
      <p:grpSp>
        <p:nvGrpSpPr>
          <p:cNvPr id="11" name="Gruppieren 10"/>
          <p:cNvGrpSpPr>
            <a:grpSpLocks noChangeAspect="1"/>
          </p:cNvGrpSpPr>
          <p:nvPr/>
        </p:nvGrpSpPr>
        <p:grpSpPr>
          <a:xfrm>
            <a:off x="839856" y="4537266"/>
            <a:ext cx="2556284" cy="907957"/>
            <a:chOff x="254719" y="1638295"/>
            <a:chExt cx="3600000" cy="988488"/>
          </a:xfrm>
        </p:grpSpPr>
        <p:sp>
          <p:nvSpPr>
            <p:cNvPr id="12" name="Rectangle 5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54719" y="2008179"/>
              <a:ext cx="3600000" cy="6186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2880" tIns="72000" rIns="182880" bIns="182880" numCol="1" anchor="t" anchorCtr="0"/>
            <a:lstStyle/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smtClean="0">
                  <a:solidFill>
                    <a:srgbClr val="005596"/>
                  </a:solidFill>
                </a:rPr>
                <a:t>/</a:t>
              </a:r>
              <a:r>
                <a:rPr lang="en-US" sz="1200" dirty="0" err="1" smtClean="0">
                  <a:solidFill>
                    <a:srgbClr val="005596"/>
                  </a:solidFill>
                </a:rPr>
                <a:t>jahresbasisbeitrag</a:t>
              </a:r>
              <a:r>
                <a:rPr lang="en-US" sz="1200" dirty="0" smtClean="0">
                  <a:solidFill>
                    <a:srgbClr val="005596"/>
                  </a:solidFill>
                </a:rPr>
                <a:t>: Money</a:t>
              </a: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err="1" smtClean="0">
                  <a:solidFill>
                    <a:srgbClr val="005596"/>
                  </a:solidFill>
                </a:rPr>
                <a:t>berechneJahresbeitrag</a:t>
              </a:r>
              <a:r>
                <a:rPr lang="en-US" sz="1200" dirty="0" smtClean="0">
                  <a:solidFill>
                    <a:srgbClr val="005596"/>
                  </a:solidFill>
                </a:rPr>
                <a:t>()</a:t>
              </a: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en-US" sz="1200" dirty="0">
                <a:solidFill>
                  <a:srgbClr val="005596"/>
                </a:solidFill>
              </a:endParaRPr>
            </a:p>
          </p:txBody>
        </p:sp>
        <p:sp>
          <p:nvSpPr>
            <p:cNvPr id="13" name="Rectangle 6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54719" y="1638295"/>
              <a:ext cx="3600000" cy="369881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dirty="0" err="1" smtClean="0">
                  <a:solidFill>
                    <a:srgbClr val="FFFFFF"/>
                  </a:solidFill>
                </a:rPr>
                <a:t>Deckung</a:t>
              </a:r>
              <a:endParaRPr lang="en-US" sz="1400" dirty="0" smtClean="0">
                <a:solidFill>
                  <a:srgbClr val="FFFFFF"/>
                </a:solidFill>
              </a:endParaRPr>
            </a:p>
          </p:txBody>
        </p:sp>
      </p:grpSp>
      <p:grpSp>
        <p:nvGrpSpPr>
          <p:cNvPr id="16" name="Gruppieren 15"/>
          <p:cNvGrpSpPr>
            <a:grpSpLocks noChangeAspect="1"/>
          </p:cNvGrpSpPr>
          <p:nvPr/>
        </p:nvGrpSpPr>
        <p:grpSpPr>
          <a:xfrm>
            <a:off x="3984476" y="4537267"/>
            <a:ext cx="2111964" cy="907957"/>
            <a:chOff x="254719" y="1638296"/>
            <a:chExt cx="3600000" cy="988487"/>
          </a:xfrm>
        </p:grpSpPr>
        <p:sp>
          <p:nvSpPr>
            <p:cNvPr id="17" name="Rectangle 5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54719" y="2008179"/>
              <a:ext cx="3600000" cy="6186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2880" tIns="72000" rIns="182880" bIns="182880" numCol="1" anchor="t" anchorCtr="0"/>
            <a:lstStyle/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en-US" sz="1200" dirty="0" smtClean="0">
                <a:solidFill>
                  <a:srgbClr val="005596"/>
                </a:solidFill>
              </a:endParaRPr>
            </a:p>
          </p:txBody>
        </p:sp>
        <p:sp>
          <p:nvSpPr>
            <p:cNvPr id="18" name="Rectangle 6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54719" y="1638296"/>
              <a:ext cx="3600000" cy="369881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dirty="0" smtClean="0">
                  <a:solidFill>
                    <a:srgbClr val="FFFFFF"/>
                  </a:solidFill>
                </a:rPr>
                <a:t>   </a:t>
              </a:r>
              <a:r>
                <a:rPr lang="en-US" sz="1400" dirty="0" err="1" smtClean="0">
                  <a:solidFill>
                    <a:srgbClr val="FFFFFF"/>
                  </a:solidFill>
                </a:rPr>
                <a:t>HausratGrunddeckung</a:t>
              </a:r>
              <a:endParaRPr lang="en-US" sz="1400" dirty="0" smtClean="0">
                <a:solidFill>
                  <a:srgbClr val="FFFFFF"/>
                </a:solidFill>
              </a:endParaRPr>
            </a:p>
          </p:txBody>
        </p:sp>
      </p:grpSp>
      <p:grpSp>
        <p:nvGrpSpPr>
          <p:cNvPr id="19" name="Gruppieren 18"/>
          <p:cNvGrpSpPr>
            <a:grpSpLocks noChangeAspect="1"/>
          </p:cNvGrpSpPr>
          <p:nvPr/>
        </p:nvGrpSpPr>
        <p:grpSpPr>
          <a:xfrm>
            <a:off x="6624228" y="4537267"/>
            <a:ext cx="2304256" cy="907957"/>
            <a:chOff x="254719" y="1638296"/>
            <a:chExt cx="3600000" cy="988487"/>
          </a:xfrm>
        </p:grpSpPr>
        <p:sp>
          <p:nvSpPr>
            <p:cNvPr id="20" name="Rectangle 5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54719" y="2008179"/>
              <a:ext cx="3600000" cy="6186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2880" tIns="72000" rIns="182880" bIns="182880" numCol="1" anchor="t" anchorCtr="0"/>
            <a:lstStyle/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smtClean="0">
                  <a:solidFill>
                    <a:srgbClr val="005596"/>
                  </a:solidFill>
                </a:rPr>
                <a:t>/versSumme: Money</a:t>
              </a:r>
              <a:endParaRPr lang="en-US" sz="1200" dirty="0">
                <a:solidFill>
                  <a:srgbClr val="005596"/>
                </a:solidFill>
              </a:endParaRPr>
            </a:p>
          </p:txBody>
        </p:sp>
        <p:sp>
          <p:nvSpPr>
            <p:cNvPr id="21" name="Rectangle 6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54719" y="1638296"/>
              <a:ext cx="3600000" cy="369881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dirty="0" smtClean="0">
                  <a:solidFill>
                    <a:srgbClr val="FFFFFF"/>
                  </a:solidFill>
                </a:rPr>
                <a:t> </a:t>
              </a:r>
              <a:r>
                <a:rPr lang="en-US" sz="1400" dirty="0" err="1" smtClean="0">
                  <a:solidFill>
                    <a:srgbClr val="FFFFFF"/>
                  </a:solidFill>
                </a:rPr>
                <a:t>HausratZusatzdeckung</a:t>
              </a:r>
              <a:endParaRPr lang="en-US" sz="1400" dirty="0" smtClean="0">
                <a:solidFill>
                  <a:srgbClr val="FFFFFF"/>
                </a:solidFill>
              </a:endParaRPr>
            </a:p>
          </p:txBody>
        </p:sp>
      </p:grpSp>
      <p:cxnSp>
        <p:nvCxnSpPr>
          <p:cNvPr id="22" name="Gerade Verbindung mit Pfeil 21"/>
          <p:cNvCxnSpPr>
            <a:cxnSpLocks noChangeAspect="1"/>
          </p:cNvCxnSpPr>
          <p:nvPr/>
        </p:nvCxnSpPr>
        <p:spPr bwMode="auto">
          <a:xfrm flipH="1">
            <a:off x="3396140" y="1928617"/>
            <a:ext cx="138690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5" name="Gerade Verbindung mit Pfeil 24"/>
          <p:cNvCxnSpPr>
            <a:cxnSpLocks noChangeAspect="1"/>
            <a:endCxn id="36" idx="2"/>
          </p:cNvCxnSpPr>
          <p:nvPr/>
        </p:nvCxnSpPr>
        <p:spPr bwMode="auto">
          <a:xfrm flipV="1">
            <a:off x="2117998" y="3190938"/>
            <a:ext cx="0" cy="13384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9" name="Gerade Verbindung mit Pfeil 28"/>
          <p:cNvCxnSpPr>
            <a:cxnSpLocks noChangeAspect="1"/>
          </p:cNvCxnSpPr>
          <p:nvPr/>
        </p:nvCxnSpPr>
        <p:spPr bwMode="auto">
          <a:xfrm flipH="1">
            <a:off x="3396140" y="5013176"/>
            <a:ext cx="58833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7171" name="Gerade Verbindung 7170"/>
          <p:cNvCxnSpPr>
            <a:cxnSpLocks noChangeAspect="1"/>
          </p:cNvCxnSpPr>
          <p:nvPr/>
        </p:nvCxnSpPr>
        <p:spPr bwMode="auto">
          <a:xfrm>
            <a:off x="7872502" y="5446475"/>
            <a:ext cx="0" cy="9348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74" name="Gerade Verbindung 7173"/>
          <p:cNvCxnSpPr>
            <a:cxnSpLocks noChangeAspect="1"/>
          </p:cNvCxnSpPr>
          <p:nvPr/>
        </p:nvCxnSpPr>
        <p:spPr bwMode="auto">
          <a:xfrm flipH="1">
            <a:off x="2117998" y="6380083"/>
            <a:ext cx="575450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76" name="Gerade Verbindung mit Pfeil 7175"/>
          <p:cNvCxnSpPr>
            <a:cxnSpLocks noChangeAspect="1"/>
            <a:stCxn id="12" idx="2"/>
            <a:endCxn id="12" idx="2"/>
          </p:cNvCxnSpPr>
          <p:nvPr/>
        </p:nvCxnSpPr>
        <p:spPr bwMode="auto">
          <a:xfrm>
            <a:off x="2117998" y="5445223"/>
            <a:ext cx="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79" name="Gerade Verbindung mit Pfeil 7178"/>
          <p:cNvCxnSpPr>
            <a:cxnSpLocks noChangeAspect="1"/>
          </p:cNvCxnSpPr>
          <p:nvPr/>
        </p:nvCxnSpPr>
        <p:spPr bwMode="auto">
          <a:xfrm flipV="1">
            <a:off x="2117998" y="5446469"/>
            <a:ext cx="0" cy="9348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44" name="Textfeld 52"/>
          <p:cNvSpPr txBox="1">
            <a:spLocks noChangeAspect="1" noChangeArrowheads="1"/>
          </p:cNvSpPr>
          <p:nvPr/>
        </p:nvSpPr>
        <p:spPr bwMode="auto">
          <a:xfrm>
            <a:off x="2117998" y="4355702"/>
            <a:ext cx="215900" cy="225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1000" dirty="0">
                <a:solidFill>
                  <a:srgbClr val="005596"/>
                </a:solidFill>
              </a:rPr>
              <a:t>*</a:t>
            </a:r>
          </a:p>
        </p:txBody>
      </p:sp>
      <p:cxnSp>
        <p:nvCxnSpPr>
          <p:cNvPr id="7181" name="Gerade Verbindung 7180"/>
          <p:cNvCxnSpPr>
            <a:cxnSpLocks noChangeAspect="1"/>
          </p:cNvCxnSpPr>
          <p:nvPr/>
        </p:nvCxnSpPr>
        <p:spPr bwMode="auto">
          <a:xfrm flipV="1">
            <a:off x="5520376" y="2780930"/>
            <a:ext cx="0" cy="17484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84" name="Gerade Verbindung 7183"/>
          <p:cNvCxnSpPr>
            <a:cxnSpLocks noChangeAspect="1"/>
          </p:cNvCxnSpPr>
          <p:nvPr/>
        </p:nvCxnSpPr>
        <p:spPr bwMode="auto">
          <a:xfrm flipV="1">
            <a:off x="7461584" y="2780930"/>
            <a:ext cx="0" cy="174847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feld 52"/>
          <p:cNvSpPr txBox="1">
            <a:spLocks noChangeAspect="1" noChangeArrowheads="1"/>
          </p:cNvSpPr>
          <p:nvPr/>
        </p:nvSpPr>
        <p:spPr bwMode="auto">
          <a:xfrm>
            <a:off x="7481348" y="4355223"/>
            <a:ext cx="215900" cy="225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1000" dirty="0">
                <a:solidFill>
                  <a:srgbClr val="005596"/>
                </a:solidFill>
              </a:rPr>
              <a:t>*</a:t>
            </a:r>
          </a:p>
        </p:txBody>
      </p:sp>
      <p:sp>
        <p:nvSpPr>
          <p:cNvPr id="51" name="Textfeld 53"/>
          <p:cNvSpPr txBox="1">
            <a:spLocks noChangeAspect="1" noChangeArrowheads="1"/>
          </p:cNvSpPr>
          <p:nvPr/>
        </p:nvSpPr>
        <p:spPr bwMode="auto">
          <a:xfrm>
            <a:off x="5522844" y="4355702"/>
            <a:ext cx="142875" cy="225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1000" dirty="0">
                <a:solidFill>
                  <a:srgbClr val="005596"/>
                </a:solidFill>
              </a:rPr>
              <a:t>1</a:t>
            </a:r>
          </a:p>
        </p:txBody>
      </p:sp>
      <p:sp>
        <p:nvSpPr>
          <p:cNvPr id="91" name="AutoShape 3"/>
          <p:cNvSpPr>
            <a:spLocks noChangeArrowheads="1"/>
          </p:cNvSpPr>
          <p:nvPr/>
        </p:nvSpPr>
        <p:spPr bwMode="auto">
          <a:xfrm>
            <a:off x="71672" y="2945188"/>
            <a:ext cx="1583696" cy="1000253"/>
          </a:xfrm>
          <a:prstGeom prst="wedgeRoundRectCallout">
            <a:avLst>
              <a:gd name="adj1" fmla="val 74821"/>
              <a:gd name="adj2" fmla="val 32626"/>
              <a:gd name="adj3" fmla="val 1666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098" rIns="0" bIns="0" anchor="ctr"/>
          <a:lstStyle/>
          <a:p>
            <a:pPr algn="ctr"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</a:tabLst>
            </a:pPr>
            <a:r>
              <a:rPr lang="de-DE" sz="1000" dirty="0">
                <a:solidFill>
                  <a:srgbClr val="000000"/>
                </a:solidFill>
                <a:ea typeface="Lucida Sans Unicode" pitchFamily="32" charset="0"/>
                <a:cs typeface="Lucida Sans Unicode" pitchFamily="32" charset="0"/>
              </a:rPr>
              <a:t>Fügt man eine Zusatzdeckung zum </a:t>
            </a:r>
            <a:r>
              <a:rPr lang="de-DE" sz="1000" dirty="0" err="1">
                <a:solidFill>
                  <a:srgbClr val="000000"/>
                </a:solidFill>
                <a:ea typeface="Lucida Sans Unicode" pitchFamily="32" charset="0"/>
                <a:cs typeface="Lucida Sans Unicode" pitchFamily="32" charset="0"/>
              </a:rPr>
              <a:t>HausratVertrag</a:t>
            </a:r>
            <a:r>
              <a:rPr lang="de-DE" sz="1000" dirty="0">
                <a:solidFill>
                  <a:srgbClr val="000000"/>
                </a:solidFill>
                <a:ea typeface="Lucida Sans Unicode" pitchFamily="32" charset="0"/>
                <a:cs typeface="Lucida Sans Unicode" pitchFamily="32" charset="0"/>
              </a:rPr>
              <a:t> hinzu, erwartet man, dass der Vertrag diese auch als Deckung zurückliefert.</a:t>
            </a:r>
          </a:p>
        </p:txBody>
      </p:sp>
      <p:sp>
        <p:nvSpPr>
          <p:cNvPr id="95" name="AutoShape 4"/>
          <p:cNvSpPr>
            <a:spLocks noChangeArrowheads="1"/>
          </p:cNvSpPr>
          <p:nvPr/>
        </p:nvSpPr>
        <p:spPr bwMode="auto">
          <a:xfrm>
            <a:off x="2578743" y="3503306"/>
            <a:ext cx="1583696" cy="884271"/>
          </a:xfrm>
          <a:prstGeom prst="wedgeRoundRectCallout">
            <a:avLst>
              <a:gd name="adj1" fmla="val -77104"/>
              <a:gd name="adj2" fmla="val -18785"/>
              <a:gd name="adj3" fmla="val 1666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098" rIns="0" bIns="0" anchor="ctr"/>
          <a:lstStyle/>
          <a:p>
            <a:pPr algn="ctr"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</a:tabLst>
            </a:pPr>
            <a:r>
              <a:rPr lang="de-DE" sz="1000" dirty="0">
                <a:solidFill>
                  <a:srgbClr val="000000"/>
                </a:solidFill>
                <a:ea typeface="Lucida Sans Unicode" pitchFamily="32" charset="0"/>
                <a:cs typeface="Lucida Sans Unicode" pitchFamily="32" charset="0"/>
              </a:rPr>
              <a:t>Es ist nicht möglich, eine </a:t>
            </a:r>
            <a:r>
              <a:rPr lang="de-DE" sz="1000" dirty="0" err="1">
                <a:solidFill>
                  <a:srgbClr val="000000"/>
                </a:solidFill>
                <a:ea typeface="Lucida Sans Unicode" pitchFamily="32" charset="0"/>
                <a:cs typeface="Lucida Sans Unicode" pitchFamily="32" charset="0"/>
              </a:rPr>
              <a:t>KfzDeckung</a:t>
            </a:r>
            <a:r>
              <a:rPr lang="de-DE" sz="1000" dirty="0">
                <a:solidFill>
                  <a:srgbClr val="000000"/>
                </a:solidFill>
                <a:ea typeface="Lucida Sans Unicode" pitchFamily="32" charset="0"/>
                <a:cs typeface="Lucida Sans Unicode" pitchFamily="32" charset="0"/>
              </a:rPr>
              <a:t> zum </a:t>
            </a:r>
            <a:r>
              <a:rPr lang="de-DE" sz="1000" dirty="0" err="1">
                <a:solidFill>
                  <a:srgbClr val="000000"/>
                </a:solidFill>
                <a:ea typeface="Lucida Sans Unicode" pitchFamily="32" charset="0"/>
                <a:cs typeface="Lucida Sans Unicode" pitchFamily="32" charset="0"/>
              </a:rPr>
              <a:t>HausratVertrag</a:t>
            </a:r>
            <a:r>
              <a:rPr lang="de-DE" sz="1000" dirty="0">
                <a:solidFill>
                  <a:srgbClr val="000000"/>
                </a:solidFill>
                <a:ea typeface="Lucida Sans Unicode" pitchFamily="32" charset="0"/>
                <a:cs typeface="Lucida Sans Unicode" pitchFamily="32" charset="0"/>
              </a:rPr>
              <a:t> hinzuzufügen.</a:t>
            </a:r>
          </a:p>
        </p:txBody>
      </p:sp>
      <p:cxnSp>
        <p:nvCxnSpPr>
          <p:cNvPr id="31" name="Gerade Verbindung 30"/>
          <p:cNvCxnSpPr/>
          <p:nvPr/>
        </p:nvCxnSpPr>
        <p:spPr bwMode="auto">
          <a:xfrm>
            <a:off x="839856" y="5121188"/>
            <a:ext cx="255628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Raute 35"/>
          <p:cNvSpPr/>
          <p:nvPr>
            <p:custDataLst>
              <p:tags r:id="rId1"/>
            </p:custDataLst>
          </p:nvPr>
        </p:nvSpPr>
        <p:spPr bwMode="gray">
          <a:xfrm>
            <a:off x="1988282" y="2780929"/>
            <a:ext cx="259431" cy="410009"/>
          </a:xfrm>
          <a:prstGeom prst="diamond">
            <a:avLst/>
          </a:prstGeom>
          <a:solidFill>
            <a:srgbClr val="7A51C5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50000"/>
              </a:spcBef>
              <a:buClr>
                <a:srgbClr val="39A9DC"/>
              </a:buClr>
              <a:buSzPct val="80000"/>
              <a:buFont typeface="Wingdings" pitchFamily="2" charset="2"/>
              <a:buNone/>
            </a:pPr>
            <a:endParaRPr lang="en-US" sz="1800" smtClean="0">
              <a:solidFill>
                <a:srgbClr val="005596"/>
              </a:solidFill>
            </a:endParaRPr>
          </a:p>
        </p:txBody>
      </p:sp>
      <p:sp>
        <p:nvSpPr>
          <p:cNvPr id="38" name="Raute 37"/>
          <p:cNvSpPr/>
          <p:nvPr>
            <p:custDataLst>
              <p:tags r:id="rId2"/>
            </p:custDataLst>
          </p:nvPr>
        </p:nvSpPr>
        <p:spPr bwMode="gray">
          <a:xfrm>
            <a:off x="5393128" y="2796387"/>
            <a:ext cx="259431" cy="410009"/>
          </a:xfrm>
          <a:prstGeom prst="diamond">
            <a:avLst/>
          </a:prstGeom>
          <a:solidFill>
            <a:srgbClr val="7A51C5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50000"/>
              </a:spcBef>
              <a:buClr>
                <a:srgbClr val="39A9DC"/>
              </a:buClr>
              <a:buSzPct val="80000"/>
              <a:buFont typeface="Wingdings" pitchFamily="2" charset="2"/>
              <a:buNone/>
            </a:pPr>
            <a:endParaRPr lang="en-US" sz="1800" smtClean="0">
              <a:solidFill>
                <a:srgbClr val="005596"/>
              </a:solidFill>
            </a:endParaRPr>
          </a:p>
        </p:txBody>
      </p:sp>
      <p:sp>
        <p:nvSpPr>
          <p:cNvPr id="39" name="Raute 38"/>
          <p:cNvSpPr/>
          <p:nvPr>
            <p:custDataLst>
              <p:tags r:id="rId3"/>
            </p:custDataLst>
          </p:nvPr>
        </p:nvSpPr>
        <p:spPr bwMode="gray">
          <a:xfrm>
            <a:off x="7317773" y="2780930"/>
            <a:ext cx="259431" cy="410009"/>
          </a:xfrm>
          <a:prstGeom prst="diamond">
            <a:avLst/>
          </a:prstGeom>
          <a:solidFill>
            <a:srgbClr val="7A51C5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50000"/>
              </a:spcBef>
              <a:buClr>
                <a:srgbClr val="39A9DC"/>
              </a:buClr>
              <a:buSzPct val="80000"/>
              <a:buFont typeface="Wingdings" pitchFamily="2" charset="2"/>
              <a:buNone/>
            </a:pPr>
            <a:endParaRPr lang="en-US" sz="1800" smtClean="0">
              <a:solidFill>
                <a:srgbClr val="005596"/>
              </a:solidFill>
            </a:endParaRPr>
          </a:p>
        </p:txBody>
      </p:sp>
      <p:sp>
        <p:nvSpPr>
          <p:cNvPr id="40" name="Ellipse 39"/>
          <p:cNvSpPr>
            <a:spLocks noChangeAspect="1"/>
          </p:cNvSpPr>
          <p:nvPr/>
        </p:nvSpPr>
        <p:spPr bwMode="auto">
          <a:xfrm>
            <a:off x="899616" y="1366638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V</a:t>
            </a:r>
          </a:p>
        </p:txBody>
      </p:sp>
      <p:sp>
        <p:nvSpPr>
          <p:cNvPr id="41" name="Ellipse 40"/>
          <p:cNvSpPr>
            <a:spLocks noChangeAspect="1"/>
          </p:cNvSpPr>
          <p:nvPr/>
        </p:nvSpPr>
        <p:spPr bwMode="auto">
          <a:xfrm>
            <a:off x="4840364" y="1383951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V</a:t>
            </a:r>
          </a:p>
        </p:txBody>
      </p:sp>
      <p:sp>
        <p:nvSpPr>
          <p:cNvPr id="42" name="Ellipse 41"/>
          <p:cNvSpPr>
            <a:spLocks noChangeAspect="1"/>
          </p:cNvSpPr>
          <p:nvPr/>
        </p:nvSpPr>
        <p:spPr bwMode="auto">
          <a:xfrm>
            <a:off x="863520" y="4597962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V</a:t>
            </a:r>
          </a:p>
        </p:txBody>
      </p:sp>
      <p:sp>
        <p:nvSpPr>
          <p:cNvPr id="43" name="Ellipse 42"/>
          <p:cNvSpPr>
            <a:spLocks noChangeAspect="1"/>
          </p:cNvSpPr>
          <p:nvPr/>
        </p:nvSpPr>
        <p:spPr bwMode="auto">
          <a:xfrm>
            <a:off x="4006721" y="4607966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V</a:t>
            </a:r>
          </a:p>
        </p:txBody>
      </p:sp>
      <p:sp>
        <p:nvSpPr>
          <p:cNvPr id="45" name="Ellipse 44"/>
          <p:cNvSpPr>
            <a:spLocks noChangeAspect="1"/>
          </p:cNvSpPr>
          <p:nvPr/>
        </p:nvSpPr>
        <p:spPr bwMode="auto">
          <a:xfrm>
            <a:off x="6660256" y="4599532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V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III.H-</a:t>
            </a:r>
            <a:fld id="{21FBF85A-D7A6-488B-8C2B-F7E0D6843921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01680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DF27932-80C3-4FCE-88BD-9704E30A58CB}" type="datetime1">
              <a:rPr lang="de-DE" smtClean="0">
                <a:solidFill>
                  <a:srgbClr val="FFFFFF"/>
                </a:solidFill>
              </a:rPr>
              <a:t>15.04.2015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18818"/>
          <a:lstStyle/>
          <a:p>
            <a:pPr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  <a:tab pos="7170953" algn="l"/>
                <a:tab pos="7722565" algn="l"/>
              </a:tabLst>
            </a:pPr>
            <a:r>
              <a:rPr lang="de-DE" dirty="0"/>
              <a:t>Abbildung der Semantik durch </a:t>
            </a:r>
            <a:r>
              <a:rPr lang="de-DE" dirty="0" err="1"/>
              <a:t>Derived</a:t>
            </a:r>
            <a:r>
              <a:rPr lang="de-DE" dirty="0"/>
              <a:t> </a:t>
            </a:r>
            <a:r>
              <a:rPr lang="de-DE" dirty="0" err="1"/>
              <a:t>Unions</a:t>
            </a:r>
            <a:endParaRPr lang="de-DE" dirty="0"/>
          </a:p>
        </p:txBody>
      </p:sp>
      <p:grpSp>
        <p:nvGrpSpPr>
          <p:cNvPr id="4" name="Gruppieren 3"/>
          <p:cNvGrpSpPr>
            <a:grpSpLocks noChangeAspect="1"/>
          </p:cNvGrpSpPr>
          <p:nvPr/>
        </p:nvGrpSpPr>
        <p:grpSpPr>
          <a:xfrm>
            <a:off x="4808594" y="1304766"/>
            <a:ext cx="3196058" cy="1476164"/>
            <a:chOff x="254719" y="1638296"/>
            <a:chExt cx="3600000" cy="1607093"/>
          </a:xfrm>
        </p:grpSpPr>
        <p:sp>
          <p:nvSpPr>
            <p:cNvPr id="5" name="Rectangle 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54719" y="2008179"/>
              <a:ext cx="3600000" cy="12372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2880" tIns="72000" rIns="182880" bIns="182880" numCol="1" anchor="t" anchorCtr="0"/>
            <a:lstStyle/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err="1" smtClean="0">
                  <a:solidFill>
                    <a:srgbClr val="005596"/>
                  </a:solidFill>
                </a:rPr>
                <a:t>plz</a:t>
              </a:r>
              <a:r>
                <a:rPr lang="en-US" sz="1200" dirty="0" smtClean="0">
                  <a:solidFill>
                    <a:srgbClr val="005596"/>
                  </a:solidFill>
                </a:rPr>
                <a:t>: String</a:t>
              </a: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smtClean="0">
                  <a:solidFill>
                    <a:srgbClr val="005596"/>
                  </a:solidFill>
                </a:rPr>
                <a:t>/</a:t>
              </a:r>
              <a:r>
                <a:rPr lang="en-US" sz="1200" dirty="0" err="1" smtClean="0">
                  <a:solidFill>
                    <a:srgbClr val="005596"/>
                  </a:solidFill>
                </a:rPr>
                <a:t>tarifzone</a:t>
              </a:r>
              <a:r>
                <a:rPr lang="en-US" sz="1200" dirty="0" smtClean="0">
                  <a:solidFill>
                    <a:srgbClr val="005596"/>
                  </a:solidFill>
                </a:rPr>
                <a:t>: String</a:t>
              </a: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err="1">
                  <a:solidFill>
                    <a:srgbClr val="005596"/>
                  </a:solidFill>
                </a:rPr>
                <a:t>w</a:t>
              </a:r>
              <a:r>
                <a:rPr lang="en-US" sz="1200" dirty="0" err="1" smtClean="0">
                  <a:solidFill>
                    <a:srgbClr val="005596"/>
                  </a:solidFill>
                </a:rPr>
                <a:t>ohnflaeche</a:t>
              </a:r>
              <a:r>
                <a:rPr lang="en-US" sz="1200" dirty="0" smtClean="0">
                  <a:solidFill>
                    <a:srgbClr val="005596"/>
                  </a:solidFill>
                </a:rPr>
                <a:t>: Integer</a:t>
              </a: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smtClean="0">
                  <a:solidFill>
                    <a:srgbClr val="005596"/>
                  </a:solidFill>
                </a:rPr>
                <a:t>/</a:t>
              </a:r>
              <a:r>
                <a:rPr lang="en-US" sz="1200" dirty="0" err="1" smtClean="0">
                  <a:solidFill>
                    <a:srgbClr val="005596"/>
                  </a:solidFill>
                </a:rPr>
                <a:t>vorschlagVerSumme</a:t>
              </a:r>
              <a:endParaRPr lang="en-US" sz="1200" dirty="0" smtClean="0">
                <a:solidFill>
                  <a:srgbClr val="005596"/>
                </a:solidFill>
              </a:endParaRP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smtClean="0">
                  <a:solidFill>
                    <a:srgbClr val="005596"/>
                  </a:solidFill>
                </a:rPr>
                <a:t>versSumme: Money</a:t>
              </a:r>
              <a:endParaRPr lang="en-US" sz="1200" dirty="0">
                <a:solidFill>
                  <a:srgbClr val="005596"/>
                </a:solidFill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54719" y="1638296"/>
              <a:ext cx="3600000" cy="369881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dirty="0" err="1" smtClean="0">
                  <a:solidFill>
                    <a:srgbClr val="FFFFFF"/>
                  </a:solidFill>
                </a:rPr>
                <a:t>HausratVertrag</a:t>
              </a:r>
              <a:endParaRPr lang="en-US" sz="1400" dirty="0" smtClean="0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Gruppieren 7"/>
          <p:cNvGrpSpPr>
            <a:grpSpLocks noChangeAspect="1"/>
          </p:cNvGrpSpPr>
          <p:nvPr/>
        </p:nvGrpSpPr>
        <p:grpSpPr>
          <a:xfrm>
            <a:off x="839856" y="1304764"/>
            <a:ext cx="2556284" cy="1476166"/>
            <a:chOff x="254719" y="1638296"/>
            <a:chExt cx="3600000" cy="1607092"/>
          </a:xfrm>
        </p:grpSpPr>
        <p:sp>
          <p:nvSpPr>
            <p:cNvPr id="9" name="Rectangle 5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54719" y="2008179"/>
              <a:ext cx="3600000" cy="12372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2880" tIns="72000" rIns="182880" bIns="182880" numCol="1" anchor="t" anchorCtr="0"/>
            <a:lstStyle/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err="1" smtClean="0">
                  <a:solidFill>
                    <a:srgbClr val="005596"/>
                  </a:solidFill>
                </a:rPr>
                <a:t>Zahlweise</a:t>
              </a:r>
              <a:r>
                <a:rPr lang="en-US" sz="1200" dirty="0" smtClean="0">
                  <a:solidFill>
                    <a:srgbClr val="005596"/>
                  </a:solidFill>
                </a:rPr>
                <a:t>: Integer</a:t>
              </a: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err="1" smtClean="0">
                  <a:solidFill>
                    <a:srgbClr val="005596"/>
                  </a:solidFill>
                </a:rPr>
                <a:t>wirksamAb</a:t>
              </a:r>
              <a:r>
                <a:rPr lang="en-US" sz="1200" dirty="0" smtClean="0">
                  <a:solidFill>
                    <a:srgbClr val="005596"/>
                  </a:solidFill>
                </a:rPr>
                <a:t>: </a:t>
              </a:r>
              <a:r>
                <a:rPr lang="en-US" sz="1200" dirty="0" err="1" smtClean="0">
                  <a:solidFill>
                    <a:srgbClr val="005596"/>
                  </a:solidFill>
                </a:rPr>
                <a:t>GregorianCalendar</a:t>
              </a:r>
              <a:endParaRPr lang="en-US" sz="1200" dirty="0" smtClean="0">
                <a:solidFill>
                  <a:srgbClr val="005596"/>
                </a:solidFill>
              </a:endParaRP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en-US" sz="1200" dirty="0">
                <a:solidFill>
                  <a:srgbClr val="005596"/>
                </a:solidFill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54719" y="1638296"/>
              <a:ext cx="3600000" cy="369881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dirty="0" err="1" smtClean="0">
                  <a:solidFill>
                    <a:srgbClr val="FFFFFF"/>
                  </a:solidFill>
                </a:rPr>
                <a:t>Vertrag</a:t>
              </a:r>
              <a:endParaRPr lang="en-US" sz="1400" dirty="0" smtClean="0">
                <a:solidFill>
                  <a:srgbClr val="FFFFFF"/>
                </a:solidFill>
              </a:endParaRPr>
            </a:p>
          </p:txBody>
        </p:sp>
      </p:grpSp>
      <p:grpSp>
        <p:nvGrpSpPr>
          <p:cNvPr id="11" name="Gruppieren 10"/>
          <p:cNvGrpSpPr>
            <a:grpSpLocks noChangeAspect="1"/>
          </p:cNvGrpSpPr>
          <p:nvPr/>
        </p:nvGrpSpPr>
        <p:grpSpPr>
          <a:xfrm>
            <a:off x="839856" y="4537266"/>
            <a:ext cx="2556284" cy="907957"/>
            <a:chOff x="254719" y="1638295"/>
            <a:chExt cx="3600000" cy="988488"/>
          </a:xfrm>
        </p:grpSpPr>
        <p:sp>
          <p:nvSpPr>
            <p:cNvPr id="12" name="Rectangle 5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54719" y="2008179"/>
              <a:ext cx="3600000" cy="6186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2880" tIns="72000" rIns="182880" bIns="182880" numCol="1" anchor="t" anchorCtr="0"/>
            <a:lstStyle/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smtClean="0">
                  <a:solidFill>
                    <a:srgbClr val="005596"/>
                  </a:solidFill>
                </a:rPr>
                <a:t>/</a:t>
              </a:r>
              <a:r>
                <a:rPr lang="en-US" sz="1200" dirty="0" err="1" smtClean="0">
                  <a:solidFill>
                    <a:srgbClr val="005596"/>
                  </a:solidFill>
                </a:rPr>
                <a:t>jahresbasisbeitrag</a:t>
              </a:r>
              <a:r>
                <a:rPr lang="en-US" sz="1200" dirty="0" smtClean="0">
                  <a:solidFill>
                    <a:srgbClr val="005596"/>
                  </a:solidFill>
                </a:rPr>
                <a:t>: Money</a:t>
              </a: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err="1" smtClean="0">
                  <a:solidFill>
                    <a:srgbClr val="005596"/>
                  </a:solidFill>
                </a:rPr>
                <a:t>berechneJahresbeitrag</a:t>
              </a:r>
              <a:r>
                <a:rPr lang="en-US" sz="1200" dirty="0" smtClean="0">
                  <a:solidFill>
                    <a:srgbClr val="005596"/>
                  </a:solidFill>
                </a:rPr>
                <a:t>()</a:t>
              </a: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en-US" sz="1200" dirty="0">
                <a:solidFill>
                  <a:srgbClr val="005596"/>
                </a:solidFill>
              </a:endParaRPr>
            </a:p>
          </p:txBody>
        </p:sp>
        <p:sp>
          <p:nvSpPr>
            <p:cNvPr id="13" name="Rectangle 6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54719" y="1638295"/>
              <a:ext cx="3600000" cy="369881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dirty="0" err="1" smtClean="0">
                  <a:solidFill>
                    <a:srgbClr val="FFFFFF"/>
                  </a:solidFill>
                </a:rPr>
                <a:t>Deckung</a:t>
              </a:r>
              <a:endParaRPr lang="en-US" sz="1400" dirty="0" smtClean="0">
                <a:solidFill>
                  <a:srgbClr val="FFFFFF"/>
                </a:solidFill>
              </a:endParaRPr>
            </a:p>
          </p:txBody>
        </p:sp>
      </p:grpSp>
      <p:grpSp>
        <p:nvGrpSpPr>
          <p:cNvPr id="16" name="Gruppieren 15"/>
          <p:cNvGrpSpPr>
            <a:grpSpLocks noChangeAspect="1"/>
          </p:cNvGrpSpPr>
          <p:nvPr/>
        </p:nvGrpSpPr>
        <p:grpSpPr>
          <a:xfrm>
            <a:off x="3984476" y="4537267"/>
            <a:ext cx="2111964" cy="907957"/>
            <a:chOff x="254719" y="1638296"/>
            <a:chExt cx="3600000" cy="988487"/>
          </a:xfrm>
        </p:grpSpPr>
        <p:sp>
          <p:nvSpPr>
            <p:cNvPr id="17" name="Rectangle 5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54719" y="2008179"/>
              <a:ext cx="3600000" cy="6186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2880" tIns="72000" rIns="182880" bIns="182880" numCol="1" anchor="t" anchorCtr="0"/>
            <a:lstStyle/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en-US" sz="1200" dirty="0" smtClean="0">
                <a:solidFill>
                  <a:srgbClr val="005596"/>
                </a:solidFill>
              </a:endParaRPr>
            </a:p>
          </p:txBody>
        </p:sp>
        <p:sp>
          <p:nvSpPr>
            <p:cNvPr id="18" name="Rectangle 6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54719" y="1638296"/>
              <a:ext cx="3600000" cy="369881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dirty="0" smtClean="0">
                  <a:solidFill>
                    <a:srgbClr val="FFFFFF"/>
                  </a:solidFill>
                </a:rPr>
                <a:t>   </a:t>
              </a:r>
              <a:r>
                <a:rPr lang="en-US" sz="1400" dirty="0" err="1" smtClean="0">
                  <a:solidFill>
                    <a:srgbClr val="FFFFFF"/>
                  </a:solidFill>
                </a:rPr>
                <a:t>HausratGrunddeckung</a:t>
              </a:r>
              <a:endParaRPr lang="en-US" sz="1400" dirty="0" smtClean="0">
                <a:solidFill>
                  <a:srgbClr val="FFFFFF"/>
                </a:solidFill>
              </a:endParaRPr>
            </a:p>
          </p:txBody>
        </p:sp>
      </p:grpSp>
      <p:grpSp>
        <p:nvGrpSpPr>
          <p:cNvPr id="19" name="Gruppieren 18"/>
          <p:cNvGrpSpPr>
            <a:grpSpLocks noChangeAspect="1"/>
          </p:cNvGrpSpPr>
          <p:nvPr/>
        </p:nvGrpSpPr>
        <p:grpSpPr>
          <a:xfrm>
            <a:off x="6624228" y="4537267"/>
            <a:ext cx="2304256" cy="907957"/>
            <a:chOff x="254719" y="1638296"/>
            <a:chExt cx="3600000" cy="988487"/>
          </a:xfrm>
        </p:grpSpPr>
        <p:sp>
          <p:nvSpPr>
            <p:cNvPr id="20" name="Rectangle 5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54719" y="2008179"/>
              <a:ext cx="3600000" cy="6186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2880" tIns="72000" rIns="182880" bIns="182880" numCol="1" anchor="t" anchorCtr="0"/>
            <a:lstStyle/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smtClean="0">
                  <a:solidFill>
                    <a:srgbClr val="005596"/>
                  </a:solidFill>
                </a:rPr>
                <a:t>/versSumme: Money</a:t>
              </a:r>
              <a:endParaRPr lang="en-US" sz="1200" dirty="0">
                <a:solidFill>
                  <a:srgbClr val="005596"/>
                </a:solidFill>
              </a:endParaRPr>
            </a:p>
          </p:txBody>
        </p:sp>
        <p:sp>
          <p:nvSpPr>
            <p:cNvPr id="21" name="Rectangle 6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54719" y="1638296"/>
              <a:ext cx="3600000" cy="369881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dirty="0" smtClean="0">
                  <a:solidFill>
                    <a:srgbClr val="FFFFFF"/>
                  </a:solidFill>
                </a:rPr>
                <a:t> </a:t>
              </a:r>
              <a:r>
                <a:rPr lang="en-US" sz="1400" dirty="0" err="1" smtClean="0">
                  <a:solidFill>
                    <a:srgbClr val="FFFFFF"/>
                  </a:solidFill>
                </a:rPr>
                <a:t>HausratZusatzdeckung</a:t>
              </a:r>
              <a:endParaRPr lang="en-US" sz="1400" dirty="0" smtClean="0">
                <a:solidFill>
                  <a:srgbClr val="FFFFFF"/>
                </a:solidFill>
              </a:endParaRPr>
            </a:p>
          </p:txBody>
        </p:sp>
      </p:grpSp>
      <p:cxnSp>
        <p:nvCxnSpPr>
          <p:cNvPr id="22" name="Gerade Verbindung mit Pfeil 21"/>
          <p:cNvCxnSpPr>
            <a:cxnSpLocks noChangeAspect="1"/>
          </p:cNvCxnSpPr>
          <p:nvPr/>
        </p:nvCxnSpPr>
        <p:spPr bwMode="auto">
          <a:xfrm flipH="1">
            <a:off x="3396140" y="1928617"/>
            <a:ext cx="138690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5" name="Gerade Verbindung mit Pfeil 24"/>
          <p:cNvCxnSpPr>
            <a:cxnSpLocks noChangeAspect="1"/>
            <a:endCxn id="36" idx="2"/>
          </p:cNvCxnSpPr>
          <p:nvPr/>
        </p:nvCxnSpPr>
        <p:spPr bwMode="auto">
          <a:xfrm flipV="1">
            <a:off x="2117998" y="3190938"/>
            <a:ext cx="0" cy="13384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9" name="Gerade Verbindung mit Pfeil 28"/>
          <p:cNvCxnSpPr>
            <a:cxnSpLocks noChangeAspect="1"/>
          </p:cNvCxnSpPr>
          <p:nvPr/>
        </p:nvCxnSpPr>
        <p:spPr bwMode="auto">
          <a:xfrm flipH="1">
            <a:off x="3396140" y="5013176"/>
            <a:ext cx="58833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7171" name="Gerade Verbindung 7170"/>
          <p:cNvCxnSpPr>
            <a:cxnSpLocks noChangeAspect="1"/>
          </p:cNvCxnSpPr>
          <p:nvPr/>
        </p:nvCxnSpPr>
        <p:spPr bwMode="auto">
          <a:xfrm>
            <a:off x="7872502" y="5446475"/>
            <a:ext cx="0" cy="9348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74" name="Gerade Verbindung 7173"/>
          <p:cNvCxnSpPr>
            <a:cxnSpLocks noChangeAspect="1"/>
          </p:cNvCxnSpPr>
          <p:nvPr/>
        </p:nvCxnSpPr>
        <p:spPr bwMode="auto">
          <a:xfrm flipH="1">
            <a:off x="2117998" y="6380083"/>
            <a:ext cx="575450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76" name="Gerade Verbindung mit Pfeil 7175"/>
          <p:cNvCxnSpPr>
            <a:cxnSpLocks noChangeAspect="1"/>
            <a:stCxn id="12" idx="2"/>
            <a:endCxn id="12" idx="2"/>
          </p:cNvCxnSpPr>
          <p:nvPr/>
        </p:nvCxnSpPr>
        <p:spPr bwMode="auto">
          <a:xfrm>
            <a:off x="2117998" y="5445223"/>
            <a:ext cx="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79" name="Gerade Verbindung mit Pfeil 7178"/>
          <p:cNvCxnSpPr>
            <a:cxnSpLocks noChangeAspect="1"/>
          </p:cNvCxnSpPr>
          <p:nvPr/>
        </p:nvCxnSpPr>
        <p:spPr bwMode="auto">
          <a:xfrm flipV="1">
            <a:off x="2117998" y="5446469"/>
            <a:ext cx="0" cy="9348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44" name="Textfeld 52"/>
          <p:cNvSpPr txBox="1">
            <a:spLocks noChangeAspect="1" noChangeArrowheads="1"/>
          </p:cNvSpPr>
          <p:nvPr/>
        </p:nvSpPr>
        <p:spPr bwMode="auto">
          <a:xfrm>
            <a:off x="2117998" y="4355702"/>
            <a:ext cx="215900" cy="225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1000" dirty="0">
                <a:solidFill>
                  <a:srgbClr val="005596"/>
                </a:solidFill>
              </a:rPr>
              <a:t>*</a:t>
            </a:r>
          </a:p>
        </p:txBody>
      </p:sp>
      <p:cxnSp>
        <p:nvCxnSpPr>
          <p:cNvPr id="7181" name="Gerade Verbindung 7180"/>
          <p:cNvCxnSpPr>
            <a:cxnSpLocks noChangeAspect="1"/>
          </p:cNvCxnSpPr>
          <p:nvPr/>
        </p:nvCxnSpPr>
        <p:spPr bwMode="auto">
          <a:xfrm flipV="1">
            <a:off x="5520376" y="2780930"/>
            <a:ext cx="0" cy="17484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84" name="Gerade Verbindung 7183"/>
          <p:cNvCxnSpPr>
            <a:cxnSpLocks noChangeAspect="1"/>
          </p:cNvCxnSpPr>
          <p:nvPr/>
        </p:nvCxnSpPr>
        <p:spPr bwMode="auto">
          <a:xfrm flipV="1">
            <a:off x="7461584" y="2780930"/>
            <a:ext cx="0" cy="174847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feld 52"/>
          <p:cNvSpPr txBox="1">
            <a:spLocks noChangeAspect="1" noChangeArrowheads="1"/>
          </p:cNvSpPr>
          <p:nvPr/>
        </p:nvSpPr>
        <p:spPr bwMode="auto">
          <a:xfrm>
            <a:off x="7481348" y="4355223"/>
            <a:ext cx="215900" cy="225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1000" dirty="0">
                <a:solidFill>
                  <a:srgbClr val="005596"/>
                </a:solidFill>
              </a:rPr>
              <a:t>*</a:t>
            </a:r>
          </a:p>
        </p:txBody>
      </p:sp>
      <p:sp>
        <p:nvSpPr>
          <p:cNvPr id="51" name="Textfeld 53"/>
          <p:cNvSpPr txBox="1">
            <a:spLocks noChangeAspect="1" noChangeArrowheads="1"/>
          </p:cNvSpPr>
          <p:nvPr/>
        </p:nvSpPr>
        <p:spPr bwMode="auto">
          <a:xfrm>
            <a:off x="5522844" y="4355702"/>
            <a:ext cx="142875" cy="225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1000" dirty="0">
                <a:solidFill>
                  <a:srgbClr val="005596"/>
                </a:solidFill>
              </a:rPr>
              <a:t>1</a:t>
            </a:r>
          </a:p>
        </p:txBody>
      </p:sp>
      <p:cxnSp>
        <p:nvCxnSpPr>
          <p:cNvPr id="31" name="Gerade Verbindung 30"/>
          <p:cNvCxnSpPr/>
          <p:nvPr/>
        </p:nvCxnSpPr>
        <p:spPr bwMode="auto">
          <a:xfrm>
            <a:off x="839856" y="5121188"/>
            <a:ext cx="255628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Raute 35"/>
          <p:cNvSpPr/>
          <p:nvPr>
            <p:custDataLst>
              <p:tags r:id="rId1"/>
            </p:custDataLst>
          </p:nvPr>
        </p:nvSpPr>
        <p:spPr bwMode="gray">
          <a:xfrm>
            <a:off x="1988282" y="2780929"/>
            <a:ext cx="259431" cy="410009"/>
          </a:xfrm>
          <a:prstGeom prst="diamond">
            <a:avLst/>
          </a:prstGeom>
          <a:solidFill>
            <a:srgbClr val="7A51C5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50000"/>
              </a:spcBef>
              <a:buClr>
                <a:srgbClr val="39A9DC"/>
              </a:buClr>
              <a:buSzPct val="80000"/>
              <a:buFont typeface="Wingdings" pitchFamily="2" charset="2"/>
              <a:buNone/>
            </a:pPr>
            <a:endParaRPr lang="en-US" sz="1800" smtClean="0">
              <a:solidFill>
                <a:srgbClr val="005596"/>
              </a:solidFill>
            </a:endParaRPr>
          </a:p>
        </p:txBody>
      </p:sp>
      <p:sp>
        <p:nvSpPr>
          <p:cNvPr id="38" name="Raute 37"/>
          <p:cNvSpPr/>
          <p:nvPr>
            <p:custDataLst>
              <p:tags r:id="rId2"/>
            </p:custDataLst>
          </p:nvPr>
        </p:nvSpPr>
        <p:spPr bwMode="gray">
          <a:xfrm>
            <a:off x="5393128" y="2796387"/>
            <a:ext cx="259431" cy="410009"/>
          </a:xfrm>
          <a:prstGeom prst="diamond">
            <a:avLst/>
          </a:prstGeom>
          <a:solidFill>
            <a:srgbClr val="7A51C5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50000"/>
              </a:spcBef>
              <a:buClr>
                <a:srgbClr val="39A9DC"/>
              </a:buClr>
              <a:buSzPct val="80000"/>
              <a:buFont typeface="Wingdings" pitchFamily="2" charset="2"/>
              <a:buNone/>
            </a:pPr>
            <a:endParaRPr lang="en-US" sz="1800" smtClean="0">
              <a:solidFill>
                <a:srgbClr val="005596"/>
              </a:solidFill>
            </a:endParaRPr>
          </a:p>
        </p:txBody>
      </p:sp>
      <p:sp>
        <p:nvSpPr>
          <p:cNvPr id="39" name="Raute 38"/>
          <p:cNvSpPr/>
          <p:nvPr>
            <p:custDataLst>
              <p:tags r:id="rId3"/>
            </p:custDataLst>
          </p:nvPr>
        </p:nvSpPr>
        <p:spPr bwMode="gray">
          <a:xfrm>
            <a:off x="7317773" y="2780930"/>
            <a:ext cx="259431" cy="410009"/>
          </a:xfrm>
          <a:prstGeom prst="diamond">
            <a:avLst/>
          </a:prstGeom>
          <a:solidFill>
            <a:srgbClr val="7A51C5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50000"/>
              </a:spcBef>
              <a:buClr>
                <a:srgbClr val="39A9DC"/>
              </a:buClr>
              <a:buSzPct val="80000"/>
              <a:buFont typeface="Wingdings" pitchFamily="2" charset="2"/>
              <a:buNone/>
            </a:pPr>
            <a:endParaRPr lang="en-US" sz="1800" smtClean="0">
              <a:solidFill>
                <a:srgbClr val="005596"/>
              </a:solidFill>
            </a:endParaRPr>
          </a:p>
        </p:txBody>
      </p:sp>
      <p:sp>
        <p:nvSpPr>
          <p:cNvPr id="40" name="Ellipse 39"/>
          <p:cNvSpPr>
            <a:spLocks noChangeAspect="1"/>
          </p:cNvSpPr>
          <p:nvPr/>
        </p:nvSpPr>
        <p:spPr bwMode="auto">
          <a:xfrm>
            <a:off x="899616" y="1366638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V</a:t>
            </a:r>
          </a:p>
        </p:txBody>
      </p:sp>
      <p:sp>
        <p:nvSpPr>
          <p:cNvPr id="41" name="Ellipse 40"/>
          <p:cNvSpPr>
            <a:spLocks noChangeAspect="1"/>
          </p:cNvSpPr>
          <p:nvPr/>
        </p:nvSpPr>
        <p:spPr bwMode="auto">
          <a:xfrm>
            <a:off x="4840364" y="1383951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V</a:t>
            </a:r>
          </a:p>
        </p:txBody>
      </p:sp>
      <p:sp>
        <p:nvSpPr>
          <p:cNvPr id="42" name="Ellipse 41"/>
          <p:cNvSpPr>
            <a:spLocks noChangeAspect="1"/>
          </p:cNvSpPr>
          <p:nvPr/>
        </p:nvSpPr>
        <p:spPr bwMode="auto">
          <a:xfrm>
            <a:off x="863520" y="4597962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V</a:t>
            </a:r>
          </a:p>
        </p:txBody>
      </p:sp>
      <p:sp>
        <p:nvSpPr>
          <p:cNvPr id="43" name="Ellipse 42"/>
          <p:cNvSpPr>
            <a:spLocks noChangeAspect="1"/>
          </p:cNvSpPr>
          <p:nvPr/>
        </p:nvSpPr>
        <p:spPr bwMode="auto">
          <a:xfrm>
            <a:off x="4006721" y="4607966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V</a:t>
            </a:r>
          </a:p>
        </p:txBody>
      </p:sp>
      <p:sp>
        <p:nvSpPr>
          <p:cNvPr id="45" name="Ellipse 44"/>
          <p:cNvSpPr>
            <a:spLocks noChangeAspect="1"/>
          </p:cNvSpPr>
          <p:nvPr/>
        </p:nvSpPr>
        <p:spPr bwMode="auto">
          <a:xfrm>
            <a:off x="6660256" y="4599532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V</a:t>
            </a:r>
          </a:p>
        </p:txBody>
      </p:sp>
      <p:sp>
        <p:nvSpPr>
          <p:cNvPr id="46" name="Textfeld 61"/>
          <p:cNvSpPr txBox="1">
            <a:spLocks noChangeArrowheads="1"/>
          </p:cNvSpPr>
          <p:nvPr/>
        </p:nvSpPr>
        <p:spPr bwMode="auto">
          <a:xfrm>
            <a:off x="2247712" y="3655169"/>
            <a:ext cx="1244167" cy="395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800" dirty="0" smtClean="0">
                <a:solidFill>
                  <a:srgbClr val="005596"/>
                </a:solidFill>
              </a:rPr>
              <a:t>/Deckung </a:t>
            </a:r>
            <a:endParaRPr lang="de-DE" sz="800" dirty="0">
              <a:solidFill>
                <a:srgbClr val="005596"/>
              </a:solidFill>
            </a:endParaRPr>
          </a:p>
          <a:p>
            <a:pPr eaLnBrk="1" hangingPunct="1">
              <a:spcAft>
                <a:spcPts val="600"/>
              </a:spcAft>
            </a:pPr>
            <a:r>
              <a:rPr lang="de-DE" sz="800" dirty="0" smtClean="0">
                <a:solidFill>
                  <a:srgbClr val="005596"/>
                </a:solidFill>
              </a:rPr>
              <a:t>&lt;&lt;</a:t>
            </a:r>
            <a:r>
              <a:rPr lang="de-DE" sz="800" dirty="0" err="1" smtClean="0">
                <a:solidFill>
                  <a:srgbClr val="005596"/>
                </a:solidFill>
              </a:rPr>
              <a:t>derived</a:t>
            </a:r>
            <a:r>
              <a:rPr lang="de-DE" sz="800" dirty="0" smtClean="0">
                <a:solidFill>
                  <a:srgbClr val="005596"/>
                </a:solidFill>
              </a:rPr>
              <a:t> </a:t>
            </a:r>
            <a:r>
              <a:rPr lang="de-DE" sz="800" dirty="0" err="1" smtClean="0">
                <a:solidFill>
                  <a:srgbClr val="005596"/>
                </a:solidFill>
              </a:rPr>
              <a:t>union</a:t>
            </a:r>
            <a:r>
              <a:rPr lang="de-DE" sz="800" dirty="0" smtClean="0">
                <a:solidFill>
                  <a:srgbClr val="005596"/>
                </a:solidFill>
              </a:rPr>
              <a:t>&gt;&gt;</a:t>
            </a:r>
            <a:endParaRPr lang="de-DE" sz="800" dirty="0">
              <a:solidFill>
                <a:srgbClr val="005596"/>
              </a:solidFill>
            </a:endParaRPr>
          </a:p>
        </p:txBody>
      </p:sp>
      <p:sp>
        <p:nvSpPr>
          <p:cNvPr id="47" name="Textfeld 61"/>
          <p:cNvSpPr txBox="1">
            <a:spLocks noChangeArrowheads="1"/>
          </p:cNvSpPr>
          <p:nvPr/>
        </p:nvSpPr>
        <p:spPr bwMode="auto">
          <a:xfrm>
            <a:off x="5637490" y="3633646"/>
            <a:ext cx="1238766" cy="195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800" dirty="0" smtClean="0">
                <a:solidFill>
                  <a:srgbClr val="005596"/>
                </a:solidFill>
              </a:rPr>
              <a:t>&lt;&lt;</a:t>
            </a:r>
            <a:r>
              <a:rPr lang="de-DE" sz="800" dirty="0" err="1" smtClean="0">
                <a:solidFill>
                  <a:srgbClr val="005596"/>
                </a:solidFill>
              </a:rPr>
              <a:t>subsets</a:t>
            </a:r>
            <a:r>
              <a:rPr lang="de-DE" sz="800" dirty="0" smtClean="0">
                <a:solidFill>
                  <a:srgbClr val="005596"/>
                </a:solidFill>
              </a:rPr>
              <a:t> Deckung&gt;&gt;</a:t>
            </a:r>
            <a:endParaRPr lang="de-DE" sz="800" dirty="0">
              <a:solidFill>
                <a:srgbClr val="005596"/>
              </a:solidFill>
            </a:endParaRPr>
          </a:p>
        </p:txBody>
      </p:sp>
      <p:sp>
        <p:nvSpPr>
          <p:cNvPr id="48" name="Textfeld 61"/>
          <p:cNvSpPr txBox="1">
            <a:spLocks noChangeArrowheads="1"/>
          </p:cNvSpPr>
          <p:nvPr/>
        </p:nvSpPr>
        <p:spPr bwMode="auto">
          <a:xfrm>
            <a:off x="7585850" y="3643171"/>
            <a:ext cx="1305670" cy="195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800" dirty="0" smtClean="0">
                <a:solidFill>
                  <a:srgbClr val="005596"/>
                </a:solidFill>
              </a:rPr>
              <a:t>&lt;&lt;</a:t>
            </a:r>
            <a:r>
              <a:rPr lang="de-DE" sz="800" dirty="0" err="1" smtClean="0">
                <a:solidFill>
                  <a:srgbClr val="005596"/>
                </a:solidFill>
              </a:rPr>
              <a:t>subsets</a:t>
            </a:r>
            <a:r>
              <a:rPr lang="de-DE" sz="800" dirty="0" smtClean="0">
                <a:solidFill>
                  <a:srgbClr val="005596"/>
                </a:solidFill>
              </a:rPr>
              <a:t> Deckung&gt;&gt;</a:t>
            </a:r>
            <a:endParaRPr lang="de-DE" sz="800" dirty="0">
              <a:solidFill>
                <a:srgbClr val="005596"/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III.H-</a:t>
            </a:r>
            <a:fld id="{21FBF85A-D7A6-488B-8C2B-F7E0D6843921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09941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C34516F-36B6-4E0E-B12F-DAB0AC9A7A8E}" type="datetime1">
              <a:rPr lang="de-DE" smtClean="0">
                <a:solidFill>
                  <a:srgbClr val="FFFFFF"/>
                </a:solidFill>
              </a:rPr>
              <a:t>15.04.2015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18818"/>
          <a:lstStyle/>
          <a:p>
            <a:pPr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  <a:tab pos="7170953" algn="l"/>
                <a:tab pos="7722565" algn="l"/>
              </a:tabLst>
            </a:pPr>
            <a:r>
              <a:rPr lang="de-DE" dirty="0"/>
              <a:t>Demo: </a:t>
            </a:r>
            <a:r>
              <a:rPr lang="de-DE" err="1" smtClean="0"/>
              <a:t>Derived</a:t>
            </a:r>
            <a:r>
              <a:rPr lang="de-DE" smtClean="0"/>
              <a:t> Union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III.H-</a:t>
            </a:r>
            <a:fld id="{21FBF85A-D7A6-488B-8C2B-F7E0D6843921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1017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C34516F-36B6-4E0E-B12F-DAB0AC9A7A8E}" type="datetime1">
              <a:rPr lang="de-DE" smtClean="0">
                <a:solidFill>
                  <a:srgbClr val="FFFFFF"/>
                </a:solidFill>
              </a:rPr>
              <a:t>15.04.2015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18818"/>
          <a:lstStyle/>
          <a:p>
            <a:pPr lvl="0"/>
            <a:r>
              <a:rPr lang="de-DE" dirty="0"/>
              <a:t>Übungen zu Kapitel </a:t>
            </a:r>
            <a:r>
              <a:rPr lang="de-DE" dirty="0" smtClean="0"/>
              <a:t>III.H: </a:t>
            </a:r>
            <a:r>
              <a:rPr lang="de-DE" dirty="0" err="1"/>
              <a:t>Derived</a:t>
            </a:r>
            <a:r>
              <a:rPr lang="de-DE" dirty="0"/>
              <a:t> </a:t>
            </a:r>
            <a:r>
              <a:rPr lang="de-DE" dirty="0" err="1"/>
              <a:t>Unions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III.H-</a:t>
            </a:r>
            <a:fld id="{21FBF85A-D7A6-488B-8C2B-F7E0D6843921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4052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FxNFDejEuAWw0JNbIW.g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PqVuCTp6Ea5gQcd33s.b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zKyYfcen0GY7Wqjy8ypG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zKyYfcen0GY7Wqjy8ypG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zKyYfcen0GY7Wqjy8ypG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FxNFDejEuAWw0JNbIW.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zKyYfcen0GY7Wqjy8ypG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zKyYfcen0GY7Wqjy8ypG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zKyYfcen0GY7Wqjy8ypG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PqVuCTp6Ea5gQcd33s.b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zKyYfcen0GY7Wqjy8ypG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zKyYfcen0GY7Wqjy8ypG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zKyYfcen0GY7Wqjy8ypGQ"/>
</p:tagLst>
</file>

<file path=ppt/theme/theme1.xml><?xml version="1.0" encoding="utf-8"?>
<a:theme xmlns:a="http://schemas.openxmlformats.org/drawingml/2006/main" name="Master - ConVista General ">
  <a:themeElements>
    <a:clrScheme name="CONVISTA">
      <a:dk1>
        <a:srgbClr val="005596"/>
      </a:dk1>
      <a:lt1>
        <a:srgbClr val="FFFFFF"/>
      </a:lt1>
      <a:dk2>
        <a:srgbClr val="585858"/>
      </a:dk2>
      <a:lt2>
        <a:srgbClr val="B2B2B2"/>
      </a:lt2>
      <a:accent1>
        <a:srgbClr val="39A9DC"/>
      </a:accent1>
      <a:accent2>
        <a:srgbClr val="EE7F00"/>
      </a:accent2>
      <a:accent3>
        <a:srgbClr val="FFFFFF"/>
      </a:accent3>
      <a:accent4>
        <a:srgbClr val="585858"/>
      </a:accent4>
      <a:accent5>
        <a:srgbClr val="B2B2B2"/>
      </a:accent5>
      <a:accent6>
        <a:srgbClr val="172D5F"/>
      </a:accent6>
      <a:hlink>
        <a:srgbClr val="005596"/>
      </a:hlink>
      <a:folHlink>
        <a:srgbClr val="585858"/>
      </a:folHlink>
    </a:clrScheme>
    <a:fontScheme name="Terms of Reference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>
          <a:solidFill>
            <a:schemeClr val="tx2"/>
          </a:solidFill>
          <a:prstDash val="solid"/>
          <a:miter lim="800000"/>
          <a:headEnd type="none" w="med" len="med"/>
          <a:tailEnd type="none" w="med" len="med"/>
        </a:ln>
        <a:effectLst/>
      </a:spPr>
      <a:bodyPr lIns="72000" tIns="72000" rIns="72000" bIns="72000" rtlCol="0" anchor="t"/>
      <a:lstStyle>
        <a:defPPr marL="180975" indent="-180975" algn="l">
          <a:lnSpc>
            <a:spcPct val="90000"/>
          </a:lnSpc>
          <a:spcBef>
            <a:spcPts val="500"/>
          </a:spcBef>
          <a:buClr>
            <a:schemeClr val="tx2"/>
          </a:buClr>
          <a:buSzPct val="100000"/>
          <a:buFont typeface="Wingdings" pitchFamily="2" charset="2"/>
          <a:buChar char="§"/>
          <a:tabLst>
            <a:tab pos="180975" algn="l"/>
          </a:tabLst>
          <a:defRPr sz="1100" dirty="0" err="1" smtClean="0">
            <a:solidFill>
              <a:schemeClr val="tx2"/>
            </a:solidFill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lIns="36000" tIns="36000" rIns="36000" bIns="36000" rtlCol="0">
        <a:spAutoFit/>
      </a:bodyPr>
      <a:lstStyle>
        <a:defPPr>
          <a:spcAft>
            <a:spcPts val="600"/>
          </a:spcAft>
          <a:defRPr sz="16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Terms of Reference Master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rms of Reference Master 2">
        <a:dk1>
          <a:srgbClr val="585858"/>
        </a:dk1>
        <a:lt1>
          <a:srgbClr val="FFFFFF"/>
        </a:lt1>
        <a:dk2>
          <a:srgbClr val="585858"/>
        </a:dk2>
        <a:lt2>
          <a:srgbClr val="B2B2B2"/>
        </a:lt2>
        <a:accent1>
          <a:srgbClr val="004C88"/>
        </a:accent1>
        <a:accent2>
          <a:srgbClr val="FF9900"/>
        </a:accent2>
        <a:accent3>
          <a:srgbClr val="FFFFFF"/>
        </a:accent3>
        <a:accent4>
          <a:srgbClr val="4A4A4A"/>
        </a:accent4>
        <a:accent5>
          <a:srgbClr val="AAB2C3"/>
        </a:accent5>
        <a:accent6>
          <a:srgbClr val="E78A00"/>
        </a:accent6>
        <a:hlink>
          <a:srgbClr val="3F649B"/>
        </a:hlink>
        <a:folHlink>
          <a:srgbClr val="A0C2A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285</Words>
  <Application>Microsoft Office PowerPoint</Application>
  <PresentationFormat>Bildschirmpräsentation (4:3)</PresentationFormat>
  <Paragraphs>117</Paragraphs>
  <Slides>8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Master - ConVista General </vt:lpstr>
      <vt:lpstr>Inhalt - Modellierung &amp; Produktdefinition</vt:lpstr>
      <vt:lpstr>Aktuelles Modell</vt:lpstr>
      <vt:lpstr>Modell mit spartenübergreifenden Basisklassen</vt:lpstr>
      <vt:lpstr>Demo: Einführung der Basisklassen</vt:lpstr>
      <vt:lpstr>Erwartete Semantik des Modells</vt:lpstr>
      <vt:lpstr>Abbildung der Semantik durch Derived Unions</vt:lpstr>
      <vt:lpstr>Demo: Derived Union</vt:lpstr>
      <vt:lpstr>Übungen zu Kapitel III.H: Derived Unions</vt:lpstr>
    </vt:vector>
  </TitlesOfParts>
  <Company>Convista Consulting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Point Master</dc:title>
  <dc:creator>ConVista Consulting AG</dc:creator>
  <dc:description>© ConVista Consulting AG 2012</dc:description>
  <cp:lastModifiedBy>Cornelius Dirmeier</cp:lastModifiedBy>
  <cp:revision>1640</cp:revision>
  <cp:lastPrinted>2012-11-19T11:42:38Z</cp:lastPrinted>
  <dcterms:created xsi:type="dcterms:W3CDTF">2005-03-22T09:36:15Z</dcterms:created>
  <dcterms:modified xsi:type="dcterms:W3CDTF">2015-04-15T06:29:04Z</dcterms:modified>
  <cp:category>Master</cp:category>
  <cp:contentStatus>RELEASED</cp:contentStatus>
</cp:coreProperties>
</file>