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"/>
  </p:notesMasterIdLst>
  <p:handoutMasterIdLst>
    <p:handoutMasterId r:id="rId8"/>
  </p:handoutMasterIdLst>
  <p:sldIdLst>
    <p:sldId id="468" r:id="rId2"/>
    <p:sldId id="469" r:id="rId3"/>
    <p:sldId id="470" r:id="rId4"/>
    <p:sldId id="471" r:id="rId5"/>
    <p:sldId id="473" r:id="rId6"/>
  </p:sldIdLst>
  <p:sldSz cx="9144000" cy="6858000" type="screen4x3"/>
  <p:notesSz cx="6718300" cy="9855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014A13F2-5EFA-49B0-88F3-20EAB2D05807}">
          <p14:sldIdLst>
            <p14:sldId id="468"/>
            <p14:sldId id="469"/>
            <p14:sldId id="470"/>
            <p14:sldId id="471"/>
            <p14:sldId id="4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559C"/>
    <a:srgbClr val="EE7F00"/>
    <a:srgbClr val="005596"/>
    <a:srgbClr val="004788"/>
    <a:srgbClr val="A6A6A6"/>
    <a:srgbClr val="BFBFBF"/>
    <a:srgbClr val="585858"/>
    <a:srgbClr val="39A9DC"/>
    <a:srgbClr val="172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368" autoAdjust="0"/>
    <p:restoredTop sz="86633" autoAdjust="0"/>
  </p:normalViewPr>
  <p:slideViewPr>
    <p:cSldViewPr snapToObjects="1" showGuides="1">
      <p:cViewPr varScale="1">
        <p:scale>
          <a:sx n="77" d="100"/>
          <a:sy n="77" d="100"/>
        </p:scale>
        <p:origin x="-1440" y="-96"/>
      </p:cViewPr>
      <p:guideLst>
        <p:guide orient="horz" pos="2160"/>
        <p:guide orient="horz" pos="3317"/>
        <p:guide orient="horz" pos="2478"/>
        <p:guide orient="horz" pos="822"/>
        <p:guide orient="horz" pos="3498"/>
        <p:guide pos="3356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822"/>
    </p:cViewPr>
  </p:sorterViewPr>
  <p:notesViewPr>
    <p:cSldViewPr snapToObjects="1" showGuides="1">
      <p:cViewPr varScale="1">
        <p:scale>
          <a:sx n="63" d="100"/>
          <a:sy n="63" d="100"/>
        </p:scale>
        <p:origin x="-3084" y="-102"/>
      </p:cViewPr>
      <p:guideLst>
        <p:guide orient="horz" pos="3104"/>
        <p:guide pos="211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4738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4738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cs typeface="+mn-cs"/>
              </a:defRPr>
            </a:lvl1pPr>
          </a:lstStyle>
          <a:p>
            <a:pPr>
              <a:defRPr/>
            </a:pPr>
            <a:fld id="{56DD5F0F-3C24-4D80-A625-C5BFD811132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7790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4738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1363"/>
            <a:ext cx="4921250" cy="3692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8" y="4680946"/>
            <a:ext cx="5375267" cy="4435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4738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cs typeface="+mn-cs"/>
              </a:defRPr>
            </a:lvl1pPr>
          </a:lstStyle>
          <a:p>
            <a:pPr>
              <a:defRPr/>
            </a:pPr>
            <a:fld id="{DA859317-F8E0-4391-80D7-7DC94CFB279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33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0"/>
          <p:cNvSpPr>
            <a:spLocks noGrp="1"/>
          </p:cNvSpPr>
          <p:nvPr>
            <p:ph type="body" sz="quarter" idx="16"/>
          </p:nvPr>
        </p:nvSpPr>
        <p:spPr>
          <a:xfrm>
            <a:off x="252480" y="1449388"/>
            <a:ext cx="8640000" cy="50038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C2AC396E-E2A7-49E7-B37E-242ECCD7A396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4" y="3198402"/>
            <a:ext cx="3420951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Kenntnisse und Themenschwerpunkte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Projekt Erfahrung (Auszug)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Vor und Nachname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Titel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C9D81748-AF58-47A3-BD85-411768FBF148}" type="datetime1">
              <a:rPr lang="de-DE" smtClean="0"/>
              <a:t>15.04.2015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717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6455" y="1484313"/>
            <a:ext cx="2486025" cy="4860925"/>
          </a:xfrm>
          <a:prstGeom prst="rect">
            <a:avLst/>
          </a:prstGeom>
        </p:spPr>
      </p:pic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FB204F86-65F6-4879-9E4E-9D527D4D3C13}" type="datetime1">
              <a:rPr lang="de-DE" smtClean="0"/>
              <a:t>15.04.2015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3446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-508" y="8620"/>
            <a:ext cx="9145016" cy="1656184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509" cy="686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hteck 15"/>
          <p:cNvSpPr/>
          <p:nvPr userDrawn="1"/>
        </p:nvSpPr>
        <p:spPr bwMode="auto">
          <a:xfrm>
            <a:off x="0" y="4572508"/>
            <a:ext cx="9144508" cy="2291430"/>
          </a:xfrm>
          <a:prstGeom prst="rect">
            <a:avLst/>
          </a:prstGeom>
          <a:solidFill>
            <a:srgbClr val="A6A6A6">
              <a:alpha val="80000"/>
            </a:srgbClr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dirty="0" smtClean="0">
              <a:sym typeface="Arial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1519" y="5651068"/>
            <a:ext cx="8640000" cy="73026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sz="1600" baseline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</a:lstStyle>
          <a:p>
            <a:pPr algn="l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Date, etc </a:t>
            </a:r>
            <a:r>
              <a:rPr lang="de-DE" dirty="0" smtClean="0"/>
              <a:t>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519" y="4833156"/>
            <a:ext cx="8640000" cy="792088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Headline (Arial, 24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</a:p>
        </p:txBody>
      </p:sp>
      <p:sp>
        <p:nvSpPr>
          <p:cNvPr id="18" name="Rechteck 2"/>
          <p:cNvSpPr/>
          <p:nvPr userDrawn="1"/>
        </p:nvSpPr>
        <p:spPr bwMode="gray">
          <a:xfrm>
            <a:off x="6882972" y="6417332"/>
            <a:ext cx="2052638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de-DE" sz="1000" b="0" dirty="0" smtClean="0">
                <a:solidFill>
                  <a:schemeClr val="bg1"/>
                </a:solidFill>
                <a:cs typeface="+mn-cs"/>
              </a:rPr>
              <a:t>© Faktor Zehn AG 2012</a:t>
            </a:r>
            <a:endParaRPr lang="de-DE" sz="1000" b="0" dirty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1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Logo_blau.g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622996" y="297026"/>
            <a:ext cx="2089464" cy="719705"/>
          </a:xfrm>
          <a:prstGeom prst="rect">
            <a:avLst/>
          </a:prstGeom>
          <a:effectLst>
            <a:outerShdw sx="1000" sy="1000" algn="tl" rotWithShape="0">
              <a:prstClr val="black"/>
            </a:outerShdw>
          </a:effectLst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80" y="-11507"/>
            <a:ext cx="9172391" cy="6876000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244284" y="6677130"/>
            <a:ext cx="8612192" cy="180870"/>
          </a:xfrm>
          <a:prstGeom prst="rect">
            <a:avLst/>
          </a:prstGeom>
        </p:spPr>
        <p:txBody>
          <a:bodyPr wrap="square" lIns="0" tIns="0" rIns="36000" bIns="0" anchor="ctr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noProof="0" dirty="0" smtClean="0">
                <a:solidFill>
                  <a:schemeClr val="tx1"/>
                </a:solidFill>
              </a:rPr>
              <a:t>Germany 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Switzerland  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</a:t>
            </a:r>
            <a:r>
              <a:rPr lang="en-US" sz="800" b="1" kern="120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UK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South Africa      Austria      Spain      USA      Hungary  </a:t>
            </a:r>
            <a:r>
              <a:rPr lang="en-US" sz="800" b="1" noProof="0" dirty="0" smtClean="0">
                <a:solidFill>
                  <a:schemeClr val="tx1"/>
                </a:solidFill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</a:t>
            </a:r>
            <a:r>
              <a:rPr lang="en-US" sz="800" b="1" kern="1200" baseline="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Russia      Serbia      Italy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endParaRPr lang="en-US" sz="800" b="1" kern="1200" noProof="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7893" y="2420888"/>
            <a:ext cx="4948214" cy="13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868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284" y="1448780"/>
            <a:ext cx="8640000" cy="52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eck 9"/>
          <p:cNvSpPr/>
          <p:nvPr userDrawn="1"/>
        </p:nvSpPr>
        <p:spPr bwMode="auto">
          <a:xfrm>
            <a:off x="-508" y="620688"/>
            <a:ext cx="9145016" cy="699531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9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0FB3CEFB-3F85-4F96-955D-6155055D16B8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56116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84CE062F-145E-403F-B899-B5717963A3C2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0825" y="1808163"/>
            <a:ext cx="8640763" cy="468153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D1DC0167-92C6-4833-9E5C-DA92D3F708DF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283968" y="6678000"/>
            <a:ext cx="576064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III.I-</a:t>
            </a:r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4943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ECCE0927-057C-425A-A976-D5E87BEF9842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367A958C-DC98-4C85-BAF8-6F33BF1AEFDC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825" y="1089466"/>
            <a:ext cx="8640000" cy="5585551"/>
          </a:xfrm>
          <a:prstGeom prst="rect">
            <a:avLst/>
          </a:prstGeom>
        </p:spPr>
      </p:pic>
      <p:sp>
        <p:nvSpPr>
          <p:cNvPr id="11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67453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007E559F-8E00-4A23-9E42-03B018963A33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52000" y="1088740"/>
            <a:ext cx="8640000" cy="558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5506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smtClean="0"/>
              <a:t>Click to format text (Arial, 14 pt)</a:t>
            </a:r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en-US" noProof="0" smtClean="0"/>
              <a:t>Add picture by clicking graphic symbol</a:t>
            </a:r>
            <a:endParaRPr lang="en-US" noProof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Customer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Line of Business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Period of Time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Your Contact</a:t>
            </a:r>
            <a:r>
              <a:rPr lang="en-US" sz="1200" b="1" kern="1200" baseline="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 Person</a:t>
            </a:r>
            <a:endParaRPr lang="en-US" sz="1200" b="1" kern="1200" noProof="0" dirty="0" smtClean="0">
              <a:solidFill>
                <a:srgbClr val="00559C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10,5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0" kern="1200" noProof="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month (s)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50" b="0" kern="1200" noProof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noProof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7E87C125-04D9-41D4-BACE-5EE8561B1AB5}" type="datetime1">
              <a:rPr lang="de-DE" smtClean="0"/>
              <a:t>15.04.2015</a:t>
            </a:fld>
            <a:endParaRPr lang="de-DE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Kunde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Branche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Zeitraum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Ihre Kontaktperson</a:t>
            </a: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10,5 pt)</a:t>
            </a:r>
            <a:endParaRPr lang="de-DE" dirty="0" smtClean="0"/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0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Monat (e)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050" b="0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8F2798D0-9448-4FA5-B8B4-0623D1B22096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77524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5" y="3198402"/>
            <a:ext cx="3282946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Skills and Main Topics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Project Experience  (</a:t>
            </a:r>
            <a:r>
              <a:rPr lang="de-DE" sz="1400" b="1" kern="1200" dirty="0" err="1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Extract</a:t>
            </a: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First and Family 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Title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88EB11B2-E142-4774-88C9-F01B09B679D2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2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 preferRelativeResize="0">
            <a:picLocks noChangeArrowheads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1520" y="667800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 preferRelativeResize="0">
            <a:picLocks noChangeArrowheads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2000" y="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0" name="Textplatzhalter 24"/>
          <p:cNvSpPr>
            <a:spLocks noGrp="1"/>
          </p:cNvSpPr>
          <p:nvPr userDrawn="1">
            <p:ph type="body" idx="1"/>
          </p:nvPr>
        </p:nvSpPr>
        <p:spPr bwMode="auto">
          <a:xfrm>
            <a:off x="250825" y="1449388"/>
            <a:ext cx="86400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sz="1600" dirty="0" smtClean="0"/>
              <a:t>First </a:t>
            </a:r>
            <a:r>
              <a:rPr lang="de-DE" sz="1600" dirty="0" err="1" smtClean="0"/>
              <a:t>level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bullet</a:t>
            </a:r>
            <a:r>
              <a:rPr lang="de-DE" sz="1600" dirty="0" smtClean="0"/>
              <a:t> (Arial, 16 </a:t>
            </a:r>
            <a:r>
              <a:rPr lang="de-DE" sz="1600" dirty="0" err="1" smtClean="0"/>
              <a:t>pt</a:t>
            </a:r>
            <a:r>
              <a:rPr lang="de-DE" sz="1600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sz="1400" dirty="0" smtClean="0"/>
              <a:t>Second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bulles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4"/>
            <a:r>
              <a:rPr lang="de-DE" sz="1400" dirty="0" smtClean="0"/>
              <a:t>Third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6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7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8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10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83588" y="6677130"/>
            <a:ext cx="180000" cy="18000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 |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Rechteck 18"/>
          <p:cNvSpPr/>
          <p:nvPr userDrawn="1"/>
        </p:nvSpPr>
        <p:spPr>
          <a:xfrm>
            <a:off x="6840252" y="6677130"/>
            <a:ext cx="2051483" cy="18087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© </a:t>
            </a:r>
            <a:r>
              <a:rPr lang="en-US" sz="700" b="1" kern="120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Faktor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baseline="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Zehn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AG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Titelplatzhalter 21"/>
          <p:cNvSpPr>
            <a:spLocks noGrp="1"/>
          </p:cNvSpPr>
          <p:nvPr userDrawn="1"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572EEEAF-A1B3-4F22-BFF7-AC1339DC4725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Straight Connector 7"/>
          <p:cNvCxnSpPr/>
          <p:nvPr userDrawn="1"/>
        </p:nvCxnSpPr>
        <p:spPr>
          <a:xfrm>
            <a:off x="250824" y="1088740"/>
            <a:ext cx="8640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7" r:id="rId3"/>
    <p:sldLayoutId id="2147483688" r:id="rId4"/>
    <p:sldLayoutId id="2147483691" r:id="rId5"/>
    <p:sldLayoutId id="2147483700" r:id="rId6"/>
    <p:sldLayoutId id="2147483674" r:id="rId7"/>
    <p:sldLayoutId id="2147483704" r:id="rId8"/>
    <p:sldLayoutId id="2147483675" r:id="rId9"/>
    <p:sldLayoutId id="2147483705" r:id="rId10"/>
    <p:sldLayoutId id="2147483702" r:id="rId11"/>
    <p:sldLayoutId id="2147483679" r:id="rId12"/>
    <p:sldLayoutId id="2147483692" r:id="rId13"/>
    <p:sldLayoutId id="2147483701" r:id="rId14"/>
  </p:sldLayoutIdLst>
  <p:transition spd="slow"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2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5pPr>
      <a:lvl6pPr marL="4572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9pPr>
    </p:titleStyle>
    <p:bodyStyle>
      <a:lvl1pPr marL="0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kumimoji="1" lang="de-DE" sz="1600" b="0">
          <a:solidFill>
            <a:schemeClr val="tx2"/>
          </a:solidFill>
          <a:latin typeface="+mn-lt"/>
          <a:ea typeface="+mn-ea"/>
          <a:cs typeface="+mn-cs"/>
        </a:defRPr>
      </a:lvl1pPr>
      <a:lvl2pPr marL="173038" indent="-173038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tabLst/>
        <a:defRPr sz="1600">
          <a:solidFill>
            <a:schemeClr val="tx2"/>
          </a:solidFill>
          <a:latin typeface="+mn-lt"/>
        </a:defRPr>
      </a:lvl2pPr>
      <a:lvl3pPr marL="173038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3pPr>
      <a:lvl4pPr marL="361950" indent="-188913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4pPr>
      <a:lvl5pPr marL="361950" indent="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5pPr>
      <a:lvl6pPr marL="536575" indent="-174625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6pPr>
      <a:lvl7pPr marL="536575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200">
          <a:solidFill>
            <a:schemeClr val="tx2"/>
          </a:solidFill>
          <a:latin typeface="+mn-lt"/>
        </a:defRPr>
      </a:lvl7pPr>
      <a:lvl8pPr marL="725488" indent="-188913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tabLst>
          <a:tab pos="725488" algn="l"/>
        </a:tabLst>
        <a:defRPr sz="1200" baseline="0">
          <a:solidFill>
            <a:schemeClr val="tx2"/>
          </a:solidFill>
          <a:latin typeface="+mn-lt"/>
        </a:defRPr>
      </a:lvl8pPr>
      <a:lvl9pPr marL="725488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000" baseline="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1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 - Modellierung &amp; Produktdefinition</a:t>
            </a:r>
            <a:endParaRPr lang="pt-BR" dirty="0" smtClean="0"/>
          </a:p>
        </p:txBody>
      </p:sp>
      <p:sp>
        <p:nvSpPr>
          <p:cNvPr id="12312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250825" y="6678613"/>
            <a:ext cx="612775" cy="17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5pPr>
            <a:lvl6pPr marL="2514600" indent="-228600" defTabSz="3571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6pPr>
            <a:lvl7pPr marL="2971800" indent="-228600" defTabSz="3571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7pPr>
            <a:lvl8pPr marL="3429000" indent="-228600" defTabSz="3571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8pPr>
            <a:lvl9pPr marL="3886200" indent="-228600" defTabSz="3571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9pPr>
          </a:lstStyle>
          <a:p>
            <a:pPr defTabSz="357188" eaLnBrk="1"/>
            <a:fld id="{01425F9F-3DEA-4AB4-9C0E-2EF5CC100863}" type="datetime1">
              <a:rPr lang="de-DE" sz="700" smtClean="0">
                <a:solidFill>
                  <a:srgbClr val="FFFFFF"/>
                </a:solidFill>
              </a:rPr>
              <a:t>15.04.2015</a:t>
            </a:fld>
            <a:endParaRPr lang="de-DE" sz="700">
              <a:solidFill>
                <a:srgbClr val="FFFFFF"/>
              </a:solidFill>
            </a:endParaRPr>
          </a:p>
        </p:txBody>
      </p:sp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58925"/>
              </p:ext>
            </p:extLst>
          </p:nvPr>
        </p:nvGraphicFramePr>
        <p:xfrm>
          <a:off x="267793" y="1232756"/>
          <a:ext cx="6068403" cy="5084209"/>
        </p:xfrm>
        <a:graphic>
          <a:graphicData uri="http://schemas.openxmlformats.org/drawingml/2006/table">
            <a:tbl>
              <a:tblPr/>
              <a:tblGrid>
                <a:gridCol w="6068403"/>
              </a:tblGrid>
              <a:tr h="281147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endParaRPr lang="de-DE" sz="1200" b="1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539750" algn="l"/>
                        </a:tabLst>
                      </a:pPr>
                      <a:endParaRPr kumimoji="0" lang="en-US" sz="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907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2400" b="1" dirty="0" smtClean="0"/>
                        <a:t>III.I Testunterstützung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4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39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endParaRPr lang="de-DE" sz="1200" b="0" dirty="0" smtClean="0"/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1025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200" b="0" dirty="0" smtClean="0"/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7568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B510EE1-5E6B-45AA-BBE0-871AC07379D3}" type="datetime1">
              <a:rPr lang="de-DE" smtClean="0">
                <a:solidFill>
                  <a:srgbClr val="FFFFFF"/>
                </a:solidFill>
              </a:rPr>
              <a:t>15.04.2015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/>
              <a:t>Testen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377582"/>
            <a:ext cx="7884876" cy="4246562"/>
          </a:xfrm>
          <a:ln/>
        </p:spPr>
        <p:txBody>
          <a:bodyPr/>
          <a:lstStyle/>
          <a:p>
            <a:pPr marL="366798" indent="-285750"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Unit </a:t>
            </a:r>
            <a:r>
              <a:rPr lang="de-DE" dirty="0" err="1"/>
              <a:t>Testing</a:t>
            </a:r>
            <a:r>
              <a:rPr lang="de-DE" dirty="0"/>
              <a:t> ohne produktive Produktdaten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Verwendung von </a:t>
            </a:r>
            <a:r>
              <a:rPr lang="de-DE" dirty="0" err="1"/>
              <a:t>JUnit</a:t>
            </a:r>
            <a:r>
              <a:rPr lang="de-DE" dirty="0"/>
              <a:t> für Modultests / einzelne Funktionen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Testfälle können unabhängig von produktiven Produktdaten sein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Isoliertes Testen möglich, Testfälle verwenden nicht die gleichen Testdaten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Testen von Spezialfällen möglich (die möglicherweise durch </a:t>
            </a:r>
            <a:r>
              <a:rPr lang="de-DE" dirty="0"/>
              <a:t>produktive Produktdaten (noch) </a:t>
            </a:r>
            <a:r>
              <a:rPr lang="de-DE" dirty="0"/>
              <a:t>nicht abgebildet werden)</a:t>
            </a:r>
          </a:p>
          <a:p>
            <a:pPr marL="366798" indent="-285750">
              <a:spcBef>
                <a:spcPts val="600"/>
              </a:spcBef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Fachliche Tests mit dem Faktor-IPS Testwerkzeug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Integrationstest von Produktdaten &amp; Modell/</a:t>
            </a:r>
            <a:r>
              <a:rPr lang="de-DE" dirty="0" err="1"/>
              <a:t>Sourcecode</a:t>
            </a:r>
            <a:endParaRPr lang="de-DE" dirty="0"/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Fachliche Tests können vom Fachbereich erstellt werden	</a:t>
            </a:r>
          </a:p>
          <a:p>
            <a:pPr marL="366798" indent="-285750">
              <a:spcBef>
                <a:spcPts val="600"/>
              </a:spcBef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Testfälle und die benötigten Testdaten bilden </a:t>
            </a:r>
            <a:r>
              <a:rPr lang="de-DE" dirty="0" smtClean="0"/>
              <a:t>eine </a:t>
            </a:r>
            <a:r>
              <a:rPr lang="de-DE" dirty="0"/>
              <a:t>Einheit, werden zusammen mit dem </a:t>
            </a:r>
            <a:r>
              <a:rPr lang="de-DE" dirty="0" err="1"/>
              <a:t>Sourcecode</a:t>
            </a:r>
            <a:r>
              <a:rPr lang="de-DE" dirty="0"/>
              <a:t> </a:t>
            </a:r>
            <a:r>
              <a:rPr lang="de-DE" dirty="0" smtClean="0"/>
              <a:t>im Werkzeug für die Versionskontrolle verwaltet 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III.I-</a:t>
            </a:r>
            <a:fld id="{21FBF85A-D7A6-488B-8C2B-F7E0D6843921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63015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691707F-E559-41C7-9DC9-513E2A19F237}" type="datetime1">
              <a:rPr lang="de-DE" smtClean="0">
                <a:solidFill>
                  <a:srgbClr val="FFFFFF"/>
                </a:solidFill>
              </a:rPr>
              <a:t>15.04.2015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 dirty="0" smtClean="0"/>
              <a:t>Testen mit dem </a:t>
            </a:r>
            <a:r>
              <a:rPr lang="de-DE" dirty="0" err="1" smtClean="0"/>
              <a:t>InMemoryRepository</a:t>
            </a:r>
            <a:endParaRPr lang="de-DE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80057" y="1376363"/>
            <a:ext cx="8611463" cy="4246562"/>
          </a:xfrm>
          <a:ln/>
        </p:spPr>
        <p:txBody>
          <a:bodyPr/>
          <a:lstStyle/>
          <a:p>
            <a:r>
              <a:rPr lang="de-DE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Repository erzeugen</a:t>
            </a:r>
          </a:p>
          <a:p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InMemoryRuntimeRepository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repository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InMemoryRuntimeRepository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Produkt erzeugen</a:t>
            </a:r>
            <a:endParaRPr lang="de-DE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HausratProdukt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produkt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HausratProdukt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repository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, "4711", "HR-Optimal", "2013-01");</a:t>
            </a:r>
          </a:p>
          <a:p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de-DE" sz="1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Anpassungstufe</a:t>
            </a:r>
            <a:r>
              <a:rPr lang="de-DE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erzeugen und Gültig-Ab Datum setzen (</a:t>
            </a:r>
            <a:r>
              <a:rPr lang="de-DE" sz="1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ValidFrom</a:t>
            </a:r>
            <a:r>
              <a:rPr lang="de-DE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de-DE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HausratProduktAnpStufe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as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HausratProduktAnpStufe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produkt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as.setValidFrom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DateTime.</a:t>
            </a:r>
            <a:r>
              <a:rPr lang="de-DE" sz="1400" i="1" dirty="0" err="1">
                <a:latin typeface="Courier New" pitchFamily="49" charset="0"/>
                <a:cs typeface="Courier New" pitchFamily="49" charset="0"/>
              </a:rPr>
              <a:t>parseIso</a:t>
            </a:r>
            <a:r>
              <a:rPr lang="de-DE" sz="1400" i="1" dirty="0">
                <a:latin typeface="Courier New" pitchFamily="49" charset="0"/>
                <a:cs typeface="Courier New" pitchFamily="49" charset="0"/>
              </a:rPr>
              <a:t>("2013-01-01"));</a:t>
            </a:r>
          </a:p>
          <a:p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Anpassungsstufe inkl. Des Produktes ins Repository ablegen</a:t>
            </a:r>
            <a:endParaRPr lang="de-DE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repository.putProductCmptGeneration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III.I-</a:t>
            </a:r>
            <a:fld id="{21FBF85A-D7A6-488B-8C2B-F7E0D6843921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15379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3BDAB8B-DBAD-40A2-A122-462784663CC5}" type="datetime1">
              <a:rPr lang="de-DE" smtClean="0">
                <a:solidFill>
                  <a:srgbClr val="FFFFFF"/>
                </a:solidFill>
              </a:rPr>
              <a:t>15.04.2015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/>
              <a:t>Demo: Unit Testing ohne produktive Produktdaten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44053" y="1376363"/>
            <a:ext cx="7280275" cy="4246562"/>
          </a:xfrm>
          <a:ln/>
        </p:spPr>
        <p:txBody>
          <a:bodyPr/>
          <a:lstStyle/>
          <a:p>
            <a:pPr marL="81048"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 smtClean="0"/>
              <a:t>Test der Methode </a:t>
            </a:r>
            <a:r>
              <a:rPr lang="de-DE" dirty="0" err="1" smtClean="0"/>
              <a:t>getVorschlagVersSumme</a:t>
            </a:r>
            <a:r>
              <a:rPr lang="de-DE" dirty="0" smtClean="0"/>
              <a:t>()</a:t>
            </a:r>
          </a:p>
          <a:p>
            <a:pPr marL="366798" indent="-285750"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endParaRPr lang="de-DE" dirty="0" smtClean="0"/>
          </a:p>
          <a:p>
            <a:pPr marL="366798" indent="-285750"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 smtClean="0"/>
              <a:t>Neuen </a:t>
            </a:r>
            <a:r>
              <a:rPr lang="de-DE" dirty="0" err="1" smtClean="0"/>
              <a:t>Junit</a:t>
            </a:r>
            <a:r>
              <a:rPr lang="de-DE" dirty="0" smtClean="0"/>
              <a:t>-Testfall anlegen</a:t>
            </a:r>
          </a:p>
          <a:p>
            <a:pPr marL="366798" indent="-285750"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 smtClean="0"/>
              <a:t>Aufbauen </a:t>
            </a:r>
            <a:r>
              <a:rPr lang="de-DE" dirty="0"/>
              <a:t>des Inhalts des </a:t>
            </a:r>
            <a:r>
              <a:rPr lang="de-DE" dirty="0" err="1" smtClean="0"/>
              <a:t>InMemoryRepositories</a:t>
            </a:r>
            <a:endParaRPr lang="de-DE" dirty="0" smtClean="0"/>
          </a:p>
          <a:p>
            <a:pPr marL="366798" indent="-285750"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endParaRPr lang="de-DE" dirty="0" smtClean="0"/>
          </a:p>
          <a:p>
            <a:pPr marL="366798" indent="-285750"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III.I-</a:t>
            </a:r>
            <a:fld id="{21FBF85A-D7A6-488B-8C2B-F7E0D6843921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64684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AD210C-00CB-4B2B-BA92-96C0E76FF739}" type="datetime1">
              <a:rPr lang="de-DE" smtClean="0">
                <a:solidFill>
                  <a:srgbClr val="FFFFFF"/>
                </a:solidFill>
              </a:rPr>
              <a:t>15.04.2015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/>
              <a:t>Demo: Fachliche Tests mit dem Faktor-IPS Testwerkzeug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78469" y="1376363"/>
            <a:ext cx="7281863" cy="4246562"/>
          </a:xfrm>
          <a:ln/>
        </p:spPr>
        <p:txBody>
          <a:bodyPr/>
          <a:lstStyle/>
          <a:p>
            <a:pPr marL="366798" indent="-285750"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Im Modellprojekt ein Testfalltyp </a:t>
            </a:r>
            <a:r>
              <a:rPr lang="de-DE" i="1" dirty="0" err="1"/>
              <a:t>BerechnungsTest</a:t>
            </a:r>
            <a:r>
              <a:rPr lang="de-DE" dirty="0"/>
              <a:t> erstellen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Eingabe und Erwartete Attribute anlegen</a:t>
            </a:r>
          </a:p>
          <a:p>
            <a:pPr marL="366798" indent="-285750">
              <a:spcBef>
                <a:spcPts val="600"/>
              </a:spcBef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Testfalltyp Klasse implementieren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Methode: </a:t>
            </a:r>
            <a:r>
              <a:rPr lang="de-DE" dirty="0" err="1"/>
              <a:t>executeBusinessFunction</a:t>
            </a:r>
            <a:r>
              <a:rPr lang="de-DE" dirty="0"/>
              <a:t>()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Methode: </a:t>
            </a:r>
            <a:r>
              <a:rPr lang="de-DE" dirty="0" err="1"/>
              <a:t>executeAsserts</a:t>
            </a:r>
            <a:r>
              <a:rPr lang="de-DE" dirty="0"/>
              <a:t>()</a:t>
            </a:r>
          </a:p>
          <a:p>
            <a:pPr marL="985886" lvl="2" indent="-164516">
              <a:buClr>
                <a:schemeClr val="tx1"/>
              </a:buClr>
              <a:buSzPct val="45000"/>
              <a:buFont typeface="Wingdings" charset="2"/>
              <a:buChar char="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Zugriff auf zusätzlich angelegte Attribute für direkt berechnete Werte</a:t>
            </a:r>
          </a:p>
          <a:p>
            <a:pPr marL="985886" lvl="2" indent="-164516">
              <a:buClr>
                <a:schemeClr val="tx1"/>
              </a:buClr>
              <a:buSzPct val="45000"/>
              <a:buFont typeface="Wingdings" charset="2"/>
              <a:buChar char="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Notation für Zuordnung Wert ↔ Eingabefeld</a:t>
            </a:r>
          </a:p>
          <a:p>
            <a:pPr marL="366798" indent="-285750">
              <a:spcBef>
                <a:spcPts val="600"/>
              </a:spcBef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Im Produktdatenprojekt Testfall erstellen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III.I-</a:t>
            </a:r>
            <a:fld id="{21FBF85A-D7A6-488B-8C2B-F7E0D6843921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95635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heme/theme1.xml><?xml version="1.0" encoding="utf-8"?>
<a:theme xmlns:a="http://schemas.openxmlformats.org/drawingml/2006/main" name="Master - ConVista General ">
  <a:themeElements>
    <a:clrScheme name="CONVISTA">
      <a:dk1>
        <a:srgbClr val="005596"/>
      </a:dk1>
      <a:lt1>
        <a:srgbClr val="FFFFFF"/>
      </a:lt1>
      <a:dk2>
        <a:srgbClr val="585858"/>
      </a:dk2>
      <a:lt2>
        <a:srgbClr val="B2B2B2"/>
      </a:lt2>
      <a:accent1>
        <a:srgbClr val="39A9DC"/>
      </a:accent1>
      <a:accent2>
        <a:srgbClr val="EE7F00"/>
      </a:accent2>
      <a:accent3>
        <a:srgbClr val="FFFFFF"/>
      </a:accent3>
      <a:accent4>
        <a:srgbClr val="585858"/>
      </a:accent4>
      <a:accent5>
        <a:srgbClr val="B2B2B2"/>
      </a:accent5>
      <a:accent6>
        <a:srgbClr val="172D5F"/>
      </a:accent6>
      <a:hlink>
        <a:srgbClr val="005596"/>
      </a:hlink>
      <a:folHlink>
        <a:srgbClr val="585858"/>
      </a:folHlink>
    </a:clrScheme>
    <a:fontScheme name="Terms of Referenc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>
          <a:solidFill>
            <a:schemeClr val="tx2"/>
          </a:solidFill>
          <a:prstDash val="solid"/>
          <a:miter lim="800000"/>
          <a:headEnd type="none" w="med" len="med"/>
          <a:tailEnd type="none" w="med" len="med"/>
        </a:ln>
        <a:effectLst/>
      </a:spPr>
      <a:bodyPr lIns="72000" tIns="72000" rIns="72000" bIns="72000" rtlCol="0" anchor="t"/>
      <a:lstStyle>
        <a:defPPr marL="180975" indent="-180975" algn="l">
          <a:lnSpc>
            <a:spcPct val="90000"/>
          </a:lnSpc>
          <a:spcBef>
            <a:spcPts val="500"/>
          </a:spcBef>
          <a:buClr>
            <a:schemeClr val="tx2"/>
          </a:buClr>
          <a:buSzPct val="100000"/>
          <a:buFont typeface="Wingdings" pitchFamily="2" charset="2"/>
          <a:buChar char="§"/>
          <a:tabLst>
            <a:tab pos="180975" algn="l"/>
          </a:tabLst>
          <a:defRPr sz="1100" dirty="0" err="1" smtClean="0">
            <a:solidFill>
              <a:schemeClr val="tx2"/>
            </a:solidFill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36000" tIns="36000" rIns="36000" bIns="36000" rtlCol="0">
        <a:spAutoFit/>
      </a:bodyPr>
      <a:lstStyle>
        <a:defPPr>
          <a:spcAft>
            <a:spcPts val="600"/>
          </a:spcAft>
          <a:defRPr sz="16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Terms of Reference Master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ms of Reference Master 2">
        <a:dk1>
          <a:srgbClr val="585858"/>
        </a:dk1>
        <a:lt1>
          <a:srgbClr val="FFFFFF"/>
        </a:lt1>
        <a:dk2>
          <a:srgbClr val="585858"/>
        </a:dk2>
        <a:lt2>
          <a:srgbClr val="B2B2B2"/>
        </a:lt2>
        <a:accent1>
          <a:srgbClr val="004C88"/>
        </a:accent1>
        <a:accent2>
          <a:srgbClr val="FF9900"/>
        </a:accent2>
        <a:accent3>
          <a:srgbClr val="FFFFFF"/>
        </a:accent3>
        <a:accent4>
          <a:srgbClr val="4A4A4A"/>
        </a:accent4>
        <a:accent5>
          <a:srgbClr val="AAB2C3"/>
        </a:accent5>
        <a:accent6>
          <a:srgbClr val="E78A00"/>
        </a:accent6>
        <a:hlink>
          <a:srgbClr val="3F649B"/>
        </a:hlink>
        <a:folHlink>
          <a:srgbClr val="A0C2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213</Words>
  <Application>Microsoft Office PowerPoint</Application>
  <PresentationFormat>Bildschirmpräsentation (4:3)</PresentationFormat>
  <Paragraphs>48</Paragraphs>
  <Slides>5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Master - ConVista General </vt:lpstr>
      <vt:lpstr>Inhalt - Modellierung &amp; Produktdefinition</vt:lpstr>
      <vt:lpstr>Testen</vt:lpstr>
      <vt:lpstr>Testen mit dem InMemoryRepository</vt:lpstr>
      <vt:lpstr>Demo: Unit Testing ohne produktive Produktdaten</vt:lpstr>
      <vt:lpstr>Demo: Fachliche Tests mit dem Faktor-IPS Testwerkzeug</vt:lpstr>
    </vt:vector>
  </TitlesOfParts>
  <Company>Convista Consulting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Master</dc:title>
  <dc:creator>ConVista Consulting AG</dc:creator>
  <dc:description>© ConVista Consulting AG 2012</dc:description>
  <cp:lastModifiedBy>Cornelius Dirmeier</cp:lastModifiedBy>
  <cp:revision>1633</cp:revision>
  <cp:lastPrinted>2012-11-19T11:42:38Z</cp:lastPrinted>
  <dcterms:created xsi:type="dcterms:W3CDTF">2005-03-22T09:36:15Z</dcterms:created>
  <dcterms:modified xsi:type="dcterms:W3CDTF">2015-04-15T06:32:45Z</dcterms:modified>
  <cp:category>Master</cp:category>
  <cp:contentStatus>RELEASED</cp:contentStatus>
</cp:coreProperties>
</file>