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365" r:id="rId2"/>
    <p:sldId id="374" r:id="rId3"/>
    <p:sldId id="375" r:id="rId4"/>
    <p:sldId id="376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65"/>
            <p14:sldId id="374"/>
            <p14:sldId id="375"/>
            <p14:sldId id="376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115" d="100"/>
          <a:sy n="115" d="100"/>
        </p:scale>
        <p:origin x="-1524" y="-114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880455" y="4706023"/>
            <a:ext cx="4943282" cy="4425295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plz und erläutern des generierten Sourcecodes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Umgang mit @generated, @generated NOT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tarifzone und erläutern des generierten Sourcecodes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der Varianten bei derived Attributes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zahlweise mit Aufzählung der Zahlweisen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wohnflaeche mit Bereich 0..&lt;null&gt;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880455" y="4706023"/>
            <a:ext cx="4943282" cy="4425295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FBAD584-8D21-4D2A-AC6E-3A1CF10E3230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82B7281-7C7C-4DFE-A3BD-29E713194CD1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087AA2E-1485-43FF-B889-F71A5AD0C141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696B26E-E14A-43B2-9884-A2EB920A15F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8555F6D-E38F-473D-9BF7-97DE8712103B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55DA413-085F-418A-B766-622B9739B559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III.B-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FE41EEC-1624-4AF7-989F-9C6AB8E2E02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151AF59-8618-44B9-84D8-B0911ABA69BC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082CFA9-6CA2-465C-98E8-95C32057BD8B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B87C2A5-214D-40B2-87BD-0FAEC400228C}" type="datetime1">
              <a:rPr lang="de-DE" smtClean="0"/>
              <a:t>17.05.2013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7572C45-1829-47B5-A148-1D8757BD1341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F8064E9-495B-4606-B706-96F1D7D84321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9669DADC-14DE-42A0-A7E8-73329AEC7678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faktorzehn.org/fips:jmergegenerato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faktorzehn.org/fips:jmergegenerato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4319972" y="6678000"/>
            <a:ext cx="504056" cy="180000"/>
          </a:xfrm>
        </p:spPr>
        <p:txBody>
          <a:bodyPr/>
          <a:lstStyle/>
          <a:p>
            <a:r>
              <a:rPr lang="de-DE" dirty="0" smtClean="0">
                <a:solidFill>
                  <a:srgbClr val="FFFFFF"/>
                </a:solidFill>
              </a:rPr>
              <a:t>III.B-</a:t>
            </a:r>
            <a:fld id="{21FBF85A-D7A6-488B-8C2B-F7E0D6843921}" type="slidenum">
              <a:rPr lang="de-DE" smtClean="0">
                <a:solidFill>
                  <a:srgbClr val="FFFFFF"/>
                </a:solidFill>
              </a:rPr>
              <a:pPr/>
              <a:t>1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09A36B-E63D-4D0F-9F13-F0B1A1F849CE}" type="datetime1">
              <a:rPr lang="de-DE" smtClean="0"/>
              <a:t>17.05.2013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8768"/>
              </p:ext>
            </p:extLst>
          </p:nvPr>
        </p:nvGraphicFramePr>
        <p:xfrm>
          <a:off x="235000" y="2350464"/>
          <a:ext cx="5996395" cy="1853280"/>
        </p:xfrm>
        <a:graphic>
          <a:graphicData uri="http://schemas.openxmlformats.org/drawingml/2006/table">
            <a:tbl>
              <a:tblPr/>
              <a:tblGrid>
                <a:gridCol w="5996395"/>
              </a:tblGrid>
              <a:tr h="1411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III.B Modellierung der Vertragsseite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III.B.1 Attribute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7826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III.B.2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0393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AD902E-3CB8-47F2-9E85-D973463EC30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III.B-</a:t>
            </a:r>
            <a:fld id="{21FBF85A-D7A6-488B-8C2B-F7E0D6843921}" type="slidenum">
              <a:rPr lang="de-DE" smtClean="0">
                <a:solidFill>
                  <a:srgbClr val="FFFFFF"/>
                </a:solidFill>
              </a:rPr>
              <a:pPr/>
              <a:t>10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von Beziehungen</a:t>
            </a:r>
            <a:endParaRPr lang="pt-BR" dirty="0"/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0410" y="2008178"/>
            <a:ext cx="4040064" cy="1895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 smtClean="0"/>
              <a:t>plz</a:t>
            </a:r>
            <a:r>
              <a:rPr lang="en-US" sz="1200" dirty="0" smtClean="0"/>
              <a:t> </a:t>
            </a:r>
            <a:r>
              <a:rPr lang="en-US" sz="1200" dirty="0"/>
              <a:t>: String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tarifzone</a:t>
            </a:r>
            <a:r>
              <a:rPr lang="en-US" sz="1200" dirty="0" smtClean="0"/>
              <a:t> : String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/>
              <a:t>z</a:t>
            </a:r>
            <a:r>
              <a:rPr lang="en-US" sz="1200" dirty="0" err="1" smtClean="0"/>
              <a:t>ahlweise</a:t>
            </a:r>
            <a:r>
              <a:rPr lang="en-US" sz="1200" dirty="0" smtClean="0"/>
              <a:t> : Integer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/>
              <a:t>w</a:t>
            </a:r>
            <a:r>
              <a:rPr lang="en-US" sz="1200" dirty="0" err="1" smtClean="0"/>
              <a:t>ohnflaeche</a:t>
            </a:r>
            <a:r>
              <a:rPr lang="en-US" sz="1200" dirty="0" smtClean="0"/>
              <a:t> : Integer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vorschlagVersSumme</a:t>
            </a:r>
            <a:r>
              <a:rPr lang="en-US" sz="1200" dirty="0" smtClean="0"/>
              <a:t> : Money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 smtClean="0"/>
              <a:t>versSumme</a:t>
            </a:r>
            <a:r>
              <a:rPr lang="en-US" sz="1200" dirty="0" smtClean="0"/>
              <a:t> : Money</a:t>
            </a:r>
            <a:endParaRPr lang="en-US" sz="1200" dirty="0"/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7211" y="1638296"/>
            <a:ext cx="4043263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bg1"/>
                </a:solidFill>
              </a:rPr>
              <a:t>HausratVertrag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Raute 17"/>
          <p:cNvSpPr/>
          <p:nvPr>
            <p:custDataLst>
              <p:tags r:id="rId3"/>
            </p:custDataLst>
          </p:nvPr>
        </p:nvSpPr>
        <p:spPr bwMode="gray">
          <a:xfrm>
            <a:off x="3227411" y="3933825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aute 18"/>
          <p:cNvSpPr/>
          <p:nvPr>
            <p:custDataLst>
              <p:tags r:id="rId4"/>
            </p:custDataLst>
          </p:nvPr>
        </p:nvSpPr>
        <p:spPr bwMode="gray">
          <a:xfrm>
            <a:off x="5532541" y="3933825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Gerade Verbindung 19"/>
          <p:cNvCxnSpPr/>
          <p:nvPr/>
        </p:nvCxnSpPr>
        <p:spPr bwMode="auto">
          <a:xfrm flipH="1">
            <a:off x="3357126" y="4343834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 flipH="1">
            <a:off x="5662256" y="4343834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6256" y="57430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versSumme</a:t>
            </a:r>
            <a:r>
              <a:rPr lang="en-US" sz="1200" dirty="0" smtClean="0"/>
              <a:t> - Money</a:t>
            </a:r>
            <a:endParaRPr lang="en-US" sz="1200" dirty="0"/>
          </a:p>
        </p:txBody>
      </p:sp>
      <p:sp>
        <p:nvSpPr>
          <p:cNvPr id="23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36256" y="5373216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bg1"/>
                </a:solidFill>
              </a:rPr>
              <a:t>HausratZusatzdeckung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31126" y="5373216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bg1"/>
                </a:solidFill>
              </a:rPr>
              <a:t>HausratGrunddeckung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375993" y="4981739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1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680385" y="4915911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/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31126" y="57430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/>
          </a:p>
        </p:txBody>
      </p:sp>
      <p:sp>
        <p:nvSpPr>
          <p:cNvPr id="15" name="Rectangle 2"/>
          <p:cNvSpPr/>
          <p:nvPr/>
        </p:nvSpPr>
        <p:spPr>
          <a:xfrm>
            <a:off x="3082696" y="3848240"/>
            <a:ext cx="586594" cy="1503594"/>
          </a:xfrm>
          <a:prstGeom prst="rect">
            <a:avLst/>
          </a:prstGeom>
          <a:ln w="36000">
            <a:solidFill>
              <a:srgbClr val="FF0000"/>
            </a:solidFill>
            <a:round/>
          </a:ln>
        </p:spPr>
      </p:sp>
      <p:sp>
        <p:nvSpPr>
          <p:cNvPr id="28" name="Ellipse 27"/>
          <p:cNvSpPr>
            <a:spLocks noChangeAspect="1"/>
          </p:cNvSpPr>
          <p:nvPr/>
        </p:nvSpPr>
        <p:spPr bwMode="auto">
          <a:xfrm>
            <a:off x="2591804" y="171523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29" name="Ellipse 28"/>
          <p:cNvSpPr>
            <a:spLocks noChangeAspect="1"/>
          </p:cNvSpPr>
          <p:nvPr/>
        </p:nvSpPr>
        <p:spPr bwMode="auto">
          <a:xfrm>
            <a:off x="4662760" y="545015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30" name="Ellipse 29"/>
          <p:cNvSpPr>
            <a:spLocks noChangeAspect="1"/>
          </p:cNvSpPr>
          <p:nvPr/>
        </p:nvSpPr>
        <p:spPr bwMode="auto">
          <a:xfrm>
            <a:off x="2362875" y="545015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1555099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2"/>
          <p:cNvSpPr txBox="1"/>
          <p:nvPr/>
        </p:nvSpPr>
        <p:spPr>
          <a:xfrm>
            <a:off x="934038" y="1714574"/>
            <a:ext cx="7281239" cy="4244958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pt-BR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de-DE" dirty="0" smtClean="0"/>
              <a:t>Anlegen der Klasse </a:t>
            </a:r>
            <a:r>
              <a:rPr lang="de-DE" dirty="0" err="1" smtClean="0"/>
              <a:t>HausratGrunddeckung</a:t>
            </a:r>
            <a:endParaRPr lang="de-DE" dirty="0" smtClean="0"/>
          </a:p>
          <a:p>
            <a:r>
              <a:rPr lang="de-DE" dirty="0" smtClean="0"/>
              <a:t>Anlegen der Beziehung zwischen </a:t>
            </a:r>
            <a:r>
              <a:rPr lang="de-DE" dirty="0" err="1" smtClean="0"/>
              <a:t>HausratVertrag</a:t>
            </a:r>
            <a:r>
              <a:rPr lang="de-DE" dirty="0" smtClean="0"/>
              <a:t> und </a:t>
            </a:r>
            <a:r>
              <a:rPr lang="de-DE" dirty="0" err="1" smtClean="0"/>
              <a:t>HausratGrunddeckung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Analyse des generierten </a:t>
            </a:r>
            <a:r>
              <a:rPr lang="de-DE" dirty="0" err="1" smtClean="0"/>
              <a:t>Sourcecodes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456790-1E44-4D2D-8838-5D0338CDA76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III.B-</a:t>
            </a:r>
            <a:fld id="{21FBF85A-D7A6-488B-8C2B-F7E0D684392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68279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III.B.2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62062E-B5C1-48C8-92D5-BE92A614719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III.B-</a:t>
            </a:r>
            <a:fld id="{21FBF85A-D7A6-488B-8C2B-F7E0D684392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9090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Schulungsbeispiel: </a:t>
            </a:r>
            <a:r>
              <a:rPr lang="de-DE" dirty="0" smtClean="0"/>
              <a:t>Hausratmodell (ohne Produktinformationen)</a:t>
            </a:r>
            <a:endParaRPr lang="pt-BR" dirty="0"/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0410" y="2008178"/>
            <a:ext cx="4040064" cy="1895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 smtClean="0">
                <a:solidFill>
                  <a:srgbClr val="005596"/>
                </a:solidFill>
              </a:rPr>
              <a:t>plz</a:t>
            </a:r>
            <a:r>
              <a:rPr lang="en-US" sz="1200" dirty="0" smtClean="0">
                <a:solidFill>
                  <a:srgbClr val="005596"/>
                </a:solidFill>
              </a:rPr>
              <a:t> </a:t>
            </a:r>
            <a:r>
              <a:rPr lang="en-US" sz="1200" dirty="0">
                <a:solidFill>
                  <a:srgbClr val="005596"/>
                </a:solidFill>
              </a:rPr>
              <a:t>: String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smtClean="0">
                <a:solidFill>
                  <a:srgbClr val="005596"/>
                </a:solidFill>
              </a:rPr>
              <a:t>/</a:t>
            </a:r>
            <a:r>
              <a:rPr lang="en-US" sz="1200" dirty="0" err="1" smtClean="0">
                <a:solidFill>
                  <a:srgbClr val="005596"/>
                </a:solidFill>
              </a:rPr>
              <a:t>tarifzone</a:t>
            </a:r>
            <a:r>
              <a:rPr lang="en-US" sz="1200" dirty="0" smtClean="0">
                <a:solidFill>
                  <a:srgbClr val="005596"/>
                </a:solidFill>
              </a:rPr>
              <a:t> : String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>
                <a:solidFill>
                  <a:srgbClr val="005596"/>
                </a:solidFill>
              </a:rPr>
              <a:t>z</a:t>
            </a:r>
            <a:r>
              <a:rPr lang="en-US" sz="1200" dirty="0" err="1" smtClean="0">
                <a:solidFill>
                  <a:srgbClr val="005596"/>
                </a:solidFill>
              </a:rPr>
              <a:t>ahlweise</a:t>
            </a:r>
            <a:r>
              <a:rPr lang="en-US" sz="1200" dirty="0" smtClean="0">
                <a:solidFill>
                  <a:srgbClr val="005596"/>
                </a:solidFill>
              </a:rPr>
              <a:t> : Integer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>
                <a:solidFill>
                  <a:srgbClr val="005596"/>
                </a:solidFill>
              </a:rPr>
              <a:t>w</a:t>
            </a:r>
            <a:r>
              <a:rPr lang="en-US" sz="1200" dirty="0" err="1" smtClean="0">
                <a:solidFill>
                  <a:srgbClr val="005596"/>
                </a:solidFill>
              </a:rPr>
              <a:t>ohnflaeche</a:t>
            </a:r>
            <a:r>
              <a:rPr lang="en-US" sz="1200" dirty="0" smtClean="0">
                <a:solidFill>
                  <a:srgbClr val="005596"/>
                </a:solidFill>
              </a:rPr>
              <a:t> : Integer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smtClean="0">
                <a:solidFill>
                  <a:srgbClr val="005596"/>
                </a:solidFill>
              </a:rPr>
              <a:t>/</a:t>
            </a:r>
            <a:r>
              <a:rPr lang="en-US" sz="1200" dirty="0" err="1" smtClean="0">
                <a:solidFill>
                  <a:srgbClr val="005596"/>
                </a:solidFill>
              </a:rPr>
              <a:t>vorschlagVersSumme</a:t>
            </a:r>
            <a:r>
              <a:rPr lang="en-US" sz="1200" dirty="0" smtClean="0">
                <a:solidFill>
                  <a:srgbClr val="005596"/>
                </a:solidFill>
              </a:rPr>
              <a:t> : Money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 smtClean="0">
                <a:solidFill>
                  <a:srgbClr val="005596"/>
                </a:solidFill>
              </a:rPr>
              <a:t>versSumme</a:t>
            </a:r>
            <a:r>
              <a:rPr lang="en-US" sz="1200" dirty="0" smtClean="0">
                <a:solidFill>
                  <a:srgbClr val="005596"/>
                </a:solidFill>
              </a:rPr>
              <a:t> : Money</a:t>
            </a: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7211" y="1638296"/>
            <a:ext cx="4043263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rgbClr val="FFFFFF"/>
                </a:solidFill>
              </a:rPr>
              <a:t>HausratVertrag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7" name="Raute 6"/>
          <p:cNvSpPr/>
          <p:nvPr>
            <p:custDataLst>
              <p:tags r:id="rId3"/>
            </p:custDataLst>
          </p:nvPr>
        </p:nvSpPr>
        <p:spPr bwMode="gray">
          <a:xfrm>
            <a:off x="3227411" y="3933825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8" name="Raute 7"/>
          <p:cNvSpPr/>
          <p:nvPr>
            <p:custDataLst>
              <p:tags r:id="rId4"/>
            </p:custDataLst>
          </p:nvPr>
        </p:nvSpPr>
        <p:spPr bwMode="gray">
          <a:xfrm>
            <a:off x="5532541" y="3933825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auto">
          <a:xfrm flipH="1">
            <a:off x="3357126" y="4343834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 flipH="1">
            <a:off x="5662256" y="4343834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6256" y="57430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200" dirty="0" smtClean="0">
                <a:solidFill>
                  <a:srgbClr val="005596"/>
                </a:solidFill>
              </a:rPr>
              <a:t>/</a:t>
            </a:r>
            <a:r>
              <a:rPr lang="en-US" sz="1200" dirty="0" err="1" smtClean="0">
                <a:solidFill>
                  <a:srgbClr val="005596"/>
                </a:solidFill>
              </a:rPr>
              <a:t>versSumme</a:t>
            </a:r>
            <a:r>
              <a:rPr lang="en-US" sz="1200" dirty="0" smtClean="0">
                <a:solidFill>
                  <a:srgbClr val="005596"/>
                </a:solidFill>
              </a:rPr>
              <a:t> - Money</a:t>
            </a: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36256" y="5373216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</a:rPr>
              <a:t>HausratZusatzdeckung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31126" y="5373216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rgbClr val="FFFFFF"/>
                </a:solidFill>
              </a:rPr>
              <a:t>HausratGrunddeckung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375993" y="4981739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1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680385" y="4915911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>
                <a:solidFill>
                  <a:srgbClr val="005596"/>
                </a:solidFill>
              </a:rPr>
              <a:t>*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31126" y="57430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19" name="Ellipse 18"/>
          <p:cNvSpPr>
            <a:spLocks noChangeAspect="1"/>
          </p:cNvSpPr>
          <p:nvPr/>
        </p:nvSpPr>
        <p:spPr bwMode="auto">
          <a:xfrm>
            <a:off x="2627784" y="171523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0" name="Ellipse 19"/>
          <p:cNvSpPr>
            <a:spLocks noChangeAspect="1"/>
          </p:cNvSpPr>
          <p:nvPr/>
        </p:nvSpPr>
        <p:spPr bwMode="auto">
          <a:xfrm>
            <a:off x="2375780" y="545015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1" name="Ellipse 20"/>
          <p:cNvSpPr>
            <a:spLocks noChangeAspect="1"/>
          </p:cNvSpPr>
          <p:nvPr/>
        </p:nvSpPr>
        <p:spPr bwMode="auto">
          <a:xfrm>
            <a:off x="4680036" y="545015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A0709E-E381-412E-BAB1-F905379F450E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III.B-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71945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BAD584-8D21-4D2A-AC6E-3A1CF10E3230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Demo: Erste </a:t>
            </a:r>
            <a:r>
              <a:rPr lang="de-DE" dirty="0"/>
              <a:t>Klasse </a:t>
            </a:r>
            <a:r>
              <a:rPr lang="de-DE" dirty="0" smtClean="0"/>
              <a:t>anlegen</a:t>
            </a:r>
            <a:endParaRPr lang="pt-BR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lvl="1">
              <a:buSzPct val="75000"/>
            </a:pPr>
            <a:endParaRPr lang="de-DE" dirty="0"/>
          </a:p>
          <a:p>
            <a:pPr lvl="1">
              <a:buSzPct val="75000"/>
            </a:pPr>
            <a:r>
              <a:rPr lang="de-DE" dirty="0"/>
              <a:t>IPS-Package „</a:t>
            </a:r>
            <a:r>
              <a:rPr lang="de-DE" dirty="0" err="1"/>
              <a:t>hausrat</a:t>
            </a:r>
            <a:r>
              <a:rPr lang="de-DE" dirty="0"/>
              <a:t>“ anlegen</a:t>
            </a:r>
          </a:p>
          <a:p>
            <a:pPr lvl="1">
              <a:buSzPct val="75000"/>
            </a:pPr>
            <a:endParaRPr lang="de-DE" dirty="0" smtClean="0"/>
          </a:p>
          <a:p>
            <a:pPr lvl="1">
              <a:buSzPct val="75000"/>
            </a:pPr>
            <a:r>
              <a:rPr lang="de-DE" dirty="0" smtClean="0"/>
              <a:t>Vertragsteil-Typ </a:t>
            </a:r>
            <a:r>
              <a:rPr lang="de-DE" dirty="0"/>
              <a:t>„</a:t>
            </a:r>
            <a:r>
              <a:rPr lang="de-DE" dirty="0" err="1"/>
              <a:t>HausratVertrag</a:t>
            </a:r>
            <a:r>
              <a:rPr lang="de-DE" dirty="0"/>
              <a:t>“ </a:t>
            </a:r>
            <a:r>
              <a:rPr lang="de-DE" dirty="0" smtClean="0"/>
              <a:t>anlegen</a:t>
            </a:r>
          </a:p>
          <a:p>
            <a:pPr marL="0" lvl="1" indent="0">
              <a:buSzPct val="75000"/>
              <a:buNone/>
            </a:pPr>
            <a:endParaRPr lang="de-DE" dirty="0"/>
          </a:p>
          <a:p>
            <a:pPr lvl="1">
              <a:buSzPct val="75000"/>
            </a:pPr>
            <a:r>
              <a:rPr lang="de-DE" dirty="0"/>
              <a:t>Generierten </a:t>
            </a:r>
            <a:r>
              <a:rPr lang="de-DE" dirty="0" err="1"/>
              <a:t>Sourcecode</a:t>
            </a:r>
            <a:r>
              <a:rPr lang="de-DE" dirty="0"/>
              <a:t> </a:t>
            </a:r>
            <a:r>
              <a:rPr lang="de-DE" dirty="0" smtClean="0"/>
              <a:t>erläutern</a:t>
            </a:r>
          </a:p>
          <a:p>
            <a:pPr lvl="1">
              <a:buSzPct val="75000"/>
            </a:pPr>
            <a:endParaRPr lang="de-DE" dirty="0"/>
          </a:p>
          <a:p>
            <a:pPr lvl="1">
              <a:buSzPct val="75000"/>
            </a:pPr>
            <a:r>
              <a:rPr lang="de-DE" dirty="0"/>
              <a:t>Faktor-IPS Modellexplorer erläutern</a:t>
            </a:r>
          </a:p>
          <a:p>
            <a:endParaRPr lang="pt-BR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III.B-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47240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2"/>
          <p:cNvSpPr txBox="1"/>
          <p:nvPr/>
        </p:nvSpPr>
        <p:spPr>
          <a:xfrm>
            <a:off x="934038" y="1714574"/>
            <a:ext cx="7281239" cy="4244958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98286E-66C5-4BB5-B4E9-FCB597AF30C7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III.B-</a:t>
            </a:r>
            <a:fld id="{21FBF85A-D7A6-488B-8C2B-F7E0D6843921}" type="slidenum">
              <a:rPr lang="de-DE" smtClean="0">
                <a:solidFill>
                  <a:srgbClr val="FFFFFF"/>
                </a:solidFill>
              </a:rPr>
              <a:pPr/>
              <a:t>4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51486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2"/>
          <p:cNvSpPr/>
          <p:nvPr/>
        </p:nvSpPr>
        <p:spPr>
          <a:xfrm>
            <a:off x="1744532" y="1520788"/>
            <a:ext cx="5256584" cy="2454266"/>
          </a:xfrm>
          <a:prstGeom prst="rect">
            <a:avLst/>
          </a:prstGeom>
          <a:ln w="36000">
            <a:solidFill>
              <a:srgbClr val="FF0000"/>
            </a:solidFill>
            <a:round/>
          </a:ln>
        </p:spPr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BBAF7B-733A-4F37-9FDF-DC6D83DD605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</a:rPr>
              <a:t>III.B-</a:t>
            </a:r>
            <a:fld id="{21FBF85A-D7A6-488B-8C2B-F7E0D6843921}" type="slidenum">
              <a:rPr lang="de-DE" smtClean="0">
                <a:solidFill>
                  <a:srgbClr val="FFFFFF"/>
                </a:solidFill>
              </a:rPr>
              <a:pPr/>
              <a:t>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von </a:t>
            </a:r>
            <a:r>
              <a:rPr lang="de-DE" dirty="0" smtClean="0"/>
              <a:t>Attributen</a:t>
            </a:r>
            <a:endParaRPr lang="pt-BR" dirty="0"/>
          </a:p>
        </p:txBody>
      </p:sp>
      <p:sp>
        <p:nvSpPr>
          <p:cNvPr id="1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0410" y="2008178"/>
            <a:ext cx="4040064" cy="1895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 smtClean="0"/>
              <a:t>plz</a:t>
            </a:r>
            <a:r>
              <a:rPr lang="en-US" sz="1200" dirty="0" smtClean="0"/>
              <a:t> </a:t>
            </a:r>
            <a:r>
              <a:rPr lang="en-US" sz="1200" dirty="0"/>
              <a:t>: String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tarifzone</a:t>
            </a:r>
            <a:r>
              <a:rPr lang="en-US" sz="1200" dirty="0" smtClean="0"/>
              <a:t> : String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/>
              <a:t>z</a:t>
            </a:r>
            <a:r>
              <a:rPr lang="en-US" sz="1200" dirty="0" err="1" smtClean="0"/>
              <a:t>ahlweise</a:t>
            </a:r>
            <a:r>
              <a:rPr lang="en-US" sz="1200" dirty="0" smtClean="0"/>
              <a:t> : Integer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/>
              <a:t>w</a:t>
            </a:r>
            <a:r>
              <a:rPr lang="en-US" sz="1200" dirty="0" err="1" smtClean="0"/>
              <a:t>ohnflaeche</a:t>
            </a:r>
            <a:r>
              <a:rPr lang="en-US" sz="1200" dirty="0" smtClean="0"/>
              <a:t> : Integer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vorschlagVersSumme</a:t>
            </a:r>
            <a:r>
              <a:rPr lang="en-US" sz="1200" dirty="0" smtClean="0"/>
              <a:t> : Money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 smtClean="0"/>
              <a:t>versSumme</a:t>
            </a:r>
            <a:r>
              <a:rPr lang="en-US" sz="1200" dirty="0" smtClean="0"/>
              <a:t> : Money</a:t>
            </a:r>
            <a:endParaRPr lang="en-US" sz="1200" dirty="0"/>
          </a:p>
        </p:txBody>
      </p:sp>
      <p:sp>
        <p:nvSpPr>
          <p:cNvPr id="1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7211" y="1638296"/>
            <a:ext cx="4043263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bg1"/>
                </a:solidFill>
              </a:rPr>
              <a:t>HausratVertrag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5" name="Raute 14"/>
          <p:cNvSpPr/>
          <p:nvPr>
            <p:custDataLst>
              <p:tags r:id="rId3"/>
            </p:custDataLst>
          </p:nvPr>
        </p:nvSpPr>
        <p:spPr bwMode="gray">
          <a:xfrm>
            <a:off x="3227411" y="3933825"/>
            <a:ext cx="259431" cy="410009"/>
          </a:xfrm>
          <a:prstGeom prst="diamond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aute 15"/>
          <p:cNvSpPr/>
          <p:nvPr>
            <p:custDataLst>
              <p:tags r:id="rId4"/>
            </p:custDataLst>
          </p:nvPr>
        </p:nvSpPr>
        <p:spPr bwMode="gray">
          <a:xfrm>
            <a:off x="5532541" y="3933825"/>
            <a:ext cx="259431" cy="410009"/>
          </a:xfrm>
          <a:prstGeom prst="diamond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Gerade Verbindung 16"/>
          <p:cNvCxnSpPr/>
          <p:nvPr/>
        </p:nvCxnSpPr>
        <p:spPr bwMode="auto">
          <a:xfrm flipH="1">
            <a:off x="3357126" y="4343834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Gerade Verbindung 17"/>
          <p:cNvCxnSpPr/>
          <p:nvPr/>
        </p:nvCxnSpPr>
        <p:spPr bwMode="auto">
          <a:xfrm flipH="1">
            <a:off x="5662256" y="4343834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6256" y="57430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versSumme</a:t>
            </a:r>
            <a:r>
              <a:rPr lang="en-US" sz="1200" dirty="0" smtClean="0"/>
              <a:t> - Money</a:t>
            </a:r>
            <a:endParaRPr lang="en-US" sz="1200" dirty="0"/>
          </a:p>
        </p:txBody>
      </p:sp>
      <p:sp>
        <p:nvSpPr>
          <p:cNvPr id="2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36256" y="5373216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HausratZusatzdeckung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31126" y="5373216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HausratGrunddeckung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375993" y="4981739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1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680385" y="4915911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/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31126" y="57430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/>
          </a:p>
        </p:txBody>
      </p:sp>
      <p:sp>
        <p:nvSpPr>
          <p:cNvPr id="25" name="Ellipse 24"/>
          <p:cNvSpPr>
            <a:spLocks noChangeAspect="1"/>
          </p:cNvSpPr>
          <p:nvPr/>
        </p:nvSpPr>
        <p:spPr bwMode="auto">
          <a:xfrm>
            <a:off x="2375780" y="544797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26" name="Ellipse 25"/>
          <p:cNvSpPr>
            <a:spLocks noChangeAspect="1"/>
          </p:cNvSpPr>
          <p:nvPr/>
        </p:nvSpPr>
        <p:spPr bwMode="auto">
          <a:xfrm>
            <a:off x="4680036" y="545015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27" name="Ellipse 26"/>
          <p:cNvSpPr>
            <a:spLocks noChangeAspect="1"/>
          </p:cNvSpPr>
          <p:nvPr/>
        </p:nvSpPr>
        <p:spPr bwMode="auto">
          <a:xfrm>
            <a:off x="2591804" y="171523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6403169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2"/>
          <p:cNvSpPr txBox="1"/>
          <p:nvPr/>
        </p:nvSpPr>
        <p:spPr>
          <a:xfrm>
            <a:off x="934038" y="1714574"/>
            <a:ext cx="7281239" cy="4244958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BF0E83-217B-49E4-A815-0CA479129D2B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III.B-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pt-BR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de-DE" dirty="0" smtClean="0"/>
              <a:t>Folgende Attribute anlegen: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Plz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Zahlweise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Tarifzone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smtClean="0"/>
              <a:t>Umgang mit generiertem Code demonstrieren.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80242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Umgang mit generiertem Code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de-DE" dirty="0" smtClean="0"/>
              <a:t>Der von Faktor-IPS generierte </a:t>
            </a:r>
            <a:r>
              <a:rPr lang="de-DE" dirty="0" err="1"/>
              <a:t>Javacode</a:t>
            </a:r>
            <a:r>
              <a:rPr lang="de-DE" dirty="0"/>
              <a:t> </a:t>
            </a:r>
            <a:r>
              <a:rPr lang="de-DE" dirty="0" smtClean="0"/>
              <a:t>kann vom Entwickler geändert werden.</a:t>
            </a:r>
          </a:p>
          <a:p>
            <a:r>
              <a:rPr lang="de-DE" dirty="0" smtClean="0"/>
              <a:t>Damit </a:t>
            </a:r>
            <a:r>
              <a:rPr lang="de-DE" dirty="0"/>
              <a:t>der </a:t>
            </a:r>
            <a:r>
              <a:rPr lang="de-DE" dirty="0" smtClean="0"/>
              <a:t>Code-Generator vom Entwickler angepasstem </a:t>
            </a:r>
            <a:r>
              <a:rPr lang="de-DE" dirty="0"/>
              <a:t>Code nicht </a:t>
            </a:r>
            <a:r>
              <a:rPr lang="de-DE" dirty="0" smtClean="0"/>
              <a:t>überschreibt </a:t>
            </a:r>
            <a:r>
              <a:rPr lang="de-DE" dirty="0"/>
              <a:t>sind verschiedene Einstellungen möglich. Diese werden über sogenannte „Java Doc Custom Tags“ gesteuert. </a:t>
            </a:r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73343"/>
              </p:ext>
            </p:extLst>
          </p:nvPr>
        </p:nvGraphicFramePr>
        <p:xfrm>
          <a:off x="430866" y="2955332"/>
          <a:ext cx="788391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978"/>
                <a:gridCol w="514693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Schlüsselwörter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Erläuterung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@</a:t>
                      </a:r>
                      <a:r>
                        <a:rPr lang="de-DE" dirty="0" err="1" smtClean="0"/>
                        <a:t>generated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Der folgende Code wird vom Generator überschrieben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@</a:t>
                      </a:r>
                      <a:r>
                        <a:rPr lang="de-DE" dirty="0" err="1" smtClean="0"/>
                        <a:t>generated</a:t>
                      </a:r>
                      <a:r>
                        <a:rPr lang="de-DE" baseline="0" dirty="0" smtClean="0"/>
                        <a:t> NOT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Der folgende Code wird </a:t>
                      </a:r>
                      <a:r>
                        <a:rPr lang="de-DE" b="1" dirty="0" smtClean="0"/>
                        <a:t>nicht</a:t>
                      </a:r>
                      <a:r>
                        <a:rPr lang="de-DE" dirty="0" smtClean="0"/>
                        <a:t> vom Generator überschrieben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2" tooltip="fips:jmergegenerator ↵"/>
                        </a:rPr>
                        <a:t>@</a:t>
                      </a:r>
                      <a:r>
                        <a:rPr lang="de-DE" dirty="0" err="1" smtClean="0">
                          <a:hlinkClick r:id="rId2" tooltip="fips:jmergegenerator ↵"/>
                        </a:rPr>
                        <a:t>restrainedmodifiable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Teile</a:t>
                      </a:r>
                      <a:r>
                        <a:rPr lang="de-DE" baseline="0" smtClean="0"/>
                        <a:t> des Codes einer Methode können vom Entwickler angepasst werden.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32EE8B-BB23-4EC0-A473-D2DDB0431929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III.B-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37429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Optionen </a:t>
            </a:r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65862"/>
              </p:ext>
            </p:extLst>
          </p:nvPr>
        </p:nvGraphicFramePr>
        <p:xfrm>
          <a:off x="252000" y="1232756"/>
          <a:ext cx="863952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113"/>
                <a:gridCol w="504840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Schlüsselwörter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Erläuterung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 tooltip="fips:jmergegenerator ↵"/>
                        </a:rPr>
                        <a:t>@</a:t>
                      </a:r>
                      <a:r>
                        <a:rPr lang="de-DE" dirty="0" err="1">
                          <a:hlinkClick r:id="rId2" tooltip="fips:jmergegenerator ↵"/>
                        </a:rPr>
                        <a:t>implements</a:t>
                      </a:r>
                      <a:r>
                        <a:rPr lang="de-DE" dirty="0">
                          <a:hlinkClick r:id="rId2" tooltip="fips:jmergegenerator ↵"/>
                        </a:rPr>
                        <a:t> &lt;Interface&gt;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Lässt die generierte Klasse zusätzlich das angegebene Interface implementieren</a:t>
                      </a:r>
                      <a:br>
                        <a:rPr lang="de-DE" dirty="0"/>
                      </a:br>
                      <a:r>
                        <a:rPr lang="de-DE" dirty="0"/>
                        <a:t>(für generierte Interfaces kann auch @</a:t>
                      </a:r>
                      <a:r>
                        <a:rPr lang="de-DE" dirty="0" err="1"/>
                        <a:t>extends</a:t>
                      </a:r>
                      <a:r>
                        <a:rPr lang="de-DE" dirty="0"/>
                        <a:t> verwendet werden)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 tooltip="fips:jmergegenerator ↵"/>
                        </a:rPr>
                        <a:t>@</a:t>
                      </a:r>
                      <a:r>
                        <a:rPr lang="de-DE" dirty="0" err="1">
                          <a:hlinkClick r:id="rId2" tooltip="fips:jmergegenerator ↵"/>
                        </a:rPr>
                        <a:t>customizedAnnotations</a:t>
                      </a:r>
                      <a:r>
                        <a:rPr lang="de-DE" dirty="0">
                          <a:hlinkClick r:id="rId2" tooltip="fips:jmergegenerator ↵"/>
                        </a:rPr>
                        <a:t> [ALL]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Annotationen werden nicht vom Generator überschrieben. Der Zusatz ‚ALL‘ kann weggelassen werden.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 tooltip="fips:jmergegenerator ↵"/>
                        </a:rPr>
                        <a:t>@</a:t>
                      </a:r>
                      <a:r>
                        <a:rPr lang="de-DE" dirty="0" err="1">
                          <a:hlinkClick r:id="rId2" tooltip="fips:jmergegenerator ↵"/>
                        </a:rPr>
                        <a:t>customizedAnnotations</a:t>
                      </a:r>
                      <a:r>
                        <a:rPr lang="de-DE" dirty="0">
                          <a:hlinkClick r:id="rId2" tooltip="fips:jmergegenerator ↵"/>
                        </a:rPr>
                        <a:t> ADDED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Der Entwickler hat Annotationen hinzugefügt. Der Generator darf daher keine Annotationen mehr löschen.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 tooltip="fips:jmergegenerator ↵"/>
                        </a:rPr>
                        <a:t>@</a:t>
                      </a:r>
                      <a:r>
                        <a:rPr lang="de-DE" dirty="0" err="1">
                          <a:hlinkClick r:id="rId2" tooltip="fips:jmergegenerator ↵"/>
                        </a:rPr>
                        <a:t>customizedAnnotations</a:t>
                      </a:r>
                      <a:r>
                        <a:rPr lang="de-DE" dirty="0">
                          <a:hlinkClick r:id="rId2" tooltip="fips:jmergegenerator ↵"/>
                        </a:rPr>
                        <a:t> REMOVED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Der Entwickler hat genrierte Annotationen entfernt. Der Generator darf daher keine neuen Annotationen hinzufügen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 tooltip="fips:jmergegenerator ↵"/>
                        </a:rPr>
                        <a:t>@</a:t>
                      </a:r>
                      <a:r>
                        <a:rPr lang="de-DE" dirty="0" err="1">
                          <a:hlinkClick r:id="rId2" tooltip="fips:jmergegenerator ↵"/>
                        </a:rPr>
                        <a:t>customizedAnnotations</a:t>
                      </a:r>
                      <a:r>
                        <a:rPr lang="de-DE" dirty="0">
                          <a:hlinkClick r:id="rId2" tooltip="fips:jmergegenerator ↵"/>
                        </a:rPr>
                        <a:t> CONTENT-CHANGED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Entwickler hat die Attribute einer Annotation verändert. Der Generator darf den Inhalt nicht mehr überschreiben.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F5970D-318A-4820-AA96-8DB5043AAC88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III.B-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85762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2"/>
          <p:cNvSpPr txBox="1"/>
          <p:nvPr/>
        </p:nvSpPr>
        <p:spPr>
          <a:xfrm>
            <a:off x="934038" y="1714574"/>
            <a:ext cx="7281239" cy="4244958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98286E-66C5-4BB5-B4E9-FCB597AF30C7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III.B-</a:t>
            </a:r>
            <a:fld id="{21FBF85A-D7A6-488B-8C2B-F7E0D6843921}" type="slidenum">
              <a:rPr lang="de-DE" smtClean="0">
                <a:solidFill>
                  <a:srgbClr val="FFFFFF"/>
                </a:solidFill>
              </a:rPr>
              <a:pPr/>
              <a:t>9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III.B.1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348078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440</Words>
  <Application>Microsoft Office PowerPoint</Application>
  <PresentationFormat>Bildschirmpräsentation (4:3)</PresentationFormat>
  <Paragraphs>132</Paragraphs>
  <Slides>12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Master - ConVista General </vt:lpstr>
      <vt:lpstr>Inhalt - Modellierung &amp; Produktdefinition</vt:lpstr>
      <vt:lpstr>Schulungsbeispiel: Hausratmodell (ohne Produktinformationen)</vt:lpstr>
      <vt:lpstr>Demo: Erste Klasse anlegen</vt:lpstr>
      <vt:lpstr>Übungen zu Kapitel III.B</vt:lpstr>
      <vt:lpstr>Modellierung von Attributen</vt:lpstr>
      <vt:lpstr>Demo</vt:lpstr>
      <vt:lpstr>Umgang mit generiertem Code</vt:lpstr>
      <vt:lpstr>Weitere Optionen </vt:lpstr>
      <vt:lpstr>Übungen zu Kapitel III.B.1</vt:lpstr>
      <vt:lpstr>Modellierung von Beziehungen</vt:lpstr>
      <vt:lpstr>Demo</vt:lpstr>
      <vt:lpstr>Übungen zu Kapitel III.B.2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dicker</cp:lastModifiedBy>
  <cp:revision>1633</cp:revision>
  <cp:lastPrinted>2012-11-19T11:42:38Z</cp:lastPrinted>
  <dcterms:created xsi:type="dcterms:W3CDTF">2005-03-22T09:36:15Z</dcterms:created>
  <dcterms:modified xsi:type="dcterms:W3CDTF">2013-05-17T09:50:35Z</dcterms:modified>
  <cp:category>Master</cp:category>
  <cp:contentStatus>RELEASED</cp:contentStatus>
</cp:coreProperties>
</file>