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3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375" r:id="rId2"/>
    <p:sldId id="376" r:id="rId3"/>
    <p:sldId id="377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</p:sldIdLst>
  <p:sldSz cx="9144000" cy="6858000" type="screen4x3"/>
  <p:notesSz cx="6718300" cy="9855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375"/>
            <p14:sldId id="376"/>
            <p14:sldId id="377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368" autoAdjust="0"/>
    <p:restoredTop sz="86633" autoAdjust="0"/>
  </p:normalViewPr>
  <p:slideViewPr>
    <p:cSldViewPr snapToObjects="1" showGuides="1">
      <p:cViewPr varScale="1">
        <p:scale>
          <a:sx n="115" d="100"/>
          <a:sy n="115" d="100"/>
        </p:scale>
        <p:origin x="-1524" y="-114"/>
      </p:cViewPr>
      <p:guideLst>
        <p:guide orient="horz" pos="2160"/>
        <p:guide orient="horz" pos="3317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104"/>
        <p:guide pos="211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21250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8" y="4680946"/>
            <a:ext cx="5375267" cy="443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880455" y="4706023"/>
            <a:ext cx="4943282" cy="4425295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Font typeface="StarSymbol"/>
              <a:buAutoNum type="arabicPeriod"/>
            </a:pPr>
            <a:r>
              <a:rPr lang="de-DE" sz="1100"/>
              <a:t>Anlegen der neuen Klasse HausratGrunddeckung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Anlegen der Composite-Beziehung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Erläutern des Sourcecodes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880455" y="4706023"/>
            <a:ext cx="4943282" cy="4425295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Font typeface="StarSymbol"/>
              <a:buAutoNum type="arabicPeriod"/>
            </a:pPr>
            <a:r>
              <a:rPr lang="de-DE" sz="1100"/>
              <a:t>Anlegen der neuen Klasse HausratGrunddeckung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Anlegen der Composite-Beziehung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Erläutern des Sourcecodes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880455" y="4706023"/>
            <a:ext cx="4943282" cy="4425295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Font typeface="StarSymbol"/>
              <a:buAutoNum type="arabicPeriod"/>
            </a:pPr>
            <a:r>
              <a:rPr lang="de-DE" sz="1100"/>
              <a:t>Anlegen der neuen Klasse HausratGrunddeckung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Anlegen der Composite-Beziehung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Erläutern des Sourcecodes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A9A69B4D-59F3-4685-80DB-21A7405CC474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952188C-EBCA-4D72-937B-CA4757EA6AAE}" type="datetime1">
              <a:rPr lang="de-DE" smtClean="0"/>
              <a:t>17.05.2013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384E3EA2-7308-44C6-8772-FC663B756875}" type="datetime1">
              <a:rPr lang="de-DE" smtClean="0"/>
              <a:t>17.05.2013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76A15A3-68D8-41AF-8B47-D9651D8EA3AA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6CF59BC6-DC10-477A-A04D-9BAA99F49B8B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0055C5F6-2756-4509-8497-2CE83A7B4FD5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283968" y="6678000"/>
            <a:ext cx="576064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III.C-</a:t>
            </a:r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AC1F88E-FC1E-4ED7-AFB2-FE76D16796DD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9B6279E-53A7-4656-A7B5-9E7B07E8FB4E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0D46D78C-2856-4360-9378-5B7FEF775369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66E7E07-E70F-4035-B745-10D58F9E4EE1}" type="datetime1">
              <a:rPr lang="de-DE" smtClean="0"/>
              <a:t>17.05.2013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EB6BB14C-1D29-49F4-A361-4DFE3CDB639E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9400105-BE21-46EA-969D-5905279EBF9A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B36B3D74-888B-4579-8ECA-F79ED67C9FED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tags" Target="../tags/tag39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11.gif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image" Target="../media/image11.gif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10" Type="http://schemas.openxmlformats.org/officeDocument/2006/relationships/image" Target="../media/image11.gif"/><Relationship Id="rId4" Type="http://schemas.openxmlformats.org/officeDocument/2006/relationships/tags" Target="../tags/tag68.xml"/><Relationship Id="rId9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image" Target="../media/image11.gif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slideLayout" Target="../slideLayouts/slideLayout3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48506"/>
              </p:ext>
            </p:extLst>
          </p:nvPr>
        </p:nvGraphicFramePr>
        <p:xfrm>
          <a:off x="243581" y="1880828"/>
          <a:ext cx="6139431" cy="3518600"/>
        </p:xfrm>
        <a:graphic>
          <a:graphicData uri="http://schemas.openxmlformats.org/drawingml/2006/table">
            <a:tbl>
              <a:tblPr/>
              <a:tblGrid>
                <a:gridCol w="6139431"/>
              </a:tblGrid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2400" b="1" dirty="0" smtClean="0"/>
                        <a:t>III.C 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lvl="1">
                        <a:buFont typeface="StarSymbol"/>
                        <a:buNone/>
                      </a:pPr>
                      <a:r>
                        <a:rPr lang="de-DE" sz="1600" b="0" dirty="0" smtClean="0"/>
                        <a:t>III.C.1 Grundlagen &amp; Produktattribute</a:t>
                      </a:r>
                      <a:endParaRPr lang="de-DE" sz="1600" b="0" dirty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III.C.2 Beziehungen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III.C.3 </a:t>
                      </a:r>
                      <a:r>
                        <a:rPr lang="de-DE" sz="16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Konfigurierbare</a:t>
                      </a:r>
                      <a:r>
                        <a:rPr lang="de-DE" sz="16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Vertragsattribute</a:t>
                      </a:r>
                      <a:endParaRPr lang="de-DE" sz="16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III.C.4 </a:t>
                      </a: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Produktänderungen im Zeitablauf</a:t>
                      </a:r>
                      <a:endParaRPr lang="de-DE" sz="16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III.C.5 </a:t>
                      </a:r>
                      <a:r>
                        <a:rPr lang="de-DE" sz="16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Produktattribute</a:t>
                      </a:r>
                      <a:r>
                        <a:rPr lang="de-DE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Anpassungsstufen</a:t>
                      </a:r>
                      <a:endParaRPr lang="de-DE" sz="16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III.C.6 </a:t>
                      </a:r>
                      <a:r>
                        <a:rPr lang="de-DE" sz="1600" dirty="0" smtClean="0"/>
                        <a:t>Zugriff auf Produktdaten zur Laufzeit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Inhalt - 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A4CB57-E79D-442B-B4A3-2B58392E5AB2}" type="datetime1">
              <a:rPr lang="de-DE" smtClean="0"/>
              <a:t>17.05.2013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70192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Übungen zu Kapitel III.C.2 </a:t>
            </a:r>
            <a:endParaRPr lang="pt-BR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13B57C-2DE6-414E-8D11-766986C9CA20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72788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5C0FB0-339F-40BE-880C-9EA7459F27BC}" type="datetime1">
              <a:rPr lang="de-DE" smtClean="0"/>
              <a:t>17.05.2013</a:t>
            </a:fld>
            <a:endParaRPr lang="de-DE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365127"/>
              </p:ext>
            </p:extLst>
          </p:nvPr>
        </p:nvGraphicFramePr>
        <p:xfrm>
          <a:off x="243581" y="1880828"/>
          <a:ext cx="6139431" cy="3518600"/>
        </p:xfrm>
        <a:graphic>
          <a:graphicData uri="http://schemas.openxmlformats.org/drawingml/2006/table">
            <a:tbl>
              <a:tblPr/>
              <a:tblGrid>
                <a:gridCol w="6139431"/>
              </a:tblGrid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2400" b="1" dirty="0" smtClean="0"/>
                        <a:t>III.C 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lvl="1">
                        <a:buFont typeface="StarSymbol"/>
                        <a:buNone/>
                      </a:pPr>
                      <a:r>
                        <a:rPr lang="de-DE" sz="1600" b="0" dirty="0" smtClean="0"/>
                        <a:t>III.C.1 Grundlagen &amp; Produktattribute</a:t>
                      </a:r>
                      <a:endParaRPr lang="de-DE" sz="1600" b="0" dirty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III.C.2 Beziehungen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1" dirty="0" smtClean="0"/>
                        <a:t>III.C.3 </a:t>
                      </a:r>
                      <a:r>
                        <a:rPr lang="de-DE" sz="16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Konfigurierbare</a:t>
                      </a:r>
                      <a:r>
                        <a:rPr lang="de-DE" sz="1600" b="1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Vertragsattribute</a:t>
                      </a:r>
                      <a:endParaRPr lang="de-DE" sz="1600" b="1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III.C.4 </a:t>
                      </a: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Produktänderungen im Zeitablauf</a:t>
                      </a:r>
                      <a:endParaRPr lang="de-DE" sz="16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III.C.5 </a:t>
                      </a:r>
                      <a:r>
                        <a:rPr lang="de-DE" sz="16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Produktattribute</a:t>
                      </a:r>
                      <a:r>
                        <a:rPr lang="de-DE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Anpassungsstufen</a:t>
                      </a:r>
                      <a:endParaRPr lang="de-DE" sz="16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III.C.6 </a:t>
                      </a:r>
                      <a:r>
                        <a:rPr lang="de-DE" sz="1600" dirty="0" smtClean="0"/>
                        <a:t>Zugriff auf Produktdaten zur Laufzeit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5880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Konfigurationsmöglichkeit eines Hausratvertrages</a:t>
            </a:r>
            <a:endParaRPr lang="pt-BR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20654"/>
              </p:ext>
            </p:extLst>
          </p:nvPr>
        </p:nvGraphicFramePr>
        <p:xfrm>
          <a:off x="611560" y="1961428"/>
          <a:ext cx="7776864" cy="2712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0280"/>
                <a:gridCol w="5256584"/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600" dirty="0">
                          <a:effectLst/>
                        </a:rPr>
                        <a:t>Änderbare Eigenschaft des Hausratvertrags</a:t>
                      </a:r>
                      <a:endParaRPr lang="de-DE" sz="1600" i="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600" dirty="0" smtClean="0">
                          <a:effectLst/>
                        </a:rPr>
                        <a:t>Konfigurationsmöglichkeiten im Produkt</a:t>
                      </a:r>
                      <a:endParaRPr lang="de-DE" sz="1600" i="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zahlweise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Die im Vertrag erlaubten Zahlweisen.</a:t>
                      </a:r>
                    </a:p>
                    <a:p>
                      <a:pPr rtl="0"/>
                      <a:r>
                        <a:rPr lang="de-DE" sz="1400" dirty="0">
                          <a:effectLst/>
                        </a:rPr>
                        <a:t>Der </a:t>
                      </a:r>
                      <a:r>
                        <a:rPr lang="de-DE" sz="1400" dirty="0" smtClean="0">
                          <a:effectLst/>
                        </a:rPr>
                        <a:t>Vorbelegungswert </a:t>
                      </a:r>
                      <a:r>
                        <a:rPr lang="de-DE" sz="1400" dirty="0">
                          <a:effectLst/>
                        </a:rPr>
                        <a:t>für die Zahlweise bei Erzeugung eines neuen Vertrags.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 dirty="0" err="1">
                          <a:effectLst/>
                        </a:rPr>
                        <a:t>wohnflaeche</a:t>
                      </a:r>
                      <a:endParaRPr lang="de-DE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Bereich (min, </a:t>
                      </a:r>
                      <a:r>
                        <a:rPr lang="de-DE" sz="1400" dirty="0" err="1">
                          <a:effectLst/>
                        </a:rPr>
                        <a:t>max</a:t>
                      </a:r>
                      <a:r>
                        <a:rPr lang="de-DE" sz="1400" dirty="0">
                          <a:effectLst/>
                        </a:rPr>
                        <a:t>), in dem die Wohnfläche liegen muss.</a:t>
                      </a:r>
                    </a:p>
                    <a:p>
                      <a:pPr rtl="0"/>
                      <a:r>
                        <a:rPr lang="de-DE" sz="1400" dirty="0">
                          <a:effectLst/>
                        </a:rPr>
                        <a:t>Der </a:t>
                      </a:r>
                      <a:r>
                        <a:rPr lang="de-DE" sz="1400" dirty="0" smtClean="0">
                          <a:effectLst/>
                        </a:rPr>
                        <a:t>Vorbelegungswert für </a:t>
                      </a:r>
                      <a:r>
                        <a:rPr lang="de-DE" sz="1400" dirty="0">
                          <a:effectLst/>
                        </a:rPr>
                        <a:t>die Wohnfläche bei Erzeugung eines neuen Vertrags.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 dirty="0" err="1">
                          <a:effectLst/>
                        </a:rPr>
                        <a:t>versSumme</a:t>
                      </a:r>
                      <a:endParaRPr lang="de-DE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Bereich, in dem die Versicherungssumme liegen muss.</a:t>
                      </a:r>
                    </a:p>
                    <a:p>
                      <a:pPr rtl="0"/>
                      <a:r>
                        <a:rPr lang="de-DE" sz="1400" dirty="0">
                          <a:effectLst/>
                        </a:rPr>
                        <a:t>Der </a:t>
                      </a:r>
                      <a:r>
                        <a:rPr lang="de-DE" sz="1400" dirty="0" smtClean="0">
                          <a:effectLst/>
                        </a:rPr>
                        <a:t>Vorbelegungswert für </a:t>
                      </a:r>
                      <a:r>
                        <a:rPr lang="de-DE" sz="1400" dirty="0">
                          <a:effectLst/>
                        </a:rPr>
                        <a:t>die Versicherungssumme bei Erzeugung eines neuen Vertrags.</a:t>
                      </a: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6F69F2-750A-429E-ABBF-76BA201674AD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96704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Beispielprodukte: HR-Kompakt &amp; HR-Optimal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61246"/>
              </p:ext>
            </p:extLst>
          </p:nvPr>
        </p:nvGraphicFramePr>
        <p:xfrm>
          <a:off x="1224000" y="2141200"/>
          <a:ext cx="6672399" cy="2727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08311"/>
                <a:gridCol w="1639955"/>
                <a:gridCol w="2224133"/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600" dirty="0">
                          <a:effectLst/>
                        </a:rPr>
                        <a:t>Konfigurationsmöglichkeit</a:t>
                      </a:r>
                      <a:endParaRPr lang="de-DE" sz="1600" i="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600" dirty="0">
                          <a:effectLst/>
                        </a:rPr>
                        <a:t>HR-Kompakt</a:t>
                      </a:r>
                      <a:endParaRPr lang="de-DE" sz="1600" i="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600" dirty="0">
                          <a:effectLst/>
                        </a:rPr>
                        <a:t>HR-Optimal</a:t>
                      </a:r>
                      <a:endParaRPr lang="de-DE" sz="1600" i="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 dirty="0" smtClean="0">
                          <a:effectLst/>
                        </a:rPr>
                        <a:t>Vorbelegungswert Zahlweise</a:t>
                      </a:r>
                      <a:endParaRPr lang="de-DE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jährlich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>
                          <a:effectLst/>
                        </a:rPr>
                        <a:t>jährlich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Erlaubte Zahlweisen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halbjährlich, jährlich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monatlich, vierteljährlich, halbjährlich, jährlich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 dirty="0" smtClean="0">
                          <a:effectLst/>
                        </a:rPr>
                        <a:t>Vorbelegungswert Wohnfläche</a:t>
                      </a:r>
                      <a:endParaRPr lang="de-DE" sz="1400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&lt;null&gt;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&lt;null&gt;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Erlaubter Bereich Wohnfläche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0-1000 qm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0-2000 qm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>
                          <a:effectLst/>
                        </a:rPr>
                        <a:t>Defaultwert VersSumme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&lt;null&gt;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&lt;null&gt;</a:t>
                      </a:r>
                    </a:p>
                  </a:txBody>
                  <a:tcPr marL="38100" marR="3810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de-DE" sz="1400">
                          <a:effectLst/>
                        </a:rPr>
                        <a:t>Erlaubter Bereich VersSumme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10Tsd – 2Mio Euro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1400" dirty="0">
                          <a:effectLst/>
                        </a:rPr>
                        <a:t>10Tsd – 5Mio Euro</a:t>
                      </a: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987C90-B923-4191-B0D9-0568E390164D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26908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3169150" y="1756608"/>
            <a:ext cx="2410962" cy="2556083"/>
            <a:chOff x="4852416" y="1650282"/>
            <a:chExt cx="3600001" cy="2845173"/>
          </a:xfrm>
        </p:grpSpPr>
        <p:sp>
          <p:nvSpPr>
            <p:cNvPr id="14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852416" y="2020163"/>
              <a:ext cx="3600000" cy="2475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72000" rIns="36000" bIns="182880" anchor="t" anchorCtr="0"/>
            <a:lstStyle/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/>
                <a:t>p</a:t>
              </a:r>
              <a:r>
                <a:rPr lang="en-US" sz="1000" dirty="0" err="1" smtClean="0"/>
                <a:t>roduktname</a:t>
              </a:r>
              <a:r>
                <a:rPr lang="en-US" sz="1000" dirty="0" smtClean="0"/>
                <a:t> : String</a:t>
              </a:r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 smtClean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defaultZahlweise</a:t>
              </a:r>
              <a:r>
                <a:rPr lang="en-US" sz="1000" dirty="0" smtClean="0"/>
                <a:t> : Integer</a:t>
              </a:r>
              <a:endParaRPr lang="en-US" sz="1000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allowedValuesForZahlweise</a:t>
              </a:r>
              <a:r>
                <a:rPr lang="en-US" sz="1000" dirty="0" smtClean="0"/>
                <a:t> : Collection</a:t>
              </a:r>
              <a:endParaRPr lang="en-US" sz="1000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/>
                <a:t>d</a:t>
              </a:r>
              <a:r>
                <a:rPr lang="en-US" sz="1000" dirty="0" err="1" smtClean="0"/>
                <a:t>efaultwohnflaeche</a:t>
              </a:r>
              <a:r>
                <a:rPr lang="en-US" sz="1000" dirty="0" smtClean="0"/>
                <a:t> : Integer</a:t>
              </a:r>
              <a:endParaRPr lang="en-US" sz="1000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rangeForWohnflaeche</a:t>
              </a:r>
              <a:r>
                <a:rPr lang="en-US" sz="1000" dirty="0" smtClean="0"/>
                <a:t> : </a:t>
              </a:r>
              <a:r>
                <a:rPr lang="en-US" sz="1000" dirty="0" err="1" smtClean="0"/>
                <a:t>IntegerRange</a:t>
              </a:r>
              <a:endParaRPr lang="en-US" sz="1000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defaultVersSumme</a:t>
              </a:r>
              <a:r>
                <a:rPr lang="en-US" sz="1000" dirty="0" smtClean="0"/>
                <a:t> : Money</a:t>
              </a:r>
              <a:endParaRPr lang="en-US" sz="1000" dirty="0"/>
            </a:p>
            <a:p>
              <a:pPr defTabSz="97155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rangeForVersSumme</a:t>
              </a:r>
              <a:r>
                <a:rPr lang="en-US" sz="1000" dirty="0" smtClean="0"/>
                <a:t> : </a:t>
              </a:r>
              <a:r>
                <a:rPr lang="en-US" sz="1000" dirty="0" err="1" smtClean="0"/>
                <a:t>MoneyRange</a:t>
              </a:r>
              <a:endParaRPr lang="en-US" sz="1000" dirty="0"/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100" dirty="0"/>
            </a:p>
          </p:txBody>
        </p:sp>
        <p:sp>
          <p:nvSpPr>
            <p:cNvPr id="15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852417" y="1650282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HausratProdukt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Konfigurierbare</a:t>
            </a:r>
            <a:r>
              <a:rPr lang="de-DE" b="0" dirty="0"/>
              <a:t> </a:t>
            </a:r>
            <a:r>
              <a:rPr lang="de-DE" dirty="0"/>
              <a:t>Vertragsattribute</a:t>
            </a:r>
            <a:r>
              <a:rPr lang="de-DE" b="0" dirty="0"/>
              <a:t> – </a:t>
            </a:r>
            <a:r>
              <a:rPr lang="de-DE" dirty="0"/>
              <a:t>Modell</a:t>
            </a:r>
            <a:r>
              <a:rPr lang="de-DE" b="0" dirty="0"/>
              <a:t> &amp; </a:t>
            </a:r>
            <a:r>
              <a:rPr lang="de-DE" dirty="0" smtClean="0"/>
              <a:t>Bausteine</a:t>
            </a:r>
            <a:endParaRPr lang="de-DE" sz="1600" i="1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151376" y="1756608"/>
            <a:ext cx="2289819" cy="2413232"/>
            <a:chOff x="254719" y="1638296"/>
            <a:chExt cx="3600000" cy="1912663"/>
          </a:xfrm>
        </p:grpSpPr>
        <p:sp>
          <p:nvSpPr>
            <p:cNvPr id="20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4719" y="1894960"/>
              <a:ext cx="3600000" cy="1655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100" dirty="0" err="1" smtClean="0"/>
                <a:t>plz</a:t>
              </a:r>
              <a:r>
                <a:rPr lang="en-US" sz="1100" dirty="0" smtClean="0"/>
                <a:t> : String 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100" dirty="0" smtClean="0"/>
                <a:t>/</a:t>
              </a:r>
              <a:r>
                <a:rPr lang="en-US" sz="1100" dirty="0" err="1" smtClean="0"/>
                <a:t>tarifzone</a:t>
              </a:r>
              <a:r>
                <a:rPr lang="en-US" sz="1100" dirty="0" smtClean="0"/>
                <a:t> : String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100" dirty="0" err="1" smtClean="0"/>
                <a:t>zahlweise</a:t>
              </a:r>
              <a:r>
                <a:rPr lang="en-US" sz="1100" dirty="0" smtClean="0"/>
                <a:t> : Integer</a:t>
              </a:r>
              <a:endParaRPr lang="en-US" sz="1000" i="1" dirty="0" smtClean="0"/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en-US" sz="1100" dirty="0" err="1" smtClean="0"/>
                <a:t>wohnflaeche</a:t>
              </a:r>
              <a:r>
                <a:rPr lang="en-US" sz="1100" dirty="0" smtClean="0"/>
                <a:t> : Integer</a:t>
              </a:r>
              <a:br>
                <a:rPr lang="en-US" sz="1100" dirty="0" smtClean="0"/>
              </a:br>
              <a:r>
                <a:rPr lang="en-US" sz="1100" dirty="0" smtClean="0"/>
                <a:t>/</a:t>
              </a:r>
              <a:r>
                <a:rPr lang="en-US" sz="1100" dirty="0" err="1" smtClean="0"/>
                <a:t>vorschlagVersSumme</a:t>
              </a:r>
              <a:r>
                <a:rPr lang="en-US" sz="1100" dirty="0" smtClean="0"/>
                <a:t> : Money</a:t>
              </a:r>
              <a:br>
                <a:rPr lang="en-US" sz="1100" dirty="0" smtClean="0"/>
              </a:br>
              <a:r>
                <a:rPr lang="en-US" sz="1100" dirty="0" err="1" smtClean="0"/>
                <a:t>versSumme</a:t>
              </a:r>
              <a:r>
                <a:rPr lang="en-US" sz="1100" dirty="0" smtClean="0"/>
                <a:t> : Money</a:t>
              </a:r>
              <a:endParaRPr lang="en-US" sz="1000" dirty="0"/>
            </a:p>
          </p:txBody>
        </p:sp>
        <p:sp>
          <p:nvSpPr>
            <p:cNvPr id="21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1638296"/>
              <a:ext cx="3600000" cy="264370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HausratVertrag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6331937" y="1729453"/>
            <a:ext cx="2452531" cy="2583237"/>
            <a:chOff x="4852416" y="1650283"/>
            <a:chExt cx="3068566" cy="2072612"/>
          </a:xfrm>
        </p:grpSpPr>
        <p:sp>
          <p:nvSpPr>
            <p:cNvPr id="23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852416" y="1920643"/>
              <a:ext cx="3068566" cy="18022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72000" rIns="36000" bIns="182880" anchor="t" anchorCtr="0"/>
            <a:lstStyle/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produktname</a:t>
              </a:r>
              <a:r>
                <a:rPr lang="en-US" sz="1000" dirty="0" smtClean="0"/>
                <a:t>=“HR-</a:t>
              </a:r>
              <a:r>
                <a:rPr lang="en-US" sz="1000" dirty="0" err="1" smtClean="0"/>
                <a:t>Kompakt</a:t>
              </a:r>
              <a:r>
                <a:rPr lang="en-US" sz="1000" dirty="0" smtClean="0"/>
                <a:t>”</a:t>
              </a:r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 smtClean="0"/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defaultZahlweise</a:t>
              </a:r>
              <a:r>
                <a:rPr lang="en-US" sz="1000" dirty="0" smtClean="0"/>
                <a:t>=1</a:t>
              </a:r>
              <a:endParaRPr lang="en-US" sz="1000" dirty="0"/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/>
                <a:t>allowedValuesForZahlweise</a:t>
              </a:r>
              <a:r>
                <a:rPr lang="en-US" sz="1000" dirty="0"/>
                <a:t>=[1,2]</a:t>
              </a:r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 smtClean="0"/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 smtClean="0"/>
                <a:t>defaultwohnflaeche</a:t>
              </a:r>
              <a:r>
                <a:rPr lang="en-US" sz="1000" dirty="0"/>
                <a:t>=&lt;null&gt;</a:t>
              </a:r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/>
                <a:t>rangeForWohnflaeche</a:t>
              </a:r>
              <a:r>
                <a:rPr lang="en-US" sz="1000" dirty="0"/>
                <a:t>=[1-1000]</a:t>
              </a:r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/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/>
                <a:t>defaultVersSumme</a:t>
              </a:r>
              <a:r>
                <a:rPr lang="en-US" sz="1000" dirty="0"/>
                <a:t>=&lt;null&gt;</a:t>
              </a:r>
            </a:p>
            <a:p>
              <a:pPr defTabSz="97155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000" dirty="0" err="1"/>
                <a:t>rangeForVersSumme</a:t>
              </a:r>
              <a:r>
                <a:rPr lang="en-US" sz="1000" dirty="0" smtClean="0"/>
                <a:t>=[10Tsd </a:t>
              </a:r>
              <a:r>
                <a:rPr lang="en-US" sz="1000" dirty="0"/>
                <a:t>€ - </a:t>
              </a:r>
              <a:r>
                <a:rPr lang="en-US" sz="1000" dirty="0" smtClean="0"/>
                <a:t>2Mio </a:t>
              </a:r>
              <a:r>
                <a:rPr lang="en-US" sz="1000" dirty="0"/>
                <a:t>€]</a:t>
              </a:r>
            </a:p>
          </p:txBody>
        </p:sp>
        <p:sp>
          <p:nvSpPr>
            <p:cNvPr id="24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852416" y="1650283"/>
              <a:ext cx="3068566" cy="289412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91440" rIns="3600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i="1" dirty="0" smtClean="0">
                  <a:solidFill>
                    <a:schemeClr val="bg1"/>
                  </a:solidFill>
                </a:rPr>
                <a:t>HR-</a:t>
              </a:r>
              <a:r>
                <a:rPr lang="en-US" sz="1200" i="1" dirty="0" err="1" smtClean="0">
                  <a:solidFill>
                    <a:schemeClr val="bg1"/>
                  </a:solidFill>
                </a:rPr>
                <a:t>Kompakt</a:t>
              </a:r>
              <a:endParaRPr lang="en-US" sz="1200" i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2466920" y="2841640"/>
            <a:ext cx="23287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*</a:t>
            </a:r>
            <a:endParaRPr lang="pt-BR" sz="1600" dirty="0" err="1" smtClean="0">
              <a:solidFill>
                <a:schemeClr val="tx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936278" y="2867191"/>
            <a:ext cx="232872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 smtClean="0">
                <a:solidFill>
                  <a:schemeClr val="tx1"/>
                </a:solidFill>
              </a:rPr>
              <a:t>1</a:t>
            </a:r>
            <a:endParaRPr lang="pt-BR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37" name="Gerade Verbindung mit Pfeil 36"/>
          <p:cNvCxnSpPr>
            <a:stCxn id="23" idx="1"/>
            <a:endCxn id="14" idx="3"/>
          </p:cNvCxnSpPr>
          <p:nvPr/>
        </p:nvCxnSpPr>
        <p:spPr bwMode="auto">
          <a:xfrm flipH="1">
            <a:off x="5580111" y="3189556"/>
            <a:ext cx="751826" cy="112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8" name="Legende mit Linie 1 67"/>
          <p:cNvSpPr/>
          <p:nvPr/>
        </p:nvSpPr>
        <p:spPr bwMode="auto">
          <a:xfrm>
            <a:off x="392392" y="4721180"/>
            <a:ext cx="1900160" cy="1372116"/>
          </a:xfrm>
          <a:prstGeom prst="borderCallout1">
            <a:avLst>
              <a:gd name="adj1" fmla="val -87771"/>
              <a:gd name="adj2" fmla="val 50315"/>
              <a:gd name="adj3" fmla="val -1707"/>
              <a:gd name="adj4" fmla="val 4988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tIns="72000" rIns="72000" bIns="72000" rtlCol="0" anchor="t"/>
          <a:lstStyle/>
          <a:p>
            <a:r>
              <a:rPr lang="de-DE" sz="1100" dirty="0"/>
              <a:t>Änderbare Attribute werden als konfigurierbar </a:t>
            </a:r>
          </a:p>
          <a:p>
            <a:r>
              <a:rPr lang="de-DE" sz="1100" dirty="0"/>
              <a:t>gekennzeichnet.</a:t>
            </a:r>
          </a:p>
          <a:p>
            <a:endParaRPr lang="de-DE" sz="1100" dirty="0"/>
          </a:p>
        </p:txBody>
      </p:sp>
      <p:sp>
        <p:nvSpPr>
          <p:cNvPr id="69" name="Legende mit Linie 1 68"/>
          <p:cNvSpPr/>
          <p:nvPr/>
        </p:nvSpPr>
        <p:spPr bwMode="auto">
          <a:xfrm>
            <a:off x="6608122" y="4721180"/>
            <a:ext cx="1900160" cy="1372116"/>
          </a:xfrm>
          <a:prstGeom prst="borderCallout1">
            <a:avLst>
              <a:gd name="adj1" fmla="val -1998"/>
              <a:gd name="adj2" fmla="val 49313"/>
              <a:gd name="adj3" fmla="val -68824"/>
              <a:gd name="adj4" fmla="val 4931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tIns="72000" rIns="72000" bIns="72000" rtlCol="0" anchor="t"/>
          <a:lstStyle/>
          <a:p>
            <a:r>
              <a:rPr lang="de-DE" sz="1100" dirty="0"/>
              <a:t>In den Bausteinen können der </a:t>
            </a:r>
            <a:r>
              <a:rPr lang="de-DE" sz="1100" dirty="0" err="1"/>
              <a:t>Defaultwert</a:t>
            </a:r>
            <a:r>
              <a:rPr lang="de-DE" sz="1100" dirty="0"/>
              <a:t> und die erlaubten Werte definiert werden</a:t>
            </a:r>
          </a:p>
        </p:txBody>
      </p:sp>
      <p:sp>
        <p:nvSpPr>
          <p:cNvPr id="70" name="Legende mit Linie 1 69"/>
          <p:cNvSpPr/>
          <p:nvPr/>
        </p:nvSpPr>
        <p:spPr bwMode="auto">
          <a:xfrm>
            <a:off x="3417152" y="4721180"/>
            <a:ext cx="1911344" cy="1372116"/>
          </a:xfrm>
          <a:prstGeom prst="borderCallout1">
            <a:avLst>
              <a:gd name="adj1" fmla="val -687"/>
              <a:gd name="adj2" fmla="val 51468"/>
              <a:gd name="adj3" fmla="val -52789"/>
              <a:gd name="adj4" fmla="val 5034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tIns="72000" rIns="72000" bIns="72000" rtlCol="0" anchor="t"/>
          <a:lstStyle/>
          <a:p>
            <a:r>
              <a:rPr lang="de-DE" sz="1100" dirty="0"/>
              <a:t>Implizit gibt es im Produktbaustein-Typ Attribute für den Vorbelegungswert und die erlaubten Werte. Diese brauchen nicht explizit im Modell erfasst werden!</a:t>
            </a:r>
          </a:p>
        </p:txBody>
      </p:sp>
      <p:sp>
        <p:nvSpPr>
          <p:cNvPr id="26" name="Ellipse 25"/>
          <p:cNvSpPr>
            <a:spLocks noChangeAspect="1"/>
          </p:cNvSpPr>
          <p:nvPr/>
        </p:nvSpPr>
        <p:spPr bwMode="auto">
          <a:xfrm>
            <a:off x="218583" y="1776793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27" name="Ellipse 26"/>
          <p:cNvSpPr>
            <a:spLocks noChangeAspect="1"/>
          </p:cNvSpPr>
          <p:nvPr/>
        </p:nvSpPr>
        <p:spPr bwMode="auto">
          <a:xfrm>
            <a:off x="3233442" y="1786716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32" name="Ellipse 31"/>
          <p:cNvSpPr>
            <a:spLocks noChangeAspect="1"/>
          </p:cNvSpPr>
          <p:nvPr/>
        </p:nvSpPr>
        <p:spPr bwMode="auto">
          <a:xfrm>
            <a:off x="6392122" y="1786716"/>
            <a:ext cx="216000" cy="216000"/>
          </a:xfrm>
          <a:prstGeom prst="ellipse">
            <a:avLst/>
          </a:prstGeom>
          <a:solidFill>
            <a:srgbClr val="00B050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cxnSp>
        <p:nvCxnSpPr>
          <p:cNvPr id="8" name="Gerade Verbindung 7"/>
          <p:cNvCxnSpPr>
            <a:stCxn id="20" idx="3"/>
          </p:cNvCxnSpPr>
          <p:nvPr/>
        </p:nvCxnSpPr>
        <p:spPr bwMode="auto">
          <a:xfrm>
            <a:off x="2441195" y="3125142"/>
            <a:ext cx="7279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Gerade Verbindung 37"/>
          <p:cNvCxnSpPr/>
          <p:nvPr/>
        </p:nvCxnSpPr>
        <p:spPr bwMode="auto">
          <a:xfrm>
            <a:off x="6012160" y="1268760"/>
            <a:ext cx="0" cy="4716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feld 38"/>
          <p:cNvSpPr txBox="1"/>
          <p:nvPr/>
        </p:nvSpPr>
        <p:spPr>
          <a:xfrm>
            <a:off x="6450770" y="1160748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Konkrete </a:t>
            </a:r>
            <a:r>
              <a:rPr lang="de-DE" sz="1600" dirty="0" smtClean="0"/>
              <a:t>Produkte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1758372" y="1173535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Modell</a:t>
            </a:r>
          </a:p>
        </p:txBody>
      </p:sp>
      <p:pic>
        <p:nvPicPr>
          <p:cNvPr id="1026" name="Picture 2" descr="C:\dev\fips-head\org.faktorips.devtools.core.ui\icons\ovr16\changeovertime_ovr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076" y="2564904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dev\fips-head\org.faktorips.devtools.core.ui\icons\ovr16\changeovertime_ovr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759" y="276544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dev\fips-head\org.faktorips.devtools.core.ui\icons\ovr16\changeovertime_ovr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335" y="313727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EC32EC-6798-4261-9F39-1F10CA615DFD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67077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Demo: Modellerweiterung in Faktor-IPS</a:t>
            </a:r>
            <a:endParaRPr lang="pt-BR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/>
              <a:t>Markieren des Attributes „zahlweise“ als konfigurierbar und „Typ der Wertemenge“ auf „Aufzählung“ festlegen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Angabe der </a:t>
            </a:r>
            <a:r>
              <a:rPr lang="de-DE" dirty="0"/>
              <a:t>möglichen Zahlweisen in beiden Produkten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Markieren </a:t>
            </a:r>
            <a:r>
              <a:rPr lang="de-DE" dirty="0"/>
              <a:t>des Attributes „</a:t>
            </a:r>
            <a:r>
              <a:rPr lang="de-DE" dirty="0" err="1"/>
              <a:t>wohnflaeche</a:t>
            </a:r>
            <a:r>
              <a:rPr lang="de-DE" dirty="0"/>
              <a:t>“ als konfigurierbar und „Typ der Wertemenge“ auf „Bereich“ festlegen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Angabe des erlaubten </a:t>
            </a:r>
            <a:r>
              <a:rPr lang="de-DE" dirty="0"/>
              <a:t>Bereichs für die Wohnfläche in den beiden </a:t>
            </a:r>
            <a:r>
              <a:rPr lang="de-DE" dirty="0" smtClean="0"/>
              <a:t>Produkten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Markieren des Attributes „</a:t>
            </a:r>
            <a:r>
              <a:rPr lang="de-DE" dirty="0" err="1" smtClean="0"/>
              <a:t>versSumme</a:t>
            </a:r>
            <a:r>
              <a:rPr lang="de-DE" dirty="0" smtClean="0"/>
              <a:t>“ als konfigurierbar und „Type der Wertemenge“ auf „Bereich“ festlegen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Angabe des erlaubten Bereichs für die Versicherungssumme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29B754-6C8F-4348-91D2-15F67ED7C4CB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09634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Übungen zu Kapitel III.C.3  </a:t>
            </a:r>
            <a:endParaRPr lang="pt-BR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C96B47-D7B5-4409-80EB-8AA6453332F6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43357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971074-7BEB-4DE3-A886-31C6D1C9479E}" type="datetime1">
              <a:rPr lang="de-DE" smtClean="0"/>
              <a:t>17.05.2013</a:t>
            </a:fld>
            <a:endParaRPr lang="de-DE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30111"/>
              </p:ext>
            </p:extLst>
          </p:nvPr>
        </p:nvGraphicFramePr>
        <p:xfrm>
          <a:off x="243581" y="1880828"/>
          <a:ext cx="6139431" cy="3518600"/>
        </p:xfrm>
        <a:graphic>
          <a:graphicData uri="http://schemas.openxmlformats.org/drawingml/2006/table">
            <a:tbl>
              <a:tblPr/>
              <a:tblGrid>
                <a:gridCol w="6139431"/>
              </a:tblGrid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2400" b="1" dirty="0" smtClean="0"/>
                        <a:t>III.C 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lvl="1">
                        <a:buFont typeface="StarSymbol"/>
                        <a:buNone/>
                      </a:pPr>
                      <a:r>
                        <a:rPr lang="de-DE" sz="1600" b="0" dirty="0" smtClean="0"/>
                        <a:t>III.C.1 Grundlagen &amp; Produktattribute</a:t>
                      </a:r>
                      <a:endParaRPr lang="de-DE" sz="1600" b="0" dirty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III.C.2 Beziehungen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III.C.3 </a:t>
                      </a:r>
                      <a:r>
                        <a:rPr lang="de-DE" sz="16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Konfigurierbare</a:t>
                      </a:r>
                      <a:r>
                        <a:rPr lang="de-DE" sz="16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Vertragsattribute</a:t>
                      </a:r>
                      <a:endParaRPr lang="de-DE" sz="16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1" dirty="0" smtClean="0"/>
                        <a:t>III.C.4 </a:t>
                      </a:r>
                      <a:r>
                        <a:rPr lang="de-DE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Produktänderungen im Zeitablauf</a:t>
                      </a:r>
                      <a:endParaRPr lang="de-DE" sz="1600" b="1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III.C.5 </a:t>
                      </a:r>
                      <a:r>
                        <a:rPr lang="de-DE" sz="16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Produktattribute</a:t>
                      </a:r>
                      <a:r>
                        <a:rPr lang="de-DE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Anpassungsstufen</a:t>
                      </a:r>
                      <a:endParaRPr lang="de-DE" sz="16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III.C.6 </a:t>
                      </a:r>
                      <a:r>
                        <a:rPr lang="de-DE" sz="1600" dirty="0" smtClean="0"/>
                        <a:t>Zugriff auf Produktdaten zur Laufzeit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9276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Theorie: Änderungen im Zeitablauf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250758" y="1228725"/>
            <a:ext cx="8640762" cy="431800"/>
          </a:xfrm>
        </p:spPr>
        <p:txBody>
          <a:bodyPr/>
          <a:lstStyle/>
          <a:p>
            <a:r>
              <a:rPr lang="de-DE" b="1" dirty="0"/>
              <a:t>Aspekte der Produktänderungen im </a:t>
            </a:r>
            <a:r>
              <a:rPr lang="de-DE" b="1" dirty="0" smtClean="0"/>
              <a:t>Zeitablauf</a:t>
            </a:r>
            <a:endParaRPr lang="de-DE" b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4294967295"/>
          </p:nvPr>
        </p:nvSpPr>
        <p:spPr>
          <a:xfrm>
            <a:off x="251717" y="1627783"/>
            <a:ext cx="8640763" cy="4681537"/>
          </a:xfrm>
        </p:spPr>
        <p:txBody>
          <a:bodyPr/>
          <a:lstStyle/>
          <a:p>
            <a:pPr lvl="1">
              <a:spcBef>
                <a:spcPts val="600"/>
              </a:spcBef>
              <a:buSzPct val="75000"/>
            </a:pPr>
            <a:r>
              <a:rPr lang="de-DE" dirty="0"/>
              <a:t>Änderungen, die nur für das Neugeschäft relevant sind</a:t>
            </a:r>
          </a:p>
          <a:p>
            <a:pPr marL="344488" lvl="2" indent="-171450">
              <a:spcBef>
                <a:spcPts val="600"/>
              </a:spcBef>
              <a:buSzPct val="75000"/>
              <a:buFont typeface="Wingdings" pitchFamily="2" charset="2"/>
              <a:buChar char="§"/>
            </a:pPr>
            <a:r>
              <a:rPr lang="de-DE" sz="1600" dirty="0"/>
              <a:t>Einführung neuer </a:t>
            </a:r>
            <a:r>
              <a:rPr lang="de-DE" sz="1600" dirty="0" smtClean="0"/>
              <a:t>Risikomerkmale</a:t>
            </a:r>
            <a:endParaRPr lang="de-DE" sz="1600" dirty="0"/>
          </a:p>
          <a:p>
            <a:pPr lvl="1">
              <a:spcBef>
                <a:spcPts val="600"/>
              </a:spcBef>
              <a:buSzPct val="75000"/>
            </a:pPr>
            <a:r>
              <a:rPr lang="de-DE" dirty="0"/>
              <a:t>Änderungen, die für bestehende Verträge relevant sind.</a:t>
            </a:r>
          </a:p>
          <a:p>
            <a:pPr marL="458788" lvl="2" indent="-285750">
              <a:spcBef>
                <a:spcPts val="600"/>
              </a:spcBef>
              <a:buSzPct val="75000"/>
              <a:buFont typeface="Wingdings" pitchFamily="2" charset="2"/>
              <a:buChar char="§"/>
            </a:pPr>
            <a:r>
              <a:rPr lang="de-DE" sz="1600" dirty="0"/>
              <a:t>z. B. Zinspassungen, Festlegung der Überschüsse, </a:t>
            </a:r>
            <a:r>
              <a:rPr lang="de-DE" sz="1600" dirty="0" smtClean="0"/>
              <a:t>Beitragsanpassung</a:t>
            </a:r>
            <a:endParaRPr lang="de-DE" sz="1600" dirty="0"/>
          </a:p>
          <a:p>
            <a:pPr lvl="1">
              <a:spcBef>
                <a:spcPts val="600"/>
              </a:spcBef>
              <a:buSzPct val="75000"/>
            </a:pPr>
            <a:r>
              <a:rPr lang="de-DE" dirty="0"/>
              <a:t>Nachvollziehbarkeit von </a:t>
            </a:r>
            <a:r>
              <a:rPr lang="de-DE" dirty="0" smtClean="0"/>
              <a:t>Änderungen</a:t>
            </a:r>
            <a:endParaRPr lang="de-DE" dirty="0"/>
          </a:p>
          <a:p>
            <a:pPr lvl="1">
              <a:spcBef>
                <a:spcPts val="600"/>
              </a:spcBef>
              <a:buSzPct val="75000"/>
            </a:pPr>
            <a:r>
              <a:rPr lang="de-DE" dirty="0"/>
              <a:t>Wer hat wann, was geändert?</a:t>
            </a:r>
          </a:p>
          <a:p>
            <a:pPr lvl="1">
              <a:buSzPct val="75000"/>
            </a:pPr>
            <a:endParaRPr lang="pt-BR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BB9D9A-B13E-4F41-9F92-1893A8107F79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33050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Theorie: Änderungen im Zeitablauf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marL="0" lvl="1" indent="0">
              <a:buNone/>
            </a:pPr>
            <a:r>
              <a:rPr kumimoji="1" lang="de-DE" dirty="0" smtClean="0">
                <a:ea typeface="+mn-ea"/>
                <a:cs typeface="+mn-cs"/>
              </a:rPr>
              <a:t>Generationen</a:t>
            </a: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285750" lvl="2" indent="-285750">
              <a:buFont typeface="Wingdings" pitchFamily="2" charset="2"/>
              <a:buChar char="§"/>
            </a:pPr>
            <a:endParaRPr kumimoji="1" lang="de-DE" dirty="0" smtClean="0">
              <a:ea typeface="+mn-ea"/>
              <a:cs typeface="+mn-cs"/>
            </a:endParaRPr>
          </a:p>
          <a:p>
            <a:pPr marL="285750" lvl="2" indent="-285750">
              <a:buFont typeface="Wingdings" pitchFamily="2" charset="2"/>
              <a:buChar char="§"/>
            </a:pPr>
            <a:r>
              <a:rPr kumimoji="1" lang="de-DE" dirty="0" smtClean="0">
                <a:ea typeface="+mn-ea"/>
                <a:cs typeface="+mn-cs"/>
              </a:rPr>
              <a:t>Generationen </a:t>
            </a:r>
            <a:r>
              <a:rPr kumimoji="1" lang="de-DE" dirty="0">
                <a:ea typeface="+mn-ea"/>
                <a:cs typeface="+mn-cs"/>
              </a:rPr>
              <a:t>werden aufgelegt, um für das Neugeschäft geänderte Bedingungen anbieten zu können. Verträge können während des Verkaufszeitraums einer Generation zu den in der Generation definierten Bedingung abgeschlossen </a:t>
            </a:r>
            <a:r>
              <a:rPr kumimoji="1" lang="de-DE" dirty="0" smtClean="0">
                <a:ea typeface="+mn-ea"/>
                <a:cs typeface="+mn-cs"/>
              </a:rPr>
              <a:t>werden.</a:t>
            </a:r>
          </a:p>
          <a:p>
            <a:pPr marL="285750" lvl="2" indent="-285750">
              <a:buFont typeface="Wingdings" pitchFamily="2" charset="2"/>
              <a:buChar char="§"/>
            </a:pPr>
            <a:r>
              <a:rPr kumimoji="1" lang="de-DE" dirty="0" smtClean="0">
                <a:ea typeface="+mn-ea"/>
                <a:cs typeface="+mn-cs"/>
              </a:rPr>
              <a:t>Bestehende </a:t>
            </a:r>
            <a:r>
              <a:rPr kumimoji="1" lang="de-DE" dirty="0">
                <a:ea typeface="+mn-ea"/>
                <a:cs typeface="+mn-cs"/>
              </a:rPr>
              <a:t>Verträge bleiben von der Einführung einer </a:t>
            </a:r>
            <a:r>
              <a:rPr lang="de-DE" dirty="0"/>
              <a:t>neuen Generation unberührt, es sei denn, es findet ein expliziter Produkt(</a:t>
            </a:r>
            <a:r>
              <a:rPr lang="de-DE" dirty="0" err="1"/>
              <a:t>generations</a:t>
            </a:r>
            <a:r>
              <a:rPr lang="de-DE" dirty="0"/>
              <a:t>)</a:t>
            </a:r>
            <a:r>
              <a:rPr lang="de-DE" dirty="0" err="1"/>
              <a:t>wechsel</a:t>
            </a:r>
            <a:r>
              <a:rPr lang="de-DE" dirty="0"/>
              <a:t> statt. Die Generation bleibt solange „aktiv“ wie noch „lebende“ Verträge zu ihr </a:t>
            </a:r>
            <a:r>
              <a:rPr lang="de-DE" dirty="0" smtClean="0"/>
              <a:t>existieren.</a:t>
            </a:r>
          </a:p>
          <a:p>
            <a:pPr marL="285750" lvl="2" indent="-285750">
              <a:buFont typeface="Wingdings" pitchFamily="2" charset="2"/>
              <a:buChar char="§"/>
            </a:pPr>
            <a:r>
              <a:rPr lang="de-DE" dirty="0" smtClean="0"/>
              <a:t>I.d.R</a:t>
            </a:r>
            <a:r>
              <a:rPr lang="de-DE" dirty="0"/>
              <a:t>. gibt es zu einem Zeitpunkt eine für das Neugeschäft gültige Generation. Das ist die, in deren Verkaufszeitraum der Zeitpunkt fällt.</a:t>
            </a:r>
          </a:p>
          <a:p>
            <a:pPr marL="0" lvl="1" indent="0">
              <a:buNone/>
            </a:pPr>
            <a:endParaRPr lang="pt-BR" dirty="0"/>
          </a:p>
        </p:txBody>
      </p:sp>
      <p:sp>
        <p:nvSpPr>
          <p:cNvPr id="24" name="Rectangle 1"/>
          <p:cNvSpPr/>
          <p:nvPr/>
        </p:nvSpPr>
        <p:spPr>
          <a:xfrm>
            <a:off x="2177496" y="1890000"/>
            <a:ext cx="6334920" cy="81000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Ctr="1"/>
          <a:lstStyle/>
          <a:p>
            <a:r>
              <a:rPr lang="de-DE" sz="2400">
                <a:solidFill>
                  <a:schemeClr val="bg1"/>
                </a:solidFill>
              </a:rPr>
              <a:t>Generation 2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5" name="Line 2"/>
          <p:cNvSpPr/>
          <p:nvPr/>
        </p:nvSpPr>
        <p:spPr>
          <a:xfrm>
            <a:off x="3987576" y="1868400"/>
            <a:ext cx="0" cy="234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26" name="Rectangle 3"/>
          <p:cNvSpPr/>
          <p:nvPr/>
        </p:nvSpPr>
        <p:spPr>
          <a:xfrm>
            <a:off x="367416" y="2948400"/>
            <a:ext cx="7239960" cy="81000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Ctr="1"/>
          <a:lstStyle/>
          <a:p>
            <a:r>
              <a:rPr lang="de-DE" sz="2400" dirty="0">
                <a:solidFill>
                  <a:schemeClr val="bg1"/>
                </a:solidFill>
              </a:rPr>
              <a:t>Generation 1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27" name="Line 6"/>
          <p:cNvSpPr/>
          <p:nvPr/>
        </p:nvSpPr>
        <p:spPr>
          <a:xfrm>
            <a:off x="179512" y="4186800"/>
            <a:ext cx="7925384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28" name="Line 7"/>
          <p:cNvSpPr/>
          <p:nvPr/>
        </p:nvSpPr>
        <p:spPr>
          <a:xfrm>
            <a:off x="367416" y="41868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9" name="Line 8"/>
          <p:cNvSpPr/>
          <p:nvPr/>
        </p:nvSpPr>
        <p:spPr>
          <a:xfrm>
            <a:off x="2177496" y="41868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0" name="Line 9"/>
          <p:cNvSpPr/>
          <p:nvPr/>
        </p:nvSpPr>
        <p:spPr>
          <a:xfrm>
            <a:off x="3987576" y="41868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1" name="TextShape 10"/>
          <p:cNvSpPr txBox="1"/>
          <p:nvPr/>
        </p:nvSpPr>
        <p:spPr>
          <a:xfrm>
            <a:off x="8157934" y="4096800"/>
            <a:ext cx="878562" cy="20160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</a:rPr>
              <a:t>Zeit (in Jahren)</a:t>
            </a:r>
            <a:endParaRPr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Line 11"/>
          <p:cNvSpPr/>
          <p:nvPr/>
        </p:nvSpPr>
        <p:spPr>
          <a:xfrm>
            <a:off x="5797296" y="41868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3" name="Line 12"/>
          <p:cNvSpPr/>
          <p:nvPr/>
        </p:nvSpPr>
        <p:spPr>
          <a:xfrm>
            <a:off x="7607376" y="41868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4" name="Line 13"/>
          <p:cNvSpPr/>
          <p:nvPr/>
        </p:nvSpPr>
        <p:spPr>
          <a:xfrm>
            <a:off x="367416" y="3466800"/>
            <a:ext cx="0" cy="72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35" name="Line 14"/>
          <p:cNvSpPr/>
          <p:nvPr/>
        </p:nvSpPr>
        <p:spPr>
          <a:xfrm>
            <a:off x="2177496" y="2408400"/>
            <a:ext cx="0" cy="179856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36" name="TextShape 15"/>
          <p:cNvSpPr txBox="1"/>
          <p:nvPr/>
        </p:nvSpPr>
        <p:spPr>
          <a:xfrm>
            <a:off x="480816" y="3510000"/>
            <a:ext cx="169704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Verkaufszeitraum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7" name="Line 16"/>
          <p:cNvSpPr/>
          <p:nvPr/>
        </p:nvSpPr>
        <p:spPr>
          <a:xfrm>
            <a:off x="7607376" y="3488400"/>
            <a:ext cx="0" cy="72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38" name="TextShape 17"/>
          <p:cNvSpPr txBox="1"/>
          <p:nvPr/>
        </p:nvSpPr>
        <p:spPr>
          <a:xfrm>
            <a:off x="2222856" y="3508560"/>
            <a:ext cx="441180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Verwaltung der abgeschlossenen Verträge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9" name="TextShape 18"/>
          <p:cNvSpPr txBox="1"/>
          <p:nvPr/>
        </p:nvSpPr>
        <p:spPr>
          <a:xfrm>
            <a:off x="2177496" y="2499840"/>
            <a:ext cx="169704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Verkaufszeitraum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0" name="TextShape 19"/>
          <p:cNvSpPr txBox="1"/>
          <p:nvPr/>
        </p:nvSpPr>
        <p:spPr>
          <a:xfrm>
            <a:off x="3987576" y="2499840"/>
            <a:ext cx="441180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Verwaltung der abgeschlossenen Verträge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1F0271-FCD7-4109-BE3D-9D2DAC73F2CD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92157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pt-BR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lvl="1"/>
            <a:r>
              <a:rPr kumimoji="1" lang="de-DE" dirty="0">
                <a:ea typeface="+mn-ea"/>
                <a:cs typeface="+mn-cs"/>
              </a:rPr>
              <a:t>Es gibt zwei Hausratprodukte</a:t>
            </a:r>
            <a:r>
              <a:rPr kumimoji="1" lang="de-DE" dirty="0" smtClean="0">
                <a:ea typeface="+mn-ea"/>
                <a:cs typeface="+mn-cs"/>
              </a:rPr>
              <a:t>:</a:t>
            </a:r>
          </a:p>
          <a:p>
            <a:pPr lvl="1"/>
            <a:endParaRPr kumimoji="1" lang="de-DE" dirty="0">
              <a:ea typeface="+mn-ea"/>
              <a:cs typeface="+mn-cs"/>
            </a:endParaRPr>
          </a:p>
          <a:p>
            <a:pPr marL="458788" lvl="2" indent="-285750">
              <a:buFont typeface="Wingdings" pitchFamily="2" charset="2"/>
              <a:buChar char="§"/>
            </a:pPr>
            <a:r>
              <a:rPr kumimoji="1" lang="de-DE" sz="1600" dirty="0">
                <a:ea typeface="+mn-ea"/>
                <a:cs typeface="+mn-cs"/>
              </a:rPr>
              <a:t>HR-Kompakt: Günstiger Basisschutz </a:t>
            </a:r>
          </a:p>
          <a:p>
            <a:pPr marL="458788" lvl="2" indent="-285750">
              <a:buFont typeface="Wingdings" pitchFamily="2" charset="2"/>
              <a:buChar char="§"/>
            </a:pPr>
            <a:r>
              <a:rPr kumimoji="1" lang="de-DE" sz="1600" dirty="0">
                <a:ea typeface="+mn-ea"/>
                <a:cs typeface="+mn-cs"/>
              </a:rPr>
              <a:t>HR-Optimal: Optimaler </a:t>
            </a:r>
            <a:r>
              <a:rPr kumimoji="1" lang="de-DE" sz="1600" dirty="0" smtClean="0">
                <a:ea typeface="+mn-ea"/>
                <a:cs typeface="+mn-cs"/>
              </a:rPr>
              <a:t>Schutz</a:t>
            </a:r>
          </a:p>
          <a:p>
            <a:pPr marL="458788" lvl="2" indent="-285750">
              <a:buFont typeface="Wingdings" pitchFamily="2" charset="2"/>
              <a:buChar char="§"/>
            </a:pPr>
            <a:endParaRPr kumimoji="1" lang="de-DE" sz="1600" dirty="0">
              <a:ea typeface="+mn-ea"/>
              <a:cs typeface="+mn-cs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/>
              <a:t>Jeder </a:t>
            </a:r>
            <a:r>
              <a:rPr lang="de-DE" dirty="0" smtClean="0"/>
              <a:t>Hausratvertrag </a:t>
            </a:r>
            <a:r>
              <a:rPr lang="de-DE" dirty="0"/>
              <a:t>wird entweder auf Basis von HR-Kompakt oder HR-Optimal abgeschlossen.</a:t>
            </a:r>
          </a:p>
          <a:p>
            <a:pPr marL="285750" indent="-285750">
              <a:buFont typeface="Wingdings" pitchFamily="2" charset="2"/>
              <a:buChar char="§"/>
            </a:pPr>
            <a:endParaRPr lang="pt-BR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33201C-D849-4CE0-BD96-63A63FFE0823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34709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Theorie: Änderungen im Zeitablauf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r>
              <a:rPr lang="de-DE" dirty="0"/>
              <a:t>Parallele Generationen</a:t>
            </a: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285750" lvl="2" indent="-285750">
              <a:buFont typeface="Wingdings" pitchFamily="2" charset="2"/>
              <a:buChar char="§"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lang="de-DE" dirty="0" smtClean="0"/>
          </a:p>
          <a:p>
            <a:pPr marL="0" lvl="1" indent="0">
              <a:buNone/>
            </a:pPr>
            <a:endParaRPr lang="de-DE" dirty="0"/>
          </a:p>
          <a:p>
            <a:pPr marL="0" lvl="1" indent="0">
              <a:buNone/>
            </a:pPr>
            <a:endParaRPr lang="de-DE" dirty="0" smtClean="0"/>
          </a:p>
          <a:p>
            <a:pPr marL="0" lvl="1" indent="0">
              <a:buNone/>
            </a:pPr>
            <a:endParaRPr lang="de-DE" dirty="0"/>
          </a:p>
          <a:p>
            <a:pPr marL="0" lvl="1" indent="0">
              <a:buNone/>
            </a:pPr>
            <a:endParaRPr lang="de-DE" dirty="0" smtClean="0"/>
          </a:p>
          <a:p>
            <a:pPr lvl="1"/>
            <a:r>
              <a:rPr kumimoji="1" lang="de-DE" sz="1400" dirty="0">
                <a:ea typeface="+mn-ea"/>
                <a:cs typeface="+mn-cs"/>
              </a:rPr>
              <a:t>Für einen Übergangszeitraum sind auch parallele Generationen möglich</a:t>
            </a:r>
            <a:endParaRPr kumimoji="1" lang="pt-BR" sz="1400" dirty="0">
              <a:ea typeface="+mn-ea"/>
              <a:cs typeface="+mn-cs"/>
            </a:endParaRPr>
          </a:p>
        </p:txBody>
      </p:sp>
      <p:sp>
        <p:nvSpPr>
          <p:cNvPr id="23" name="Line 3"/>
          <p:cNvSpPr/>
          <p:nvPr/>
        </p:nvSpPr>
        <p:spPr>
          <a:xfrm>
            <a:off x="252480" y="4748400"/>
            <a:ext cx="7811908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41" name="Line 4"/>
          <p:cNvSpPr/>
          <p:nvPr/>
        </p:nvSpPr>
        <p:spPr>
          <a:xfrm>
            <a:off x="463128" y="474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2" name="Line 5"/>
          <p:cNvSpPr/>
          <p:nvPr/>
        </p:nvSpPr>
        <p:spPr>
          <a:xfrm>
            <a:off x="2273208" y="474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3" name="Line 6"/>
          <p:cNvSpPr/>
          <p:nvPr/>
        </p:nvSpPr>
        <p:spPr>
          <a:xfrm>
            <a:off x="4083288" y="474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4" name="TextShape 7"/>
          <p:cNvSpPr txBox="1"/>
          <p:nvPr/>
        </p:nvSpPr>
        <p:spPr>
          <a:xfrm>
            <a:off x="8172400" y="4658400"/>
            <a:ext cx="875352" cy="20160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</a:rPr>
              <a:t>Zeit (in Jahren)</a:t>
            </a:r>
            <a:endParaRPr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Line 8"/>
          <p:cNvSpPr/>
          <p:nvPr/>
        </p:nvSpPr>
        <p:spPr>
          <a:xfrm>
            <a:off x="5893008" y="474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6" name="Line 9"/>
          <p:cNvSpPr/>
          <p:nvPr/>
        </p:nvSpPr>
        <p:spPr>
          <a:xfrm>
            <a:off x="7703088" y="474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47" name="Rectangle 10"/>
          <p:cNvSpPr/>
          <p:nvPr/>
        </p:nvSpPr>
        <p:spPr>
          <a:xfrm>
            <a:off x="463128" y="3218400"/>
            <a:ext cx="7239960" cy="81000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Ctr="1"/>
          <a:lstStyle/>
          <a:p>
            <a:r>
              <a:rPr lang="de-DE" sz="2400">
                <a:solidFill>
                  <a:schemeClr val="bg1"/>
                </a:solidFill>
              </a:rPr>
              <a:t>Generation 1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48" name="Line 11"/>
          <p:cNvSpPr/>
          <p:nvPr/>
        </p:nvSpPr>
        <p:spPr>
          <a:xfrm>
            <a:off x="463128" y="4028400"/>
            <a:ext cx="0" cy="72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49" name="Line 12"/>
          <p:cNvSpPr/>
          <p:nvPr/>
        </p:nvSpPr>
        <p:spPr>
          <a:xfrm>
            <a:off x="2273208" y="3240000"/>
            <a:ext cx="0" cy="152856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50" name="TextShape 13"/>
          <p:cNvSpPr txBox="1"/>
          <p:nvPr/>
        </p:nvSpPr>
        <p:spPr>
          <a:xfrm>
            <a:off x="576528" y="3780000"/>
            <a:ext cx="169704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Verkaufszeitraum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1" name="Line 14"/>
          <p:cNvSpPr/>
          <p:nvPr/>
        </p:nvSpPr>
        <p:spPr>
          <a:xfrm>
            <a:off x="7703088" y="4050000"/>
            <a:ext cx="0" cy="72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52" name="TextShape 15"/>
          <p:cNvSpPr txBox="1"/>
          <p:nvPr/>
        </p:nvSpPr>
        <p:spPr>
          <a:xfrm>
            <a:off x="2318568" y="3778560"/>
            <a:ext cx="441180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Verwaltung der abgeschlossenen Verträge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3" name="Rectangle 16"/>
          <p:cNvSpPr/>
          <p:nvPr/>
        </p:nvSpPr>
        <p:spPr>
          <a:xfrm>
            <a:off x="1933728" y="2160000"/>
            <a:ext cx="6674400" cy="81000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Ctr="1"/>
          <a:lstStyle/>
          <a:p>
            <a:r>
              <a:rPr lang="de-DE" sz="2400">
                <a:solidFill>
                  <a:schemeClr val="bg1"/>
                </a:solidFill>
              </a:rPr>
              <a:t>Generation 2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54" name="TextShape 17"/>
          <p:cNvSpPr txBox="1"/>
          <p:nvPr/>
        </p:nvSpPr>
        <p:spPr>
          <a:xfrm>
            <a:off x="2273208" y="2769840"/>
            <a:ext cx="169704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Verkaufszeitraum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5" name="TextShape 18"/>
          <p:cNvSpPr txBox="1"/>
          <p:nvPr/>
        </p:nvSpPr>
        <p:spPr>
          <a:xfrm>
            <a:off x="4083288" y="2769840"/>
            <a:ext cx="441180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Verwaltung der abgeschlossenen Verträge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6" name="Line 19"/>
          <p:cNvSpPr/>
          <p:nvPr/>
        </p:nvSpPr>
        <p:spPr>
          <a:xfrm>
            <a:off x="4083288" y="2160000"/>
            <a:ext cx="0" cy="261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57" name="Line 20"/>
          <p:cNvSpPr/>
          <p:nvPr/>
        </p:nvSpPr>
        <p:spPr>
          <a:xfrm>
            <a:off x="1933728" y="2970000"/>
            <a:ext cx="0" cy="179856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58" name="Rectangle 21"/>
          <p:cNvSpPr/>
          <p:nvPr/>
        </p:nvSpPr>
        <p:spPr>
          <a:xfrm>
            <a:off x="1006368" y="5040000"/>
            <a:ext cx="2036160" cy="270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</a:rPr>
              <a:t>Übergangszeitraum</a:t>
            </a:r>
            <a:endParaRPr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Line 22"/>
          <p:cNvSpPr/>
          <p:nvPr/>
        </p:nvSpPr>
        <p:spPr>
          <a:xfrm flipV="1">
            <a:off x="2047128" y="4770000"/>
            <a:ext cx="0" cy="27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6227B1-C789-406C-91A6-49BE17F0B9D5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77614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Theorie: Änderungen im Zeitablauf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r>
              <a:rPr lang="de-DE" dirty="0"/>
              <a:t>Anpassungsstufen</a:t>
            </a: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lang="de-DE" dirty="0"/>
          </a:p>
          <a:p>
            <a:pPr lvl="1"/>
            <a:r>
              <a:rPr kumimoji="1" lang="de-DE" sz="1400" dirty="0" smtClean="0">
                <a:ea typeface="+mn-ea"/>
                <a:cs typeface="+mn-cs"/>
              </a:rPr>
              <a:t>Änderungen</a:t>
            </a:r>
            <a:r>
              <a:rPr kumimoji="1" lang="de-DE" sz="1400" dirty="0">
                <a:ea typeface="+mn-ea"/>
                <a:cs typeface="+mn-cs"/>
              </a:rPr>
              <a:t>, die für alle auf Basis einer Generation abgeschlossenen Verträge gelten sollen, werden in Anpassungsstufen durchgeführt.</a:t>
            </a:r>
          </a:p>
          <a:p>
            <a:pPr lvl="1"/>
            <a:r>
              <a:rPr kumimoji="1" lang="de-DE" sz="1400" dirty="0">
                <a:ea typeface="+mn-ea"/>
                <a:cs typeface="+mn-cs"/>
              </a:rPr>
              <a:t>Innerhalb des Gültigkeitszeitraums einer Anpassungsstufe gibt es keine Änderungen am Verkaufsprodukt.</a:t>
            </a:r>
          </a:p>
          <a:p>
            <a:pPr lvl="1"/>
            <a:r>
              <a:rPr kumimoji="1" lang="de-DE" sz="1400" dirty="0">
                <a:ea typeface="+mn-ea"/>
                <a:cs typeface="+mn-cs"/>
              </a:rPr>
              <a:t>Zu einem Zeitpunkt ist genau eine Anpassungsstufe einer Generation gültig.</a:t>
            </a:r>
          </a:p>
          <a:p>
            <a:pPr marL="0" lvl="1" indent="0">
              <a:buNone/>
            </a:pPr>
            <a:endParaRPr lang="de-DE" sz="1400" dirty="0"/>
          </a:p>
        </p:txBody>
      </p:sp>
      <p:sp>
        <p:nvSpPr>
          <p:cNvPr id="26" name="Rectangle 1"/>
          <p:cNvSpPr/>
          <p:nvPr/>
        </p:nvSpPr>
        <p:spPr>
          <a:xfrm>
            <a:off x="1824656" y="2589840"/>
            <a:ext cx="2149560" cy="1100160"/>
          </a:xfrm>
          <a:prstGeom prst="rect">
            <a:avLst/>
          </a:prstGeom>
          <a:solidFill>
            <a:srgbClr val="FFFF99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>
                <a:solidFill>
                  <a:schemeClr val="bg1"/>
                </a:solidFill>
              </a:rPr>
              <a:t>Stufe 2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7" name="Rectangle 2"/>
          <p:cNvSpPr/>
          <p:nvPr/>
        </p:nvSpPr>
        <p:spPr>
          <a:xfrm>
            <a:off x="3973856" y="2589840"/>
            <a:ext cx="90504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3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8" name="Line 4"/>
          <p:cNvSpPr/>
          <p:nvPr/>
        </p:nvSpPr>
        <p:spPr>
          <a:xfrm flipV="1">
            <a:off x="252480" y="4119840"/>
            <a:ext cx="7775904" cy="201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29" name="Line 5"/>
          <p:cNvSpPr/>
          <p:nvPr/>
        </p:nvSpPr>
        <p:spPr>
          <a:xfrm>
            <a:off x="535136" y="411984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0" name="Line 6"/>
          <p:cNvSpPr/>
          <p:nvPr/>
        </p:nvSpPr>
        <p:spPr>
          <a:xfrm>
            <a:off x="2344856" y="411984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1" name="Line 7"/>
          <p:cNvSpPr/>
          <p:nvPr/>
        </p:nvSpPr>
        <p:spPr>
          <a:xfrm>
            <a:off x="4154936" y="411984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2" name="TextShape 8"/>
          <p:cNvSpPr txBox="1"/>
          <p:nvPr/>
        </p:nvSpPr>
        <p:spPr>
          <a:xfrm>
            <a:off x="8136396" y="4029840"/>
            <a:ext cx="935596" cy="20160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</a:rPr>
              <a:t>Zeit (in Jahren)</a:t>
            </a:r>
            <a:endParaRPr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Line 9"/>
          <p:cNvSpPr/>
          <p:nvPr/>
        </p:nvSpPr>
        <p:spPr>
          <a:xfrm>
            <a:off x="5965016" y="411984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4" name="Line 10"/>
          <p:cNvSpPr/>
          <p:nvPr/>
        </p:nvSpPr>
        <p:spPr>
          <a:xfrm>
            <a:off x="7707056" y="41400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5" name="Line 11"/>
          <p:cNvSpPr/>
          <p:nvPr/>
        </p:nvSpPr>
        <p:spPr>
          <a:xfrm>
            <a:off x="535136" y="3399840"/>
            <a:ext cx="0" cy="72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36" name="Rectangle 12"/>
          <p:cNvSpPr/>
          <p:nvPr/>
        </p:nvSpPr>
        <p:spPr>
          <a:xfrm>
            <a:off x="535136" y="2589840"/>
            <a:ext cx="128952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1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7" name="Rectangle 13"/>
          <p:cNvSpPr/>
          <p:nvPr/>
        </p:nvSpPr>
        <p:spPr>
          <a:xfrm>
            <a:off x="1824656" y="2589840"/>
            <a:ext cx="214956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2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8" name="TextShape 14"/>
          <p:cNvSpPr txBox="1"/>
          <p:nvPr/>
        </p:nvSpPr>
        <p:spPr>
          <a:xfrm>
            <a:off x="580136" y="3489840"/>
            <a:ext cx="169704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Verkaufszeitraum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9" name="Line 15"/>
          <p:cNvSpPr/>
          <p:nvPr/>
        </p:nvSpPr>
        <p:spPr>
          <a:xfrm>
            <a:off x="7707056" y="3420000"/>
            <a:ext cx="0" cy="72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40" name="Rectangle 16"/>
          <p:cNvSpPr/>
          <p:nvPr/>
        </p:nvSpPr>
        <p:spPr>
          <a:xfrm>
            <a:off x="4878896" y="2589840"/>
            <a:ext cx="282816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4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60" name="TextShape 17"/>
          <p:cNvSpPr txBox="1"/>
          <p:nvPr/>
        </p:nvSpPr>
        <p:spPr>
          <a:xfrm>
            <a:off x="2729696" y="3489840"/>
            <a:ext cx="4411800" cy="2001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Verwaltung der abgeschlossenen Verträge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61" name="Line 19"/>
          <p:cNvSpPr/>
          <p:nvPr/>
        </p:nvSpPr>
        <p:spPr>
          <a:xfrm>
            <a:off x="2344856" y="2610000"/>
            <a:ext cx="0" cy="153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62" name="Rectangle 20"/>
          <p:cNvSpPr/>
          <p:nvPr/>
        </p:nvSpPr>
        <p:spPr>
          <a:xfrm>
            <a:off x="535136" y="2589840"/>
            <a:ext cx="7171920" cy="110016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lIns="0" tIns="0" rIns="0" bIns="0" anchorCtr="1"/>
          <a:lstStyle/>
          <a:p>
            <a:r>
              <a:rPr lang="de-DE" sz="2400" dirty="0">
                <a:solidFill>
                  <a:schemeClr val="bg1"/>
                </a:solidFill>
              </a:rPr>
              <a:t>Generation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C32C53-F044-456F-B098-438808C47C81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77389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Theorie: Änderungen im Zeitablauf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r>
              <a:rPr lang="de-DE" dirty="0"/>
              <a:t>Generationen &amp; Anpassungsstufen</a:t>
            </a: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kumimoji="1" lang="de-DE" dirty="0" smtClean="0">
              <a:ea typeface="+mn-ea"/>
              <a:cs typeface="+mn-cs"/>
            </a:endParaRPr>
          </a:p>
          <a:p>
            <a:pPr marL="285750" lvl="2" indent="-285750">
              <a:buFont typeface="Wingdings" pitchFamily="2" charset="2"/>
              <a:buChar char="§"/>
            </a:pPr>
            <a:endParaRPr kumimoji="1" lang="de-DE" dirty="0" smtClean="0">
              <a:ea typeface="+mn-ea"/>
              <a:cs typeface="+mn-cs"/>
            </a:endParaRPr>
          </a:p>
          <a:p>
            <a:pPr marL="0" lvl="1" indent="0">
              <a:buNone/>
            </a:pPr>
            <a:endParaRPr lang="de-DE" dirty="0" smtClean="0"/>
          </a:p>
          <a:p>
            <a:pPr marL="0" lvl="1" indent="0">
              <a:buNone/>
            </a:pPr>
            <a:endParaRPr lang="de-DE" dirty="0"/>
          </a:p>
          <a:p>
            <a:pPr lvl="1"/>
            <a:endParaRPr lang="de-DE" sz="1400" dirty="0" smtClean="0"/>
          </a:p>
          <a:p>
            <a:pPr lvl="1"/>
            <a:endParaRPr lang="de-DE" sz="1400" dirty="0"/>
          </a:p>
          <a:p>
            <a:pPr lvl="1"/>
            <a:endParaRPr lang="de-DE" sz="1400" dirty="0" smtClean="0"/>
          </a:p>
          <a:p>
            <a:pPr lvl="1"/>
            <a:r>
              <a:rPr lang="de-DE" sz="1400" dirty="0" smtClean="0"/>
              <a:t>Die </a:t>
            </a:r>
            <a:r>
              <a:rPr lang="de-DE" sz="1400" dirty="0"/>
              <a:t>Anpassungsstufen unterschiedlicher Generationen sind völlig unabhängig voneinander</a:t>
            </a:r>
          </a:p>
        </p:txBody>
      </p:sp>
      <p:sp>
        <p:nvSpPr>
          <p:cNvPr id="26" name="Rectangle 3"/>
          <p:cNvSpPr/>
          <p:nvPr/>
        </p:nvSpPr>
        <p:spPr>
          <a:xfrm>
            <a:off x="1573588" y="3758400"/>
            <a:ext cx="2149560" cy="1100160"/>
          </a:xfrm>
          <a:prstGeom prst="rect">
            <a:avLst/>
          </a:prstGeom>
          <a:solidFill>
            <a:srgbClr val="FFFF99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>
                <a:solidFill>
                  <a:schemeClr val="bg1"/>
                </a:solidFill>
              </a:rPr>
              <a:t>Stufe 2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7" name="Rectangle 4"/>
          <p:cNvSpPr/>
          <p:nvPr/>
        </p:nvSpPr>
        <p:spPr>
          <a:xfrm>
            <a:off x="3723148" y="3758400"/>
            <a:ext cx="90504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3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8" name="Line 5"/>
          <p:cNvSpPr/>
          <p:nvPr/>
        </p:nvSpPr>
        <p:spPr>
          <a:xfrm>
            <a:off x="0" y="5288400"/>
            <a:ext cx="8021548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29" name="Line 6"/>
          <p:cNvSpPr/>
          <p:nvPr/>
        </p:nvSpPr>
        <p:spPr>
          <a:xfrm>
            <a:off x="284068" y="528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0" name="Line 7"/>
          <p:cNvSpPr/>
          <p:nvPr/>
        </p:nvSpPr>
        <p:spPr>
          <a:xfrm>
            <a:off x="2094148" y="528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1" name="Line 8"/>
          <p:cNvSpPr/>
          <p:nvPr/>
        </p:nvSpPr>
        <p:spPr>
          <a:xfrm>
            <a:off x="3903868" y="528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2" name="TextShape 9"/>
          <p:cNvSpPr txBox="1"/>
          <p:nvPr/>
        </p:nvSpPr>
        <p:spPr>
          <a:xfrm>
            <a:off x="8089588" y="5198400"/>
            <a:ext cx="1018916" cy="20160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</a:rPr>
              <a:t>Zeit (in Jahren)</a:t>
            </a:r>
            <a:endParaRPr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Line 10"/>
          <p:cNvSpPr/>
          <p:nvPr/>
        </p:nvSpPr>
        <p:spPr>
          <a:xfrm>
            <a:off x="5713948" y="528840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4" name="Line 11"/>
          <p:cNvSpPr/>
          <p:nvPr/>
        </p:nvSpPr>
        <p:spPr>
          <a:xfrm>
            <a:off x="7455988" y="5308560"/>
            <a:ext cx="0" cy="9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5" name="Line 12"/>
          <p:cNvSpPr/>
          <p:nvPr/>
        </p:nvSpPr>
        <p:spPr>
          <a:xfrm>
            <a:off x="284068" y="4568400"/>
            <a:ext cx="0" cy="72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36" name="Rectangle 13"/>
          <p:cNvSpPr/>
          <p:nvPr/>
        </p:nvSpPr>
        <p:spPr>
          <a:xfrm>
            <a:off x="284068" y="3758400"/>
            <a:ext cx="128952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1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7" name="Rectangle 14"/>
          <p:cNvSpPr/>
          <p:nvPr/>
        </p:nvSpPr>
        <p:spPr>
          <a:xfrm>
            <a:off x="1573588" y="3758400"/>
            <a:ext cx="214956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2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8" name="Line 15"/>
          <p:cNvSpPr/>
          <p:nvPr/>
        </p:nvSpPr>
        <p:spPr>
          <a:xfrm>
            <a:off x="7455988" y="4588560"/>
            <a:ext cx="0" cy="72000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39" name="Rectangle 16"/>
          <p:cNvSpPr/>
          <p:nvPr/>
        </p:nvSpPr>
        <p:spPr>
          <a:xfrm>
            <a:off x="4627828" y="3758400"/>
            <a:ext cx="282816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4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40" name="Line 17"/>
          <p:cNvSpPr/>
          <p:nvPr/>
        </p:nvSpPr>
        <p:spPr>
          <a:xfrm>
            <a:off x="2094148" y="3330000"/>
            <a:ext cx="0" cy="1978560"/>
          </a:xfrm>
          <a:prstGeom prst="line">
            <a:avLst/>
          </a:prstGeom>
          <a:ln>
            <a:solidFill>
              <a:srgbClr val="000000"/>
            </a:solidFill>
            <a:custDash>
              <a:ds d="51000" sp="51000"/>
              <a:ds d="51000" sp="51000"/>
            </a:custDash>
          </a:ln>
        </p:spPr>
      </p:sp>
      <p:sp>
        <p:nvSpPr>
          <p:cNvPr id="60" name="Rectangle 18"/>
          <p:cNvSpPr/>
          <p:nvPr/>
        </p:nvSpPr>
        <p:spPr>
          <a:xfrm>
            <a:off x="284068" y="3758400"/>
            <a:ext cx="7171920" cy="110016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lIns="0" tIns="0" rIns="0" bIns="0" anchorCtr="1"/>
          <a:lstStyle/>
          <a:p>
            <a:r>
              <a:rPr lang="de-DE" dirty="0">
                <a:solidFill>
                  <a:schemeClr val="bg1"/>
                </a:solidFill>
              </a:rPr>
              <a:t>Generation 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1" name="Rectangle 19"/>
          <p:cNvSpPr/>
          <p:nvPr/>
        </p:nvSpPr>
        <p:spPr>
          <a:xfrm>
            <a:off x="4582828" y="2250000"/>
            <a:ext cx="185544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2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62" name="Rectangle 20"/>
          <p:cNvSpPr/>
          <p:nvPr/>
        </p:nvSpPr>
        <p:spPr>
          <a:xfrm>
            <a:off x="2094148" y="2250000"/>
            <a:ext cx="248868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1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63" name="Rectangle 21"/>
          <p:cNvSpPr/>
          <p:nvPr/>
        </p:nvSpPr>
        <p:spPr>
          <a:xfrm>
            <a:off x="6437908" y="2250000"/>
            <a:ext cx="2520000" cy="1100160"/>
          </a:xfrm>
          <a:prstGeom prst="rect">
            <a:avLst/>
          </a:prstGeom>
          <a:solidFill>
            <a:srgbClr val="39A9DC"/>
          </a:solidFill>
          <a:ln>
            <a:solidFill>
              <a:srgbClr val="000000"/>
            </a:solidFill>
          </a:ln>
        </p:spPr>
        <p:txBody>
          <a:bodyPr wrap="none" lIns="0" tIns="0" rIns="0" bIns="0" anchor="ctr" anchorCtr="1"/>
          <a:lstStyle/>
          <a:p>
            <a:r>
              <a:rPr lang="de-DE" sz="2000" dirty="0">
                <a:solidFill>
                  <a:schemeClr val="bg1"/>
                </a:solidFill>
              </a:rPr>
              <a:t>Stufe 3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64" name="Rectangle 22"/>
          <p:cNvSpPr/>
          <p:nvPr/>
        </p:nvSpPr>
        <p:spPr>
          <a:xfrm>
            <a:off x="2094148" y="2250000"/>
            <a:ext cx="6863760" cy="110016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lIns="0" tIns="0" rIns="0" bIns="0" anchorCtr="1"/>
          <a:lstStyle/>
          <a:p>
            <a:r>
              <a:rPr lang="de-DE" dirty="0" smtClean="0">
                <a:solidFill>
                  <a:schemeClr val="bg1"/>
                </a:solidFill>
              </a:rPr>
              <a:t>    Generation </a:t>
            </a:r>
            <a:r>
              <a:rPr lang="de-DE" dirty="0">
                <a:solidFill>
                  <a:schemeClr val="bg1"/>
                </a:solidFill>
              </a:rPr>
              <a:t>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3718DD-6E1E-4F1C-9BE7-F5F53EC80F97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82965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Theorie: Änderungen im Zeitablauf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4294967295"/>
          </p:nvPr>
        </p:nvSpPr>
        <p:spPr>
          <a:xfrm>
            <a:off x="251520" y="1228725"/>
            <a:ext cx="8640762" cy="431800"/>
          </a:xfrm>
        </p:spPr>
        <p:txBody>
          <a:bodyPr/>
          <a:lstStyle/>
          <a:p>
            <a:r>
              <a:rPr lang="de-DE" b="1" dirty="0"/>
              <a:t>Nachvollziehbarkeit von </a:t>
            </a:r>
            <a:r>
              <a:rPr lang="de-DE" b="1" dirty="0" smtClean="0"/>
              <a:t>Änderungen</a:t>
            </a:r>
            <a:endParaRPr lang="de-DE" b="1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251717" y="1808163"/>
            <a:ext cx="8640763" cy="4681537"/>
          </a:xfrm>
        </p:spPr>
        <p:txBody>
          <a:bodyPr/>
          <a:lstStyle/>
          <a:p>
            <a:pPr lvl="1">
              <a:spcBef>
                <a:spcPts val="600"/>
              </a:spcBef>
            </a:pPr>
            <a:r>
              <a:rPr lang="de-DE" dirty="0"/>
              <a:t>Änderungen an Produkten müssen nachvollziehbar sein</a:t>
            </a:r>
            <a:r>
              <a:rPr lang="de-DE" dirty="0" smtClean="0"/>
              <a:t>.</a:t>
            </a:r>
            <a:endParaRPr lang="de-DE" dirty="0"/>
          </a:p>
          <a:p>
            <a:pPr lvl="1">
              <a:spcBef>
                <a:spcPts val="600"/>
              </a:spcBef>
            </a:pPr>
            <a:r>
              <a:rPr lang="de-DE" dirty="0"/>
              <a:t>Dies ist durch die Verwendung der Teamfunktionalität von </a:t>
            </a:r>
            <a:r>
              <a:rPr lang="de-DE" dirty="0" err="1"/>
              <a:t>Eclipse</a:t>
            </a:r>
            <a:r>
              <a:rPr lang="de-DE" dirty="0"/>
              <a:t> und CVS als KM-Werkzeug gewährleistet</a:t>
            </a:r>
            <a:r>
              <a:rPr lang="de-DE" dirty="0" smtClean="0"/>
              <a:t>.</a:t>
            </a:r>
            <a:endParaRPr lang="de-DE" dirty="0"/>
          </a:p>
          <a:p>
            <a:pPr lvl="1">
              <a:spcBef>
                <a:spcPts val="600"/>
              </a:spcBef>
            </a:pPr>
            <a:r>
              <a:rPr lang="de-DE" dirty="0"/>
              <a:t>Der Punkt braucht deswegen nicht weiter betrachtet zu werden.</a:t>
            </a:r>
          </a:p>
          <a:p>
            <a:pPr lvl="1"/>
            <a:endParaRPr lang="pt-BR" sz="14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63D893-EFD3-4F2C-9670-2F3C3097F8D3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92649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 unter Berücksichtigung zeitl. Änderungen</a:t>
            </a:r>
            <a:endParaRPr lang="pt-BR" dirty="0"/>
          </a:p>
        </p:txBody>
      </p:sp>
      <p:cxnSp>
        <p:nvCxnSpPr>
          <p:cNvPr id="25" name="Gerade Verbindung 24"/>
          <p:cNvCxnSpPr>
            <a:stCxn id="47" idx="3"/>
            <a:endCxn id="28" idx="1"/>
          </p:cNvCxnSpPr>
          <p:nvPr/>
        </p:nvCxnSpPr>
        <p:spPr bwMode="auto">
          <a:xfrm>
            <a:off x="2408286" y="3000379"/>
            <a:ext cx="570873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79159" y="2753274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/>
              <a:t>Produktname</a:t>
            </a:r>
            <a:r>
              <a:rPr lang="en-US" sz="1100" dirty="0"/>
              <a:t>: String</a:t>
            </a:r>
          </a:p>
        </p:txBody>
      </p:sp>
      <p:sp>
        <p:nvSpPr>
          <p:cNvPr id="2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79159" y="2383391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err="1" smtClean="0">
                <a:solidFill>
                  <a:schemeClr val="bg1"/>
                </a:solidFill>
              </a:rPr>
              <a:t>HausratProdukt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408286" y="2770361"/>
            <a:ext cx="22317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 smtClean="0">
                <a:solidFill>
                  <a:schemeClr val="tx1"/>
                </a:solidFill>
              </a:rPr>
              <a:t>1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811778" y="2770361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32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85236" y="4659586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validFrom</a:t>
            </a:r>
            <a:r>
              <a:rPr lang="en-US" sz="1100" dirty="0" smtClean="0"/>
              <a:t>: Date</a:t>
            </a:r>
            <a:endParaRPr lang="en-US" sz="1100" dirty="0"/>
          </a:p>
        </p:txBody>
      </p:sp>
      <p:sp>
        <p:nvSpPr>
          <p:cNvPr id="33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85236" y="4289703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err="1" smtClean="0">
                <a:solidFill>
                  <a:schemeClr val="bg1"/>
                </a:solidFill>
              </a:rPr>
              <a:t>HausratProduktAnpStufe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44" name="Gerade Verbindung mit Pfeil 43"/>
          <p:cNvCxnSpPr>
            <a:stCxn id="59" idx="1"/>
            <a:endCxn id="28" idx="3"/>
          </p:cNvCxnSpPr>
          <p:nvPr/>
        </p:nvCxnSpPr>
        <p:spPr bwMode="auto">
          <a:xfrm flipH="1">
            <a:off x="5031159" y="3000381"/>
            <a:ext cx="135898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6" name="Gerade Verbindung mit Pfeil 45"/>
          <p:cNvCxnSpPr/>
          <p:nvPr/>
        </p:nvCxnSpPr>
        <p:spPr bwMode="auto">
          <a:xfrm flipH="1">
            <a:off x="5037236" y="4797152"/>
            <a:ext cx="13529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9" name="Gerade Verbindung mit Pfeil 48"/>
          <p:cNvCxnSpPr/>
          <p:nvPr/>
        </p:nvCxnSpPr>
        <p:spPr bwMode="auto">
          <a:xfrm flipV="1">
            <a:off x="7560864" y="3247485"/>
            <a:ext cx="0" cy="10422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1" name="Textfeld 60"/>
          <p:cNvSpPr txBox="1"/>
          <p:nvPr/>
        </p:nvSpPr>
        <p:spPr>
          <a:xfrm>
            <a:off x="5256076" y="2708920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5260602" y="4490059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63" name="Rectangle 2"/>
          <p:cNvSpPr/>
          <p:nvPr/>
        </p:nvSpPr>
        <p:spPr>
          <a:xfrm>
            <a:off x="2144531" y="5280069"/>
            <a:ext cx="1557667" cy="2978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Nicht explizit modelliert</a:t>
            </a:r>
            <a:endParaRPr sz="1000" dirty="0">
              <a:solidFill>
                <a:schemeClr val="bg1"/>
              </a:solidFill>
            </a:endParaRPr>
          </a:p>
        </p:txBody>
      </p:sp>
      <p:grpSp>
        <p:nvGrpSpPr>
          <p:cNvPr id="41" name="Gruppieren 40"/>
          <p:cNvGrpSpPr/>
          <p:nvPr/>
        </p:nvGrpSpPr>
        <p:grpSpPr>
          <a:xfrm>
            <a:off x="3920216" y="3272008"/>
            <a:ext cx="371756" cy="1071004"/>
            <a:chOff x="2051720" y="3573016"/>
            <a:chExt cx="371756" cy="1492287"/>
          </a:xfrm>
        </p:grpSpPr>
        <p:sp>
          <p:nvSpPr>
            <p:cNvPr id="42" name="Raute 41"/>
            <p:cNvSpPr/>
            <p:nvPr>
              <p:custDataLst>
                <p:tags r:id="rId11"/>
              </p:custDataLst>
            </p:nvPr>
          </p:nvSpPr>
          <p:spPr bwMode="gray">
            <a:xfrm>
              <a:off x="2051720" y="3573016"/>
              <a:ext cx="259431" cy="569909"/>
            </a:xfrm>
            <a:prstGeom prst="diamond">
              <a:avLst/>
            </a:prstGeom>
            <a:solidFill>
              <a:srgbClr val="7A51C5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itchFamily="2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3" name="Gerade Verbindung 42"/>
            <p:cNvCxnSpPr/>
            <p:nvPr/>
          </p:nvCxnSpPr>
          <p:spPr bwMode="auto">
            <a:xfrm flipH="1">
              <a:off x="2181435" y="3983025"/>
              <a:ext cx="1" cy="10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2200302" y="4620929"/>
              <a:ext cx="223174" cy="44437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de-DE" sz="1600" dirty="0" smtClean="0">
                  <a:solidFill>
                    <a:schemeClr val="tx1"/>
                  </a:solidFill>
                </a:rPr>
                <a:t>*</a:t>
              </a:r>
              <a:endParaRPr lang="pt-BR" sz="16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56286" y="2753272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800" dirty="0"/>
          </a:p>
        </p:txBody>
      </p:sp>
      <p:sp>
        <p:nvSpPr>
          <p:cNvPr id="48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6286" y="2383389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err="1" smtClean="0">
                <a:solidFill>
                  <a:schemeClr val="bg1"/>
                </a:solidFill>
              </a:rPr>
              <a:t>HausratVertrag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88905" y="2615225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59" name="Rectangle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90145" y="2753274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Produktname</a:t>
            </a:r>
            <a:r>
              <a:rPr lang="en-US" sz="1100" dirty="0" smtClean="0"/>
              <a:t> = “</a:t>
            </a:r>
            <a:r>
              <a:rPr lang="en-US" sz="1100" dirty="0" err="1" smtClean="0"/>
              <a:t>Kompakt</a:t>
            </a:r>
            <a:r>
              <a:rPr lang="en-US" sz="1100" dirty="0" smtClean="0"/>
              <a:t>”</a:t>
            </a:r>
            <a:endParaRPr lang="en-US" sz="1100" dirty="0"/>
          </a:p>
        </p:txBody>
      </p:sp>
      <p:sp>
        <p:nvSpPr>
          <p:cNvPr id="60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390145" y="2383391"/>
            <a:ext cx="2052000" cy="36988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smtClean="0">
                <a:solidFill>
                  <a:schemeClr val="bg1"/>
                </a:solidFill>
              </a:rPr>
              <a:t>HR-</a:t>
            </a:r>
            <a:r>
              <a:rPr lang="en-US" sz="1000" b="1" dirty="0" err="1" smtClean="0">
                <a:solidFill>
                  <a:schemeClr val="bg1"/>
                </a:solidFill>
              </a:rPr>
              <a:t>Kompakt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6222764" y="2770361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65" name="Rectangle 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390145" y="4659586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validFrom</a:t>
            </a:r>
            <a:r>
              <a:rPr lang="en-US" sz="1100" dirty="0" smtClean="0"/>
              <a:t> = 01.04.2008</a:t>
            </a:r>
            <a:endParaRPr lang="en-US" sz="1100" dirty="0"/>
          </a:p>
        </p:txBody>
      </p:sp>
      <p:sp>
        <p:nvSpPr>
          <p:cNvPr id="66" name="Rectangle 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390145" y="4289703"/>
            <a:ext cx="2052000" cy="36988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smtClean="0">
                <a:solidFill>
                  <a:schemeClr val="bg1"/>
                </a:solidFill>
              </a:rPr>
              <a:t>HR-</a:t>
            </a:r>
            <a:r>
              <a:rPr lang="en-US" sz="1000" b="1" dirty="0" err="1" smtClean="0">
                <a:solidFill>
                  <a:schemeClr val="bg1"/>
                </a:solidFill>
              </a:rPr>
              <a:t>Kompakt</a:t>
            </a:r>
            <a:r>
              <a:rPr lang="en-US" sz="1000" b="1" dirty="0" smtClean="0">
                <a:solidFill>
                  <a:schemeClr val="bg1"/>
                </a:solidFill>
              </a:rPr>
              <a:t> 1.4.2008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6450770" y="1160748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Konkrete </a:t>
            </a:r>
            <a:r>
              <a:rPr lang="de-DE" sz="1600" dirty="0" smtClean="0"/>
              <a:t>Produkte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1758372" y="1173535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Modell</a:t>
            </a:r>
          </a:p>
        </p:txBody>
      </p:sp>
      <p:cxnSp>
        <p:nvCxnSpPr>
          <p:cNvPr id="70" name="Gerade Verbindung 69"/>
          <p:cNvCxnSpPr/>
          <p:nvPr/>
        </p:nvCxnSpPr>
        <p:spPr bwMode="auto">
          <a:xfrm>
            <a:off x="5832140" y="1268760"/>
            <a:ext cx="0" cy="4716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Ellipse 70"/>
          <p:cNvSpPr>
            <a:spLocks noChangeAspect="1"/>
          </p:cNvSpPr>
          <p:nvPr/>
        </p:nvSpPr>
        <p:spPr bwMode="auto">
          <a:xfrm>
            <a:off x="381294" y="2460331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72" name="Ellipse 71"/>
          <p:cNvSpPr>
            <a:spLocks noChangeAspect="1"/>
          </p:cNvSpPr>
          <p:nvPr/>
        </p:nvSpPr>
        <p:spPr bwMode="auto">
          <a:xfrm>
            <a:off x="3037884" y="2460329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73" name="Ellipse 72"/>
          <p:cNvSpPr>
            <a:spLocks noChangeAspect="1"/>
          </p:cNvSpPr>
          <p:nvPr/>
        </p:nvSpPr>
        <p:spPr bwMode="auto">
          <a:xfrm>
            <a:off x="6450770" y="2459570"/>
            <a:ext cx="216000" cy="216000"/>
          </a:xfrm>
          <a:prstGeom prst="ellips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74" name="Ellipse 73"/>
          <p:cNvSpPr>
            <a:spLocks noChangeAspect="1"/>
          </p:cNvSpPr>
          <p:nvPr/>
        </p:nvSpPr>
        <p:spPr bwMode="auto">
          <a:xfrm>
            <a:off x="3015203" y="4366643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grpSp>
        <p:nvGrpSpPr>
          <p:cNvPr id="76" name="Gruppieren 75"/>
          <p:cNvGrpSpPr/>
          <p:nvPr/>
        </p:nvGrpSpPr>
        <p:grpSpPr>
          <a:xfrm>
            <a:off x="6450770" y="4348227"/>
            <a:ext cx="237381" cy="260400"/>
            <a:chOff x="6416198" y="4366643"/>
            <a:chExt cx="237381" cy="260400"/>
          </a:xfrm>
        </p:grpSpPr>
        <p:sp>
          <p:nvSpPr>
            <p:cNvPr id="77" name="Ellipse 76"/>
            <p:cNvSpPr>
              <a:spLocks noChangeAspect="1"/>
            </p:cNvSpPr>
            <p:nvPr/>
          </p:nvSpPr>
          <p:spPr bwMode="auto">
            <a:xfrm>
              <a:off x="6416198" y="4366643"/>
              <a:ext cx="216000" cy="216000"/>
            </a:xfrm>
            <a:prstGeom prst="ellipse">
              <a:avLst/>
            </a:prstGeom>
            <a:solidFill>
              <a:srgbClr val="00B050"/>
            </a:solidFill>
            <a:ln w="12700" cap="flat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8000" tIns="18000" rIns="0" bIns="0" rtlCol="0" anchor="ctr" anchorCtr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SzPct val="100000"/>
                <a:tabLst>
                  <a:tab pos="180975" algn="l"/>
                </a:tabLst>
              </a:pPr>
              <a:r>
                <a:rPr lang="de-DE" sz="1200" b="1" dirty="0" smtClean="0">
                  <a:solidFill>
                    <a:schemeClr val="bg1"/>
                  </a:solidFill>
                  <a:sym typeface="Arial" charset="0"/>
                </a:rPr>
                <a:t>P</a:t>
              </a:r>
            </a:p>
          </p:txBody>
        </p:sp>
        <p:pic>
          <p:nvPicPr>
            <p:cNvPr id="78" name="Picture 2" descr="C:\dev\fips-head\org.faktorips.devtools.core.ui\icons\ovr16\changeovertime_ovr.gif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501179" y="4474643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7DD65C-2085-4AC0-9278-7C919D64BFA2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84302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Konfigurationsdaten für Vertragsattribute befinden sich immer in Anpassungsstufen!</a:t>
            </a:r>
            <a:endParaRPr lang="pt-BR" dirty="0"/>
          </a:p>
        </p:txBody>
      </p:sp>
      <p:cxnSp>
        <p:nvCxnSpPr>
          <p:cNvPr id="25" name="Gerade Verbindung 24"/>
          <p:cNvCxnSpPr>
            <a:stCxn id="47" idx="3"/>
            <a:endCxn id="28" idx="1"/>
          </p:cNvCxnSpPr>
          <p:nvPr/>
        </p:nvCxnSpPr>
        <p:spPr bwMode="auto">
          <a:xfrm>
            <a:off x="2408286" y="3000379"/>
            <a:ext cx="570873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79159" y="2753274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/>
              <a:t>Produktname</a:t>
            </a:r>
            <a:r>
              <a:rPr lang="en-US" sz="1100" dirty="0"/>
              <a:t>: String</a:t>
            </a:r>
          </a:p>
        </p:txBody>
      </p:sp>
      <p:sp>
        <p:nvSpPr>
          <p:cNvPr id="2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79159" y="2383391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err="1" smtClean="0">
                <a:solidFill>
                  <a:schemeClr val="bg1"/>
                </a:solidFill>
              </a:rPr>
              <a:t>HausratProdukt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408286" y="2770361"/>
            <a:ext cx="22317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 smtClean="0">
                <a:solidFill>
                  <a:schemeClr val="tx1"/>
                </a:solidFill>
              </a:rPr>
              <a:t>1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811778" y="2770361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32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85236" y="4659586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validFrom</a:t>
            </a:r>
            <a:r>
              <a:rPr lang="en-US" sz="1100" dirty="0" smtClean="0"/>
              <a:t>: Date</a:t>
            </a:r>
            <a:endParaRPr lang="en-US" sz="1100" dirty="0"/>
          </a:p>
        </p:txBody>
      </p:sp>
      <p:sp>
        <p:nvSpPr>
          <p:cNvPr id="33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85236" y="4289703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err="1" smtClean="0">
                <a:solidFill>
                  <a:schemeClr val="bg1"/>
                </a:solidFill>
              </a:rPr>
              <a:t>HausratProduktAnpStufe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44" name="Gerade Verbindung mit Pfeil 43"/>
          <p:cNvCxnSpPr>
            <a:stCxn id="59" idx="1"/>
            <a:endCxn id="28" idx="3"/>
          </p:cNvCxnSpPr>
          <p:nvPr/>
        </p:nvCxnSpPr>
        <p:spPr bwMode="auto">
          <a:xfrm flipH="1">
            <a:off x="5031159" y="3000381"/>
            <a:ext cx="135898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6" name="Gerade Verbindung mit Pfeil 45"/>
          <p:cNvCxnSpPr/>
          <p:nvPr/>
        </p:nvCxnSpPr>
        <p:spPr bwMode="auto">
          <a:xfrm flipH="1">
            <a:off x="5037236" y="4797152"/>
            <a:ext cx="13529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9" name="Gerade Verbindung mit Pfeil 48"/>
          <p:cNvCxnSpPr/>
          <p:nvPr/>
        </p:nvCxnSpPr>
        <p:spPr bwMode="auto">
          <a:xfrm flipV="1">
            <a:off x="7560864" y="3247485"/>
            <a:ext cx="0" cy="10422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1" name="Textfeld 60"/>
          <p:cNvSpPr txBox="1"/>
          <p:nvPr/>
        </p:nvSpPr>
        <p:spPr>
          <a:xfrm>
            <a:off x="5256076" y="2708920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5260602" y="4490059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63" name="Rectangle 2"/>
          <p:cNvSpPr/>
          <p:nvPr/>
        </p:nvSpPr>
        <p:spPr>
          <a:xfrm>
            <a:off x="2144531" y="5280069"/>
            <a:ext cx="1557667" cy="2978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Nicht explizit modelliert</a:t>
            </a:r>
            <a:endParaRPr sz="1000" dirty="0">
              <a:solidFill>
                <a:schemeClr val="bg1"/>
              </a:solidFill>
            </a:endParaRPr>
          </a:p>
        </p:txBody>
      </p:sp>
      <p:grpSp>
        <p:nvGrpSpPr>
          <p:cNvPr id="41" name="Gruppieren 40"/>
          <p:cNvGrpSpPr/>
          <p:nvPr/>
        </p:nvGrpSpPr>
        <p:grpSpPr>
          <a:xfrm>
            <a:off x="3920216" y="3272008"/>
            <a:ext cx="371756" cy="1071004"/>
            <a:chOff x="2051720" y="3573016"/>
            <a:chExt cx="371756" cy="1492287"/>
          </a:xfrm>
        </p:grpSpPr>
        <p:sp>
          <p:nvSpPr>
            <p:cNvPr id="42" name="Raute 41"/>
            <p:cNvSpPr/>
            <p:nvPr>
              <p:custDataLst>
                <p:tags r:id="rId11"/>
              </p:custDataLst>
            </p:nvPr>
          </p:nvSpPr>
          <p:spPr bwMode="gray">
            <a:xfrm>
              <a:off x="2051720" y="3573016"/>
              <a:ext cx="259431" cy="569909"/>
            </a:xfrm>
            <a:prstGeom prst="diamond">
              <a:avLst/>
            </a:prstGeom>
            <a:solidFill>
              <a:srgbClr val="7A51C5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itchFamily="2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3" name="Gerade Verbindung 42"/>
            <p:cNvCxnSpPr/>
            <p:nvPr/>
          </p:nvCxnSpPr>
          <p:spPr bwMode="auto">
            <a:xfrm flipH="1">
              <a:off x="2181435" y="3983025"/>
              <a:ext cx="1" cy="10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2200302" y="4620929"/>
              <a:ext cx="223174" cy="44437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de-DE" sz="1600" dirty="0" smtClean="0">
                  <a:solidFill>
                    <a:schemeClr val="tx1"/>
                  </a:solidFill>
                </a:rPr>
                <a:t>*</a:t>
              </a:r>
              <a:endParaRPr lang="pt-BR" sz="16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56286" y="2753272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Zahlweise</a:t>
            </a:r>
            <a:r>
              <a:rPr lang="en-US" sz="1100" dirty="0" smtClean="0"/>
              <a:t> : Integer</a:t>
            </a:r>
            <a:endParaRPr lang="en-US" sz="1100" dirty="0"/>
          </a:p>
        </p:txBody>
      </p:sp>
      <p:sp>
        <p:nvSpPr>
          <p:cNvPr id="48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6286" y="2383389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err="1" smtClean="0">
                <a:solidFill>
                  <a:schemeClr val="bg1"/>
                </a:solidFill>
              </a:rPr>
              <a:t>HausratVertrag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88905" y="2615225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59" name="Rectangle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90145" y="2753274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Produktname</a:t>
            </a:r>
            <a:r>
              <a:rPr lang="en-US" sz="1100" dirty="0" smtClean="0"/>
              <a:t> = “</a:t>
            </a:r>
            <a:r>
              <a:rPr lang="en-US" sz="1100" dirty="0" err="1" smtClean="0"/>
              <a:t>Kompakt</a:t>
            </a:r>
            <a:r>
              <a:rPr lang="en-US" sz="1100" dirty="0" smtClean="0"/>
              <a:t>”</a:t>
            </a:r>
            <a:endParaRPr lang="en-US" sz="1100" dirty="0"/>
          </a:p>
        </p:txBody>
      </p:sp>
      <p:sp>
        <p:nvSpPr>
          <p:cNvPr id="60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390145" y="2383391"/>
            <a:ext cx="2052000" cy="36988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smtClean="0">
                <a:solidFill>
                  <a:schemeClr val="bg1"/>
                </a:solidFill>
              </a:rPr>
              <a:t>HR-</a:t>
            </a:r>
            <a:r>
              <a:rPr lang="en-US" sz="1000" b="1" dirty="0" err="1" smtClean="0">
                <a:solidFill>
                  <a:schemeClr val="bg1"/>
                </a:solidFill>
              </a:rPr>
              <a:t>Kompakt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6222764" y="2770361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65" name="Rectangle 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390145" y="4659586"/>
            <a:ext cx="2052000" cy="1037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validFrom</a:t>
            </a:r>
            <a:r>
              <a:rPr lang="en-US" sz="1100" dirty="0" smtClean="0"/>
              <a:t> = 01.04.2008</a:t>
            </a:r>
          </a:p>
          <a:p>
            <a:pPr defTabSz="97155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defaultZahlweise</a:t>
            </a:r>
            <a:r>
              <a:rPr lang="en-US" sz="1100" dirty="0" smtClean="0"/>
              <a:t> = 1</a:t>
            </a:r>
            <a:endParaRPr lang="en-US" sz="1100" dirty="0"/>
          </a:p>
          <a:p>
            <a:pPr defTabSz="97155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allowedValuesForZahlweise</a:t>
            </a:r>
            <a:endParaRPr lang="en-US" sz="1100" dirty="0" smtClean="0"/>
          </a:p>
          <a:p>
            <a:pPr defTabSz="97155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/>
              <a:t> </a:t>
            </a:r>
            <a:r>
              <a:rPr lang="en-US" sz="1100" dirty="0" smtClean="0"/>
              <a:t> =[</a:t>
            </a:r>
            <a:r>
              <a:rPr lang="en-US" sz="1100" dirty="0"/>
              <a:t>1,2]</a:t>
            </a:r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100" dirty="0" smtClean="0"/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100" dirty="0" smtClean="0"/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100" dirty="0"/>
          </a:p>
        </p:txBody>
      </p:sp>
      <p:sp>
        <p:nvSpPr>
          <p:cNvPr id="66" name="Rectangle 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390145" y="4289703"/>
            <a:ext cx="2052000" cy="36988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smtClean="0">
                <a:solidFill>
                  <a:schemeClr val="bg1"/>
                </a:solidFill>
              </a:rPr>
              <a:t>HR-</a:t>
            </a:r>
            <a:r>
              <a:rPr lang="en-US" sz="1000" b="1" dirty="0" err="1" smtClean="0">
                <a:solidFill>
                  <a:schemeClr val="bg1"/>
                </a:solidFill>
              </a:rPr>
              <a:t>Kompakt</a:t>
            </a:r>
            <a:r>
              <a:rPr lang="en-US" sz="1000" b="1" dirty="0" smtClean="0">
                <a:solidFill>
                  <a:schemeClr val="bg1"/>
                </a:solidFill>
              </a:rPr>
              <a:t> 1.4.2008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6450770" y="1160748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Konkrete </a:t>
            </a:r>
            <a:r>
              <a:rPr lang="de-DE" sz="1600" dirty="0" smtClean="0"/>
              <a:t>Produkte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1758372" y="1173535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Modell</a:t>
            </a:r>
          </a:p>
        </p:txBody>
      </p:sp>
      <p:cxnSp>
        <p:nvCxnSpPr>
          <p:cNvPr id="70" name="Gerade Verbindung 69"/>
          <p:cNvCxnSpPr/>
          <p:nvPr/>
        </p:nvCxnSpPr>
        <p:spPr bwMode="auto">
          <a:xfrm>
            <a:off x="5832140" y="1268760"/>
            <a:ext cx="0" cy="4716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Ellipse 70"/>
          <p:cNvSpPr>
            <a:spLocks noChangeAspect="1"/>
          </p:cNvSpPr>
          <p:nvPr/>
        </p:nvSpPr>
        <p:spPr bwMode="auto">
          <a:xfrm>
            <a:off x="381294" y="2460331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72" name="Ellipse 71"/>
          <p:cNvSpPr>
            <a:spLocks noChangeAspect="1"/>
          </p:cNvSpPr>
          <p:nvPr/>
        </p:nvSpPr>
        <p:spPr bwMode="auto">
          <a:xfrm>
            <a:off x="3037884" y="2460329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73" name="Ellipse 72"/>
          <p:cNvSpPr>
            <a:spLocks noChangeAspect="1"/>
          </p:cNvSpPr>
          <p:nvPr/>
        </p:nvSpPr>
        <p:spPr bwMode="auto">
          <a:xfrm>
            <a:off x="6450770" y="2459570"/>
            <a:ext cx="216000" cy="216000"/>
          </a:xfrm>
          <a:prstGeom prst="ellips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74" name="Ellipse 73"/>
          <p:cNvSpPr>
            <a:spLocks noChangeAspect="1"/>
          </p:cNvSpPr>
          <p:nvPr/>
        </p:nvSpPr>
        <p:spPr bwMode="auto">
          <a:xfrm>
            <a:off x="3015203" y="4366643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39" name="Rechteck 38"/>
          <p:cNvSpPr/>
          <p:nvPr/>
        </p:nvSpPr>
        <p:spPr bwMode="auto">
          <a:xfrm>
            <a:off x="6405611" y="5018554"/>
            <a:ext cx="2036533" cy="559333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 algn="l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de-DE" sz="1100" dirty="0" err="1" smtClean="0">
              <a:solidFill>
                <a:schemeClr val="tx2"/>
              </a:solidFill>
              <a:sym typeface="Arial" charset="0"/>
            </a:endParaRPr>
          </a:p>
        </p:txBody>
      </p:sp>
      <p:pic>
        <p:nvPicPr>
          <p:cNvPr id="40" name="Picture 2" descr="C:\dev\fips-head\org.faktorips.devtools.core.ui\icons\ovr16\changeovertime_ovr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294" y="292869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uppieren 50"/>
          <p:cNvGrpSpPr/>
          <p:nvPr/>
        </p:nvGrpSpPr>
        <p:grpSpPr>
          <a:xfrm>
            <a:off x="6450770" y="4359859"/>
            <a:ext cx="237381" cy="260400"/>
            <a:chOff x="6416198" y="4366643"/>
            <a:chExt cx="237381" cy="260400"/>
          </a:xfrm>
        </p:grpSpPr>
        <p:sp>
          <p:nvSpPr>
            <p:cNvPr id="52" name="Ellipse 51"/>
            <p:cNvSpPr>
              <a:spLocks noChangeAspect="1"/>
            </p:cNvSpPr>
            <p:nvPr/>
          </p:nvSpPr>
          <p:spPr bwMode="auto">
            <a:xfrm>
              <a:off x="6416198" y="4366643"/>
              <a:ext cx="216000" cy="216000"/>
            </a:xfrm>
            <a:prstGeom prst="ellipse">
              <a:avLst/>
            </a:prstGeom>
            <a:solidFill>
              <a:srgbClr val="00B050"/>
            </a:solidFill>
            <a:ln w="12700" cap="flat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8000" tIns="18000" rIns="0" bIns="0" rtlCol="0" anchor="ctr" anchorCtr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SzPct val="100000"/>
                <a:tabLst>
                  <a:tab pos="180975" algn="l"/>
                </a:tabLst>
              </a:pPr>
              <a:r>
                <a:rPr lang="de-DE" sz="1200" b="1" dirty="0" smtClean="0">
                  <a:solidFill>
                    <a:schemeClr val="bg1"/>
                  </a:solidFill>
                  <a:sym typeface="Arial" charset="0"/>
                </a:rPr>
                <a:t>P</a:t>
              </a:r>
            </a:p>
          </p:txBody>
        </p:sp>
        <p:pic>
          <p:nvPicPr>
            <p:cNvPr id="53" name="Picture 2" descr="C:\dev\fips-head\org.faktorips.devtools.core.ui\icons\ovr16\changeovertime_ovr.gif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501179" y="4474643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652802-49E7-4967-8395-501233EBD476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79236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Abbildung zeitlicher Änderungen im </a:t>
            </a:r>
            <a:r>
              <a:rPr lang="de-DE" dirty="0" err="1" smtClean="0"/>
              <a:t>Sourcecode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lvl="1"/>
            <a:r>
              <a:rPr lang="de-DE" sz="1400" dirty="0" smtClean="0"/>
              <a:t>Analyse </a:t>
            </a:r>
            <a:r>
              <a:rPr lang="de-DE" sz="1400" dirty="0"/>
              <a:t>generierter </a:t>
            </a:r>
            <a:r>
              <a:rPr lang="de-DE" sz="1400" dirty="0" err="1"/>
              <a:t>Sourcecode</a:t>
            </a:r>
            <a:endParaRPr lang="de-DE" sz="1400" dirty="0"/>
          </a:p>
          <a:p>
            <a:pPr lvl="1"/>
            <a:endParaRPr lang="de-DE" sz="1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690158-2B12-4CC9-AAD4-24DD5053DF58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6791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2A4CE9-7791-47B0-9846-3C9F3E1A063A}" type="datetime1">
              <a:rPr lang="de-DE" smtClean="0"/>
              <a:t>17.05.2013</a:t>
            </a:fld>
            <a:endParaRPr lang="de-DE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113368"/>
              </p:ext>
            </p:extLst>
          </p:nvPr>
        </p:nvGraphicFramePr>
        <p:xfrm>
          <a:off x="243581" y="1880828"/>
          <a:ext cx="6139431" cy="3518600"/>
        </p:xfrm>
        <a:graphic>
          <a:graphicData uri="http://schemas.openxmlformats.org/drawingml/2006/table">
            <a:tbl>
              <a:tblPr/>
              <a:tblGrid>
                <a:gridCol w="6139431"/>
              </a:tblGrid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2400" b="1" dirty="0" smtClean="0"/>
                        <a:t>III.C 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lvl="1">
                        <a:buFont typeface="StarSymbol"/>
                        <a:buNone/>
                      </a:pPr>
                      <a:r>
                        <a:rPr lang="de-DE" sz="1600" b="0" dirty="0" smtClean="0"/>
                        <a:t>III.C.1 Grundlagen &amp; Produktattribute</a:t>
                      </a:r>
                      <a:endParaRPr lang="de-DE" sz="1600" b="0" dirty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III.C.2 Beziehungen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III.C.3 </a:t>
                      </a:r>
                      <a:r>
                        <a:rPr lang="de-DE" sz="16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Konfigurierbare</a:t>
                      </a:r>
                      <a:r>
                        <a:rPr lang="de-DE" sz="16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Vertragsattribute</a:t>
                      </a:r>
                      <a:endParaRPr lang="de-DE" sz="16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III.C.4 </a:t>
                      </a: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Produktänderungen im Zeitablauf</a:t>
                      </a:r>
                      <a:endParaRPr lang="de-DE" sz="16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1" dirty="0" smtClean="0"/>
                        <a:t>III.C.5 </a:t>
                      </a:r>
                      <a:r>
                        <a:rPr lang="de-DE" sz="16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Produktattribute</a:t>
                      </a:r>
                      <a:r>
                        <a:rPr lang="de-DE" sz="1600" b="1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Anpassungsstufen</a:t>
                      </a:r>
                      <a:endParaRPr lang="de-DE" sz="1600" b="1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III.C.6 </a:t>
                      </a:r>
                      <a:r>
                        <a:rPr lang="de-DE" sz="1600" dirty="0" smtClean="0"/>
                        <a:t>Zugriff auf Produktdaten zur Laufzeit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8602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Produktattribute in Anpassungsstufen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marL="180975" lvl="0" indent="-180975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In Faktor-IPS können Werte </a:t>
            </a:r>
            <a:r>
              <a:rPr lang="de-DE" dirty="0"/>
              <a:t>von Produktattributen in Anpassungsstufen </a:t>
            </a:r>
            <a:r>
              <a:rPr lang="de-DE" dirty="0" smtClean="0"/>
              <a:t>geändert werden</a:t>
            </a:r>
            <a:endParaRPr lang="de-DE" dirty="0"/>
          </a:p>
          <a:p>
            <a:pPr marL="180975" lvl="0" indent="-180975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/>
              <a:t>Das folgende Beispiel </a:t>
            </a:r>
            <a:r>
              <a:rPr lang="de-DE" dirty="0" smtClean="0"/>
              <a:t>zeigt</a:t>
            </a:r>
          </a:p>
          <a:p>
            <a:pPr marL="354013" lvl="1" indent="-180975">
              <a:spcBef>
                <a:spcPts val="600"/>
              </a:spcBef>
            </a:pPr>
            <a:r>
              <a:rPr lang="de-DE" dirty="0" smtClean="0"/>
              <a:t>Wie </a:t>
            </a:r>
            <a:r>
              <a:rPr lang="de-DE" dirty="0"/>
              <a:t>die Berechnung eines Attributwertes produktabhängig gesteuert werden </a:t>
            </a:r>
            <a:r>
              <a:rPr lang="de-DE" dirty="0" smtClean="0"/>
              <a:t>kann</a:t>
            </a:r>
          </a:p>
          <a:p>
            <a:pPr marL="354013" lvl="1" indent="-180975">
              <a:spcBef>
                <a:spcPts val="600"/>
              </a:spcBef>
            </a:pPr>
            <a:r>
              <a:rPr lang="de-DE" dirty="0" smtClean="0"/>
              <a:t>Wie </a:t>
            </a:r>
            <a:r>
              <a:rPr lang="de-DE" dirty="0"/>
              <a:t>diese Berechnung in Anpassungsstufen konfiguriert werden </a:t>
            </a:r>
            <a:r>
              <a:rPr lang="de-DE" dirty="0" smtClean="0"/>
              <a:t>kann</a:t>
            </a:r>
          </a:p>
          <a:p>
            <a:pPr lvl="3">
              <a:spcBef>
                <a:spcPts val="600"/>
              </a:spcBef>
            </a:pPr>
            <a:endParaRPr lang="de-DE" dirty="0"/>
          </a:p>
          <a:p>
            <a:pPr marL="0" lvl="1" indent="0">
              <a:spcBef>
                <a:spcPts val="600"/>
              </a:spcBef>
              <a:buNone/>
            </a:pPr>
            <a:r>
              <a:rPr lang="de-DE" dirty="0" smtClean="0"/>
              <a:t>Beispiel:</a:t>
            </a:r>
          </a:p>
          <a:p>
            <a:pPr lvl="1">
              <a:spcBef>
                <a:spcPts val="600"/>
              </a:spcBef>
            </a:pPr>
            <a:r>
              <a:rPr lang="de-DE" dirty="0" smtClean="0"/>
              <a:t>Bisher</a:t>
            </a:r>
            <a:r>
              <a:rPr lang="de-DE" dirty="0"/>
              <a:t>, </a:t>
            </a:r>
            <a:r>
              <a:rPr lang="de-DE" dirty="0" smtClean="0"/>
              <a:t>implementiert in der Klasse Hausrat: </a:t>
            </a:r>
            <a:br>
              <a:rPr lang="de-DE" dirty="0" smtClean="0"/>
            </a:br>
            <a:r>
              <a:rPr lang="de-DE" dirty="0" smtClean="0"/>
              <a:t>				</a:t>
            </a:r>
            <a:r>
              <a:rPr lang="de-DE" dirty="0" err="1" smtClean="0"/>
              <a:t>vorschlagVersSumme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err="1"/>
              <a:t>wohnflaeche</a:t>
            </a:r>
            <a:r>
              <a:rPr lang="de-DE" dirty="0"/>
              <a:t> * 650 </a:t>
            </a:r>
            <a:r>
              <a:rPr lang="de-DE" dirty="0" smtClean="0"/>
              <a:t>Euro</a:t>
            </a:r>
          </a:p>
          <a:p>
            <a:pPr lvl="1">
              <a:spcBef>
                <a:spcPts val="600"/>
              </a:spcBef>
            </a:pPr>
            <a:r>
              <a:rPr lang="de-DE" dirty="0" smtClean="0"/>
              <a:t>Nun: Konfiguration des Wertes im Produktbaustein:</a:t>
            </a:r>
            <a:endParaRPr lang="de-DE" dirty="0"/>
          </a:p>
          <a:p>
            <a:pPr lvl="5">
              <a:spcBef>
                <a:spcPts val="600"/>
              </a:spcBef>
            </a:pPr>
            <a:r>
              <a:rPr lang="de-DE" dirty="0"/>
              <a:t>HR-Kompakt: </a:t>
            </a:r>
            <a:r>
              <a:rPr lang="de-DE" dirty="0" smtClean="0"/>
              <a:t>650 Euro</a:t>
            </a:r>
            <a:endParaRPr lang="de-DE" dirty="0"/>
          </a:p>
          <a:p>
            <a:pPr lvl="5">
              <a:spcBef>
                <a:spcPts val="600"/>
              </a:spcBef>
            </a:pPr>
            <a:r>
              <a:rPr lang="de-DE" dirty="0" smtClean="0"/>
              <a:t>HR-Optimal, Stufe 1.1.2013: 900 Euro</a:t>
            </a:r>
            <a:endParaRPr lang="de-DE" dirty="0"/>
          </a:p>
          <a:p>
            <a:pPr lvl="5">
              <a:spcBef>
                <a:spcPts val="600"/>
              </a:spcBef>
            </a:pPr>
            <a:r>
              <a:rPr lang="de-DE" dirty="0" smtClean="0"/>
              <a:t>HR-Optimal Stufe 1.6.2013:  950 Euro</a:t>
            </a:r>
            <a:endParaRPr lang="de-DE" dirty="0"/>
          </a:p>
          <a:p>
            <a:pPr lvl="5"/>
            <a:endParaRPr lang="de-DE" dirty="0"/>
          </a:p>
          <a:p>
            <a:pPr lvl="1">
              <a:buSzPct val="75000"/>
            </a:pPr>
            <a:endParaRPr lang="pt-BR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CA1907-1B92-4086-A66F-C28B40A92E30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18052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Modellierung des Attributes als änderbar in Anpassungsstufen</a:t>
            </a:r>
            <a:endParaRPr lang="pt-BR" dirty="0"/>
          </a:p>
        </p:txBody>
      </p:sp>
      <p:cxnSp>
        <p:nvCxnSpPr>
          <p:cNvPr id="25" name="Gerade Verbindung 24"/>
          <p:cNvCxnSpPr>
            <a:stCxn id="47" idx="3"/>
            <a:endCxn id="28" idx="1"/>
          </p:cNvCxnSpPr>
          <p:nvPr/>
        </p:nvCxnSpPr>
        <p:spPr bwMode="auto">
          <a:xfrm>
            <a:off x="2408286" y="3114895"/>
            <a:ext cx="570873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79159" y="2753274"/>
            <a:ext cx="2052000" cy="7232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/>
              <a:t>Produktname</a:t>
            </a:r>
            <a:r>
              <a:rPr lang="en-US" sz="1100" dirty="0"/>
              <a:t>: </a:t>
            </a:r>
            <a:r>
              <a:rPr lang="en-US" sz="1100" dirty="0" smtClean="0"/>
              <a:t>String</a:t>
            </a:r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versSummeProQm</a:t>
            </a:r>
            <a:r>
              <a:rPr lang="en-US" sz="1100" dirty="0" smtClean="0"/>
              <a:t>: Money</a:t>
            </a:r>
            <a:endParaRPr lang="en-US" sz="1100" dirty="0"/>
          </a:p>
        </p:txBody>
      </p:sp>
      <p:sp>
        <p:nvSpPr>
          <p:cNvPr id="2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79159" y="2383391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err="1" smtClean="0">
                <a:solidFill>
                  <a:schemeClr val="bg1"/>
                </a:solidFill>
              </a:rPr>
              <a:t>HausratProdukt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408286" y="2770361"/>
            <a:ext cx="22317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 smtClean="0">
                <a:solidFill>
                  <a:schemeClr val="tx1"/>
                </a:solidFill>
              </a:rPr>
              <a:t>1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811778" y="2770361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43"/>
          <p:cNvCxnSpPr>
            <a:stCxn id="59" idx="1"/>
            <a:endCxn id="28" idx="3"/>
          </p:cNvCxnSpPr>
          <p:nvPr/>
        </p:nvCxnSpPr>
        <p:spPr bwMode="auto">
          <a:xfrm flipH="1">
            <a:off x="5031159" y="3114896"/>
            <a:ext cx="135898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9" name="Gerade Verbindung mit Pfeil 48"/>
          <p:cNvCxnSpPr/>
          <p:nvPr/>
        </p:nvCxnSpPr>
        <p:spPr bwMode="auto">
          <a:xfrm flipV="1">
            <a:off x="7560864" y="3476518"/>
            <a:ext cx="0" cy="81318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1" name="Textfeld 60"/>
          <p:cNvSpPr txBox="1"/>
          <p:nvPr/>
        </p:nvSpPr>
        <p:spPr>
          <a:xfrm>
            <a:off x="5256076" y="2708920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6286" y="2753272"/>
            <a:ext cx="2052000" cy="7232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100" dirty="0"/>
          </a:p>
        </p:txBody>
      </p:sp>
      <p:sp>
        <p:nvSpPr>
          <p:cNvPr id="4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6286" y="2383389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err="1" smtClean="0">
                <a:solidFill>
                  <a:schemeClr val="bg1"/>
                </a:solidFill>
              </a:rPr>
              <a:t>HausratVertrag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88905" y="2615225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5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90145" y="2753274"/>
            <a:ext cx="2052000" cy="7232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Produktname</a:t>
            </a:r>
            <a:r>
              <a:rPr lang="en-US" sz="1100" dirty="0" smtClean="0"/>
              <a:t> = “</a:t>
            </a:r>
            <a:r>
              <a:rPr lang="en-US" sz="1100" dirty="0" err="1" smtClean="0"/>
              <a:t>Kompakt</a:t>
            </a:r>
            <a:r>
              <a:rPr lang="en-US" sz="1100" dirty="0" smtClean="0"/>
              <a:t>”</a:t>
            </a:r>
            <a:endParaRPr lang="en-US" sz="1100" dirty="0"/>
          </a:p>
        </p:txBody>
      </p:sp>
      <p:sp>
        <p:nvSpPr>
          <p:cNvPr id="60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390145" y="2383391"/>
            <a:ext cx="2052000" cy="36988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smtClean="0">
                <a:solidFill>
                  <a:schemeClr val="bg1"/>
                </a:solidFill>
              </a:rPr>
              <a:t>HR-</a:t>
            </a:r>
            <a:r>
              <a:rPr lang="en-US" sz="1000" b="1" dirty="0" err="1" smtClean="0">
                <a:solidFill>
                  <a:schemeClr val="bg1"/>
                </a:solidFill>
              </a:rPr>
              <a:t>Kompakt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6222764" y="2770361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65" name="Rectangle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90145" y="4659586"/>
            <a:ext cx="2052000" cy="1037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tIns="182880" rIns="3600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validFrom</a:t>
            </a:r>
            <a:r>
              <a:rPr lang="en-US" sz="1100" dirty="0" smtClean="0"/>
              <a:t> = 01.04.2008</a:t>
            </a:r>
          </a:p>
          <a:p>
            <a:pPr defTabSz="97155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versSummeProQm</a:t>
            </a:r>
            <a:r>
              <a:rPr lang="en-US" sz="1100" dirty="0" smtClean="0"/>
              <a:t> = 650 EUR</a:t>
            </a:r>
            <a:endParaRPr lang="en-US" sz="1100" dirty="0"/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100" dirty="0" smtClean="0"/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100" dirty="0" smtClean="0"/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100" dirty="0"/>
          </a:p>
        </p:txBody>
      </p:sp>
      <p:sp>
        <p:nvSpPr>
          <p:cNvPr id="66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390145" y="4289703"/>
            <a:ext cx="2052000" cy="36988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smtClean="0">
                <a:solidFill>
                  <a:schemeClr val="bg1"/>
                </a:solidFill>
              </a:rPr>
              <a:t>HR-</a:t>
            </a:r>
            <a:r>
              <a:rPr lang="en-US" sz="1000" b="1" dirty="0" err="1" smtClean="0">
                <a:solidFill>
                  <a:schemeClr val="bg1"/>
                </a:solidFill>
              </a:rPr>
              <a:t>Kompakt</a:t>
            </a:r>
            <a:r>
              <a:rPr lang="en-US" sz="1000" b="1" dirty="0" smtClean="0">
                <a:solidFill>
                  <a:schemeClr val="bg1"/>
                </a:solidFill>
              </a:rPr>
              <a:t> 1.4.2008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6450770" y="1160748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Konkrete </a:t>
            </a:r>
            <a:r>
              <a:rPr lang="de-DE" sz="1600" dirty="0" smtClean="0"/>
              <a:t>Produkte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1758372" y="1173535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Modell</a:t>
            </a:r>
          </a:p>
        </p:txBody>
      </p:sp>
      <p:cxnSp>
        <p:nvCxnSpPr>
          <p:cNvPr id="70" name="Gerade Verbindung 69"/>
          <p:cNvCxnSpPr/>
          <p:nvPr/>
        </p:nvCxnSpPr>
        <p:spPr bwMode="auto">
          <a:xfrm>
            <a:off x="5832140" y="1268760"/>
            <a:ext cx="0" cy="4716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Ellipse 70"/>
          <p:cNvSpPr>
            <a:spLocks noChangeAspect="1"/>
          </p:cNvSpPr>
          <p:nvPr/>
        </p:nvSpPr>
        <p:spPr bwMode="auto">
          <a:xfrm>
            <a:off x="381294" y="2460331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72" name="Ellipse 71"/>
          <p:cNvSpPr>
            <a:spLocks noChangeAspect="1"/>
          </p:cNvSpPr>
          <p:nvPr/>
        </p:nvSpPr>
        <p:spPr bwMode="auto">
          <a:xfrm>
            <a:off x="3037884" y="2460329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73" name="Ellipse 72"/>
          <p:cNvSpPr>
            <a:spLocks noChangeAspect="1"/>
          </p:cNvSpPr>
          <p:nvPr/>
        </p:nvSpPr>
        <p:spPr bwMode="auto">
          <a:xfrm>
            <a:off x="6450770" y="2459570"/>
            <a:ext cx="216000" cy="216000"/>
          </a:xfrm>
          <a:prstGeom prst="ellips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39" name="Rechteck 38"/>
          <p:cNvSpPr/>
          <p:nvPr/>
        </p:nvSpPr>
        <p:spPr bwMode="auto">
          <a:xfrm>
            <a:off x="6397878" y="4978929"/>
            <a:ext cx="2036533" cy="279666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algn="l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endParaRPr lang="de-DE" sz="1100" dirty="0" err="1" smtClean="0">
              <a:solidFill>
                <a:schemeClr val="tx2"/>
              </a:solidFill>
              <a:sym typeface="Arial" charset="0"/>
            </a:endParaRPr>
          </a:p>
        </p:txBody>
      </p:sp>
      <p:pic>
        <p:nvPicPr>
          <p:cNvPr id="51" name="Picture 2" descr="C:\dev\fips-head\org.faktorips.devtools.core.ui\icons\ovr16\changeovertime_ovr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5203" y="3132584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uppieren 76"/>
          <p:cNvGrpSpPr/>
          <p:nvPr/>
        </p:nvGrpSpPr>
        <p:grpSpPr>
          <a:xfrm>
            <a:off x="6420679" y="4367761"/>
            <a:ext cx="237381" cy="260400"/>
            <a:chOff x="6416198" y="4366643"/>
            <a:chExt cx="237381" cy="260400"/>
          </a:xfrm>
        </p:grpSpPr>
        <p:sp>
          <p:nvSpPr>
            <p:cNvPr id="78" name="Ellipse 77"/>
            <p:cNvSpPr>
              <a:spLocks noChangeAspect="1"/>
            </p:cNvSpPr>
            <p:nvPr/>
          </p:nvSpPr>
          <p:spPr bwMode="auto">
            <a:xfrm>
              <a:off x="6416198" y="4366643"/>
              <a:ext cx="216000" cy="216000"/>
            </a:xfrm>
            <a:prstGeom prst="ellipse">
              <a:avLst/>
            </a:prstGeom>
            <a:solidFill>
              <a:srgbClr val="00B050"/>
            </a:solidFill>
            <a:ln w="12700" cap="flat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8000" tIns="18000" rIns="0" bIns="0" rtlCol="0" anchor="ctr" anchorCtr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SzPct val="100000"/>
                <a:tabLst>
                  <a:tab pos="180975" algn="l"/>
                </a:tabLst>
              </a:pPr>
              <a:r>
                <a:rPr lang="de-DE" sz="1200" b="1" dirty="0" smtClean="0">
                  <a:solidFill>
                    <a:schemeClr val="bg1"/>
                  </a:solidFill>
                  <a:sym typeface="Arial" charset="0"/>
                </a:rPr>
                <a:t>P</a:t>
              </a:r>
            </a:p>
          </p:txBody>
        </p:sp>
        <p:pic>
          <p:nvPicPr>
            <p:cNvPr id="79" name="Picture 2" descr="C:\dev\fips-head\org.faktorips.devtools.core.ui\icons\ovr16\changeovertime_ovr.gif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501179" y="4474643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F3A94C-995C-45AE-A346-609B595FC8F8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33133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Abbildung der </a:t>
            </a:r>
            <a:r>
              <a:rPr lang="de-DE" dirty="0" smtClean="0"/>
              <a:t>Hausratprodukte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67944" y="2651459"/>
            <a:ext cx="1800000" cy="2025882"/>
            <a:chOff x="254719" y="1638296"/>
            <a:chExt cx="3600000" cy="2025882"/>
          </a:xfrm>
        </p:grpSpPr>
        <p:sp>
          <p:nvSpPr>
            <p:cNvPr id="7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719" y="2008178"/>
              <a:ext cx="3600000" cy="165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000" tIns="182880" rIns="9000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err="1"/>
                <a:t>plz</a:t>
              </a:r>
              <a:r>
                <a:rPr lang="de-DE" sz="1200" dirty="0"/>
                <a:t> : String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/>
                <a:t>/</a:t>
              </a:r>
              <a:r>
                <a:rPr lang="de-DE" sz="1200" dirty="0" err="1"/>
                <a:t>tarifzone</a:t>
              </a:r>
              <a:r>
                <a:rPr lang="de-DE" sz="1200" dirty="0"/>
                <a:t> : String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smtClean="0"/>
                <a:t>zahlweise : Integer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err="1" smtClean="0"/>
                <a:t>wohnflaeche</a:t>
              </a:r>
              <a:r>
                <a:rPr lang="de-DE" sz="1200" dirty="0" smtClean="0"/>
                <a:t> : Integer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smtClean="0"/>
                <a:t>/</a:t>
              </a:r>
              <a:r>
                <a:rPr lang="de-DE" sz="1200" dirty="0" err="1" smtClean="0"/>
                <a:t>versSumme</a:t>
              </a:r>
              <a:r>
                <a:rPr lang="de-DE" sz="1200" dirty="0" smtClean="0"/>
                <a:t> : Money</a:t>
              </a:r>
              <a:endParaRPr lang="de-DE" sz="1200" dirty="0"/>
            </a:p>
          </p:txBody>
        </p:sp>
        <p:sp>
          <p:nvSpPr>
            <p:cNvPr id="8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err="1" smtClean="0">
                  <a:solidFill>
                    <a:schemeClr val="bg1"/>
                  </a:solidFill>
                </a:rPr>
                <a:t>HausratVertrag</a:t>
              </a:r>
              <a:endParaRPr lang="de-DE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6593321" y="2687463"/>
            <a:ext cx="2016000" cy="720000"/>
            <a:chOff x="4932040" y="4509405"/>
            <a:chExt cx="2052000" cy="863811"/>
          </a:xfrm>
        </p:grpSpPr>
        <p:sp>
          <p:nvSpPr>
            <p:cNvPr id="13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de-DE" sz="900" smtClean="0"/>
                <a:t>Produktname = “HR-Kompakt”</a:t>
              </a:r>
              <a:endParaRPr lang="de-DE" sz="900"/>
            </a:p>
          </p:txBody>
        </p:sp>
        <p:sp>
          <p:nvSpPr>
            <p:cNvPr id="15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smtClean="0">
                  <a:solidFill>
                    <a:schemeClr val="bg1"/>
                  </a:solidFill>
                </a:rPr>
                <a:t>HR-Kompakt</a:t>
              </a: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3168044" y="2641801"/>
            <a:ext cx="1800000" cy="2025882"/>
            <a:chOff x="4852416" y="1650283"/>
            <a:chExt cx="3600000" cy="2025882"/>
          </a:xfrm>
        </p:grpSpPr>
        <p:sp>
          <p:nvSpPr>
            <p:cNvPr id="16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852416" y="2020165"/>
              <a:ext cx="3600000" cy="165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000" tIns="182880" rIns="9000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de-DE" sz="1200" smtClean="0"/>
                <a:t>Produktname: String</a:t>
              </a:r>
              <a:endParaRPr lang="de-DE" sz="1200"/>
            </a:p>
          </p:txBody>
        </p:sp>
        <p:sp>
          <p:nvSpPr>
            <p:cNvPr id="17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852416" y="1650283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smtClean="0">
                  <a:solidFill>
                    <a:schemeClr val="bg1"/>
                  </a:solidFill>
                </a:rPr>
                <a:t>HausratProdukt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6588224" y="3839011"/>
            <a:ext cx="2016000" cy="720000"/>
            <a:chOff x="7092508" y="4661520"/>
            <a:chExt cx="2052000" cy="864096"/>
          </a:xfrm>
        </p:grpSpPr>
        <p:sp>
          <p:nvSpPr>
            <p:cNvPr id="18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7092508" y="50314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de-DE" sz="900" smtClean="0"/>
                <a:t>Produktname = “HR-Optimal”</a:t>
              </a:r>
              <a:endParaRPr lang="de-DE" sz="900"/>
            </a:p>
          </p:txBody>
        </p:sp>
        <p:sp>
          <p:nvSpPr>
            <p:cNvPr id="19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092508" y="4661520"/>
              <a:ext cx="2052000" cy="36988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smtClean="0">
                  <a:solidFill>
                    <a:schemeClr val="bg1"/>
                  </a:solidFill>
                </a:rPr>
                <a:t>HR-Optimal</a:t>
              </a:r>
            </a:p>
          </p:txBody>
        </p:sp>
      </p:grpSp>
      <p:cxnSp>
        <p:nvCxnSpPr>
          <p:cNvPr id="23" name="Gerade Verbindung mit Pfeil 22"/>
          <p:cNvCxnSpPr/>
          <p:nvPr/>
        </p:nvCxnSpPr>
        <p:spPr bwMode="auto">
          <a:xfrm flipH="1">
            <a:off x="4968045" y="3082927"/>
            <a:ext cx="162527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5" name="Gerade Verbindung mit Pfeil 24"/>
          <p:cNvCxnSpPr>
            <a:stCxn id="19" idx="1"/>
          </p:cNvCxnSpPr>
          <p:nvPr/>
        </p:nvCxnSpPr>
        <p:spPr bwMode="auto">
          <a:xfrm flipH="1">
            <a:off x="4968045" y="3993111"/>
            <a:ext cx="162017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4" name="Textfeld 23"/>
          <p:cNvSpPr txBox="1"/>
          <p:nvPr/>
        </p:nvSpPr>
        <p:spPr>
          <a:xfrm>
            <a:off x="5328084" y="3730999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5330633" y="2799168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cxnSp>
        <p:nvCxnSpPr>
          <p:cNvPr id="28" name="Gerade Verbindung 27"/>
          <p:cNvCxnSpPr/>
          <p:nvPr/>
        </p:nvCxnSpPr>
        <p:spPr bwMode="auto">
          <a:xfrm>
            <a:off x="2267944" y="3551559"/>
            <a:ext cx="9001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feld 29"/>
          <p:cNvSpPr txBox="1"/>
          <p:nvPr/>
        </p:nvSpPr>
        <p:spPr>
          <a:xfrm>
            <a:off x="2303748" y="3515555"/>
            <a:ext cx="23287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3042984" y="3537012"/>
            <a:ext cx="232872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 smtClean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9" name="Gerade Verbindung 28"/>
          <p:cNvCxnSpPr/>
          <p:nvPr/>
        </p:nvCxnSpPr>
        <p:spPr bwMode="auto">
          <a:xfrm>
            <a:off x="6012160" y="1268760"/>
            <a:ext cx="0" cy="4716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feld 31"/>
          <p:cNvSpPr txBox="1"/>
          <p:nvPr/>
        </p:nvSpPr>
        <p:spPr>
          <a:xfrm>
            <a:off x="1758372" y="1340768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Modell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6450770" y="1327981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Konkrete </a:t>
            </a:r>
            <a:r>
              <a:rPr lang="de-DE" sz="1600" dirty="0" smtClean="0"/>
              <a:t>Produkte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34" name="Ellipse 33"/>
          <p:cNvSpPr>
            <a:spLocks noChangeAspect="1"/>
          </p:cNvSpPr>
          <p:nvPr/>
        </p:nvSpPr>
        <p:spPr bwMode="auto">
          <a:xfrm>
            <a:off x="3206194" y="2708920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35" name="Ellipse 34"/>
          <p:cNvSpPr>
            <a:spLocks noChangeAspect="1"/>
          </p:cNvSpPr>
          <p:nvPr/>
        </p:nvSpPr>
        <p:spPr bwMode="auto">
          <a:xfrm>
            <a:off x="502291" y="2718741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38" name="Ellipse 37"/>
          <p:cNvSpPr>
            <a:spLocks noChangeAspect="1"/>
          </p:cNvSpPr>
          <p:nvPr/>
        </p:nvSpPr>
        <p:spPr bwMode="auto">
          <a:xfrm>
            <a:off x="6626374" y="2728399"/>
            <a:ext cx="216000" cy="216000"/>
          </a:xfrm>
          <a:prstGeom prst="ellipse">
            <a:avLst/>
          </a:prstGeom>
          <a:solidFill>
            <a:srgbClr val="00B050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39" name="Ellipse 38"/>
          <p:cNvSpPr>
            <a:spLocks noChangeAspect="1"/>
          </p:cNvSpPr>
          <p:nvPr/>
        </p:nvSpPr>
        <p:spPr bwMode="auto">
          <a:xfrm>
            <a:off x="6624135" y="3883840"/>
            <a:ext cx="216000" cy="216000"/>
          </a:xfrm>
          <a:prstGeom prst="ellipse">
            <a:avLst/>
          </a:prstGeom>
          <a:solidFill>
            <a:srgbClr val="00B050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8729F1-0C7C-445A-96B0-F0B4CA84AA04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2450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 des generierten Codes</a:t>
            </a:r>
            <a:endParaRPr lang="pt-BR" dirty="0"/>
          </a:p>
        </p:txBody>
      </p:sp>
      <p:cxnSp>
        <p:nvCxnSpPr>
          <p:cNvPr id="25" name="Gerade Verbindung 24"/>
          <p:cNvCxnSpPr>
            <a:stCxn id="47" idx="3"/>
            <a:endCxn id="28" idx="1"/>
          </p:cNvCxnSpPr>
          <p:nvPr/>
        </p:nvCxnSpPr>
        <p:spPr bwMode="auto">
          <a:xfrm>
            <a:off x="2408286" y="3114895"/>
            <a:ext cx="570873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79159" y="2753274"/>
            <a:ext cx="2052000" cy="7232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/>
              <a:t>Produktname</a:t>
            </a:r>
            <a:r>
              <a:rPr lang="en-US" sz="1100" dirty="0"/>
              <a:t>: </a:t>
            </a:r>
            <a:r>
              <a:rPr lang="en-US" sz="1100" dirty="0" smtClean="0"/>
              <a:t>String</a:t>
            </a:r>
          </a:p>
        </p:txBody>
      </p:sp>
      <p:sp>
        <p:nvSpPr>
          <p:cNvPr id="2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79159" y="2383391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err="1" smtClean="0">
                <a:solidFill>
                  <a:schemeClr val="bg1"/>
                </a:solidFill>
              </a:rPr>
              <a:t>HausratProdukt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408286" y="2770361"/>
            <a:ext cx="22317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 smtClean="0">
                <a:solidFill>
                  <a:schemeClr val="tx1"/>
                </a:solidFill>
              </a:rPr>
              <a:t>1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811778" y="2770361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32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85236" y="4659586"/>
            <a:ext cx="2052000" cy="6431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tIns="182880" rIns="3600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validFrom</a:t>
            </a:r>
            <a:r>
              <a:rPr lang="en-US" sz="1100" dirty="0" smtClean="0"/>
              <a:t>: Date</a:t>
            </a:r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versSummeProQm</a:t>
            </a:r>
            <a:r>
              <a:rPr lang="en-US" sz="1100" dirty="0" smtClean="0"/>
              <a:t> : Money</a:t>
            </a:r>
            <a:endParaRPr lang="en-US" sz="1100" dirty="0"/>
          </a:p>
        </p:txBody>
      </p:sp>
      <p:sp>
        <p:nvSpPr>
          <p:cNvPr id="33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85236" y="4289703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err="1" smtClean="0">
                <a:solidFill>
                  <a:schemeClr val="bg1"/>
                </a:solidFill>
              </a:rPr>
              <a:t>HausratProduktAnpStufe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44" name="Gerade Verbindung mit Pfeil 43"/>
          <p:cNvCxnSpPr>
            <a:stCxn id="59" idx="1"/>
            <a:endCxn id="28" idx="3"/>
          </p:cNvCxnSpPr>
          <p:nvPr/>
        </p:nvCxnSpPr>
        <p:spPr bwMode="auto">
          <a:xfrm flipH="1">
            <a:off x="5031159" y="3114896"/>
            <a:ext cx="135898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6" name="Gerade Verbindung mit Pfeil 45"/>
          <p:cNvCxnSpPr/>
          <p:nvPr/>
        </p:nvCxnSpPr>
        <p:spPr bwMode="auto">
          <a:xfrm flipH="1">
            <a:off x="5037236" y="4797152"/>
            <a:ext cx="13529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9" name="Gerade Verbindung mit Pfeil 48"/>
          <p:cNvCxnSpPr/>
          <p:nvPr/>
        </p:nvCxnSpPr>
        <p:spPr bwMode="auto">
          <a:xfrm flipV="1">
            <a:off x="7560864" y="3476518"/>
            <a:ext cx="0" cy="81318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1" name="Textfeld 60"/>
          <p:cNvSpPr txBox="1"/>
          <p:nvPr/>
        </p:nvSpPr>
        <p:spPr>
          <a:xfrm>
            <a:off x="5256076" y="2708920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5260602" y="4490059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63" name="Rectangle 2"/>
          <p:cNvSpPr/>
          <p:nvPr/>
        </p:nvSpPr>
        <p:spPr>
          <a:xfrm>
            <a:off x="1296127" y="5004890"/>
            <a:ext cx="1557667" cy="2978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Nicht explizit modelliert</a:t>
            </a:r>
            <a:endParaRPr sz="1000" dirty="0">
              <a:solidFill>
                <a:schemeClr val="bg1"/>
              </a:solidFill>
            </a:endParaRPr>
          </a:p>
        </p:txBody>
      </p:sp>
      <p:grpSp>
        <p:nvGrpSpPr>
          <p:cNvPr id="41" name="Gruppieren 40"/>
          <p:cNvGrpSpPr/>
          <p:nvPr/>
        </p:nvGrpSpPr>
        <p:grpSpPr>
          <a:xfrm>
            <a:off x="3920216" y="3476518"/>
            <a:ext cx="371756" cy="866494"/>
            <a:chOff x="2051720" y="3573016"/>
            <a:chExt cx="371756" cy="1492287"/>
          </a:xfrm>
        </p:grpSpPr>
        <p:sp>
          <p:nvSpPr>
            <p:cNvPr id="42" name="Raute 41"/>
            <p:cNvSpPr/>
            <p:nvPr>
              <p:custDataLst>
                <p:tags r:id="rId11"/>
              </p:custDataLst>
            </p:nvPr>
          </p:nvSpPr>
          <p:spPr bwMode="gray">
            <a:xfrm>
              <a:off x="2051720" y="3573016"/>
              <a:ext cx="259431" cy="569909"/>
            </a:xfrm>
            <a:prstGeom prst="diamond">
              <a:avLst/>
            </a:prstGeom>
            <a:solidFill>
              <a:srgbClr val="7A51C5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itchFamily="2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3" name="Gerade Verbindung 42"/>
            <p:cNvCxnSpPr/>
            <p:nvPr/>
          </p:nvCxnSpPr>
          <p:spPr bwMode="auto">
            <a:xfrm flipH="1">
              <a:off x="2181435" y="3983025"/>
              <a:ext cx="1" cy="10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2200302" y="4620929"/>
              <a:ext cx="223174" cy="44437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de-DE" sz="1600" dirty="0" smtClean="0">
                  <a:solidFill>
                    <a:schemeClr val="tx1"/>
                  </a:solidFill>
                </a:rPr>
                <a:t>*</a:t>
              </a:r>
              <a:endParaRPr lang="pt-BR" sz="16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56286" y="2753272"/>
            <a:ext cx="2052000" cy="7232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100" dirty="0"/>
          </a:p>
        </p:txBody>
      </p:sp>
      <p:sp>
        <p:nvSpPr>
          <p:cNvPr id="48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6286" y="2383389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err="1" smtClean="0">
                <a:solidFill>
                  <a:schemeClr val="bg1"/>
                </a:solidFill>
              </a:rPr>
              <a:t>HausratVertrag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88905" y="2615225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59" name="Rectangle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90145" y="2753274"/>
            <a:ext cx="2052000" cy="7232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Produktname</a:t>
            </a:r>
            <a:r>
              <a:rPr lang="en-US" sz="1100" dirty="0" smtClean="0"/>
              <a:t> = “</a:t>
            </a:r>
            <a:r>
              <a:rPr lang="en-US" sz="1100" dirty="0" err="1" smtClean="0"/>
              <a:t>Kompakt</a:t>
            </a:r>
            <a:r>
              <a:rPr lang="en-US" sz="1100" dirty="0" smtClean="0"/>
              <a:t>”</a:t>
            </a:r>
            <a:endParaRPr lang="en-US" sz="1100" dirty="0"/>
          </a:p>
        </p:txBody>
      </p:sp>
      <p:sp>
        <p:nvSpPr>
          <p:cNvPr id="60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390145" y="2383391"/>
            <a:ext cx="2052000" cy="36988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smtClean="0">
                <a:solidFill>
                  <a:schemeClr val="bg1"/>
                </a:solidFill>
              </a:rPr>
              <a:t>HR-</a:t>
            </a:r>
            <a:r>
              <a:rPr lang="en-US" sz="1000" b="1" dirty="0" err="1" smtClean="0">
                <a:solidFill>
                  <a:schemeClr val="bg1"/>
                </a:solidFill>
              </a:rPr>
              <a:t>Kompakt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6222764" y="2770361"/>
            <a:ext cx="11158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00" dirty="0"/>
              <a:t>*</a:t>
            </a:r>
            <a:endParaRPr lang="pt-BR" sz="1000" dirty="0" err="1" smtClean="0">
              <a:solidFill>
                <a:schemeClr val="tx1"/>
              </a:solidFill>
            </a:endParaRPr>
          </a:p>
        </p:txBody>
      </p:sp>
      <p:sp>
        <p:nvSpPr>
          <p:cNvPr id="65" name="Rectangle 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390145" y="4659586"/>
            <a:ext cx="2052000" cy="1037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36000" tIns="182880" rIns="3600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validFrom</a:t>
            </a:r>
            <a:r>
              <a:rPr lang="en-US" sz="1100" dirty="0" smtClean="0"/>
              <a:t> = 01.04.2008</a:t>
            </a:r>
          </a:p>
          <a:p>
            <a:pPr defTabSz="971550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100" dirty="0" err="1" smtClean="0"/>
              <a:t>versSummeProQm</a:t>
            </a:r>
            <a:r>
              <a:rPr lang="en-US" sz="1100" dirty="0" smtClean="0"/>
              <a:t> = 650 EUR</a:t>
            </a:r>
            <a:endParaRPr lang="en-US" sz="1100" dirty="0"/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100" dirty="0" smtClean="0"/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100" dirty="0" smtClean="0"/>
          </a:p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100" dirty="0"/>
          </a:p>
        </p:txBody>
      </p:sp>
      <p:sp>
        <p:nvSpPr>
          <p:cNvPr id="66" name="Rectangle 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390145" y="4289703"/>
            <a:ext cx="2052000" cy="36988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000" b="1" dirty="0" smtClean="0">
                <a:solidFill>
                  <a:schemeClr val="bg1"/>
                </a:solidFill>
              </a:rPr>
              <a:t>HR-</a:t>
            </a:r>
            <a:r>
              <a:rPr lang="en-US" sz="1000" b="1" dirty="0" err="1" smtClean="0">
                <a:solidFill>
                  <a:schemeClr val="bg1"/>
                </a:solidFill>
              </a:rPr>
              <a:t>Kompakt</a:t>
            </a:r>
            <a:r>
              <a:rPr lang="en-US" sz="1000" b="1" dirty="0" smtClean="0">
                <a:solidFill>
                  <a:schemeClr val="bg1"/>
                </a:solidFill>
              </a:rPr>
              <a:t> 1.4.2008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6450770" y="1160748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Konkrete </a:t>
            </a:r>
            <a:r>
              <a:rPr lang="de-DE" sz="1600" dirty="0" smtClean="0"/>
              <a:t>Produkte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1758372" y="1173535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Modell</a:t>
            </a:r>
          </a:p>
        </p:txBody>
      </p:sp>
      <p:cxnSp>
        <p:nvCxnSpPr>
          <p:cNvPr id="70" name="Gerade Verbindung 69"/>
          <p:cNvCxnSpPr/>
          <p:nvPr/>
        </p:nvCxnSpPr>
        <p:spPr bwMode="auto">
          <a:xfrm>
            <a:off x="5832140" y="1268760"/>
            <a:ext cx="0" cy="4716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Ellipse 70"/>
          <p:cNvSpPr>
            <a:spLocks noChangeAspect="1"/>
          </p:cNvSpPr>
          <p:nvPr/>
        </p:nvSpPr>
        <p:spPr bwMode="auto">
          <a:xfrm>
            <a:off x="381294" y="2460331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72" name="Ellipse 71"/>
          <p:cNvSpPr>
            <a:spLocks noChangeAspect="1"/>
          </p:cNvSpPr>
          <p:nvPr/>
        </p:nvSpPr>
        <p:spPr bwMode="auto">
          <a:xfrm>
            <a:off x="3037884" y="2460329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73" name="Ellipse 72"/>
          <p:cNvSpPr>
            <a:spLocks noChangeAspect="1"/>
          </p:cNvSpPr>
          <p:nvPr/>
        </p:nvSpPr>
        <p:spPr bwMode="auto">
          <a:xfrm>
            <a:off x="6450770" y="2459570"/>
            <a:ext cx="216000" cy="216000"/>
          </a:xfrm>
          <a:prstGeom prst="ellips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74" name="Ellipse 73"/>
          <p:cNvSpPr>
            <a:spLocks noChangeAspect="1"/>
          </p:cNvSpPr>
          <p:nvPr/>
        </p:nvSpPr>
        <p:spPr bwMode="auto">
          <a:xfrm>
            <a:off x="3015203" y="4366643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39" name="Rechteck 38"/>
          <p:cNvSpPr/>
          <p:nvPr/>
        </p:nvSpPr>
        <p:spPr bwMode="auto">
          <a:xfrm>
            <a:off x="6397878" y="4978929"/>
            <a:ext cx="2036533" cy="279666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algn="l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endParaRPr lang="de-DE" sz="1100" dirty="0" err="1" smtClean="0">
              <a:solidFill>
                <a:schemeClr val="tx2"/>
              </a:solidFill>
              <a:sym typeface="Arial" charset="0"/>
            </a:endParaRPr>
          </a:p>
        </p:txBody>
      </p:sp>
      <p:grpSp>
        <p:nvGrpSpPr>
          <p:cNvPr id="40" name="Gruppieren 39"/>
          <p:cNvGrpSpPr/>
          <p:nvPr/>
        </p:nvGrpSpPr>
        <p:grpSpPr>
          <a:xfrm>
            <a:off x="6413188" y="4352203"/>
            <a:ext cx="237381" cy="260400"/>
            <a:chOff x="6416198" y="4366643"/>
            <a:chExt cx="237381" cy="260400"/>
          </a:xfrm>
        </p:grpSpPr>
        <p:sp>
          <p:nvSpPr>
            <p:cNvPr id="52" name="Ellipse 51"/>
            <p:cNvSpPr>
              <a:spLocks noChangeAspect="1"/>
            </p:cNvSpPr>
            <p:nvPr/>
          </p:nvSpPr>
          <p:spPr bwMode="auto">
            <a:xfrm>
              <a:off x="6416198" y="4366643"/>
              <a:ext cx="216000" cy="216000"/>
            </a:xfrm>
            <a:prstGeom prst="ellipse">
              <a:avLst/>
            </a:prstGeom>
            <a:solidFill>
              <a:srgbClr val="00B050"/>
            </a:solidFill>
            <a:ln w="12700" cap="flat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8000" tIns="18000" rIns="0" bIns="0" rtlCol="0" anchor="ctr" anchorCtr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SzPct val="100000"/>
                <a:tabLst>
                  <a:tab pos="180975" algn="l"/>
                </a:tabLst>
              </a:pPr>
              <a:r>
                <a:rPr lang="de-DE" sz="1200" b="1" dirty="0" smtClean="0">
                  <a:solidFill>
                    <a:schemeClr val="bg1"/>
                  </a:solidFill>
                  <a:sym typeface="Arial" charset="0"/>
                </a:rPr>
                <a:t>P</a:t>
              </a:r>
            </a:p>
          </p:txBody>
        </p:sp>
        <p:pic>
          <p:nvPicPr>
            <p:cNvPr id="53" name="Picture 2" descr="C:\dev\fips-head\org.faktorips.devtools.core.ui\icons\ovr16\changeovertime_ovr.gif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501179" y="4474643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23E3525-FFBB-4874-957A-FF8E287515E5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35754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r>
              <a:rPr lang="de-DE" dirty="0"/>
              <a:t>: Berechnung </a:t>
            </a:r>
            <a:r>
              <a:rPr lang="de-DE" dirty="0" err="1"/>
              <a:t>VorschlagVersSumme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marL="285750" lvl="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/>
              <a:t>Hinzufügen des Attributes </a:t>
            </a:r>
            <a:r>
              <a:rPr lang="de-DE" dirty="0" err="1"/>
              <a:t>wirksamAb</a:t>
            </a:r>
            <a:r>
              <a:rPr lang="de-DE" dirty="0"/>
              <a:t> im Vertrag. Implementierung der Methode </a:t>
            </a:r>
            <a:r>
              <a:rPr lang="de-DE" dirty="0" err="1"/>
              <a:t>getEffectiveFromAsCalendar</a:t>
            </a:r>
            <a:r>
              <a:rPr lang="de-DE" dirty="0" smtClean="0"/>
              <a:t>().</a:t>
            </a:r>
          </a:p>
          <a:p>
            <a:pPr marL="285750" lvl="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Definition </a:t>
            </a:r>
            <a:r>
              <a:rPr lang="de-DE" dirty="0"/>
              <a:t>des Attributes „</a:t>
            </a:r>
            <a:r>
              <a:rPr lang="de-DE" dirty="0" err="1" smtClean="0"/>
              <a:t>vorschlagVersSummeProQm</a:t>
            </a:r>
            <a:r>
              <a:rPr lang="de-DE" dirty="0" smtClean="0"/>
              <a:t>“</a:t>
            </a:r>
          </a:p>
          <a:p>
            <a:pPr marL="285750" lvl="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Eintragen </a:t>
            </a:r>
            <a:r>
              <a:rPr lang="de-DE" dirty="0"/>
              <a:t>der Produktwerte in den </a:t>
            </a:r>
            <a:r>
              <a:rPr lang="de-DE" dirty="0" smtClean="0"/>
              <a:t>Produktbausteinen</a:t>
            </a:r>
          </a:p>
          <a:p>
            <a:pPr marL="285750" lvl="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Implementierung </a:t>
            </a:r>
            <a:r>
              <a:rPr lang="de-DE" dirty="0"/>
              <a:t>der Berechnung des Vorschlags für die </a:t>
            </a:r>
            <a:r>
              <a:rPr lang="de-DE" dirty="0" smtClean="0"/>
              <a:t>Versicherungssumme</a:t>
            </a:r>
          </a:p>
          <a:p>
            <a:pPr marL="285750" lvl="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Implementierung </a:t>
            </a:r>
            <a:r>
              <a:rPr lang="de-DE" dirty="0"/>
              <a:t>eines Testfalls</a:t>
            </a:r>
          </a:p>
          <a:p>
            <a:endParaRPr lang="pt-BR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F6D534-1AB6-42A3-9B02-3A9CBF1D4773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4213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Übungen zu Kapitel III.C.5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1337F5-84F1-4ED4-BFAA-1B2DE980E53C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81733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D384F5-27EE-4D4F-B33B-A45D12B9A2D9}" type="datetime1">
              <a:rPr lang="de-DE" smtClean="0"/>
              <a:t>17.05.2013</a:t>
            </a:fld>
            <a:endParaRPr lang="de-DE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8822"/>
              </p:ext>
            </p:extLst>
          </p:nvPr>
        </p:nvGraphicFramePr>
        <p:xfrm>
          <a:off x="243581" y="1880828"/>
          <a:ext cx="6139431" cy="3518600"/>
        </p:xfrm>
        <a:graphic>
          <a:graphicData uri="http://schemas.openxmlformats.org/drawingml/2006/table">
            <a:tbl>
              <a:tblPr/>
              <a:tblGrid>
                <a:gridCol w="6139431"/>
              </a:tblGrid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2400" b="1" dirty="0" smtClean="0"/>
                        <a:t>III.C 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lvl="1">
                        <a:buFont typeface="StarSymbol"/>
                        <a:buNone/>
                      </a:pPr>
                      <a:r>
                        <a:rPr lang="de-DE" sz="1600" b="0" dirty="0" smtClean="0"/>
                        <a:t>III.C.1 Grundlagen &amp; Produktattribute</a:t>
                      </a:r>
                      <a:endParaRPr lang="de-DE" sz="1600" b="0" dirty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III.C.2 Beziehungen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III.C.3 </a:t>
                      </a:r>
                      <a:r>
                        <a:rPr lang="de-DE" sz="16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Konfigurierbare</a:t>
                      </a:r>
                      <a:r>
                        <a:rPr lang="de-DE" sz="16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Vertragsattribute</a:t>
                      </a:r>
                      <a:endParaRPr lang="de-DE" sz="16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III.C.4 </a:t>
                      </a: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Produktänderungen im Zeitablauf</a:t>
                      </a:r>
                      <a:endParaRPr lang="de-DE" sz="16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III.C.5 </a:t>
                      </a:r>
                      <a:r>
                        <a:rPr lang="de-DE" sz="16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Produktattribute</a:t>
                      </a:r>
                      <a:r>
                        <a:rPr lang="de-DE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Anpassungsstufen</a:t>
                      </a:r>
                      <a:endParaRPr lang="de-DE" sz="16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600" b="1" dirty="0" smtClean="0"/>
                        <a:t>III.C.6 Zugriff auf Produktdaten zur Laufzeit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9997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Demo: Zugriff auf Informationen zur Laufzeit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/>
              <a:t>XML-Files im „</a:t>
            </a:r>
            <a:r>
              <a:rPr lang="de-DE" dirty="0" err="1"/>
              <a:t>derived</a:t>
            </a:r>
            <a:r>
              <a:rPr lang="de-DE" dirty="0"/>
              <a:t>“ Verzeichnis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/>
              <a:t>Definition des </a:t>
            </a:r>
            <a:r>
              <a:rPr lang="de-DE" dirty="0" err="1"/>
              <a:t>toc</a:t>
            </a:r>
            <a:r>
              <a:rPr lang="de-DE" dirty="0"/>
              <a:t>-files im „.</a:t>
            </a:r>
            <a:r>
              <a:rPr lang="de-DE" dirty="0" err="1"/>
              <a:t>ipsproject</a:t>
            </a:r>
            <a:r>
              <a:rPr lang="de-DE" dirty="0"/>
              <a:t>“ ansehen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de-DE" dirty="0" smtClean="0"/>
              <a:t>Programm zum Auslesen der Produktdaten schreiben und ausführen.</a:t>
            </a:r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E83168-DACE-49D4-BBFA-A5E200368A63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2002168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Übungen zu Kapitel III.C.6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7DC1A3-9196-4992-A528-4098D816F7DC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750660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pt-BR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Produktbaustein-Typ </a:t>
            </a:r>
            <a:r>
              <a:rPr lang="de-DE" dirty="0"/>
              <a:t>„</a:t>
            </a:r>
            <a:r>
              <a:rPr lang="de-DE" dirty="0" err="1"/>
              <a:t>HausratProdukt</a:t>
            </a:r>
            <a:r>
              <a:rPr lang="de-DE" dirty="0"/>
              <a:t>“ </a:t>
            </a:r>
            <a:r>
              <a:rPr lang="de-DE" dirty="0" smtClean="0"/>
              <a:t>anlegen</a:t>
            </a:r>
            <a:endParaRPr lang="de-DE" dirty="0"/>
          </a:p>
          <a:p>
            <a:pPr marL="285750" indent="-285750">
              <a:buFont typeface="Wingdings" pitchFamily="2" charset="2"/>
              <a:buChar char="§"/>
            </a:pPr>
            <a:r>
              <a:rPr lang="de-DE" dirty="0"/>
              <a:t>Attribut „</a:t>
            </a:r>
            <a:r>
              <a:rPr lang="de-DE" dirty="0" err="1"/>
              <a:t>produktname</a:t>
            </a:r>
            <a:r>
              <a:rPr lang="de-DE" dirty="0"/>
              <a:t>“ definieren. (Check-Box „Änderungen im Zeitablauf“ keinen Haken</a:t>
            </a:r>
            <a:r>
              <a:rPr lang="de-DE" dirty="0" smtClean="0"/>
              <a:t>)</a:t>
            </a:r>
            <a:endParaRPr lang="de-DE" dirty="0"/>
          </a:p>
          <a:p>
            <a:pPr marL="285750" indent="-285750">
              <a:buFont typeface="Wingdings" pitchFamily="2" charset="2"/>
              <a:buChar char="§"/>
            </a:pPr>
            <a:endParaRPr lang="de-DE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In die Produktdefinitionsperspektive wechseln</a:t>
            </a:r>
            <a:endParaRPr lang="de-DE" dirty="0"/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Produkte </a:t>
            </a:r>
            <a:r>
              <a:rPr lang="de-DE" dirty="0"/>
              <a:t>HR-Kompakt &amp; HR-Optimal </a:t>
            </a:r>
            <a:r>
              <a:rPr lang="de-DE" dirty="0" smtClean="0"/>
              <a:t>anlegen</a:t>
            </a:r>
          </a:p>
          <a:p>
            <a:pPr marL="285750" indent="-285750">
              <a:buFont typeface="Wingdings" pitchFamily="2" charset="2"/>
              <a:buChar char="§"/>
            </a:pPr>
            <a:endParaRPr lang="de-DE" dirty="0"/>
          </a:p>
          <a:p>
            <a:pPr marL="285750" indent="-285750">
              <a:buFont typeface="Wingdings" pitchFamily="2" charset="2"/>
              <a:buChar char="§"/>
            </a:pPr>
            <a:r>
              <a:rPr lang="de-DE" dirty="0"/>
              <a:t>In die </a:t>
            </a:r>
            <a:r>
              <a:rPr lang="de-DE" dirty="0" smtClean="0"/>
              <a:t>Java-Perspektive wechseln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Attribut „</a:t>
            </a:r>
            <a:r>
              <a:rPr lang="de-DE" dirty="0" err="1" smtClean="0"/>
              <a:t>kurzbezeichnung</a:t>
            </a:r>
            <a:r>
              <a:rPr lang="de-DE" dirty="0" smtClean="0"/>
              <a:t>“ anlegen.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/>
              <a:t>In die Produktdefinitionsperspektive </a:t>
            </a:r>
            <a:r>
              <a:rPr lang="de-DE" dirty="0" smtClean="0"/>
              <a:t>wechseln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Kurzbezeichnung in den beiden Produkten pflegen.</a:t>
            </a:r>
            <a:endParaRPr lang="de-DE" dirty="0"/>
          </a:p>
          <a:p>
            <a:pPr marL="285750" indent="-285750">
              <a:buFont typeface="Wingdings" pitchFamily="2" charset="2"/>
              <a:buChar char="§"/>
            </a:pPr>
            <a:endParaRPr lang="de-DE" dirty="0"/>
          </a:p>
          <a:p>
            <a:endParaRPr lang="pt-BR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60FDF8-55CD-48E8-84AE-7FE249D0C181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2026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Übungen zu Kapitel III.C.1 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C6534D-5BA8-4A0F-B024-A0E05CBCA114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14633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F3D59D-23D3-4454-99A5-E4948CEC8A1D}" type="datetime1">
              <a:rPr lang="de-DE" smtClean="0"/>
              <a:t>17.05.2013</a:t>
            </a:fld>
            <a:endParaRPr lang="de-DE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065291"/>
              </p:ext>
            </p:extLst>
          </p:nvPr>
        </p:nvGraphicFramePr>
        <p:xfrm>
          <a:off x="243581" y="1880828"/>
          <a:ext cx="6139431" cy="3518600"/>
        </p:xfrm>
        <a:graphic>
          <a:graphicData uri="http://schemas.openxmlformats.org/drawingml/2006/table">
            <a:tbl>
              <a:tblPr/>
              <a:tblGrid>
                <a:gridCol w="6139431"/>
              </a:tblGrid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2400" b="1" dirty="0" smtClean="0"/>
                        <a:t>III.C 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lvl="1">
                        <a:buFont typeface="StarSymbol"/>
                        <a:buNone/>
                      </a:pPr>
                      <a:r>
                        <a:rPr lang="de-DE" sz="1600" b="0" dirty="0" smtClean="0"/>
                        <a:t>III.C.1 Grundlagen &amp; Produktattribute</a:t>
                      </a:r>
                      <a:endParaRPr lang="de-DE" sz="1600" b="0" dirty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1" dirty="0" smtClean="0"/>
                        <a:t>III.C.2 Beziehungen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III.C.3 </a:t>
                      </a:r>
                      <a:r>
                        <a:rPr lang="de-DE" sz="16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Konfigurierbare</a:t>
                      </a:r>
                      <a:r>
                        <a:rPr lang="de-DE" sz="16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Vertragsattribute</a:t>
                      </a:r>
                      <a:endParaRPr lang="de-DE" sz="16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III.C.4 </a:t>
                      </a:r>
                      <a:r>
                        <a:rPr lang="de-DE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Produktänderungen im Zeitablauf</a:t>
                      </a:r>
                      <a:endParaRPr lang="de-DE" sz="16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kumimoji="0" lang="de-DE" sz="1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III.C.5 </a:t>
                      </a:r>
                      <a:r>
                        <a:rPr lang="de-DE" sz="16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Produktattribute</a:t>
                      </a:r>
                      <a:r>
                        <a:rPr lang="de-DE" sz="1600" b="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Anpassungsstufen</a:t>
                      </a:r>
                      <a:endParaRPr lang="de-DE" sz="16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753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III.C.6 </a:t>
                      </a:r>
                      <a:r>
                        <a:rPr lang="de-DE" sz="1600" dirty="0" smtClean="0"/>
                        <a:t>Zugriff auf Produktdaten zur Laufzeit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3291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Beziehungen auf Produktseite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315148" y="5156127"/>
            <a:ext cx="1800000" cy="720000"/>
            <a:chOff x="4932040" y="4509405"/>
            <a:chExt cx="2052000" cy="863811"/>
          </a:xfrm>
        </p:grpSpPr>
        <p:sp>
          <p:nvSpPr>
            <p:cNvPr id="22" name="Rectangle 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900" dirty="0"/>
            </a:p>
          </p:txBody>
        </p:sp>
        <p:sp>
          <p:nvSpPr>
            <p:cNvPr id="23" name="Rectangle 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91440" rIns="3600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smtClean="0">
                  <a:solidFill>
                    <a:schemeClr val="bg1"/>
                  </a:solidFill>
                </a:rPr>
                <a:t>   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HausratGrunddeckung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045694" y="5144029"/>
            <a:ext cx="2282390" cy="709771"/>
            <a:chOff x="7173941" y="4651690"/>
            <a:chExt cx="2052000" cy="851821"/>
          </a:xfrm>
        </p:grpSpPr>
        <p:sp>
          <p:nvSpPr>
            <p:cNvPr id="28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173941" y="5009298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900" dirty="0"/>
            </a:p>
          </p:txBody>
        </p:sp>
        <p:sp>
          <p:nvSpPr>
            <p:cNvPr id="29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173941" y="4651690"/>
              <a:ext cx="2052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" tIns="91440" rIns="360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HausratGrunddeckungstyp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1103900" y="3946365"/>
            <a:ext cx="371756" cy="1202636"/>
            <a:chOff x="2051720" y="3573016"/>
            <a:chExt cx="371756" cy="1418009"/>
          </a:xfrm>
        </p:grpSpPr>
        <p:sp>
          <p:nvSpPr>
            <p:cNvPr id="35" name="Raute 34"/>
            <p:cNvSpPr/>
            <p:nvPr>
              <p:custDataLst>
                <p:tags r:id="rId6"/>
              </p:custDataLst>
            </p:nvPr>
          </p:nvSpPr>
          <p:spPr bwMode="gray">
            <a:xfrm>
              <a:off x="2051720" y="3573016"/>
              <a:ext cx="259431" cy="410009"/>
            </a:xfrm>
            <a:prstGeom prst="diamond">
              <a:avLst/>
            </a:prstGeom>
            <a:solidFill>
              <a:srgbClr val="7A51C5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itchFamily="2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6" name="Gerade Verbindung 35"/>
            <p:cNvCxnSpPr/>
            <p:nvPr/>
          </p:nvCxnSpPr>
          <p:spPr bwMode="auto">
            <a:xfrm flipH="1">
              <a:off x="2181435" y="3983025"/>
              <a:ext cx="1" cy="10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feld 36"/>
            <p:cNvSpPr txBox="1"/>
            <p:nvPr/>
          </p:nvSpPr>
          <p:spPr>
            <a:xfrm>
              <a:off x="2200302" y="4620930"/>
              <a:ext cx="223174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de-DE" sz="1600" dirty="0" smtClean="0">
                  <a:solidFill>
                    <a:schemeClr val="tx1"/>
                  </a:solidFill>
                </a:rPr>
                <a:t>1</a:t>
              </a:r>
              <a:endParaRPr lang="pt-BR" sz="16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0" name="Raute 39"/>
          <p:cNvSpPr/>
          <p:nvPr>
            <p:custDataLst>
              <p:tags r:id="rId1"/>
            </p:custDataLst>
          </p:nvPr>
        </p:nvSpPr>
        <p:spPr bwMode="gray">
          <a:xfrm>
            <a:off x="4054058" y="3954359"/>
            <a:ext cx="259431" cy="410009"/>
          </a:xfrm>
          <a:prstGeom prst="diamond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1" name="Gerade Verbindung 40"/>
          <p:cNvCxnSpPr>
            <a:endCxn id="29" idx="0"/>
          </p:cNvCxnSpPr>
          <p:nvPr/>
        </p:nvCxnSpPr>
        <p:spPr bwMode="auto">
          <a:xfrm>
            <a:off x="4186889" y="4345418"/>
            <a:ext cx="0" cy="7986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feld 41"/>
          <p:cNvSpPr txBox="1"/>
          <p:nvPr/>
        </p:nvSpPr>
        <p:spPr>
          <a:xfrm>
            <a:off x="3689496" y="4790987"/>
            <a:ext cx="223174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1</a:t>
            </a:r>
            <a:endParaRPr lang="pt-BR" sz="1600" dirty="0" err="1" smtClean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 bwMode="auto">
          <a:xfrm>
            <a:off x="2779734" y="4866604"/>
            <a:ext cx="2844316" cy="1190688"/>
          </a:xfrm>
          <a:prstGeom prst="rect">
            <a:avLst/>
          </a:prstGeom>
          <a:noFill/>
          <a:ln w="36068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 algn="l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pt-BR" sz="1100" dirty="0" err="1" smtClean="0">
              <a:solidFill>
                <a:schemeClr val="tx2"/>
              </a:solidFill>
              <a:sym typeface="Arial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2159732" y="5498915"/>
            <a:ext cx="23287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*</a:t>
            </a:r>
            <a:endParaRPr lang="pt-BR" sz="1600" dirty="0" err="1" smtClean="0">
              <a:solidFill>
                <a:schemeClr val="tx1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865462" y="5530508"/>
            <a:ext cx="232872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 smtClean="0">
                <a:solidFill>
                  <a:schemeClr val="tx1"/>
                </a:solidFill>
              </a:rPr>
              <a:t>1</a:t>
            </a:r>
            <a:endParaRPr lang="pt-BR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8" name="Gerade Verbindung 7"/>
          <p:cNvCxnSpPr>
            <a:endCxn id="46" idx="0"/>
          </p:cNvCxnSpPr>
          <p:nvPr/>
        </p:nvCxnSpPr>
        <p:spPr bwMode="auto">
          <a:xfrm flipV="1">
            <a:off x="2115148" y="5530508"/>
            <a:ext cx="866750" cy="39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Gruppieren 32"/>
          <p:cNvGrpSpPr/>
          <p:nvPr/>
        </p:nvGrpSpPr>
        <p:grpSpPr>
          <a:xfrm>
            <a:off x="345594" y="1920483"/>
            <a:ext cx="1800000" cy="2025882"/>
            <a:chOff x="254719" y="1638296"/>
            <a:chExt cx="3600000" cy="2025882"/>
          </a:xfrm>
        </p:grpSpPr>
        <p:sp>
          <p:nvSpPr>
            <p:cNvPr id="47" name="Rectangle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2008178"/>
              <a:ext cx="3600000" cy="165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000" tIns="182880" rIns="9000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err="1"/>
                <a:t>plz</a:t>
              </a:r>
              <a:r>
                <a:rPr lang="de-DE" sz="1200" dirty="0"/>
                <a:t> : String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/>
                <a:t>/</a:t>
              </a:r>
              <a:r>
                <a:rPr lang="de-DE" sz="1200" dirty="0" err="1"/>
                <a:t>tarifzone</a:t>
              </a:r>
              <a:r>
                <a:rPr lang="de-DE" sz="1200" dirty="0"/>
                <a:t> : String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smtClean="0"/>
                <a:t>zahlweise : Integer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err="1" smtClean="0"/>
                <a:t>wohnflaeche</a:t>
              </a:r>
              <a:r>
                <a:rPr lang="de-DE" sz="1200" dirty="0" smtClean="0"/>
                <a:t> : Integer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smtClean="0"/>
                <a:t>/</a:t>
              </a:r>
              <a:r>
                <a:rPr lang="de-DE" sz="1200" dirty="0" err="1" smtClean="0"/>
                <a:t>versSumme</a:t>
              </a:r>
              <a:r>
                <a:rPr lang="de-DE" sz="1200" dirty="0" smtClean="0"/>
                <a:t> : Money</a:t>
              </a:r>
              <a:endParaRPr lang="de-DE" sz="1200" dirty="0"/>
            </a:p>
          </p:txBody>
        </p:sp>
        <p:sp>
          <p:nvSpPr>
            <p:cNvPr id="48" name="Rectangle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err="1" smtClean="0">
                  <a:solidFill>
                    <a:schemeClr val="bg1"/>
                  </a:solidFill>
                </a:rPr>
                <a:t>HausratVertrag</a:t>
              </a:r>
              <a:endParaRPr lang="de-DE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045694" y="1910825"/>
            <a:ext cx="2354398" cy="2025882"/>
            <a:chOff x="4852416" y="1650283"/>
            <a:chExt cx="3600000" cy="2025882"/>
          </a:xfrm>
        </p:grpSpPr>
        <p:sp>
          <p:nvSpPr>
            <p:cNvPr id="50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852416" y="2020165"/>
              <a:ext cx="3600000" cy="165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000" tIns="182880" rIns="9000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de-DE" sz="1200" smtClean="0"/>
                <a:t>Produktname: String</a:t>
              </a:r>
              <a:endParaRPr lang="de-DE" sz="1200"/>
            </a:p>
          </p:txBody>
        </p:sp>
        <p:sp>
          <p:nvSpPr>
            <p:cNvPr id="51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852416" y="1650283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smtClean="0">
                  <a:solidFill>
                    <a:schemeClr val="bg1"/>
                  </a:solidFill>
                </a:rPr>
                <a:t>HausratProdukt</a:t>
              </a:r>
            </a:p>
          </p:txBody>
        </p:sp>
      </p:grpSp>
      <p:cxnSp>
        <p:nvCxnSpPr>
          <p:cNvPr id="52" name="Gerade Verbindung 51"/>
          <p:cNvCxnSpPr/>
          <p:nvPr/>
        </p:nvCxnSpPr>
        <p:spPr bwMode="auto">
          <a:xfrm>
            <a:off x="2145594" y="2820583"/>
            <a:ext cx="9001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2181398" y="2784579"/>
            <a:ext cx="23287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920634" y="2806036"/>
            <a:ext cx="232872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hteck 43"/>
          <p:cNvSpPr/>
          <p:nvPr/>
        </p:nvSpPr>
        <p:spPr bwMode="auto">
          <a:xfrm>
            <a:off x="3865066" y="3921378"/>
            <a:ext cx="756084" cy="945226"/>
          </a:xfrm>
          <a:prstGeom prst="rect">
            <a:avLst/>
          </a:prstGeom>
          <a:noFill/>
          <a:ln w="36068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pt-BR" sz="1100" dirty="0" err="1">
              <a:solidFill>
                <a:schemeClr val="tx2"/>
              </a:solidFill>
              <a:sym typeface="Arial" charset="0"/>
            </a:endParaRPr>
          </a:p>
        </p:txBody>
      </p:sp>
      <p:sp>
        <p:nvSpPr>
          <p:cNvPr id="32" name="Ellipse 31"/>
          <p:cNvSpPr>
            <a:spLocks noChangeAspect="1"/>
          </p:cNvSpPr>
          <p:nvPr/>
        </p:nvSpPr>
        <p:spPr bwMode="auto">
          <a:xfrm>
            <a:off x="397135" y="1997423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34" name="Ellipse 33"/>
          <p:cNvSpPr>
            <a:spLocks noChangeAspect="1"/>
          </p:cNvSpPr>
          <p:nvPr/>
        </p:nvSpPr>
        <p:spPr bwMode="auto">
          <a:xfrm>
            <a:off x="3119963" y="1997423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39" name="Ellipse 38"/>
          <p:cNvSpPr>
            <a:spLocks noChangeAspect="1"/>
          </p:cNvSpPr>
          <p:nvPr/>
        </p:nvSpPr>
        <p:spPr bwMode="auto">
          <a:xfrm>
            <a:off x="3057938" y="5190129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55" name="Ellipse 54"/>
          <p:cNvSpPr>
            <a:spLocks noChangeAspect="1"/>
          </p:cNvSpPr>
          <p:nvPr/>
        </p:nvSpPr>
        <p:spPr bwMode="auto">
          <a:xfrm>
            <a:off x="307804" y="5202278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C207BA-F90D-4F81-A0C1-4401488FFC46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0839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Beziehungen auf Produktseite (inkl. Produktbausteine)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315148" y="5156127"/>
            <a:ext cx="1800000" cy="720000"/>
            <a:chOff x="4932040" y="4509405"/>
            <a:chExt cx="2052000" cy="863811"/>
          </a:xfrm>
        </p:grpSpPr>
        <p:sp>
          <p:nvSpPr>
            <p:cNvPr id="22" name="Rectangle 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900" dirty="0"/>
            </a:p>
          </p:txBody>
        </p:sp>
        <p:sp>
          <p:nvSpPr>
            <p:cNvPr id="23" name="Rectangle 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91440" rIns="3600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smtClean="0">
                  <a:solidFill>
                    <a:schemeClr val="bg1"/>
                  </a:solidFill>
                </a:rPr>
                <a:t>   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HausratGrunddeckung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045694" y="5144029"/>
            <a:ext cx="2282390" cy="709771"/>
            <a:chOff x="7173941" y="4651690"/>
            <a:chExt cx="2052000" cy="851821"/>
          </a:xfrm>
        </p:grpSpPr>
        <p:sp>
          <p:nvSpPr>
            <p:cNvPr id="28" name="Rectangle 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173941" y="5009298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900" dirty="0"/>
            </a:p>
          </p:txBody>
        </p:sp>
        <p:sp>
          <p:nvSpPr>
            <p:cNvPr id="29" name="Rectangle 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7173941" y="4651690"/>
              <a:ext cx="2052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" tIns="91440" rIns="360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HausratGrunddeckungstyp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1103900" y="3946365"/>
            <a:ext cx="371756" cy="1202636"/>
            <a:chOff x="2051720" y="3573016"/>
            <a:chExt cx="371756" cy="1418009"/>
          </a:xfrm>
        </p:grpSpPr>
        <p:sp>
          <p:nvSpPr>
            <p:cNvPr id="35" name="Raute 34"/>
            <p:cNvSpPr/>
            <p:nvPr>
              <p:custDataLst>
                <p:tags r:id="rId10"/>
              </p:custDataLst>
            </p:nvPr>
          </p:nvSpPr>
          <p:spPr bwMode="gray">
            <a:xfrm>
              <a:off x="2051720" y="3573016"/>
              <a:ext cx="259431" cy="410009"/>
            </a:xfrm>
            <a:prstGeom prst="diamond">
              <a:avLst/>
            </a:prstGeom>
            <a:solidFill>
              <a:srgbClr val="7A51C5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itchFamily="2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6" name="Gerade Verbindung 35"/>
            <p:cNvCxnSpPr/>
            <p:nvPr/>
          </p:nvCxnSpPr>
          <p:spPr bwMode="auto">
            <a:xfrm flipH="1">
              <a:off x="2181435" y="3983025"/>
              <a:ext cx="1" cy="10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feld 36"/>
            <p:cNvSpPr txBox="1"/>
            <p:nvPr/>
          </p:nvSpPr>
          <p:spPr>
            <a:xfrm>
              <a:off x="2200302" y="4620930"/>
              <a:ext cx="223174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de-DE" sz="1600" dirty="0" smtClean="0">
                  <a:solidFill>
                    <a:schemeClr val="tx1"/>
                  </a:solidFill>
                </a:rPr>
                <a:t>1</a:t>
              </a:r>
              <a:endParaRPr lang="pt-BR" sz="16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0" name="Raute 39"/>
          <p:cNvSpPr/>
          <p:nvPr>
            <p:custDataLst>
              <p:tags r:id="rId1"/>
            </p:custDataLst>
          </p:nvPr>
        </p:nvSpPr>
        <p:spPr bwMode="gray">
          <a:xfrm>
            <a:off x="4054058" y="3954359"/>
            <a:ext cx="259431" cy="410009"/>
          </a:xfrm>
          <a:prstGeom prst="diamond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1" name="Gerade Verbindung 40"/>
          <p:cNvCxnSpPr>
            <a:endCxn id="29" idx="0"/>
          </p:cNvCxnSpPr>
          <p:nvPr/>
        </p:nvCxnSpPr>
        <p:spPr bwMode="auto">
          <a:xfrm>
            <a:off x="4186889" y="4345418"/>
            <a:ext cx="0" cy="7986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feld 41"/>
          <p:cNvSpPr txBox="1"/>
          <p:nvPr/>
        </p:nvSpPr>
        <p:spPr>
          <a:xfrm>
            <a:off x="3689496" y="4790987"/>
            <a:ext cx="223174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1</a:t>
            </a:r>
            <a:endParaRPr lang="pt-BR" sz="1600" dirty="0" err="1" smtClean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 bwMode="auto">
          <a:xfrm>
            <a:off x="2779734" y="4866604"/>
            <a:ext cx="2844316" cy="1190688"/>
          </a:xfrm>
          <a:prstGeom prst="rect">
            <a:avLst/>
          </a:prstGeom>
          <a:noFill/>
          <a:ln w="36068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 algn="l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pt-BR" sz="1100" dirty="0" err="1" smtClean="0">
              <a:solidFill>
                <a:schemeClr val="tx2"/>
              </a:solidFill>
              <a:sym typeface="Arial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2159732" y="5498915"/>
            <a:ext cx="23287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*</a:t>
            </a:r>
            <a:endParaRPr lang="pt-BR" sz="1600" dirty="0" err="1" smtClean="0">
              <a:solidFill>
                <a:schemeClr val="tx1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865462" y="5530508"/>
            <a:ext cx="232872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 smtClean="0">
                <a:solidFill>
                  <a:schemeClr val="tx1"/>
                </a:solidFill>
              </a:rPr>
              <a:t>1</a:t>
            </a:r>
            <a:endParaRPr lang="pt-BR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8" name="Gerade Verbindung 7"/>
          <p:cNvCxnSpPr>
            <a:endCxn id="46" idx="0"/>
          </p:cNvCxnSpPr>
          <p:nvPr/>
        </p:nvCxnSpPr>
        <p:spPr bwMode="auto">
          <a:xfrm flipV="1">
            <a:off x="2115148" y="5530508"/>
            <a:ext cx="866750" cy="39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Gruppieren 32"/>
          <p:cNvGrpSpPr/>
          <p:nvPr/>
        </p:nvGrpSpPr>
        <p:grpSpPr>
          <a:xfrm>
            <a:off x="345594" y="1920483"/>
            <a:ext cx="1800000" cy="2025882"/>
            <a:chOff x="254719" y="1638296"/>
            <a:chExt cx="3600000" cy="2025882"/>
          </a:xfrm>
        </p:grpSpPr>
        <p:sp>
          <p:nvSpPr>
            <p:cNvPr id="47" name="Rectangle 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4719" y="2008178"/>
              <a:ext cx="3600000" cy="165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000" tIns="182880" rIns="9000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err="1"/>
                <a:t>plz</a:t>
              </a:r>
              <a:r>
                <a:rPr lang="de-DE" sz="1200" dirty="0"/>
                <a:t> : String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/>
                <a:t>/</a:t>
              </a:r>
              <a:r>
                <a:rPr lang="de-DE" sz="1200" dirty="0" err="1"/>
                <a:t>tarifzone</a:t>
              </a:r>
              <a:r>
                <a:rPr lang="de-DE" sz="1200" dirty="0"/>
                <a:t> : String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smtClean="0"/>
                <a:t>zahlweise : Integer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err="1" smtClean="0"/>
                <a:t>wohnflaeche</a:t>
              </a:r>
              <a:r>
                <a:rPr lang="de-DE" sz="1200" dirty="0" smtClean="0"/>
                <a:t> : Integer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de-DE" sz="1200" dirty="0" smtClean="0"/>
                <a:t>/</a:t>
              </a:r>
              <a:r>
                <a:rPr lang="de-DE" sz="1200" dirty="0" err="1" smtClean="0"/>
                <a:t>versSumme</a:t>
              </a:r>
              <a:r>
                <a:rPr lang="de-DE" sz="1200" dirty="0" smtClean="0"/>
                <a:t> : Money</a:t>
              </a:r>
              <a:endParaRPr lang="de-DE" sz="1200" dirty="0"/>
            </a:p>
          </p:txBody>
        </p:sp>
        <p:sp>
          <p:nvSpPr>
            <p:cNvPr id="48" name="Rectangle 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err="1" smtClean="0">
                  <a:solidFill>
                    <a:schemeClr val="bg1"/>
                  </a:solidFill>
                </a:rPr>
                <a:t>HausratVertrag</a:t>
              </a:r>
              <a:endParaRPr lang="de-DE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045694" y="1910825"/>
            <a:ext cx="2354398" cy="2025882"/>
            <a:chOff x="4852416" y="1650283"/>
            <a:chExt cx="3600000" cy="2025882"/>
          </a:xfrm>
        </p:grpSpPr>
        <p:sp>
          <p:nvSpPr>
            <p:cNvPr id="50" name="Rectangle 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852416" y="2020165"/>
              <a:ext cx="3600000" cy="165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000" tIns="182880" rIns="9000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de-DE" sz="1200" smtClean="0"/>
                <a:t>Produktname: String</a:t>
              </a:r>
              <a:endParaRPr lang="de-DE" sz="1200"/>
            </a:p>
          </p:txBody>
        </p:sp>
        <p:sp>
          <p:nvSpPr>
            <p:cNvPr id="51" name="Rectangle 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852416" y="1650283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smtClean="0">
                  <a:solidFill>
                    <a:schemeClr val="bg1"/>
                  </a:solidFill>
                </a:rPr>
                <a:t>HausratProdukt</a:t>
              </a:r>
            </a:p>
          </p:txBody>
        </p:sp>
      </p:grpSp>
      <p:cxnSp>
        <p:nvCxnSpPr>
          <p:cNvPr id="52" name="Gerade Verbindung 51"/>
          <p:cNvCxnSpPr/>
          <p:nvPr/>
        </p:nvCxnSpPr>
        <p:spPr bwMode="auto">
          <a:xfrm>
            <a:off x="2145594" y="2820583"/>
            <a:ext cx="9001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2181398" y="2784579"/>
            <a:ext cx="23287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920634" y="2806036"/>
            <a:ext cx="232872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hteck 43"/>
          <p:cNvSpPr/>
          <p:nvPr/>
        </p:nvSpPr>
        <p:spPr bwMode="auto">
          <a:xfrm>
            <a:off x="3865066" y="3921378"/>
            <a:ext cx="756084" cy="945226"/>
          </a:xfrm>
          <a:prstGeom prst="rect">
            <a:avLst/>
          </a:prstGeom>
          <a:noFill/>
          <a:ln w="36068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pt-BR" sz="1100" dirty="0" err="1">
              <a:solidFill>
                <a:schemeClr val="tx2"/>
              </a:solidFill>
              <a:sym typeface="Arial" charset="0"/>
            </a:endParaRPr>
          </a:p>
        </p:txBody>
      </p:sp>
      <p:sp>
        <p:nvSpPr>
          <p:cNvPr id="32" name="Ellipse 31"/>
          <p:cNvSpPr>
            <a:spLocks noChangeAspect="1"/>
          </p:cNvSpPr>
          <p:nvPr/>
        </p:nvSpPr>
        <p:spPr bwMode="auto">
          <a:xfrm>
            <a:off x="397135" y="1997423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34" name="Ellipse 33"/>
          <p:cNvSpPr>
            <a:spLocks noChangeAspect="1"/>
          </p:cNvSpPr>
          <p:nvPr/>
        </p:nvSpPr>
        <p:spPr bwMode="auto">
          <a:xfrm>
            <a:off x="3119963" y="1997423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39" name="Ellipse 38"/>
          <p:cNvSpPr>
            <a:spLocks noChangeAspect="1"/>
          </p:cNvSpPr>
          <p:nvPr/>
        </p:nvSpPr>
        <p:spPr bwMode="auto">
          <a:xfrm>
            <a:off x="3057938" y="5190129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55" name="Ellipse 54"/>
          <p:cNvSpPr>
            <a:spLocks noChangeAspect="1"/>
          </p:cNvSpPr>
          <p:nvPr/>
        </p:nvSpPr>
        <p:spPr bwMode="auto">
          <a:xfrm>
            <a:off x="307804" y="5202278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V</a:t>
            </a:r>
          </a:p>
        </p:txBody>
      </p:sp>
      <p:sp>
        <p:nvSpPr>
          <p:cNvPr id="56" name="Rechteck 55"/>
          <p:cNvSpPr/>
          <p:nvPr/>
        </p:nvSpPr>
        <p:spPr bwMode="auto">
          <a:xfrm>
            <a:off x="6367385" y="4974616"/>
            <a:ext cx="2440338" cy="1190688"/>
          </a:xfrm>
          <a:prstGeom prst="rect">
            <a:avLst/>
          </a:prstGeom>
          <a:noFill/>
          <a:ln w="36068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 algn="l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pt-BR" sz="1100" dirty="0" err="1" smtClean="0">
              <a:solidFill>
                <a:schemeClr val="tx2"/>
              </a:solidFill>
              <a:sym typeface="Arial" charset="0"/>
            </a:endParaRPr>
          </a:p>
        </p:txBody>
      </p:sp>
      <p:sp>
        <p:nvSpPr>
          <p:cNvPr id="57" name="Rechteck 56"/>
          <p:cNvSpPr/>
          <p:nvPr/>
        </p:nvSpPr>
        <p:spPr bwMode="auto">
          <a:xfrm>
            <a:off x="7209512" y="3489849"/>
            <a:ext cx="756084" cy="1447800"/>
          </a:xfrm>
          <a:prstGeom prst="rect">
            <a:avLst/>
          </a:prstGeom>
          <a:noFill/>
          <a:ln w="36068" cap="flat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 marL="180975" indent="-180975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180975" algn="l"/>
              </a:tabLst>
            </a:pPr>
            <a:endParaRPr lang="pt-BR" sz="1100" dirty="0" err="1">
              <a:solidFill>
                <a:schemeClr val="tx2"/>
              </a:solidFill>
              <a:sym typeface="Arial" charset="0"/>
            </a:endParaRPr>
          </a:p>
        </p:txBody>
      </p:sp>
      <p:grpSp>
        <p:nvGrpSpPr>
          <p:cNvPr id="58" name="Gruppieren 57"/>
          <p:cNvGrpSpPr/>
          <p:nvPr/>
        </p:nvGrpSpPr>
        <p:grpSpPr>
          <a:xfrm>
            <a:off x="6579554" y="2769849"/>
            <a:ext cx="2016000" cy="720000"/>
            <a:chOff x="4932040" y="4509405"/>
            <a:chExt cx="2052000" cy="863811"/>
          </a:xfrm>
        </p:grpSpPr>
        <p:sp>
          <p:nvSpPr>
            <p:cNvPr id="59" name="Rectangle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de-DE" sz="900" smtClean="0"/>
                <a:t>Produktname = “HR-Kompakt”</a:t>
              </a:r>
              <a:endParaRPr lang="de-DE" sz="900"/>
            </a:p>
          </p:txBody>
        </p:sp>
        <p:sp>
          <p:nvSpPr>
            <p:cNvPr id="60" name="Rectangle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smtClean="0">
                  <a:solidFill>
                    <a:schemeClr val="bg1"/>
                  </a:solidFill>
                </a:rPr>
                <a:t>HR-Kompakt</a:t>
              </a:r>
            </a:p>
          </p:txBody>
        </p:sp>
      </p:grpSp>
      <p:cxnSp>
        <p:nvCxnSpPr>
          <p:cNvPr id="61" name="Gerade Verbindung mit Pfeil 60"/>
          <p:cNvCxnSpPr>
            <a:stCxn id="59" idx="1"/>
          </p:cNvCxnSpPr>
          <p:nvPr/>
        </p:nvCxnSpPr>
        <p:spPr bwMode="auto">
          <a:xfrm flipH="1">
            <a:off x="5400092" y="3283882"/>
            <a:ext cx="117946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2" name="Textfeld 61"/>
          <p:cNvSpPr txBox="1"/>
          <p:nvPr/>
        </p:nvSpPr>
        <p:spPr>
          <a:xfrm>
            <a:off x="5316866" y="2881554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grpSp>
        <p:nvGrpSpPr>
          <p:cNvPr id="63" name="Gruppieren 62"/>
          <p:cNvGrpSpPr/>
          <p:nvPr/>
        </p:nvGrpSpPr>
        <p:grpSpPr>
          <a:xfrm>
            <a:off x="6579554" y="5128578"/>
            <a:ext cx="2016000" cy="720000"/>
            <a:chOff x="4932040" y="4509405"/>
            <a:chExt cx="2052000" cy="863811"/>
          </a:xfrm>
        </p:grpSpPr>
        <p:sp>
          <p:nvSpPr>
            <p:cNvPr id="64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de-DE" sz="900" dirty="0"/>
            </a:p>
          </p:txBody>
        </p:sp>
        <p:sp>
          <p:nvSpPr>
            <p:cNvPr id="65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smtClean="0">
                  <a:solidFill>
                    <a:schemeClr val="bg1"/>
                  </a:solidFill>
                </a:rPr>
                <a:t>HRD-Grunddeckung-Kompakt</a:t>
              </a:r>
            </a:p>
          </p:txBody>
        </p:sp>
      </p:grpSp>
      <p:cxnSp>
        <p:nvCxnSpPr>
          <p:cNvPr id="66" name="Gerade Verbindung mit Pfeil 65"/>
          <p:cNvCxnSpPr>
            <a:stCxn id="64" idx="1"/>
            <a:endCxn id="28" idx="3"/>
          </p:cNvCxnSpPr>
          <p:nvPr/>
        </p:nvCxnSpPr>
        <p:spPr bwMode="auto">
          <a:xfrm flipH="1">
            <a:off x="5328084" y="5642611"/>
            <a:ext cx="1251470" cy="529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7" name="Textfeld 66"/>
          <p:cNvSpPr txBox="1"/>
          <p:nvPr/>
        </p:nvSpPr>
        <p:spPr>
          <a:xfrm>
            <a:off x="5316866" y="5298787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chemeClr val="tx1"/>
                </a:solidFill>
              </a:rPr>
              <a:t>&lt;&lt;</a:t>
            </a:r>
            <a:r>
              <a:rPr lang="de-DE" sz="900" dirty="0" err="1" smtClean="0">
                <a:solidFill>
                  <a:schemeClr val="tx1"/>
                </a:solidFill>
              </a:rPr>
              <a:t>instanceOf</a:t>
            </a:r>
            <a:r>
              <a:rPr lang="de-DE" sz="900" dirty="0" smtClean="0">
                <a:solidFill>
                  <a:schemeClr val="tx1"/>
                </a:solidFill>
              </a:rPr>
              <a:t>&gt;&gt;</a:t>
            </a:r>
          </a:p>
        </p:txBody>
      </p:sp>
      <p:cxnSp>
        <p:nvCxnSpPr>
          <p:cNvPr id="68" name="Gerade Verbindung 67"/>
          <p:cNvCxnSpPr>
            <a:stCxn id="59" idx="2"/>
            <a:endCxn id="65" idx="0"/>
          </p:cNvCxnSpPr>
          <p:nvPr/>
        </p:nvCxnSpPr>
        <p:spPr bwMode="auto">
          <a:xfrm>
            <a:off x="7587554" y="3489849"/>
            <a:ext cx="0" cy="16387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Gerade Verbindung 68"/>
          <p:cNvCxnSpPr/>
          <p:nvPr/>
        </p:nvCxnSpPr>
        <p:spPr bwMode="auto">
          <a:xfrm>
            <a:off x="6012160" y="1268760"/>
            <a:ext cx="0" cy="47165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feld 69"/>
          <p:cNvSpPr txBox="1"/>
          <p:nvPr/>
        </p:nvSpPr>
        <p:spPr>
          <a:xfrm>
            <a:off x="6450770" y="1327981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Konkrete </a:t>
            </a:r>
            <a:r>
              <a:rPr lang="de-DE" sz="1600" dirty="0" smtClean="0"/>
              <a:t>Produkte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1758372" y="1340768"/>
            <a:ext cx="211129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Modell</a:t>
            </a:r>
          </a:p>
        </p:txBody>
      </p:sp>
      <p:sp>
        <p:nvSpPr>
          <p:cNvPr id="72" name="Ellipse 71"/>
          <p:cNvSpPr>
            <a:spLocks noChangeAspect="1"/>
          </p:cNvSpPr>
          <p:nvPr/>
        </p:nvSpPr>
        <p:spPr bwMode="auto">
          <a:xfrm>
            <a:off x="6639323" y="2820583"/>
            <a:ext cx="216000" cy="216000"/>
          </a:xfrm>
          <a:prstGeom prst="ellipse">
            <a:avLst/>
          </a:prstGeom>
          <a:solidFill>
            <a:srgbClr val="00B050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73" name="Ellipse 72"/>
          <p:cNvSpPr>
            <a:spLocks noChangeAspect="1"/>
          </p:cNvSpPr>
          <p:nvPr/>
        </p:nvSpPr>
        <p:spPr bwMode="auto">
          <a:xfrm>
            <a:off x="6624252" y="5157216"/>
            <a:ext cx="216000" cy="216000"/>
          </a:xfrm>
          <a:prstGeom prst="ellipse">
            <a:avLst/>
          </a:prstGeom>
          <a:solidFill>
            <a:srgbClr val="00B050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chemeClr val="bg1"/>
                </a:solidFill>
                <a:sym typeface="Arial" charset="0"/>
              </a:rPr>
              <a:t>P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8A80CF-9460-4B5F-B0DA-7A8B739753CF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82659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pt-BR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r>
              <a:rPr lang="pt-BR" dirty="0" smtClean="0"/>
              <a:t>Produktbausteintyp Hausratgrunddeckungstyp anlegen und mit HausratGrunddeckung verknüpfen.</a:t>
            </a:r>
          </a:p>
          <a:p>
            <a:r>
              <a:rPr lang="pt-BR" dirty="0" smtClean="0"/>
              <a:t>Beziehung zwischen Hausratprodukt und HausratGrunddeckungstyp anlegen.</a:t>
            </a:r>
          </a:p>
          <a:p>
            <a:r>
              <a:rPr lang="pt-BR" dirty="0" smtClean="0"/>
              <a:t>	Darauf achten, dass die Beziehung nicht änderbar ist im Zeitablauf.</a:t>
            </a:r>
          </a:p>
          <a:p>
            <a:r>
              <a:rPr lang="pt-BR" dirty="0" smtClean="0"/>
              <a:t>Wechseln in die Produktdefinitionsperspektive.</a:t>
            </a:r>
          </a:p>
          <a:p>
            <a:r>
              <a:rPr lang="pt-BR" dirty="0" smtClean="0"/>
              <a:t>Grunddeckungen für Hausrat-Kompakt anlegen</a:t>
            </a:r>
            <a:r>
              <a:rPr lang="pt-BR" dirty="0"/>
              <a:t> </a:t>
            </a:r>
            <a:r>
              <a:rPr lang="pt-BR" dirty="0" smtClean="0"/>
              <a:t>und Beziehung per Drag &amp; Drop herstellen.</a:t>
            </a:r>
          </a:p>
          <a:p>
            <a:r>
              <a:rPr lang="pt-BR" dirty="0"/>
              <a:t>Grunddeckungen für </a:t>
            </a:r>
            <a:r>
              <a:rPr lang="pt-BR" dirty="0" smtClean="0"/>
              <a:t>Hausrat-Optimal per “Add new...” anlegen.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240372-C596-4DC1-8B18-DD426E74B0A3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III.C-</a:t>
            </a:r>
            <a:fld id="{21FBF85A-D7A6-488B-8C2B-F7E0D6843921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6472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1571</Words>
  <Application>Microsoft Office PowerPoint</Application>
  <PresentationFormat>Bildschirmpräsentation (4:3)</PresentationFormat>
  <Paragraphs>546</Paragraphs>
  <Slides>35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Master - ConVista General </vt:lpstr>
      <vt:lpstr>Inhalt - Modellierung &amp; Produktdefinition</vt:lpstr>
      <vt:lpstr>Motivation</vt:lpstr>
      <vt:lpstr>Abbildung der Hausratprodukte</vt:lpstr>
      <vt:lpstr>Demo</vt:lpstr>
      <vt:lpstr>Übungen zu Kapitel III.C.1 </vt:lpstr>
      <vt:lpstr>Modellierung &amp; Produktdefinition</vt:lpstr>
      <vt:lpstr>Beziehungen auf Produktseite</vt:lpstr>
      <vt:lpstr>Beziehungen auf Produktseite (inkl. Produktbausteine)</vt:lpstr>
      <vt:lpstr>Demo</vt:lpstr>
      <vt:lpstr>Übungen zu Kapitel III.C.2 </vt:lpstr>
      <vt:lpstr>Modellierung &amp; Produktdefinition</vt:lpstr>
      <vt:lpstr>Konfigurationsmöglichkeit eines Hausratvertrages</vt:lpstr>
      <vt:lpstr>Beispielprodukte: HR-Kompakt &amp; HR-Optimal</vt:lpstr>
      <vt:lpstr>Konfigurierbare Vertragsattribute – Modell &amp; Bausteine</vt:lpstr>
      <vt:lpstr>Demo: Modellerweiterung in Faktor-IPS</vt:lpstr>
      <vt:lpstr>Übungen zu Kapitel III.C.3  </vt:lpstr>
      <vt:lpstr>Modellierung &amp; Produktdefinition</vt:lpstr>
      <vt:lpstr>Theorie: Änderungen im Zeitablauf</vt:lpstr>
      <vt:lpstr>Theorie: Änderungen im Zeitablauf</vt:lpstr>
      <vt:lpstr>Theorie: Änderungen im Zeitablauf</vt:lpstr>
      <vt:lpstr>Theorie: Änderungen im Zeitablauf</vt:lpstr>
      <vt:lpstr>Theorie: Änderungen im Zeitablauf</vt:lpstr>
      <vt:lpstr>Theorie: Änderungen im Zeitablauf</vt:lpstr>
      <vt:lpstr>Modell unter Berücksichtigung zeitl. Änderungen</vt:lpstr>
      <vt:lpstr>Konfigurationsdaten für Vertragsattribute befinden sich immer in Anpassungsstufen!</vt:lpstr>
      <vt:lpstr>Abbildung zeitlicher Änderungen im Sourcecode</vt:lpstr>
      <vt:lpstr>Modellierung &amp; Produktdefinition</vt:lpstr>
      <vt:lpstr>Produktattribute in Anpassungsstufen</vt:lpstr>
      <vt:lpstr>Modellierung des Attributes als änderbar in Anpassungsstufen</vt:lpstr>
      <vt:lpstr>Modell des generierten Codes</vt:lpstr>
      <vt:lpstr>Demo: Berechnung VorschlagVersSumme</vt:lpstr>
      <vt:lpstr>Übungen zu Kapitel III.C.5</vt:lpstr>
      <vt:lpstr>Modellierung &amp; Produktdefinition</vt:lpstr>
      <vt:lpstr>Demo: Zugriff auf Informationen zur Laufzeit</vt:lpstr>
      <vt:lpstr>Übungen zu Kapitel III.C.6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dicker</cp:lastModifiedBy>
  <cp:revision>1647</cp:revision>
  <cp:lastPrinted>2012-11-19T11:42:38Z</cp:lastPrinted>
  <dcterms:created xsi:type="dcterms:W3CDTF">2005-03-22T09:36:15Z</dcterms:created>
  <dcterms:modified xsi:type="dcterms:W3CDTF">2013-05-17T10:09:06Z</dcterms:modified>
  <cp:category>Master</cp:category>
  <cp:contentStatus>RELEASED</cp:contentStatus>
</cp:coreProperties>
</file>