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414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F10FEFE-DAB1-467B-A2AE-3B13AEE3F87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D341BDE-1617-4C2E-97E2-E09286E3D46D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71CAFBD-97AF-4D79-868D-7638DC09034B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10BA618-993F-48A7-8E34-E287B296ABC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C48E6C7-A219-41B3-ADC2-79424A19BDE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3BC860C-D3B5-4AF9-8CFD-EF0E48C4AA5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III.D-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7CD7EEF-3C07-4729-BA7A-5FD63B792D1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CE28B42-047E-4A56-8101-0CF75205E43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FE89540-250F-41EC-BCE9-A75F2BCF875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A42D6B1-8388-4D14-BA62-7B84B0A0C28A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3404396-0DD1-4BDA-955D-04767A46BA7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56AF402-4F41-4558-A929-2557E1093A6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5658EB7-4B29-4EE3-84DA-25A98D84AB0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image" Target="../media/image11.png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&amp; Produktdefinition</a:t>
            </a:r>
            <a:endParaRPr lang="pt-BR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9BFCC-C58E-4AF8-85D6-D9B58E1D80B4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6873"/>
              </p:ext>
            </p:extLst>
          </p:nvPr>
        </p:nvGraphicFramePr>
        <p:xfrm>
          <a:off x="268289" y="1484313"/>
          <a:ext cx="6103912" cy="3063939"/>
        </p:xfrm>
        <a:graphic>
          <a:graphicData uri="http://schemas.openxmlformats.org/drawingml/2006/table">
            <a:tbl>
              <a:tblPr/>
              <a:tblGrid>
                <a:gridCol w="6103912"/>
              </a:tblGrid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III.D Verwendung von Tabellen</a:t>
                      </a: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III.D.1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Grundlagen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  III.D.2</a:t>
                      </a:r>
                      <a:r>
                        <a:rPr lang="de-DE" sz="1600" b="0" baseline="0" dirty="0" smtClean="0"/>
                        <a:t>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Beziehungen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zwischen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Produktbausteinen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und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Tabellen</a:t>
                      </a:r>
                      <a:endParaRPr lang="de-DE" sz="1600" b="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038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Im generierten Code hängt die Beziehung an der Anpassungsstufe.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4105275" y="5157788"/>
            <a:ext cx="45418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74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de-DE" sz="1400" smtClean="0">
                <a:solidFill>
                  <a:srgbClr val="585858"/>
                </a:solidFill>
              </a:rPr>
              <a:t>Ein Hausratgrunddeckungstyp verwendet eine Hausrattariftabelle (zur Beitragsberechnung)</a:t>
            </a:r>
          </a:p>
        </p:txBody>
      </p:sp>
      <p:grpSp>
        <p:nvGrpSpPr>
          <p:cNvPr id="21509" name="Gruppieren 11"/>
          <p:cNvGrpSpPr>
            <a:grpSpLocks/>
          </p:cNvGrpSpPr>
          <p:nvPr/>
        </p:nvGrpSpPr>
        <p:grpSpPr bwMode="auto">
          <a:xfrm>
            <a:off x="246063" y="1557338"/>
            <a:ext cx="2027237" cy="1655762"/>
            <a:chOff x="254719" y="1638296"/>
            <a:chExt cx="3600000" cy="2025882"/>
          </a:xfrm>
        </p:grpSpPr>
        <p:sp>
          <p:nvSpPr>
            <p:cNvPr id="21548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plz: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/tarifzone: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Zahlweise: Integer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Wohnfläche: Interger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/vorschlagVerSumme: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versSumme: Money</a:t>
              </a:r>
            </a:p>
          </p:txBody>
        </p:sp>
        <p:sp>
          <p:nvSpPr>
            <p:cNvPr id="21549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HausratVertrag</a:t>
              </a:r>
            </a:p>
          </p:txBody>
        </p:sp>
      </p:grpSp>
      <p:grpSp>
        <p:nvGrpSpPr>
          <p:cNvPr id="21510" name="Gruppieren 14"/>
          <p:cNvGrpSpPr>
            <a:grpSpLocks/>
          </p:cNvGrpSpPr>
          <p:nvPr/>
        </p:nvGrpSpPr>
        <p:grpSpPr bwMode="auto">
          <a:xfrm>
            <a:off x="2689225" y="1557338"/>
            <a:ext cx="2027238" cy="1655762"/>
            <a:chOff x="254719" y="1638296"/>
            <a:chExt cx="3600000" cy="2025882"/>
          </a:xfrm>
        </p:grpSpPr>
        <p:sp>
          <p:nvSpPr>
            <p:cNvPr id="21546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produktname: String</a:t>
              </a:r>
            </a:p>
          </p:txBody>
        </p:sp>
        <p:sp>
          <p:nvSpPr>
            <p:cNvPr id="21547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HausratProdukt</a:t>
              </a:r>
            </a:p>
          </p:txBody>
        </p:sp>
      </p:grpSp>
      <p:grpSp>
        <p:nvGrpSpPr>
          <p:cNvPr id="21511" name="Gruppieren 17"/>
          <p:cNvGrpSpPr>
            <a:grpSpLocks/>
          </p:cNvGrpSpPr>
          <p:nvPr/>
        </p:nvGrpSpPr>
        <p:grpSpPr bwMode="auto">
          <a:xfrm>
            <a:off x="246063" y="4278313"/>
            <a:ext cx="2027237" cy="590550"/>
            <a:chOff x="254719" y="1019700"/>
            <a:chExt cx="3600000" cy="2644478"/>
          </a:xfrm>
        </p:grpSpPr>
        <p:sp>
          <p:nvSpPr>
            <p:cNvPr id="21544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45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HausratGrunddeckung</a:t>
              </a:r>
            </a:p>
          </p:txBody>
        </p:sp>
      </p:grpSp>
      <p:grpSp>
        <p:nvGrpSpPr>
          <p:cNvPr id="21512" name="Gruppieren 21"/>
          <p:cNvGrpSpPr>
            <a:grpSpLocks/>
          </p:cNvGrpSpPr>
          <p:nvPr/>
        </p:nvGrpSpPr>
        <p:grpSpPr bwMode="auto">
          <a:xfrm>
            <a:off x="2689225" y="4278313"/>
            <a:ext cx="2027238" cy="590550"/>
            <a:chOff x="254719" y="1410244"/>
            <a:chExt cx="3600000" cy="2253934"/>
          </a:xfrm>
        </p:grpSpPr>
        <p:sp>
          <p:nvSpPr>
            <p:cNvPr id="2154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43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4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smtClean="0">
                  <a:solidFill>
                    <a:srgbClr val="FFFFFF"/>
                  </a:solidFill>
                </a:rPr>
                <a:t>    HausratGrunddeckungstyp</a:t>
              </a:r>
            </a:p>
          </p:txBody>
        </p:sp>
      </p:grpSp>
      <p:cxnSp>
        <p:nvCxnSpPr>
          <p:cNvPr id="21513" name="Gerade Verbindung mit Pfeil 2"/>
          <p:cNvCxnSpPr>
            <a:cxnSpLocks noChangeShapeType="1"/>
            <a:stCxn id="21545" idx="0"/>
            <a:endCxn id="21548" idx="2"/>
          </p:cNvCxnSpPr>
          <p:nvPr/>
        </p:nvCxnSpPr>
        <p:spPr bwMode="auto">
          <a:xfrm flipV="1">
            <a:off x="1258888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Gerade Verbindung mit Pfeil 4"/>
          <p:cNvCxnSpPr>
            <a:cxnSpLocks noChangeShapeType="1"/>
            <a:stCxn id="21543" idx="0"/>
            <a:endCxn id="21546" idx="2"/>
          </p:cNvCxnSpPr>
          <p:nvPr/>
        </p:nvCxnSpPr>
        <p:spPr bwMode="auto">
          <a:xfrm flipV="1">
            <a:off x="3702050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feld 5"/>
          <p:cNvSpPr txBox="1">
            <a:spLocks noChangeArrowheads="1"/>
          </p:cNvSpPr>
          <p:nvPr/>
        </p:nvSpPr>
        <p:spPr bwMode="auto">
          <a:xfrm>
            <a:off x="1258888" y="4076700"/>
            <a:ext cx="1444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1516" name="Textfeld 29"/>
          <p:cNvSpPr txBox="1">
            <a:spLocks noChangeArrowheads="1"/>
          </p:cNvSpPr>
          <p:nvPr/>
        </p:nvSpPr>
        <p:spPr bwMode="auto">
          <a:xfrm>
            <a:off x="2543175" y="4714875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1517" name="Textfeld 33"/>
          <p:cNvSpPr txBox="1">
            <a:spLocks noChangeArrowheads="1"/>
          </p:cNvSpPr>
          <p:nvPr/>
        </p:nvSpPr>
        <p:spPr bwMode="auto">
          <a:xfrm>
            <a:off x="3708400" y="4076700"/>
            <a:ext cx="144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21518" name="Gerade Verbindung 24"/>
          <p:cNvCxnSpPr>
            <a:cxnSpLocks noChangeShapeType="1"/>
            <a:stCxn id="21548" idx="3"/>
            <a:endCxn id="21546" idx="1"/>
          </p:cNvCxnSpPr>
          <p:nvPr/>
        </p:nvCxnSpPr>
        <p:spPr bwMode="auto">
          <a:xfrm>
            <a:off x="2273300" y="2536825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Textfeld 36"/>
          <p:cNvSpPr txBox="1">
            <a:spLocks noChangeArrowheads="1"/>
          </p:cNvSpPr>
          <p:nvPr/>
        </p:nvSpPr>
        <p:spPr bwMode="auto">
          <a:xfrm>
            <a:off x="2543175" y="2565400"/>
            <a:ext cx="1444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grpSp>
        <p:nvGrpSpPr>
          <p:cNvPr id="21520" name="Gruppieren 37"/>
          <p:cNvGrpSpPr>
            <a:grpSpLocks/>
          </p:cNvGrpSpPr>
          <p:nvPr/>
        </p:nvGrpSpPr>
        <p:grpSpPr bwMode="auto">
          <a:xfrm>
            <a:off x="5076825" y="4278313"/>
            <a:ext cx="1871663" cy="590550"/>
            <a:chOff x="254719" y="1019700"/>
            <a:chExt cx="3600000" cy="2644478"/>
          </a:xfrm>
        </p:grpSpPr>
        <p:sp>
          <p:nvSpPr>
            <p:cNvPr id="2154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4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/>
              <a:r>
                <a:rPr lang="en-US" sz="1000" smtClean="0">
                  <a:solidFill>
                    <a:srgbClr val="FFFFFF"/>
                  </a:solidFill>
                </a:rPr>
                <a:t> HausratGrunddeckungstyp</a:t>
              </a:r>
            </a:p>
            <a:p>
              <a:pPr algn="ctr" defTabSz="857250"/>
              <a:r>
                <a:rPr lang="en-US" sz="1000" smtClean="0">
                  <a:solidFill>
                    <a:srgbClr val="FFFFFF"/>
                  </a:solidFill>
                </a:rPr>
                <a:t>Anpassungsstufe</a:t>
              </a:r>
            </a:p>
          </p:txBody>
        </p:sp>
      </p:grpSp>
      <p:grpSp>
        <p:nvGrpSpPr>
          <p:cNvPr id="21521" name="Gruppieren 42"/>
          <p:cNvGrpSpPr>
            <a:grpSpLocks/>
          </p:cNvGrpSpPr>
          <p:nvPr/>
        </p:nvGrpSpPr>
        <p:grpSpPr bwMode="auto">
          <a:xfrm>
            <a:off x="7405688" y="4278313"/>
            <a:ext cx="1414462" cy="590550"/>
            <a:chOff x="254719" y="1019700"/>
            <a:chExt cx="3600000" cy="2644478"/>
          </a:xfrm>
        </p:grpSpPr>
        <p:sp>
          <p:nvSpPr>
            <p:cNvPr id="2153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3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91440" rIns="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smtClean="0">
                  <a:solidFill>
                    <a:srgbClr val="FFFFFF"/>
                  </a:solidFill>
                </a:rPr>
                <a:t>   TariftabelleHausrat</a:t>
              </a:r>
            </a:p>
          </p:txBody>
        </p:sp>
      </p:grpSp>
      <p:sp>
        <p:nvSpPr>
          <p:cNvPr id="21522" name="Textfeld 35"/>
          <p:cNvSpPr txBox="1">
            <a:spLocks noChangeArrowheads="1"/>
          </p:cNvSpPr>
          <p:nvPr/>
        </p:nvSpPr>
        <p:spPr bwMode="auto">
          <a:xfrm>
            <a:off x="2265363" y="2565400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1523" name="Textfeld 52"/>
          <p:cNvSpPr txBox="1">
            <a:spLocks noChangeArrowheads="1"/>
          </p:cNvSpPr>
          <p:nvPr/>
        </p:nvSpPr>
        <p:spPr bwMode="auto">
          <a:xfrm>
            <a:off x="2284413" y="471011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1524" name="Textfeld 53"/>
          <p:cNvSpPr txBox="1">
            <a:spLocks noChangeArrowheads="1"/>
          </p:cNvSpPr>
          <p:nvPr/>
        </p:nvSpPr>
        <p:spPr bwMode="auto">
          <a:xfrm>
            <a:off x="4716463" y="4710113"/>
            <a:ext cx="142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1525" name="Textfeld 55"/>
          <p:cNvSpPr txBox="1">
            <a:spLocks noChangeArrowheads="1"/>
          </p:cNvSpPr>
          <p:nvPr/>
        </p:nvSpPr>
        <p:spPr bwMode="auto">
          <a:xfrm>
            <a:off x="4949825" y="4714875"/>
            <a:ext cx="21748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1526" name="Gerade Verbindung mit Pfeil 45"/>
          <p:cNvCxnSpPr>
            <a:cxnSpLocks noChangeShapeType="1"/>
            <a:stCxn id="21540" idx="3"/>
            <a:endCxn id="21538" idx="1"/>
          </p:cNvCxnSpPr>
          <p:nvPr/>
        </p:nvCxnSpPr>
        <p:spPr bwMode="auto">
          <a:xfrm>
            <a:off x="6948488" y="4724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Gerade Verbindung 57"/>
          <p:cNvCxnSpPr>
            <a:cxnSpLocks noChangeShapeType="1"/>
            <a:stCxn id="21544" idx="3"/>
            <a:endCxn id="21542" idx="1"/>
          </p:cNvCxnSpPr>
          <p:nvPr/>
        </p:nvCxnSpPr>
        <p:spPr bwMode="auto">
          <a:xfrm>
            <a:off x="2273300" y="4724400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Gerade Verbindung 80"/>
          <p:cNvCxnSpPr>
            <a:cxnSpLocks noChangeShapeType="1"/>
          </p:cNvCxnSpPr>
          <p:nvPr/>
        </p:nvCxnSpPr>
        <p:spPr bwMode="auto">
          <a:xfrm>
            <a:off x="4716463" y="4702175"/>
            <a:ext cx="3413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9" name="Rechteck 19473"/>
          <p:cNvSpPr>
            <a:spLocks noChangeArrowheads="1"/>
          </p:cNvSpPr>
          <p:nvPr/>
        </p:nvSpPr>
        <p:spPr bwMode="auto">
          <a:xfrm>
            <a:off x="7405688" y="4184650"/>
            <a:ext cx="1414462" cy="792163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1530" name="Rechteck 84"/>
          <p:cNvSpPr>
            <a:spLocks noChangeAspect="1"/>
          </p:cNvSpPr>
          <p:nvPr/>
        </p:nvSpPr>
        <p:spPr bwMode="auto">
          <a:xfrm>
            <a:off x="6948488" y="4643438"/>
            <a:ext cx="457200" cy="180975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1532" name="Ellipse 42"/>
          <p:cNvSpPr>
            <a:spLocks noChangeAspect="1"/>
          </p:cNvSpPr>
          <p:nvPr/>
        </p:nvSpPr>
        <p:spPr bwMode="auto">
          <a:xfrm>
            <a:off x="319088" y="160020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1533" name="Ellipse 43"/>
          <p:cNvSpPr>
            <a:spLocks noChangeAspect="1"/>
          </p:cNvSpPr>
          <p:nvPr/>
        </p:nvSpPr>
        <p:spPr bwMode="auto">
          <a:xfrm>
            <a:off x="2701925" y="160020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18000" tIns="18000" rIns="0" bIns="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21534" name="Ellipse 44"/>
          <p:cNvSpPr>
            <a:spLocks noChangeAspect="1"/>
          </p:cNvSpPr>
          <p:nvPr/>
        </p:nvSpPr>
        <p:spPr bwMode="auto">
          <a:xfrm>
            <a:off x="2689225" y="4321175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18000" tIns="18000" rIns="0" bIns="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21535" name="Ellipse 45"/>
          <p:cNvSpPr>
            <a:spLocks noChangeAspect="1"/>
          </p:cNvSpPr>
          <p:nvPr/>
        </p:nvSpPr>
        <p:spPr bwMode="auto">
          <a:xfrm>
            <a:off x="5076825" y="4333875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18000" tIns="18000" rIns="0" bIns="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21536" name="Ellipse 46"/>
          <p:cNvSpPr>
            <a:spLocks noChangeAspect="1"/>
          </p:cNvSpPr>
          <p:nvPr/>
        </p:nvSpPr>
        <p:spPr bwMode="auto">
          <a:xfrm>
            <a:off x="276225" y="432435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pic>
        <p:nvPicPr>
          <p:cNvPr id="21537" name="Picture 43" descr="C:\dev\fips-head\org.faktorips.devtools.core.ui\icons\TableStructure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365625"/>
            <a:ext cx="152400" cy="152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D8E61F-D67C-4C13-8869-BD11154E795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777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Demo: Tariftabellen für die Hausratprodukte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80057" y="1412875"/>
            <a:ext cx="7280275" cy="424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der Tabellenstruktur für die Tariftabelle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der Beziehung zwischen Grunddeckungstyp und der Tariftabelle.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Wechseln in die Produktdefinitionsperspektive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der Tabelleninhalte.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4575F-FCC4-4195-8C8E-7BC0DDDE479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97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Umsetzung der Beitragsberechnung</a:t>
            </a:r>
          </a:p>
        </p:txBody>
      </p:sp>
      <p:sp>
        <p:nvSpPr>
          <p:cNvPr id="2355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1113" y="2008188"/>
            <a:ext cx="4038600" cy="1895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/>
          <a:lstStyle/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plz : String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/tarifzone : String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zahlweise : Integer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wohnflaeche : Integer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/vorschlagVersSumme : Money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versSumme : Money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endParaRPr lang="en-US" sz="1200" smtClean="0">
              <a:solidFill>
                <a:srgbClr val="FFFFFF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938" y="1638300"/>
            <a:ext cx="4041775" cy="369888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defTabSz="857250">
              <a:spcAft>
                <a:spcPts val="600"/>
              </a:spcAft>
            </a:pPr>
            <a:r>
              <a:rPr lang="en-US" sz="1200" smtClean="0">
                <a:solidFill>
                  <a:srgbClr val="FFFFFF"/>
                </a:solidFill>
              </a:rPr>
              <a:t>HausratVertrag</a:t>
            </a:r>
          </a:p>
        </p:txBody>
      </p:sp>
      <p:sp>
        <p:nvSpPr>
          <p:cNvPr id="23559" name="Raut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227388" y="3933825"/>
            <a:ext cx="258762" cy="409575"/>
          </a:xfrm>
          <a:prstGeom prst="diamond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23560" name="Raut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532438" y="3933825"/>
            <a:ext cx="258762" cy="409575"/>
          </a:xfrm>
          <a:prstGeom prst="diamond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23561" name="Gerade Verbindung 8"/>
          <p:cNvCxnSpPr>
            <a:cxnSpLocks noChangeShapeType="1"/>
          </p:cNvCxnSpPr>
          <p:nvPr/>
        </p:nvCxnSpPr>
        <p:spPr bwMode="auto">
          <a:xfrm flipH="1">
            <a:off x="3343275" y="4343400"/>
            <a:ext cx="14288" cy="573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Gerade Verbindung 9"/>
          <p:cNvCxnSpPr>
            <a:cxnSpLocks noChangeShapeType="1"/>
          </p:cNvCxnSpPr>
          <p:nvPr/>
        </p:nvCxnSpPr>
        <p:spPr bwMode="auto">
          <a:xfrm>
            <a:off x="5662613" y="4343400"/>
            <a:ext cx="17462" cy="573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24413" y="5286375"/>
            <a:ext cx="2051050" cy="879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/>
          <a:lstStyle/>
          <a:p>
            <a:pPr defTabSz="971550">
              <a:buClr>
                <a:srgbClr val="005596"/>
              </a:buClr>
            </a:pPr>
            <a:r>
              <a:rPr lang="en-US" sz="1200" smtClean="0">
                <a:solidFill>
                  <a:srgbClr val="FFFFFF"/>
                </a:solidFill>
              </a:rPr>
              <a:t>/- Money</a:t>
            </a:r>
          </a:p>
        </p:txBody>
      </p:sp>
      <p:sp>
        <p:nvSpPr>
          <p:cNvPr id="2356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24413" y="4916488"/>
            <a:ext cx="2051050" cy="369887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defTabSz="857250">
              <a:spcAft>
                <a:spcPts val="600"/>
              </a:spcAft>
            </a:pPr>
            <a:r>
              <a:rPr lang="en-US" sz="1200" smtClean="0">
                <a:solidFill>
                  <a:srgbClr val="FFFFFF"/>
                </a:solidFill>
              </a:rPr>
              <a:t> HausratZusatzdeckung</a:t>
            </a:r>
          </a:p>
        </p:txBody>
      </p:sp>
      <p:sp>
        <p:nvSpPr>
          <p:cNvPr id="2356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55850" y="4916488"/>
            <a:ext cx="2212975" cy="369887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defTabSz="857250">
              <a:spcAft>
                <a:spcPts val="600"/>
              </a:spcAft>
            </a:pPr>
            <a:r>
              <a:rPr lang="en-US" sz="1200" smtClean="0">
                <a:solidFill>
                  <a:srgbClr val="FFFFFF"/>
                </a:solidFill>
              </a:rPr>
              <a:t>HausratGrunddeckung</a:t>
            </a:r>
          </a:p>
        </p:txBody>
      </p:sp>
      <p:sp>
        <p:nvSpPr>
          <p:cNvPr id="23566" name="Textfeld 13"/>
          <p:cNvSpPr txBox="1">
            <a:spLocks noChangeArrowheads="1"/>
          </p:cNvSpPr>
          <p:nvPr/>
        </p:nvSpPr>
        <p:spPr bwMode="auto">
          <a:xfrm>
            <a:off x="3376613" y="4629150"/>
            <a:ext cx="2238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600" smtClean="0">
                <a:solidFill>
                  <a:srgbClr val="005596"/>
                </a:solidFill>
              </a:rPr>
              <a:t>1</a:t>
            </a:r>
            <a:endParaRPr lang="pt-BR" sz="1600" smtClean="0">
              <a:solidFill>
                <a:srgbClr val="005596"/>
              </a:solidFill>
            </a:endParaRPr>
          </a:p>
        </p:txBody>
      </p:sp>
      <p:sp>
        <p:nvSpPr>
          <p:cNvPr id="23567" name="Textfeld 14"/>
          <p:cNvSpPr txBox="1">
            <a:spLocks noChangeArrowheads="1"/>
          </p:cNvSpPr>
          <p:nvPr/>
        </p:nvSpPr>
        <p:spPr bwMode="auto">
          <a:xfrm>
            <a:off x="5843588" y="4916488"/>
            <a:ext cx="2238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600" smtClean="0">
                <a:solidFill>
                  <a:srgbClr val="FFFFFF"/>
                </a:solidFill>
              </a:rPr>
              <a:t>*</a:t>
            </a:r>
            <a:endParaRPr lang="pt-BR" sz="1600" smtClean="0">
              <a:solidFill>
                <a:srgbClr val="005596"/>
              </a:solidFill>
            </a:endParaRPr>
          </a:p>
        </p:txBody>
      </p:sp>
      <p:sp>
        <p:nvSpPr>
          <p:cNvPr id="23568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55850" y="5286375"/>
            <a:ext cx="2212975" cy="879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2000" tIns="182880" rIns="72000" bIns="182880"/>
          <a:lstStyle/>
          <a:p>
            <a:pPr defTabSz="971550">
              <a:buClr>
                <a:srgbClr val="005596"/>
              </a:buClr>
            </a:pPr>
            <a:r>
              <a:rPr lang="de-DE" sz="1200" smtClean="0">
                <a:solidFill>
                  <a:srgbClr val="005596"/>
                </a:solidFill>
              </a:rPr>
              <a:t>/jahresbasisbeitrag : Money </a:t>
            </a:r>
          </a:p>
          <a:p>
            <a:pPr defTabSz="971550">
              <a:buClr>
                <a:srgbClr val="005596"/>
              </a:buClr>
            </a:pPr>
            <a:endParaRPr lang="de-DE" sz="1200" smtClean="0">
              <a:solidFill>
                <a:srgbClr val="005596"/>
              </a:solidFill>
            </a:endParaRPr>
          </a:p>
          <a:p>
            <a:pPr defTabSz="971550">
              <a:buClr>
                <a:srgbClr val="005596"/>
              </a:buClr>
            </a:pPr>
            <a:r>
              <a:rPr lang="de-DE" sz="1200" smtClean="0">
                <a:solidFill>
                  <a:srgbClr val="005596"/>
                </a:solidFill>
              </a:rPr>
              <a:t>berechneJahresbasisbeitrag()</a:t>
            </a:r>
          </a:p>
          <a:p>
            <a:pPr defTabSz="971550">
              <a:buClr>
                <a:srgbClr val="005596"/>
              </a:buClr>
            </a:pPr>
            <a:endParaRPr lang="en-US" sz="1200" smtClean="0">
              <a:solidFill>
                <a:srgbClr val="005596"/>
              </a:solidFill>
            </a:endParaRPr>
          </a:p>
        </p:txBody>
      </p:sp>
      <p:cxnSp>
        <p:nvCxnSpPr>
          <p:cNvPr id="23569" name="Gerade Verbindung 19"/>
          <p:cNvCxnSpPr>
            <a:cxnSpLocks noChangeShapeType="1"/>
            <a:stCxn id="23568" idx="1"/>
            <a:endCxn id="23568" idx="3"/>
          </p:cNvCxnSpPr>
          <p:nvPr/>
        </p:nvCxnSpPr>
        <p:spPr bwMode="auto">
          <a:xfrm>
            <a:off x="2355850" y="5726113"/>
            <a:ext cx="2212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Pfeil nach rechts 23"/>
          <p:cNvSpPr>
            <a:spLocks noChangeArrowheads="1"/>
          </p:cNvSpPr>
          <p:nvPr/>
        </p:nvSpPr>
        <p:spPr bwMode="auto">
          <a:xfrm>
            <a:off x="179388" y="5286375"/>
            <a:ext cx="2016125" cy="663575"/>
          </a:xfrm>
          <a:prstGeom prst="rightArrow">
            <a:avLst>
              <a:gd name="adj1" fmla="val 50000"/>
              <a:gd name="adj2" fmla="val 49991"/>
            </a:avLst>
          </a:prstGeom>
          <a:solidFill>
            <a:srgbClr val="FF00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3571" name="Ellipse 18"/>
          <p:cNvSpPr>
            <a:spLocks noChangeAspect="1"/>
          </p:cNvSpPr>
          <p:nvPr/>
        </p:nvSpPr>
        <p:spPr bwMode="auto">
          <a:xfrm>
            <a:off x="4845050" y="4992688"/>
            <a:ext cx="215900" cy="217487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3572" name="Ellipse 19"/>
          <p:cNvSpPr>
            <a:spLocks noChangeAspect="1"/>
          </p:cNvSpPr>
          <p:nvPr/>
        </p:nvSpPr>
        <p:spPr bwMode="auto">
          <a:xfrm>
            <a:off x="2411413" y="4967288"/>
            <a:ext cx="215900" cy="217487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3573" name="Ellipse 20"/>
          <p:cNvSpPr>
            <a:spLocks noChangeAspect="1"/>
          </p:cNvSpPr>
          <p:nvPr/>
        </p:nvSpPr>
        <p:spPr bwMode="auto">
          <a:xfrm>
            <a:off x="2627313" y="1714500"/>
            <a:ext cx="215900" cy="217488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BEF5A6-92D7-4643-8687-DFB0A973F74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79769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Demo: Umsetzung der Beitragsberechnung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80057" y="1412875"/>
            <a:ext cx="7280275" cy="424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des </a:t>
            </a:r>
            <a:r>
              <a:rPr sz="1700" dirty="0" err="1" smtClean="0"/>
              <a:t>derived</a:t>
            </a:r>
            <a:r>
              <a:rPr sz="1700" dirty="0" smtClean="0"/>
              <a:t> (</a:t>
            </a:r>
            <a:r>
              <a:rPr sz="1700" dirty="0" err="1" smtClean="0"/>
              <a:t>cached</a:t>
            </a:r>
            <a:r>
              <a:rPr sz="1700" dirty="0" smtClean="0"/>
              <a:t>) Attributes </a:t>
            </a:r>
            <a:r>
              <a:rPr sz="1700" i="1" dirty="0" err="1" smtClean="0"/>
              <a:t>jahresbasisbeitrag</a:t>
            </a:r>
            <a:r>
              <a:rPr sz="1700" dirty="0" smtClean="0"/>
              <a:t> in der Modellklasse Hausratgrunddeckung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Definition der Methode </a:t>
            </a:r>
            <a:r>
              <a:rPr sz="1700" dirty="0" err="1" smtClean="0"/>
              <a:t>berechneJahresbasisbeitrag</a:t>
            </a:r>
            <a:r>
              <a:rPr sz="1700" dirty="0" smtClean="0"/>
              <a:t>() in der Modellklasse Hausratgrunddeckung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Implementierung der Methode </a:t>
            </a:r>
            <a:r>
              <a:rPr sz="1700" dirty="0" err="1" smtClean="0"/>
              <a:t>berechneJahresbasisbeitrag</a:t>
            </a:r>
            <a:r>
              <a:rPr sz="1700" dirty="0" smtClean="0"/>
              <a:t>() in der Java Klasse Hausratgrunddeckung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Testfall für die Methode implementieren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02AD4E-3030-4504-BEBE-143FA5CFC76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000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Übungen zu Kapitel III.D.2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6C6ED3-B545-4308-ADDA-9AA8CAC23C3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02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Beispiel: Tarifzonentabelle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47813" y="1916113"/>
          <a:ext cx="609600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PLZ-Von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PLZ-bis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Tarifzone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17235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17237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45525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45549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III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59174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59199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IV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47051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47279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63065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63075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VI</a:t>
                      </a:r>
                      <a:endParaRPr lang="de-DE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82FEB5-BBD7-4EFD-A9D9-5BDCEBFB6CF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993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Demo: Einführung Tarifzonentabelle</a:t>
            </a:r>
          </a:p>
        </p:txBody>
      </p:sp>
      <p:sp>
        <p:nvSpPr>
          <p:cNvPr id="14338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0" indent="0"/>
            <a:r>
              <a:rPr smtClean="0"/>
              <a:t>Anlegen der Struktur Tarifzonentabelle</a:t>
            </a:r>
          </a:p>
          <a:p>
            <a:pPr marL="0" indent="0"/>
            <a:r>
              <a:rPr smtClean="0"/>
              <a:t>Inhalt Tarifzonentabelle anlegen</a:t>
            </a:r>
          </a:p>
          <a:p>
            <a:pPr marL="0" indent="0"/>
            <a:r>
              <a:rPr smtClean="0"/>
              <a:t>Generierten Code untersuchen</a:t>
            </a:r>
          </a:p>
          <a:p>
            <a:pPr marL="0" indent="0"/>
            <a:r>
              <a:rPr smtClean="0"/>
              <a:t>Verwendung der Tabelle zur Ermittlung der Tarifzone aus der PLZ im HausratVertrag</a:t>
            </a:r>
          </a:p>
          <a:p>
            <a:pPr marL="0" indent="0"/>
            <a:r>
              <a:rPr smtClean="0"/>
              <a:t>Schreiben eines Testfalls für die Ermittlung der Tarifzone.</a:t>
            </a:r>
          </a:p>
          <a:p>
            <a:pPr marL="0" indent="0"/>
            <a:endParaRPr smtClean="0"/>
          </a:p>
          <a:p>
            <a:pPr marL="0" indent="0"/>
            <a:endParaRPr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BC860C-D3B5-4AF9-8CFD-EF0E48C4AA5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39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Übungen zu Kapitel III.D.1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C7D18-B015-42C3-98CB-D54F6E43A18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742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 - Modellierung &amp; Produktdefinition</a:t>
            </a:r>
            <a:endParaRPr lang="pt-BR" smtClean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88496"/>
              </p:ext>
            </p:extLst>
          </p:nvPr>
        </p:nvGraphicFramePr>
        <p:xfrm>
          <a:off x="268289" y="1484313"/>
          <a:ext cx="5923892" cy="3307779"/>
        </p:xfrm>
        <a:graphic>
          <a:graphicData uri="http://schemas.openxmlformats.org/drawingml/2006/table">
            <a:tbl>
              <a:tblPr/>
              <a:tblGrid>
                <a:gridCol w="5923892"/>
              </a:tblGrid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III.D Verwendung von Tabellen</a:t>
                      </a: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III.D.1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Grundlagen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  III.D.2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Beziehungen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zwischen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Produktbausteinen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und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Tabellen</a:t>
                      </a:r>
                      <a:endParaRPr lang="de-DE" sz="1600" b="1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287A33-6876-4505-879B-4C7C2FABC920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74855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Beitragsberechnung für die Grunddeckungen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1268413"/>
            <a:ext cx="7280275" cy="4246562"/>
          </a:xfrm>
        </p:spPr>
        <p:txBody>
          <a:bodyPr/>
          <a:lstStyle/>
          <a:p>
            <a:pPr marL="370660" indent="-285750" defTabSz="17998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dirty="0"/>
              <a:t>Berechnungsvorschrift</a:t>
            </a:r>
          </a:p>
          <a:p>
            <a:pPr marL="688145" lvl="1" indent="-173020" defTabSz="179981">
              <a:lnSpc>
                <a:spcPct val="95000"/>
              </a:lnSpc>
              <a:spcBef>
                <a:spcPts val="0"/>
              </a:spcBef>
              <a:buSzPct val="75000"/>
              <a:buFont typeface="Symbol" charset="2"/>
              <a:buChar char="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lang="en-US" dirty="0" err="1"/>
              <a:t>Ermittlung</a:t>
            </a:r>
            <a:r>
              <a:rPr lang="en-US" dirty="0"/>
              <a:t> des </a:t>
            </a:r>
            <a:r>
              <a:rPr lang="en-US" dirty="0" err="1"/>
              <a:t>Beitragsatzes</a:t>
            </a:r>
            <a:r>
              <a:rPr lang="en-US" dirty="0"/>
              <a:t> pro </a:t>
            </a:r>
            <a:r>
              <a:rPr lang="en-US" dirty="0" smtClean="0"/>
              <a:t>1.000 </a:t>
            </a:r>
            <a:r>
              <a:rPr lang="en-US" dirty="0"/>
              <a:t>Euro </a:t>
            </a:r>
            <a:r>
              <a:rPr lang="en-US" dirty="0" err="1"/>
              <a:t>Versicherungssumme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Tariftabelle</a:t>
            </a:r>
            <a:endParaRPr lang="en-US" dirty="0"/>
          </a:p>
          <a:p>
            <a:pPr marL="688145" lvl="1" indent="-173020" defTabSz="179981">
              <a:spcBef>
                <a:spcPts val="0"/>
              </a:spcBef>
              <a:buSzPct val="75000"/>
              <a:buFont typeface="Symbol" charset="2"/>
              <a:buChar char="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lang="en-US" dirty="0"/>
              <a:t>Division der </a:t>
            </a:r>
            <a:r>
              <a:rPr lang="en-US" dirty="0" err="1"/>
              <a:t>Versicherungssumme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smtClean="0"/>
              <a:t>1.000 </a:t>
            </a:r>
            <a:r>
              <a:rPr lang="en-US" dirty="0"/>
              <a:t>Euro und </a:t>
            </a:r>
            <a:r>
              <a:rPr lang="en-US" dirty="0" smtClean="0"/>
              <a:t>Multiplication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 smtClean="0"/>
              <a:t>Beitragssatz</a:t>
            </a:r>
            <a:endParaRPr lang="en-US" dirty="0"/>
          </a:p>
          <a:p>
            <a:pPr marL="688145" lvl="1" indent="-173020" defTabSz="179981">
              <a:spcBef>
                <a:spcPts val="0"/>
              </a:spcBef>
              <a:buSzPct val="75000"/>
              <a:buFont typeface="Symbol" charset="2"/>
              <a:buChar char="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lang="en-US" dirty="0" err="1" smtClean="0"/>
              <a:t>Beitragssätze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je </a:t>
            </a:r>
            <a:r>
              <a:rPr lang="en-US" dirty="0" err="1" smtClean="0"/>
              <a:t>Produkt</a:t>
            </a:r>
            <a:r>
              <a:rPr lang="en-US" dirty="0" smtClean="0"/>
              <a:t>!</a:t>
            </a:r>
          </a:p>
          <a:p>
            <a:pPr marL="84910" indent="0" defTabSz="179981">
              <a:lnSpc>
                <a:spcPct val="95000"/>
              </a:lnSpc>
              <a:spcBef>
                <a:spcPts val="0"/>
              </a:spcBef>
              <a:buSzPct val="45000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endParaRPr lang="en-US" sz="17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9CCEF3-4D63-4B44-88B4-227F5744A55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070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Tariftabelle für die Grundeckungen der 					Hausratprodukte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24000" y="1484313"/>
          <a:ext cx="6096000" cy="4816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6580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Produkt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Tarifzone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Beitragssatz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0.8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1.44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IV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1.70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2.00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2.20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HR-Kompakt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0.6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0.8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1.21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IV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1.50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1.80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2.00</a:t>
                      </a:r>
                      <a:endParaRPr lang="de-DE" sz="18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8DCF63-47C5-40DA-AA88-F25A7925391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896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Trennung der Tabelle nach Produkt</a:t>
            </a:r>
          </a:p>
        </p:txBody>
      </p:sp>
      <p:graphicFrame>
        <p:nvGraphicFramePr>
          <p:cNvPr id="13" name="Tabelle 12"/>
          <p:cNvGraphicFramePr>
            <a:graphicFrameLocks noGrp="1" noChangeAspect="1"/>
          </p:cNvGraphicFramePr>
          <p:nvPr/>
        </p:nvGraphicFramePr>
        <p:xfrm>
          <a:off x="5003800" y="1989138"/>
          <a:ext cx="2895600" cy="30718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</a:tblGrid>
              <a:tr h="51814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Tabelle für Grunddeckung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von HR-Optimal</a:t>
                      </a:r>
                    </a:p>
                  </a:txBody>
                  <a:tcPr marT="45712" marB="45712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Tarifzone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Beitragssatz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0.8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1.44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IV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1.70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2.20</a:t>
                      </a:r>
                      <a:endParaRPr lang="de-DE" sz="1400" dirty="0"/>
                    </a:p>
                  </a:txBody>
                  <a:tcPr marT="45712" marB="45712"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 noChangeAspect="1"/>
          </p:cNvGraphicFramePr>
          <p:nvPr/>
        </p:nvGraphicFramePr>
        <p:xfrm>
          <a:off x="971550" y="1989138"/>
          <a:ext cx="2895600" cy="30718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</a:tblGrid>
              <a:tr h="51814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Tabelle für Grunddeckung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von HR-Kompakt</a:t>
                      </a:r>
                    </a:p>
                  </a:txBody>
                  <a:tcPr marT="45712" marB="45712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Tarifzone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Beitragssatz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0.6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0.8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1.21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IV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1.50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1.80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2.00</a:t>
                      </a:r>
                      <a:endParaRPr lang="de-DE" sz="1400" dirty="0"/>
                    </a:p>
                  </a:txBody>
                  <a:tcPr marT="45712" marB="45712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64CA8-80B1-4B5E-A27B-ED2D1671414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165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Abbildung im Modell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4105275" y="5157788"/>
            <a:ext cx="45418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74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de-DE" sz="1400" smtClean="0">
                <a:solidFill>
                  <a:srgbClr val="585858"/>
                </a:solidFill>
              </a:rPr>
              <a:t>Ein Hausratgrunddeckungstyp verwendet eine Hausrattariftabelle (zur Beitragsberechnung)</a:t>
            </a:r>
          </a:p>
        </p:txBody>
      </p:sp>
      <p:grpSp>
        <p:nvGrpSpPr>
          <p:cNvPr id="20485" name="Gruppieren 11"/>
          <p:cNvGrpSpPr>
            <a:grpSpLocks/>
          </p:cNvGrpSpPr>
          <p:nvPr/>
        </p:nvGrpSpPr>
        <p:grpSpPr bwMode="auto">
          <a:xfrm>
            <a:off x="246063" y="1557338"/>
            <a:ext cx="2027237" cy="1655762"/>
            <a:chOff x="254719" y="1638296"/>
            <a:chExt cx="3600000" cy="2025882"/>
          </a:xfrm>
        </p:grpSpPr>
        <p:sp>
          <p:nvSpPr>
            <p:cNvPr id="20517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plz: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/tarifzone: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Zahlweise: Integer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Wohnfläche: Interger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/vorschlagVerSumme: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versSumme: Money</a:t>
              </a:r>
            </a:p>
          </p:txBody>
        </p:sp>
        <p:sp>
          <p:nvSpPr>
            <p:cNvPr id="20518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HausratVertrag</a:t>
              </a:r>
            </a:p>
          </p:txBody>
        </p:sp>
      </p:grpSp>
      <p:grpSp>
        <p:nvGrpSpPr>
          <p:cNvPr id="20486" name="Gruppieren 14"/>
          <p:cNvGrpSpPr>
            <a:grpSpLocks/>
          </p:cNvGrpSpPr>
          <p:nvPr/>
        </p:nvGrpSpPr>
        <p:grpSpPr bwMode="auto">
          <a:xfrm>
            <a:off x="2689225" y="1557338"/>
            <a:ext cx="2027238" cy="1655762"/>
            <a:chOff x="254719" y="1638296"/>
            <a:chExt cx="3600000" cy="2025882"/>
          </a:xfrm>
        </p:grpSpPr>
        <p:sp>
          <p:nvSpPr>
            <p:cNvPr id="20515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produktname: String</a:t>
              </a:r>
            </a:p>
          </p:txBody>
        </p:sp>
        <p:sp>
          <p:nvSpPr>
            <p:cNvPr id="2051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HausratProdukt</a:t>
              </a:r>
            </a:p>
          </p:txBody>
        </p:sp>
      </p:grpSp>
      <p:grpSp>
        <p:nvGrpSpPr>
          <p:cNvPr id="20487" name="Gruppieren 17"/>
          <p:cNvGrpSpPr>
            <a:grpSpLocks/>
          </p:cNvGrpSpPr>
          <p:nvPr/>
        </p:nvGrpSpPr>
        <p:grpSpPr bwMode="auto">
          <a:xfrm>
            <a:off x="246063" y="4278313"/>
            <a:ext cx="2027237" cy="590550"/>
            <a:chOff x="254719" y="1019700"/>
            <a:chExt cx="3600000" cy="2644478"/>
          </a:xfrm>
        </p:grpSpPr>
        <p:sp>
          <p:nvSpPr>
            <p:cNvPr id="20513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0514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HausratGrunddeckung</a:t>
              </a:r>
            </a:p>
          </p:txBody>
        </p:sp>
      </p:grpSp>
      <p:grpSp>
        <p:nvGrpSpPr>
          <p:cNvPr id="20488" name="Gruppieren 21"/>
          <p:cNvGrpSpPr>
            <a:grpSpLocks/>
          </p:cNvGrpSpPr>
          <p:nvPr/>
        </p:nvGrpSpPr>
        <p:grpSpPr bwMode="auto">
          <a:xfrm>
            <a:off x="2689225" y="4278313"/>
            <a:ext cx="2027238" cy="590550"/>
            <a:chOff x="254719" y="1410244"/>
            <a:chExt cx="3600000" cy="2253934"/>
          </a:xfrm>
        </p:grpSpPr>
        <p:sp>
          <p:nvSpPr>
            <p:cNvPr id="20511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0512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4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smtClean="0">
                  <a:solidFill>
                    <a:srgbClr val="FFFFFF"/>
                  </a:solidFill>
                </a:rPr>
                <a:t>    HausratGrunddeckungstyp</a:t>
              </a:r>
            </a:p>
          </p:txBody>
        </p:sp>
      </p:grpSp>
      <p:cxnSp>
        <p:nvCxnSpPr>
          <p:cNvPr id="20489" name="Gerade Verbindung mit Pfeil 2"/>
          <p:cNvCxnSpPr>
            <a:cxnSpLocks noChangeShapeType="1"/>
            <a:stCxn id="20514" idx="0"/>
            <a:endCxn id="20517" idx="2"/>
          </p:cNvCxnSpPr>
          <p:nvPr/>
        </p:nvCxnSpPr>
        <p:spPr bwMode="auto">
          <a:xfrm flipV="1">
            <a:off x="1258888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Gerade Verbindung mit Pfeil 4"/>
          <p:cNvCxnSpPr>
            <a:cxnSpLocks noChangeShapeType="1"/>
            <a:stCxn id="20512" idx="0"/>
            <a:endCxn id="20515" idx="2"/>
          </p:cNvCxnSpPr>
          <p:nvPr/>
        </p:nvCxnSpPr>
        <p:spPr bwMode="auto">
          <a:xfrm flipV="1">
            <a:off x="3702050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feld 5"/>
          <p:cNvSpPr txBox="1">
            <a:spLocks noChangeArrowheads="1"/>
          </p:cNvSpPr>
          <p:nvPr/>
        </p:nvSpPr>
        <p:spPr bwMode="auto">
          <a:xfrm>
            <a:off x="1258888" y="4076700"/>
            <a:ext cx="1444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0492" name="Textfeld 29"/>
          <p:cNvSpPr txBox="1">
            <a:spLocks noChangeArrowheads="1"/>
          </p:cNvSpPr>
          <p:nvPr/>
        </p:nvSpPr>
        <p:spPr bwMode="auto">
          <a:xfrm>
            <a:off x="2543175" y="4714875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0493" name="Textfeld 33"/>
          <p:cNvSpPr txBox="1">
            <a:spLocks noChangeArrowheads="1"/>
          </p:cNvSpPr>
          <p:nvPr/>
        </p:nvSpPr>
        <p:spPr bwMode="auto">
          <a:xfrm>
            <a:off x="3708400" y="4076700"/>
            <a:ext cx="144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20494" name="Gerade Verbindung 24"/>
          <p:cNvCxnSpPr>
            <a:cxnSpLocks noChangeShapeType="1"/>
            <a:stCxn id="20517" idx="3"/>
            <a:endCxn id="20515" idx="1"/>
          </p:cNvCxnSpPr>
          <p:nvPr/>
        </p:nvCxnSpPr>
        <p:spPr bwMode="auto">
          <a:xfrm>
            <a:off x="2273300" y="2536825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feld 36"/>
          <p:cNvSpPr txBox="1">
            <a:spLocks noChangeArrowheads="1"/>
          </p:cNvSpPr>
          <p:nvPr/>
        </p:nvSpPr>
        <p:spPr bwMode="auto">
          <a:xfrm>
            <a:off x="2543175" y="2565400"/>
            <a:ext cx="1444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grpSp>
        <p:nvGrpSpPr>
          <p:cNvPr id="20496" name="Gruppieren 42"/>
          <p:cNvGrpSpPr>
            <a:grpSpLocks/>
          </p:cNvGrpSpPr>
          <p:nvPr/>
        </p:nvGrpSpPr>
        <p:grpSpPr bwMode="auto">
          <a:xfrm>
            <a:off x="5208588" y="4214813"/>
            <a:ext cx="1666875" cy="590550"/>
            <a:chOff x="254719" y="1019700"/>
            <a:chExt cx="3600000" cy="2644478"/>
          </a:xfrm>
        </p:grpSpPr>
        <p:sp>
          <p:nvSpPr>
            <p:cNvPr id="20509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0510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91440" rIns="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smtClean="0">
                  <a:solidFill>
                    <a:srgbClr val="FFFFFF"/>
                  </a:solidFill>
                </a:rPr>
                <a:t>   TariftabelleHausrat</a:t>
              </a:r>
            </a:p>
          </p:txBody>
        </p:sp>
      </p:grpSp>
      <p:sp>
        <p:nvSpPr>
          <p:cNvPr id="20497" name="Textfeld 35"/>
          <p:cNvSpPr txBox="1">
            <a:spLocks noChangeArrowheads="1"/>
          </p:cNvSpPr>
          <p:nvPr/>
        </p:nvSpPr>
        <p:spPr bwMode="auto">
          <a:xfrm>
            <a:off x="2265363" y="2565400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0498" name="Textfeld 52"/>
          <p:cNvSpPr txBox="1">
            <a:spLocks noChangeArrowheads="1"/>
          </p:cNvSpPr>
          <p:nvPr/>
        </p:nvSpPr>
        <p:spPr bwMode="auto">
          <a:xfrm>
            <a:off x="2284413" y="471011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0499" name="Gerade Verbindung mit Pfeil 45"/>
          <p:cNvCxnSpPr>
            <a:cxnSpLocks noChangeShapeType="1"/>
            <a:endCxn id="20509" idx="1"/>
          </p:cNvCxnSpPr>
          <p:nvPr/>
        </p:nvCxnSpPr>
        <p:spPr bwMode="auto">
          <a:xfrm>
            <a:off x="4751388" y="46609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Gerade Verbindung 57"/>
          <p:cNvCxnSpPr>
            <a:cxnSpLocks noChangeShapeType="1"/>
            <a:stCxn id="20513" idx="3"/>
            <a:endCxn id="20511" idx="1"/>
          </p:cNvCxnSpPr>
          <p:nvPr/>
        </p:nvCxnSpPr>
        <p:spPr bwMode="auto">
          <a:xfrm>
            <a:off x="2273300" y="4724400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Rechteck 19473"/>
          <p:cNvSpPr>
            <a:spLocks noChangeArrowheads="1"/>
          </p:cNvSpPr>
          <p:nvPr/>
        </p:nvSpPr>
        <p:spPr bwMode="auto">
          <a:xfrm>
            <a:off x="5208588" y="4108450"/>
            <a:ext cx="1666875" cy="792163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0502" name="Rechteck 84"/>
          <p:cNvSpPr>
            <a:spLocks noChangeAspect="1"/>
          </p:cNvSpPr>
          <p:nvPr/>
        </p:nvSpPr>
        <p:spPr bwMode="auto">
          <a:xfrm>
            <a:off x="4751388" y="4579938"/>
            <a:ext cx="457200" cy="180975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0504" name="Ellipse 42"/>
          <p:cNvSpPr>
            <a:spLocks noChangeAspect="1"/>
          </p:cNvSpPr>
          <p:nvPr/>
        </p:nvSpPr>
        <p:spPr bwMode="auto">
          <a:xfrm>
            <a:off x="319088" y="160020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505" name="Ellipse 43"/>
          <p:cNvSpPr>
            <a:spLocks noChangeAspect="1"/>
          </p:cNvSpPr>
          <p:nvPr/>
        </p:nvSpPr>
        <p:spPr bwMode="auto">
          <a:xfrm>
            <a:off x="2701925" y="160020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18000" tIns="18000" rIns="0" bIns="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20506" name="Ellipse 44"/>
          <p:cNvSpPr>
            <a:spLocks noChangeAspect="1"/>
          </p:cNvSpPr>
          <p:nvPr/>
        </p:nvSpPr>
        <p:spPr bwMode="auto">
          <a:xfrm>
            <a:off x="2689225" y="4321175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18000" tIns="18000" rIns="0" bIns="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20507" name="Ellipse 46"/>
          <p:cNvSpPr>
            <a:spLocks noChangeAspect="1"/>
          </p:cNvSpPr>
          <p:nvPr/>
        </p:nvSpPr>
        <p:spPr bwMode="auto">
          <a:xfrm>
            <a:off x="276225" y="432435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pic>
        <p:nvPicPr>
          <p:cNvPr id="20508" name="Picture 43" descr="C:\dev\fips-head\org.faktorips.devtools.core.ui\icons\TableStructur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4302125"/>
            <a:ext cx="152400" cy="152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6CC7B9-CFFF-4B65-BBE6-31686FB12DB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522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Bildschirmpräsentation (4:3)</PresentationFormat>
  <Paragraphs>219</Paragraphs>
  <Slides>14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Master - ConVista General </vt:lpstr>
      <vt:lpstr>Inhalt - Modellierung &amp; Produktdefinition</vt:lpstr>
      <vt:lpstr>Beispiel: Tarifzonentabelle</vt:lpstr>
      <vt:lpstr>Demo: Einführung Tarifzonentabelle</vt:lpstr>
      <vt:lpstr>Übungen zu Kapitel III.D.1</vt:lpstr>
      <vt:lpstr>Inhalt - Modellierung &amp; Produktdefinition</vt:lpstr>
      <vt:lpstr>Beitragsberechnung für die Grunddeckungen</vt:lpstr>
      <vt:lpstr>Tariftabelle für die Grundeckungen der      Hausratprodukte</vt:lpstr>
      <vt:lpstr>Trennung der Tabelle nach Produkt</vt:lpstr>
      <vt:lpstr>Abbildung im Modell</vt:lpstr>
      <vt:lpstr>Im generierten Code hängt die Beziehung an der Anpassungsstufe.</vt:lpstr>
      <vt:lpstr>Demo: Tariftabellen für die Hausratprodukte</vt:lpstr>
      <vt:lpstr>Umsetzung der Beitragsberechnung</vt:lpstr>
      <vt:lpstr>Demo: Umsetzung der Beitragsberechnung</vt:lpstr>
      <vt:lpstr>Übungen zu Kapitel III.D.2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1628</cp:revision>
  <cp:lastPrinted>2012-11-19T11:42:38Z</cp:lastPrinted>
  <dcterms:created xsi:type="dcterms:W3CDTF">2005-03-22T09:36:15Z</dcterms:created>
  <dcterms:modified xsi:type="dcterms:W3CDTF">2013-05-17T12:10:27Z</dcterms:modified>
  <cp:category>Master</cp:category>
  <cp:contentStatus>RELEASED</cp:contentStatus>
</cp:coreProperties>
</file>