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428" r:id="rId2"/>
    <p:sldId id="429" r:id="rId3"/>
    <p:sldId id="430" r:id="rId4"/>
    <p:sldId id="431" r:id="rId5"/>
    <p:sldId id="432" r:id="rId6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28"/>
            <p14:sldId id="429"/>
            <p14:sldId id="430"/>
            <p14:sldId id="431"/>
            <p14:sldId id="4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88" d="100"/>
          <a:sy n="88" d="100"/>
        </p:scale>
        <p:origin x="-1142" y="-62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246559C-FC1A-404F-A8AB-76DC7F87C0B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2F44C90-5CB7-448F-AAF5-B7206B35F77C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C66796F-2262-49A0-8852-F080F733A627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07F8651-35C6-4CC8-90DB-6EE10284C05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9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1"/>
            <a:ext cx="8639520" cy="900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AE60D-7136-4F1C-B883-5373E81C96E0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8"/>
          </p:nvPr>
        </p:nvSpPr>
        <p:spPr>
          <a:xfrm>
            <a:off x="776288" y="6678613"/>
            <a:ext cx="2895600" cy="179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BFFEE-0ACA-45E5-991C-3F636E59A192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706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9E63B7B-3845-4A9C-92D9-43567A6527B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86A7219-899B-4060-A3E7-B5F623697A0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III.E-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674A041-0A0C-40C8-AE31-B8413E50452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4C9FC74-F4E5-4300-9FB8-F9BFF371C14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16BAD71-6375-42E4-912E-C8F4172248E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8A87F6F-489E-4959-A47F-8AA90A38F76C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2B79128-11F3-4F70-BD8A-59583365F05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46EB710-88AE-4983-B151-053DAB19745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4FED739-4521-4007-A785-763B302D3D0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905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048893-74DA-46A6-BFBC-44330F1FA4CC}" type="datetime1">
              <a:rPr lang="de-DE" smtClean="0"/>
              <a:t>17.05.2013</a:t>
            </a:fld>
            <a:endParaRPr lang="de-DE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48755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III.E Verwendung von Aufzählungen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4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Aufzählung Zahlweise: Modell und Produktseite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248056" y="1669916"/>
            <a:ext cx="2764010" cy="2463718"/>
            <a:chOff x="254719" y="1638296"/>
            <a:chExt cx="3600000" cy="2323340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9"/>
              <a:ext cx="3600000" cy="19534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Zahlweise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20284"/>
              </p:ext>
            </p:extLst>
          </p:nvPr>
        </p:nvGraphicFramePr>
        <p:xfrm>
          <a:off x="1259059" y="2091973"/>
          <a:ext cx="2742003" cy="20118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5775"/>
                <a:gridCol w="1244014"/>
                <a:gridCol w="1012214"/>
              </a:tblGrid>
              <a:tr h="63529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Id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Anzahl Zahlungen</a:t>
                      </a:r>
                      <a:r>
                        <a:rPr lang="de-DE" sz="1200" baseline="0" dirty="0" smtClean="0"/>
                        <a:t> pro Jahr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Jährlich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Halbjährlich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Quartalsweise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Monatlich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Einmalig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&lt;null&gt;</a:t>
                      </a:r>
                      <a:endParaRPr lang="de-DE" sz="1200" dirty="0"/>
                    </a:p>
                  </a:txBody>
                  <a:tcPr marT="45733" marB="45733"/>
                </a:tc>
              </a:tr>
            </a:tbl>
          </a:graphicData>
        </a:graphic>
      </p:graphicFrame>
      <p:cxnSp>
        <p:nvCxnSpPr>
          <p:cNvPr id="11" name="Gerade Verbindung 10"/>
          <p:cNvCxnSpPr/>
          <p:nvPr/>
        </p:nvCxnSpPr>
        <p:spPr bwMode="auto">
          <a:xfrm>
            <a:off x="5304108" y="1520416"/>
            <a:ext cx="0" cy="46085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1789569" y="1268760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832140" y="127204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Produkt</a:t>
            </a:r>
          </a:p>
        </p:txBody>
      </p:sp>
      <p:sp>
        <p:nvSpPr>
          <p:cNvPr id="14" name="Nach rechts gekrümmter Pfeil 13"/>
          <p:cNvSpPr/>
          <p:nvPr/>
        </p:nvSpPr>
        <p:spPr bwMode="auto">
          <a:xfrm>
            <a:off x="335556" y="3032956"/>
            <a:ext cx="576064" cy="1836204"/>
          </a:xfrm>
          <a:prstGeom prst="curvedRightArrow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83628" y="4509120"/>
            <a:ext cx="4176463" cy="2016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1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enum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Zahlweise {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/**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generated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*/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1000" i="1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JAEHRLICH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"j"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err="1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jaehrlich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de-DE" sz="1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Integer(1)), </a:t>
            </a: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/**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generated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*/</a:t>
            </a:r>
            <a:endParaRPr lang="de-DE" sz="10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1000" i="1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HALBJAEHRLICH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"h"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err="1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halbjaehrlich</a:t>
            </a:r>
            <a:r>
              <a:rPr lang="de-DE" sz="1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de-DE" sz="1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Integer(2)), </a:t>
            </a: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…</a:t>
            </a:r>
          </a:p>
          <a:p>
            <a:pPr defTabSz="357188">
              <a:lnSpc>
                <a:spcPct val="115000"/>
              </a:lnSpc>
              <a:spcAft>
                <a:spcPts val="0"/>
              </a:spcAft>
            </a:pPr>
            <a:r>
              <a:rPr lang="de-DE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de-DE" sz="10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941969" y="4190196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Java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515B1-FFBE-4443-BF17-D13AF5EAAE2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III.E-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0970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Demo: Aufzählung Zahlweise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251520" y="1268760"/>
            <a:ext cx="8640762" cy="5003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 Aufzählungstyp Zahlweise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Generierten </a:t>
            </a:r>
            <a:r>
              <a:rPr lang="de-DE" dirty="0" err="1" smtClean="0"/>
              <a:t>Sourcecode</a:t>
            </a:r>
            <a:r>
              <a:rPr lang="de-DE" dirty="0" smtClean="0"/>
              <a:t> anschauen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Im Hausratvertrag das Attribut Zahlweise auf diesen Datentyp ändern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Im Hausratvertrag berechnetes Attribut (</a:t>
            </a:r>
            <a:r>
              <a:rPr lang="de-DE" dirty="0" err="1" smtClean="0"/>
              <a:t>cached</a:t>
            </a:r>
            <a:r>
              <a:rPr lang="de-DE" dirty="0" smtClean="0"/>
              <a:t>) „</a:t>
            </a:r>
            <a:r>
              <a:rPr lang="de-DE" dirty="0" err="1" smtClean="0"/>
              <a:t>beitragGemaessZahlweise</a:t>
            </a:r>
            <a:r>
              <a:rPr lang="de-DE" dirty="0" smtClean="0"/>
              <a:t>“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Im Hausratvertrag Methode </a:t>
            </a:r>
            <a:r>
              <a:rPr lang="de-DE" dirty="0" err="1" smtClean="0"/>
              <a:t>berechneBeitragGemaessZahlweise</a:t>
            </a:r>
            <a:r>
              <a:rPr lang="de-DE" dirty="0" smtClean="0"/>
              <a:t>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In der Java Klasse implementieren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Test für die Beitragsberechnung erweitern.</a:t>
            </a:r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547657-EC85-4FBC-8B2B-978331C5CC8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III.E-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2958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947996" y="1816266"/>
            <a:ext cx="2764010" cy="1584176"/>
            <a:chOff x="254719" y="1638296"/>
            <a:chExt cx="3600000" cy="2580947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008177"/>
              <a:ext cx="3600000" cy="2211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Risikoklasse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32596"/>
              </p:ext>
            </p:extLst>
          </p:nvPr>
        </p:nvGraphicFramePr>
        <p:xfrm>
          <a:off x="970003" y="2086930"/>
          <a:ext cx="2742003" cy="12879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3870"/>
                <a:gridCol w="1818133"/>
              </a:tblGrid>
              <a:tr h="38816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 smtClean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  <a:tr h="224944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Aufzählung Risikoklasse: Modell und Produktseite</a:t>
            </a:r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 bwMode="auto">
          <a:xfrm>
            <a:off x="4527043" y="1520416"/>
            <a:ext cx="0" cy="46085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1489509" y="1268760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532080" y="127204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Produkt</a:t>
            </a:r>
          </a:p>
        </p:txBody>
      </p:sp>
      <p:sp>
        <p:nvSpPr>
          <p:cNvPr id="14" name="Nach rechts gekrümmter Pfeil 13"/>
          <p:cNvSpPr/>
          <p:nvPr/>
        </p:nvSpPr>
        <p:spPr bwMode="auto">
          <a:xfrm>
            <a:off x="179512" y="3032956"/>
            <a:ext cx="576064" cy="1836204"/>
          </a:xfrm>
          <a:prstGeom prst="curvedRightArrow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49821" y="4509121"/>
            <a:ext cx="3362139" cy="1619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normAutofit lnSpcReduction="10000"/>
          </a:bodyPr>
          <a:lstStyle/>
          <a:p>
            <a:pPr defTabSz="357188"/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Risikoklasse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{</a:t>
            </a:r>
          </a:p>
          <a:p>
            <a:pPr defTabSz="357188"/>
            <a:endParaRPr lang="de-DE" sz="1000" dirty="0" smtClean="0">
              <a:solidFill>
                <a:srgbClr val="FFFFFF"/>
              </a:solidFill>
              <a:latin typeface="Consolas"/>
            </a:endParaRP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</a:rPr>
              <a:t>generated</a:t>
            </a:r>
            <a:endParaRPr lang="de-DE" sz="1000" b="1" dirty="0" smtClean="0">
              <a:solidFill>
                <a:srgbClr val="7F9FBF"/>
              </a:solidFill>
              <a:latin typeface="Consolas"/>
            </a:endParaRP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pPr defTabSz="357188"/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000" b="1" dirty="0" err="1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357188"/>
            <a:endParaRPr lang="de-DE" sz="1000" dirty="0" smtClean="0">
              <a:solidFill>
                <a:srgbClr val="FFFFFF"/>
              </a:solidFill>
              <a:latin typeface="Consolas"/>
            </a:endParaRP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de-DE" sz="1000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de-DE" sz="1000" b="1" dirty="0" err="1" smtClean="0">
                <a:solidFill>
                  <a:srgbClr val="7F9FBF"/>
                </a:solidFill>
                <a:latin typeface="Consolas"/>
              </a:rPr>
              <a:t>generated</a:t>
            </a:r>
            <a:endParaRPr lang="de-DE" sz="1000" b="1" dirty="0" smtClean="0">
              <a:solidFill>
                <a:srgbClr val="7F9FBF"/>
              </a:solidFill>
              <a:latin typeface="Consolas"/>
            </a:endParaRPr>
          </a:p>
          <a:p>
            <a:pPr defTabSz="357188"/>
            <a:r>
              <a:rPr lang="de-DE" sz="1000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pPr defTabSz="357188"/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000" b="1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0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1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641909" y="4077072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Java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4860032" y="1766352"/>
            <a:ext cx="3506155" cy="2058319"/>
            <a:chOff x="254719" y="1638296"/>
            <a:chExt cx="3600000" cy="2580947"/>
          </a:xfrm>
        </p:grpSpPr>
        <p:sp>
          <p:nvSpPr>
            <p:cNvPr id="16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7"/>
              <a:ext cx="3600000" cy="2211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Risikoklasse</a:t>
              </a:r>
              <a:r>
                <a:rPr lang="en-US" sz="1200" dirty="0" smtClean="0">
                  <a:solidFill>
                    <a:srgbClr val="FFFFFF"/>
                  </a:solidFill>
                </a:rPr>
                <a:t>’</a:t>
              </a:r>
            </a:p>
          </p:txBody>
        </p:sp>
      </p:grp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77587"/>
              </p:ext>
            </p:extLst>
          </p:nvPr>
        </p:nvGraphicFramePr>
        <p:xfrm>
          <a:off x="4868113" y="2061334"/>
          <a:ext cx="3498074" cy="17633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180"/>
                <a:gridCol w="2946894"/>
              </a:tblGrid>
              <a:tr h="46074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32564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Ständig bewohntes Einfamilienhaus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32564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20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Ständig bewohntes Mehrfamilienhaus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32564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30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Ständig bewohntes Ferienhaus</a:t>
                      </a:r>
                      <a:endParaRPr lang="de-DE" sz="1200" dirty="0"/>
                    </a:p>
                  </a:txBody>
                  <a:tcPr marT="45733" marB="45733"/>
                </a:tc>
              </a:tr>
              <a:tr h="32564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40</a:t>
                      </a:r>
                      <a:endParaRPr lang="de-DE" sz="1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Zweitwohnung</a:t>
                      </a:r>
                      <a:endParaRPr lang="de-DE" sz="12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4860032" y="4507201"/>
            <a:ext cx="3506155" cy="1621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normAutofit/>
          </a:bodyPr>
          <a:lstStyle/>
          <a:p>
            <a:pPr defTabSz="357188"/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&lt;?xml version="1.0" encoding="UTF-8"?&gt;</a:t>
            </a:r>
          </a:p>
          <a:p>
            <a:pPr defTabSz="357188"/>
            <a:endParaRPr lang="en-US" sz="1000" dirty="0">
              <a:solidFill>
                <a:srgbClr val="7F0055"/>
              </a:solidFill>
              <a:latin typeface="Consolas"/>
            </a:endParaRPr>
          </a:p>
          <a:p>
            <a:pPr defTabSz="357188"/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&lt;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EnumContent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enumType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="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</a:rPr>
              <a:t>hausrat.Risikoklasse</a:t>
            </a:r>
            <a:r>
              <a:rPr lang="en-US" sz="1000" dirty="0" smtClean="0">
                <a:solidFill>
                  <a:srgbClr val="7F0055"/>
                </a:solidFill>
                <a:latin typeface="Consolas"/>
              </a:rPr>
              <a:t>“</a:t>
            </a:r>
          </a:p>
          <a:p>
            <a:pPr defTabSz="357188"/>
            <a:endParaRPr lang="en-US" sz="1000" dirty="0">
              <a:solidFill>
                <a:srgbClr val="7F0055"/>
              </a:solidFill>
              <a:latin typeface="Consolas"/>
              <a:ea typeface="Calibri"/>
              <a:cs typeface="Times New Roman"/>
            </a:endParaRPr>
          </a:p>
          <a:p>
            <a:pPr defTabSz="357188"/>
            <a:r>
              <a:rPr lang="en-US" sz="1000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…</a:t>
            </a:r>
          </a:p>
          <a:p>
            <a:pPr defTabSz="357188"/>
            <a:endParaRPr lang="en-US" sz="1000" dirty="0">
              <a:solidFill>
                <a:srgbClr val="7F0055"/>
              </a:solidFill>
              <a:latin typeface="Consolas"/>
              <a:ea typeface="Calibri"/>
              <a:cs typeface="Times New Roman"/>
            </a:endParaRPr>
          </a:p>
          <a:p>
            <a:pPr defTabSz="357188"/>
            <a:r>
              <a:rPr lang="en-US" sz="1000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000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EnumContent</a:t>
            </a:r>
            <a:r>
              <a:rPr lang="en-US" sz="1000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de-DE" sz="1100" dirty="0" smtClean="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868144" y="4077071"/>
            <a:ext cx="172819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357188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XML</a:t>
            </a:r>
          </a:p>
        </p:txBody>
      </p:sp>
      <p:sp>
        <p:nvSpPr>
          <p:cNvPr id="23" name="Nach rechts gekrümmter Pfeil 22"/>
          <p:cNvSpPr/>
          <p:nvPr/>
        </p:nvSpPr>
        <p:spPr bwMode="auto">
          <a:xfrm flipH="1">
            <a:off x="8438195" y="3032956"/>
            <a:ext cx="581533" cy="1836204"/>
          </a:xfrm>
          <a:prstGeom prst="curvedRightArrow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>
            <a:off x="3712006" y="2564904"/>
            <a:ext cx="16300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F7D52-2B6A-491A-BB52-AFC394B34CA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III.E-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4669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Demo: Aufzählung Risikoklasse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251520" y="1340768"/>
            <a:ext cx="8640762" cy="5003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 Aufzählungstyp Risikoklasse anlegen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Generierten </a:t>
            </a:r>
            <a:r>
              <a:rPr lang="de-DE" dirty="0" err="1" smtClean="0"/>
              <a:t>Sourcecode</a:t>
            </a:r>
            <a:r>
              <a:rPr lang="de-DE" dirty="0" smtClean="0"/>
              <a:t> und XML anschauen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Test anlegen</a:t>
            </a:r>
          </a:p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A53823-5487-4275-83A4-899CEC68079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III.E-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252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Bildschirmpräsentation 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Master - ConVista General </vt:lpstr>
      <vt:lpstr>Inhalt - Modellierung &amp; Produktdefinition</vt:lpstr>
      <vt:lpstr>Aufzählung Zahlweise: Modell und Produktseite</vt:lpstr>
      <vt:lpstr>Demo: Aufzählung Zahlweise</vt:lpstr>
      <vt:lpstr>Aufzählung Risikoklasse: Modell und Produktseite</vt:lpstr>
      <vt:lpstr>Demo: Aufzählung Risikoklasse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1627</cp:revision>
  <cp:lastPrinted>2012-11-19T11:42:38Z</cp:lastPrinted>
  <dcterms:created xsi:type="dcterms:W3CDTF">2005-03-22T09:36:15Z</dcterms:created>
  <dcterms:modified xsi:type="dcterms:W3CDTF">2013-05-17T14:49:52Z</dcterms:modified>
  <cp:category>Master</cp:category>
  <cp:contentStatus>RELEASED</cp:contentStatus>
</cp:coreProperties>
</file>