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433" r:id="rId2"/>
    <p:sldId id="434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115" d="100"/>
          <a:sy n="115" d="100"/>
        </p:scale>
        <p:origin x="-1524" y="-114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50913" y="771525"/>
            <a:ext cx="4872037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0349" y="4705913"/>
            <a:ext cx="4943495" cy="442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36F17E0-72CE-4A72-A0B1-86BD3E596985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CB3001C-822E-4E3E-9983-625262E8B34B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1E71EE7-DD5C-4B3B-B3AE-761EF5A24D33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FF8BBCC-0EC8-4DFF-8FDC-3073D5B17AAC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33689E3-D579-4BA2-9132-B892ED4D7B52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C795232-1FD3-4085-9522-8F7E6AC6DC52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III.F-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D69E8C7-3CF4-4008-AF8E-FDE4EB372DA1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FC65E39-B0CD-436F-A692-B4A204F0EEF8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FAB0B50-413D-4DB5-A8B6-387593CD2D3E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0BE3E73-322C-429F-91B9-0AC758F5B917}" type="datetime1">
              <a:rPr lang="de-DE" smtClean="0"/>
              <a:t>17.05.2013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877DEB5-33CD-4B7D-948D-FCAD754C30FB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E661510-6339-40B4-B3FE-1C998C54867B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390B367-2C33-4535-9248-4484DA900BF4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D4BEAA-CD82-4C0B-99D2-8D8A776AA895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75742"/>
              </p:ext>
            </p:extLst>
          </p:nvPr>
        </p:nvGraphicFramePr>
        <p:xfrm>
          <a:off x="267793" y="1232756"/>
          <a:ext cx="6068403" cy="5084209"/>
        </p:xfrm>
        <a:graphic>
          <a:graphicData uri="http://schemas.openxmlformats.org/drawingml/2006/table">
            <a:tbl>
              <a:tblPr/>
              <a:tblGrid>
                <a:gridCol w="6068403"/>
              </a:tblGrid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907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2400" b="1" dirty="0" smtClean="0"/>
                        <a:t>III.F </a:t>
                      </a:r>
                      <a:r>
                        <a:rPr lang="de-DE" sz="2400" b="1" dirty="0" smtClean="0"/>
                        <a:t>Verwendung von </a:t>
                      </a:r>
                      <a:r>
                        <a:rPr lang="de-DE" sz="2400" b="1" dirty="0" smtClean="0"/>
                        <a:t>Formeln</a:t>
                      </a:r>
                      <a:endParaRPr lang="de-DE" sz="24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47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330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1025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b="0" dirty="0" smtClean="0"/>
                    </a:p>
                  </a:txBody>
                  <a:tcPr marL="89996" marR="89996" marT="53996" marB="5399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66781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B51AA-66D3-440C-9CDD-43C16808EFED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Demo: Beitragsberechnung für die Zusatzdeckungen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4053" y="1341438"/>
            <a:ext cx="7280275" cy="42449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Neues Attribute Jahresbasisbeitrag an der Zusatzdeckung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Formelsignatur an dem Zusatzdeckungstyp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smtClean="0"/>
              <a:t>Delegation von der Zusatzdeckung zum Zusatzdeckungstyp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endParaRPr lang="de-DE" dirty="0"/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 err="1" smtClean="0"/>
              <a:t>Berechnunsvorschriften</a:t>
            </a:r>
            <a:r>
              <a:rPr lang="de-DE" dirty="0" smtClean="0"/>
              <a:t> in den Zusatzdeckungen</a:t>
            </a:r>
            <a:endParaRPr lang="de-DE" dirty="0"/>
          </a:p>
          <a:p>
            <a:pPr marL="366798" lvl="2" indent="-285750">
              <a:spcAft>
                <a:spcPts val="1200"/>
              </a:spcAft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kumimoji="1" lang="de-DE" dirty="0" smtClean="0">
                <a:ea typeface="+mn-ea"/>
                <a:cs typeface="+mn-cs"/>
              </a:rPr>
              <a:t>			Fahrraddiebstahl </a:t>
            </a:r>
            <a:r>
              <a:rPr kumimoji="1" lang="de-DE" dirty="0">
                <a:ea typeface="+mn-ea"/>
                <a:cs typeface="+mn-cs"/>
              </a:rPr>
              <a:t>10% der Versicherungssumme</a:t>
            </a:r>
          </a:p>
          <a:p>
            <a:pPr marL="366798" lvl="2" indent="-285750">
              <a:spcAft>
                <a:spcPts val="1200"/>
              </a:spcAft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kumimoji="1" lang="de-DE" dirty="0" smtClean="0">
                <a:ea typeface="+mn-ea"/>
                <a:cs typeface="+mn-cs"/>
              </a:rPr>
              <a:t>			Überspannung </a:t>
            </a:r>
            <a:r>
              <a:rPr kumimoji="1" lang="de-DE" dirty="0">
                <a:ea typeface="+mn-ea"/>
                <a:cs typeface="+mn-cs"/>
              </a:rPr>
              <a:t>10EUR + 3% der Versicherungssumme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795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2F66E6-43EE-4EFF-A55A-46191D639311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3 und 4 zu Kapitel III.F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987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726255-449E-46E3-8058-CF8221BEED19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Fachliche Anforderungen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8069" y="1304925"/>
            <a:ext cx="7280275" cy="1893888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Erweiterung des Modells, so dass Zusatzdeckungen durch die Fachabteilung hinzugefügt werden können, ohne dass das Modell geändert werden muss.</a:t>
            </a:r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Jede Zusatzdeckung verfügt über eine eigene Versicherungssumme und einen eigenen Jahresbasisbeitrag. Die Versicherungssumme ergibt sich aus der im Vertrag vereinbarten Summe.</a:t>
            </a:r>
          </a:p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Beispiele: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34384" y="1670576"/>
            <a:ext cx="7281713" cy="84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677" tIns="34839" rIns="69677" bIns="34839" anchor="ctr"/>
          <a:lstStyle/>
          <a:p>
            <a:endParaRPr lang="de-DE">
              <a:solidFill>
                <a:srgbClr val="005596"/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63184"/>
              </p:ext>
            </p:extLst>
          </p:nvPr>
        </p:nvGraphicFramePr>
        <p:xfrm>
          <a:off x="377037" y="3536672"/>
          <a:ext cx="8425111" cy="15121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715"/>
                <a:gridCol w="3024336"/>
                <a:gridCol w="34380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Fahrraddiebstahl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Überspannung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Versicherungssumme</a:t>
                      </a:r>
                      <a:r>
                        <a:rPr lang="de-DE" sz="1400" baseline="0" dirty="0" smtClean="0"/>
                        <a:t> der Zusatzdeckung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1% der im Vertrag vereinbarten Summe,</a:t>
                      </a:r>
                      <a:r>
                        <a:rPr lang="de-DE" sz="1400" baseline="0" dirty="0" smtClean="0"/>
                        <a:t> maximal 5000 Euro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5% der im Vertrag vereinbarten</a:t>
                      </a:r>
                      <a:r>
                        <a:rPr lang="de-DE" sz="1400" baseline="0" dirty="0" smtClean="0"/>
                        <a:t> Summe. Keine Deckung</a:t>
                      </a:r>
                      <a:endParaRPr lang="de-DE" sz="1400" dirty="0"/>
                    </a:p>
                  </a:txBody>
                  <a:tcPr/>
                </a:tc>
              </a:tr>
              <a:tr h="62316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Jahresbasisbeitrag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10% der Versicherungssumme der Fahrraddiebstahldeckung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10 Euro + 3% der Versicherungssumme der Überspannungsdeckung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872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857EDB-517F-454C-956F-6E622B8610B8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 der Zusatzdeckungen</a:t>
            </a:r>
            <a:endParaRPr lang="de-DE" dirty="0"/>
          </a:p>
        </p:txBody>
      </p:sp>
      <p:grpSp>
        <p:nvGrpSpPr>
          <p:cNvPr id="4" name="Gruppieren 17"/>
          <p:cNvGrpSpPr>
            <a:grpSpLocks/>
          </p:cNvGrpSpPr>
          <p:nvPr/>
        </p:nvGrpSpPr>
        <p:grpSpPr bwMode="auto">
          <a:xfrm>
            <a:off x="260545" y="3520167"/>
            <a:ext cx="2027237" cy="881582"/>
            <a:chOff x="254719" y="1019700"/>
            <a:chExt cx="3600000" cy="3947717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2376218"/>
              <a:ext cx="3600000" cy="25911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smtClean="0">
                  <a:solidFill>
                    <a:srgbClr val="005596"/>
                  </a:solidFill>
                </a:rPr>
                <a:t>/</a:t>
              </a:r>
              <a:r>
                <a:rPr lang="en-US" sz="1000" dirty="0" err="1" smtClean="0">
                  <a:solidFill>
                    <a:srgbClr val="005596"/>
                  </a:solidFill>
                </a:rPr>
                <a:t>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: Money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HausratZusatzdeckung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uppieren 21"/>
          <p:cNvGrpSpPr>
            <a:grpSpLocks/>
          </p:cNvGrpSpPr>
          <p:nvPr/>
        </p:nvGrpSpPr>
        <p:grpSpPr bwMode="auto">
          <a:xfrm>
            <a:off x="2703706" y="3520167"/>
            <a:ext cx="2242121" cy="881582"/>
            <a:chOff x="254719" y="1410245"/>
            <a:chExt cx="3600000" cy="3364705"/>
          </a:xfrm>
        </p:grpSpPr>
        <p:sp>
          <p:nvSpPr>
            <p:cNvPr id="8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566432"/>
              <a:ext cx="3600000" cy="22085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: Decimal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: Money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smtClean="0">
                  <a:solidFill>
                    <a:srgbClr val="FFFFFF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FFF"/>
                  </a:solidFill>
                </a:rPr>
                <a:t>HausratZusatzdeckungstyp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feld 29"/>
          <p:cNvSpPr txBox="1">
            <a:spLocks noChangeArrowheads="1"/>
          </p:cNvSpPr>
          <p:nvPr/>
        </p:nvSpPr>
        <p:spPr bwMode="auto">
          <a:xfrm>
            <a:off x="2557657" y="3956729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13" name="Textfeld 52"/>
          <p:cNvSpPr txBox="1">
            <a:spLocks noChangeArrowheads="1"/>
          </p:cNvSpPr>
          <p:nvPr/>
        </p:nvSpPr>
        <p:spPr bwMode="auto">
          <a:xfrm>
            <a:off x="2298895" y="3951967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15" name="Gerade Verbindung 57"/>
          <p:cNvCxnSpPr>
            <a:cxnSpLocks noChangeShapeType="1"/>
            <a:stCxn id="5" idx="3"/>
            <a:endCxn id="8" idx="1"/>
          </p:cNvCxnSpPr>
          <p:nvPr/>
        </p:nvCxnSpPr>
        <p:spPr bwMode="auto">
          <a:xfrm>
            <a:off x="2287782" y="4112423"/>
            <a:ext cx="415924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6" name="Gruppieren 17"/>
          <p:cNvGrpSpPr>
            <a:grpSpLocks/>
          </p:cNvGrpSpPr>
          <p:nvPr/>
        </p:nvGrpSpPr>
        <p:grpSpPr bwMode="auto">
          <a:xfrm>
            <a:off x="262132" y="2133497"/>
            <a:ext cx="2027237" cy="590550"/>
            <a:chOff x="254719" y="1019700"/>
            <a:chExt cx="3600000" cy="2644478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376218"/>
              <a:ext cx="3600000" cy="128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>
                <a:solidFill>
                  <a:srgbClr val="005596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HausratVertrag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uppieren 21"/>
          <p:cNvGrpSpPr>
            <a:grpSpLocks/>
          </p:cNvGrpSpPr>
          <p:nvPr/>
        </p:nvGrpSpPr>
        <p:grpSpPr bwMode="auto">
          <a:xfrm>
            <a:off x="2705293" y="2133497"/>
            <a:ext cx="2240533" cy="590550"/>
            <a:chOff x="254719" y="1410245"/>
            <a:chExt cx="3600000" cy="2253933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566432"/>
              <a:ext cx="3600000" cy="10977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>
                  <a:solidFill>
                    <a:srgbClr val="005596"/>
                  </a:solidFill>
                </a:rPr>
                <a:t>p</a:t>
              </a:r>
              <a:r>
                <a:rPr lang="en-US" sz="1000" dirty="0" err="1" smtClean="0">
                  <a:solidFill>
                    <a:srgbClr val="005596"/>
                  </a:solidFill>
                </a:rPr>
                <a:t>roduktname</a:t>
              </a:r>
              <a:r>
                <a:rPr lang="en-US" sz="1000" dirty="0" smtClean="0">
                  <a:solidFill>
                    <a:srgbClr val="005596"/>
                  </a:solidFill>
                </a:rPr>
                <a:t>: String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HausratProdukt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Textfeld 29"/>
          <p:cNvSpPr txBox="1">
            <a:spLocks noChangeArrowheads="1"/>
          </p:cNvSpPr>
          <p:nvPr/>
        </p:nvSpPr>
        <p:spPr bwMode="auto">
          <a:xfrm>
            <a:off x="2559244" y="2570059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25" name="Textfeld 52"/>
          <p:cNvSpPr txBox="1">
            <a:spLocks noChangeArrowheads="1"/>
          </p:cNvSpPr>
          <p:nvPr/>
        </p:nvSpPr>
        <p:spPr bwMode="auto">
          <a:xfrm>
            <a:off x="2300482" y="2565297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27" name="Gerade Verbindung 57"/>
          <p:cNvCxnSpPr>
            <a:cxnSpLocks noChangeShapeType="1"/>
            <a:stCxn id="17" idx="3"/>
            <a:endCxn id="20" idx="1"/>
          </p:cNvCxnSpPr>
          <p:nvPr/>
        </p:nvCxnSpPr>
        <p:spPr bwMode="auto">
          <a:xfrm>
            <a:off x="2289369" y="2580237"/>
            <a:ext cx="415924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Gerade Verbindung mit Pfeil 28"/>
          <p:cNvCxnSpPr>
            <a:stCxn id="6" idx="0"/>
            <a:endCxn id="49" idx="2"/>
          </p:cNvCxnSpPr>
          <p:nvPr/>
        </p:nvCxnSpPr>
        <p:spPr bwMode="auto">
          <a:xfrm flipH="1" flipV="1">
            <a:off x="1261393" y="3071782"/>
            <a:ext cx="12771" cy="448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Gerade Verbindung mit Pfeil 32"/>
          <p:cNvCxnSpPr/>
          <p:nvPr/>
        </p:nvCxnSpPr>
        <p:spPr bwMode="auto">
          <a:xfrm flipH="1" flipV="1">
            <a:off x="3851919" y="3071782"/>
            <a:ext cx="1" cy="448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4" name="Textfeld 52"/>
          <p:cNvSpPr txBox="1">
            <a:spLocks noChangeArrowheads="1"/>
          </p:cNvSpPr>
          <p:nvPr/>
        </p:nvSpPr>
        <p:spPr bwMode="auto">
          <a:xfrm>
            <a:off x="1275820" y="3348232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35" name="Textfeld 52"/>
          <p:cNvSpPr txBox="1">
            <a:spLocks noChangeArrowheads="1"/>
          </p:cNvSpPr>
          <p:nvPr/>
        </p:nvSpPr>
        <p:spPr bwMode="auto">
          <a:xfrm>
            <a:off x="3718913" y="3348232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28" name="Ellipse 27"/>
          <p:cNvSpPr>
            <a:spLocks noChangeAspect="1"/>
          </p:cNvSpPr>
          <p:nvPr/>
        </p:nvSpPr>
        <p:spPr bwMode="auto">
          <a:xfrm>
            <a:off x="275573" y="217696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1" name="Ellipse 30"/>
          <p:cNvSpPr>
            <a:spLocks noChangeAspect="1"/>
          </p:cNvSpPr>
          <p:nvPr/>
        </p:nvSpPr>
        <p:spPr bwMode="auto">
          <a:xfrm>
            <a:off x="280286" y="356517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2" name="Ellipse 31"/>
          <p:cNvSpPr>
            <a:spLocks noChangeAspect="1"/>
          </p:cNvSpPr>
          <p:nvPr/>
        </p:nvSpPr>
        <p:spPr bwMode="auto">
          <a:xfrm>
            <a:off x="2766412" y="2176218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36" name="Ellipse 35"/>
          <p:cNvSpPr>
            <a:spLocks noChangeAspect="1"/>
          </p:cNvSpPr>
          <p:nvPr/>
        </p:nvSpPr>
        <p:spPr bwMode="auto">
          <a:xfrm>
            <a:off x="2705294" y="356363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49" name="Raute 48"/>
          <p:cNvSpPr/>
          <p:nvPr>
            <p:custDataLst>
              <p:tags r:id="rId1"/>
            </p:custDataLst>
          </p:nvPr>
        </p:nvSpPr>
        <p:spPr bwMode="gray">
          <a:xfrm>
            <a:off x="1131677" y="2724047"/>
            <a:ext cx="259431" cy="347735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50" name="Raute 49"/>
          <p:cNvSpPr/>
          <p:nvPr>
            <p:custDataLst>
              <p:tags r:id="rId2"/>
            </p:custDataLst>
          </p:nvPr>
        </p:nvSpPr>
        <p:spPr bwMode="gray">
          <a:xfrm>
            <a:off x="3718913" y="2731703"/>
            <a:ext cx="259431" cy="347735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70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2479C8-CD54-44EA-9D6D-4A6A79B39777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 der Zusatzdeckungen mit Produktbausteinen</a:t>
            </a:r>
            <a:endParaRPr lang="de-DE" dirty="0"/>
          </a:p>
        </p:txBody>
      </p:sp>
      <p:grpSp>
        <p:nvGrpSpPr>
          <p:cNvPr id="4" name="Gruppieren 17"/>
          <p:cNvGrpSpPr>
            <a:grpSpLocks/>
          </p:cNvGrpSpPr>
          <p:nvPr/>
        </p:nvGrpSpPr>
        <p:grpSpPr bwMode="auto">
          <a:xfrm>
            <a:off x="260545" y="3520167"/>
            <a:ext cx="2027237" cy="881582"/>
            <a:chOff x="254719" y="1019700"/>
            <a:chExt cx="3600000" cy="3947717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54719" y="2376218"/>
              <a:ext cx="3600000" cy="25911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smtClean="0">
                  <a:solidFill>
                    <a:srgbClr val="005596"/>
                  </a:solidFill>
                </a:rPr>
                <a:t>/</a:t>
              </a:r>
              <a:r>
                <a:rPr lang="en-US" sz="1000" dirty="0" err="1" smtClean="0">
                  <a:solidFill>
                    <a:srgbClr val="005596"/>
                  </a:solidFill>
                </a:rPr>
                <a:t>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: Money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HausratZusatzdeckung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uppieren 21"/>
          <p:cNvGrpSpPr>
            <a:grpSpLocks/>
          </p:cNvGrpSpPr>
          <p:nvPr/>
        </p:nvGrpSpPr>
        <p:grpSpPr bwMode="auto">
          <a:xfrm>
            <a:off x="2703706" y="3520167"/>
            <a:ext cx="2242121" cy="881582"/>
            <a:chOff x="254719" y="1410245"/>
            <a:chExt cx="3600000" cy="3364705"/>
          </a:xfrm>
        </p:grpSpPr>
        <p:sp>
          <p:nvSpPr>
            <p:cNvPr id="8" name="Rectangle 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54719" y="2566432"/>
              <a:ext cx="3600000" cy="22085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: Decimal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: Money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smtClean="0">
                  <a:solidFill>
                    <a:srgbClr val="FFFFFF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FFF"/>
                  </a:solidFill>
                </a:rPr>
                <a:t>HausratZusatzdeckungstyp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feld 29"/>
          <p:cNvSpPr txBox="1">
            <a:spLocks noChangeArrowheads="1"/>
          </p:cNvSpPr>
          <p:nvPr/>
        </p:nvSpPr>
        <p:spPr bwMode="auto">
          <a:xfrm>
            <a:off x="2557657" y="3956729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13" name="Textfeld 52"/>
          <p:cNvSpPr txBox="1">
            <a:spLocks noChangeArrowheads="1"/>
          </p:cNvSpPr>
          <p:nvPr/>
        </p:nvSpPr>
        <p:spPr bwMode="auto">
          <a:xfrm>
            <a:off x="2298895" y="3951967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15" name="Gerade Verbindung 57"/>
          <p:cNvCxnSpPr>
            <a:cxnSpLocks noChangeShapeType="1"/>
            <a:stCxn id="5" idx="3"/>
            <a:endCxn id="8" idx="1"/>
          </p:cNvCxnSpPr>
          <p:nvPr/>
        </p:nvCxnSpPr>
        <p:spPr bwMode="auto">
          <a:xfrm>
            <a:off x="2287782" y="4112423"/>
            <a:ext cx="415924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6" name="Gruppieren 17"/>
          <p:cNvGrpSpPr>
            <a:grpSpLocks/>
          </p:cNvGrpSpPr>
          <p:nvPr/>
        </p:nvGrpSpPr>
        <p:grpSpPr bwMode="auto">
          <a:xfrm>
            <a:off x="262132" y="2133497"/>
            <a:ext cx="2027237" cy="590550"/>
            <a:chOff x="254719" y="1019700"/>
            <a:chExt cx="3600000" cy="2644478"/>
          </a:xfrm>
        </p:grpSpPr>
        <p:sp>
          <p:nvSpPr>
            <p:cNvPr id="17" name="Rectangle 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719" y="2376218"/>
              <a:ext cx="3600000" cy="128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>
                <a:solidFill>
                  <a:srgbClr val="005596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HausratVertrag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uppieren 21"/>
          <p:cNvGrpSpPr>
            <a:grpSpLocks/>
          </p:cNvGrpSpPr>
          <p:nvPr/>
        </p:nvGrpSpPr>
        <p:grpSpPr bwMode="auto">
          <a:xfrm>
            <a:off x="2705293" y="2133497"/>
            <a:ext cx="2240533" cy="590550"/>
            <a:chOff x="254719" y="1410245"/>
            <a:chExt cx="3600000" cy="2253933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2566432"/>
              <a:ext cx="3600000" cy="10977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>
                  <a:solidFill>
                    <a:srgbClr val="005596"/>
                  </a:solidFill>
                </a:rPr>
                <a:t>p</a:t>
              </a:r>
              <a:r>
                <a:rPr lang="en-US" sz="1000" dirty="0" err="1" smtClean="0">
                  <a:solidFill>
                    <a:srgbClr val="005596"/>
                  </a:solidFill>
                </a:rPr>
                <a:t>roduktname</a:t>
              </a:r>
              <a:r>
                <a:rPr lang="en-US" sz="1000" dirty="0" smtClean="0">
                  <a:solidFill>
                    <a:srgbClr val="005596"/>
                  </a:solidFill>
                </a:rPr>
                <a:t>: String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HausratProdukt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Textfeld 29"/>
          <p:cNvSpPr txBox="1">
            <a:spLocks noChangeArrowheads="1"/>
          </p:cNvSpPr>
          <p:nvPr/>
        </p:nvSpPr>
        <p:spPr bwMode="auto">
          <a:xfrm>
            <a:off x="2559244" y="2570059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25" name="Textfeld 52"/>
          <p:cNvSpPr txBox="1">
            <a:spLocks noChangeArrowheads="1"/>
          </p:cNvSpPr>
          <p:nvPr/>
        </p:nvSpPr>
        <p:spPr bwMode="auto">
          <a:xfrm>
            <a:off x="2300482" y="2565297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27" name="Gerade Verbindung 57"/>
          <p:cNvCxnSpPr>
            <a:cxnSpLocks noChangeShapeType="1"/>
            <a:stCxn id="17" idx="3"/>
            <a:endCxn id="20" idx="1"/>
          </p:cNvCxnSpPr>
          <p:nvPr/>
        </p:nvCxnSpPr>
        <p:spPr bwMode="auto">
          <a:xfrm>
            <a:off x="2289369" y="2580237"/>
            <a:ext cx="415924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Gerade Verbindung mit Pfeil 28"/>
          <p:cNvCxnSpPr>
            <a:stCxn id="6" idx="0"/>
            <a:endCxn id="49" idx="2"/>
          </p:cNvCxnSpPr>
          <p:nvPr/>
        </p:nvCxnSpPr>
        <p:spPr bwMode="auto">
          <a:xfrm flipH="1" flipV="1">
            <a:off x="1261393" y="3071782"/>
            <a:ext cx="12771" cy="448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Gerade Verbindung mit Pfeil 32"/>
          <p:cNvCxnSpPr/>
          <p:nvPr/>
        </p:nvCxnSpPr>
        <p:spPr bwMode="auto">
          <a:xfrm flipH="1" flipV="1">
            <a:off x="3851919" y="3071782"/>
            <a:ext cx="1" cy="448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4" name="Textfeld 52"/>
          <p:cNvSpPr txBox="1">
            <a:spLocks noChangeArrowheads="1"/>
          </p:cNvSpPr>
          <p:nvPr/>
        </p:nvSpPr>
        <p:spPr bwMode="auto">
          <a:xfrm>
            <a:off x="1275820" y="3348232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 dirty="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35" name="Textfeld 52"/>
          <p:cNvSpPr txBox="1">
            <a:spLocks noChangeArrowheads="1"/>
          </p:cNvSpPr>
          <p:nvPr/>
        </p:nvSpPr>
        <p:spPr bwMode="auto">
          <a:xfrm>
            <a:off x="3718913" y="3348232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28" name="Ellipse 27"/>
          <p:cNvSpPr>
            <a:spLocks noChangeAspect="1"/>
          </p:cNvSpPr>
          <p:nvPr/>
        </p:nvSpPr>
        <p:spPr bwMode="auto">
          <a:xfrm>
            <a:off x="275573" y="217696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1" name="Ellipse 30"/>
          <p:cNvSpPr>
            <a:spLocks noChangeAspect="1"/>
          </p:cNvSpPr>
          <p:nvPr/>
        </p:nvSpPr>
        <p:spPr bwMode="auto">
          <a:xfrm>
            <a:off x="280286" y="356517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2" name="Ellipse 31"/>
          <p:cNvSpPr>
            <a:spLocks noChangeAspect="1"/>
          </p:cNvSpPr>
          <p:nvPr/>
        </p:nvSpPr>
        <p:spPr bwMode="auto">
          <a:xfrm>
            <a:off x="2766412" y="2176218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36" name="Ellipse 35"/>
          <p:cNvSpPr>
            <a:spLocks noChangeAspect="1"/>
          </p:cNvSpPr>
          <p:nvPr/>
        </p:nvSpPr>
        <p:spPr bwMode="auto">
          <a:xfrm>
            <a:off x="2705294" y="356363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grpSp>
        <p:nvGrpSpPr>
          <p:cNvPr id="37" name="Gruppieren 21"/>
          <p:cNvGrpSpPr>
            <a:grpSpLocks/>
          </p:cNvGrpSpPr>
          <p:nvPr/>
        </p:nvGrpSpPr>
        <p:grpSpPr bwMode="auto">
          <a:xfrm>
            <a:off x="6408204" y="3511176"/>
            <a:ext cx="2027238" cy="881582"/>
            <a:chOff x="254719" y="1410245"/>
            <a:chExt cx="3600000" cy="3364705"/>
          </a:xfrm>
        </p:grpSpPr>
        <p:sp>
          <p:nvSpPr>
            <p:cNvPr id="38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566432"/>
              <a:ext cx="3600000" cy="22085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=0.01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=5000EUR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410245"/>
              <a:ext cx="3600000" cy="115618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Fahrraddiebstahl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ruppieren 21"/>
          <p:cNvGrpSpPr>
            <a:grpSpLocks/>
          </p:cNvGrpSpPr>
          <p:nvPr/>
        </p:nvGrpSpPr>
        <p:grpSpPr bwMode="auto">
          <a:xfrm>
            <a:off x="6408204" y="4827082"/>
            <a:ext cx="2027238" cy="881582"/>
            <a:chOff x="254719" y="1410245"/>
            <a:chExt cx="3600000" cy="3364705"/>
          </a:xfrm>
        </p:grpSpPr>
        <p:sp>
          <p:nvSpPr>
            <p:cNvPr id="41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566432"/>
              <a:ext cx="3600000" cy="22085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=0.05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=null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42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Überspannung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Ellipse 42"/>
          <p:cNvSpPr>
            <a:spLocks noChangeAspect="1"/>
          </p:cNvSpPr>
          <p:nvPr/>
        </p:nvSpPr>
        <p:spPr bwMode="auto">
          <a:xfrm>
            <a:off x="6444208" y="3554641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44" name="Ellipse 43"/>
          <p:cNvSpPr>
            <a:spLocks noChangeAspect="1"/>
          </p:cNvSpPr>
          <p:nvPr/>
        </p:nvSpPr>
        <p:spPr bwMode="auto">
          <a:xfrm>
            <a:off x="6444208" y="4860169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grpSp>
        <p:nvGrpSpPr>
          <p:cNvPr id="45" name="Gruppieren 21"/>
          <p:cNvGrpSpPr>
            <a:grpSpLocks/>
          </p:cNvGrpSpPr>
          <p:nvPr/>
        </p:nvGrpSpPr>
        <p:grpSpPr bwMode="auto">
          <a:xfrm>
            <a:off x="6408204" y="2130456"/>
            <a:ext cx="2027238" cy="881582"/>
            <a:chOff x="254719" y="1410245"/>
            <a:chExt cx="3600000" cy="3364705"/>
          </a:xfrm>
        </p:grpSpPr>
        <p:sp>
          <p:nvSpPr>
            <p:cNvPr id="46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566432"/>
              <a:ext cx="3600000" cy="22085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Produktname</a:t>
              </a:r>
              <a:r>
                <a:rPr lang="en-US" sz="1000" dirty="0" smtClean="0">
                  <a:solidFill>
                    <a:srgbClr val="005596"/>
                  </a:solidFill>
                </a:rPr>
                <a:t> = “</a:t>
              </a:r>
              <a:r>
                <a:rPr lang="en-US" sz="1000" dirty="0" err="1" smtClean="0">
                  <a:solidFill>
                    <a:srgbClr val="005596"/>
                  </a:solidFill>
                </a:rPr>
                <a:t>Kompakt</a:t>
              </a:r>
              <a:r>
                <a:rPr lang="en-US" sz="1000" dirty="0" smtClean="0">
                  <a:solidFill>
                    <a:srgbClr val="005596"/>
                  </a:solidFill>
                </a:rPr>
                <a:t>”</a:t>
              </a: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47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410245"/>
              <a:ext cx="3600000" cy="115618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smtClean="0">
                  <a:solidFill>
                    <a:srgbClr val="FFFFFF"/>
                  </a:solidFill>
                </a:rPr>
                <a:t>HR-</a:t>
              </a:r>
              <a:r>
                <a:rPr lang="en-US" sz="1200" dirty="0" err="1" smtClean="0">
                  <a:solidFill>
                    <a:srgbClr val="FFFFFF"/>
                  </a:solidFill>
                </a:rPr>
                <a:t>Kompakt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8" name="Ellipse 47"/>
          <p:cNvSpPr>
            <a:spLocks noChangeAspect="1"/>
          </p:cNvSpPr>
          <p:nvPr/>
        </p:nvSpPr>
        <p:spPr bwMode="auto">
          <a:xfrm>
            <a:off x="6444208" y="2173921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49" name="Raute 48"/>
          <p:cNvSpPr/>
          <p:nvPr>
            <p:custDataLst>
              <p:tags r:id="rId1"/>
            </p:custDataLst>
          </p:nvPr>
        </p:nvSpPr>
        <p:spPr bwMode="gray">
          <a:xfrm>
            <a:off x="1131677" y="2724047"/>
            <a:ext cx="259431" cy="347735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50" name="Raute 49"/>
          <p:cNvSpPr/>
          <p:nvPr>
            <p:custDataLst>
              <p:tags r:id="rId2"/>
            </p:custDataLst>
          </p:nvPr>
        </p:nvSpPr>
        <p:spPr bwMode="gray">
          <a:xfrm>
            <a:off x="3718913" y="2731703"/>
            <a:ext cx="259431" cy="347735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cxnSp>
        <p:nvCxnSpPr>
          <p:cNvPr id="51" name="Gerade Verbindung mit Pfeil 58"/>
          <p:cNvCxnSpPr>
            <a:cxnSpLocks noChangeShapeType="1"/>
          </p:cNvCxnSpPr>
          <p:nvPr/>
        </p:nvCxnSpPr>
        <p:spPr bwMode="auto">
          <a:xfrm flipH="1">
            <a:off x="4948399" y="2542326"/>
            <a:ext cx="145980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53" name="Gerade Verbindung mit Pfeil 58"/>
          <p:cNvCxnSpPr>
            <a:cxnSpLocks noChangeShapeType="1"/>
          </p:cNvCxnSpPr>
          <p:nvPr/>
        </p:nvCxnSpPr>
        <p:spPr bwMode="auto">
          <a:xfrm flipH="1">
            <a:off x="4948399" y="3965405"/>
            <a:ext cx="145980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54" name="Gerade Verbindung mit Pfeil 58"/>
          <p:cNvCxnSpPr>
            <a:cxnSpLocks noChangeShapeType="1"/>
            <a:stCxn id="41" idx="1"/>
          </p:cNvCxnSpPr>
          <p:nvPr/>
        </p:nvCxnSpPr>
        <p:spPr bwMode="auto">
          <a:xfrm flipH="1" flipV="1">
            <a:off x="4949801" y="4372325"/>
            <a:ext cx="1458403" cy="10470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55" name="Textfeld 61"/>
          <p:cNvSpPr txBox="1">
            <a:spLocks noChangeArrowheads="1"/>
          </p:cNvSpPr>
          <p:nvPr/>
        </p:nvSpPr>
        <p:spPr bwMode="auto">
          <a:xfrm>
            <a:off x="5263580" y="2243702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rgbClr val="005596"/>
                </a:solidFill>
              </a:rPr>
              <a:t>&lt;&lt;</a:t>
            </a:r>
            <a:r>
              <a:rPr lang="de-DE" sz="800" dirty="0" err="1">
                <a:solidFill>
                  <a:srgbClr val="005596"/>
                </a:solidFill>
              </a:rPr>
              <a:t>instanceOf</a:t>
            </a:r>
            <a:r>
              <a:rPr lang="de-DE" sz="800" dirty="0">
                <a:solidFill>
                  <a:srgbClr val="005596"/>
                </a:solidFill>
              </a:rPr>
              <a:t>&gt;&gt;</a:t>
            </a:r>
          </a:p>
        </p:txBody>
      </p:sp>
      <p:sp>
        <p:nvSpPr>
          <p:cNvPr id="56" name="Textfeld 61"/>
          <p:cNvSpPr txBox="1">
            <a:spLocks noChangeArrowheads="1"/>
          </p:cNvSpPr>
          <p:nvPr/>
        </p:nvSpPr>
        <p:spPr bwMode="auto">
          <a:xfrm>
            <a:off x="5238424" y="3682001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rgbClr val="005596"/>
                </a:solidFill>
              </a:rPr>
              <a:t>&lt;&lt;</a:t>
            </a:r>
            <a:r>
              <a:rPr lang="de-DE" sz="800" dirty="0" err="1">
                <a:solidFill>
                  <a:srgbClr val="005596"/>
                </a:solidFill>
              </a:rPr>
              <a:t>instanceOf</a:t>
            </a:r>
            <a:r>
              <a:rPr lang="de-DE" sz="800" dirty="0">
                <a:solidFill>
                  <a:srgbClr val="005596"/>
                </a:solidFill>
              </a:rPr>
              <a:t>&gt;&gt;</a:t>
            </a:r>
          </a:p>
        </p:txBody>
      </p:sp>
      <p:sp>
        <p:nvSpPr>
          <p:cNvPr id="57" name="Textfeld 61"/>
          <p:cNvSpPr txBox="1">
            <a:spLocks noChangeArrowheads="1"/>
          </p:cNvSpPr>
          <p:nvPr/>
        </p:nvSpPr>
        <p:spPr bwMode="auto">
          <a:xfrm>
            <a:off x="4963488" y="4934751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rgbClr val="005596"/>
                </a:solidFill>
              </a:rPr>
              <a:t>&lt;&lt;</a:t>
            </a:r>
            <a:r>
              <a:rPr lang="de-DE" sz="800" dirty="0" err="1">
                <a:solidFill>
                  <a:srgbClr val="005596"/>
                </a:solidFill>
              </a:rPr>
              <a:t>instanceOf</a:t>
            </a:r>
            <a:r>
              <a:rPr lang="de-DE" sz="800" dirty="0">
                <a:solidFill>
                  <a:srgbClr val="005596"/>
                </a:solidFill>
              </a:rPr>
              <a:t>&gt;&gt;</a:t>
            </a:r>
          </a:p>
        </p:txBody>
      </p:sp>
      <p:cxnSp>
        <p:nvCxnSpPr>
          <p:cNvPr id="58" name="Gerade Verbindung 57"/>
          <p:cNvCxnSpPr/>
          <p:nvPr/>
        </p:nvCxnSpPr>
        <p:spPr bwMode="auto">
          <a:xfrm>
            <a:off x="5799535" y="1304379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feld 58"/>
          <p:cNvSpPr txBox="1"/>
          <p:nvPr/>
        </p:nvSpPr>
        <p:spPr>
          <a:xfrm>
            <a:off x="6312070" y="1333093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Konkrete Produkte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1619672" y="1345880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Modell</a:t>
            </a:r>
          </a:p>
        </p:txBody>
      </p:sp>
      <p:cxnSp>
        <p:nvCxnSpPr>
          <p:cNvPr id="61" name="Gerade Verbindung 60"/>
          <p:cNvCxnSpPr>
            <a:stCxn id="46" idx="2"/>
            <a:endCxn id="39" idx="0"/>
          </p:cNvCxnSpPr>
          <p:nvPr/>
        </p:nvCxnSpPr>
        <p:spPr bwMode="auto">
          <a:xfrm>
            <a:off x="7421823" y="3012038"/>
            <a:ext cx="0" cy="4991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winkelte Verbindung 62"/>
          <p:cNvCxnSpPr>
            <a:stCxn id="46" idx="3"/>
            <a:endCxn id="41" idx="3"/>
          </p:cNvCxnSpPr>
          <p:nvPr/>
        </p:nvCxnSpPr>
        <p:spPr bwMode="auto">
          <a:xfrm>
            <a:off x="8435442" y="2722713"/>
            <a:ext cx="12700" cy="2696626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Foliennummernplatzhalt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5512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AC9B28-A57E-438D-ACB9-F838EE3AE256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Demo: Anlegen der Zusatzdeckungen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51268"/>
              </p:ext>
            </p:extLst>
          </p:nvPr>
        </p:nvGraphicFramePr>
        <p:xfrm>
          <a:off x="431541" y="1916832"/>
          <a:ext cx="78128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4683"/>
                <a:gridCol w="2775463"/>
                <a:gridCol w="27527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HRD-Fahrraddiebstahl 2008-04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HDR-Überspannung</a:t>
                      </a:r>
                      <a:r>
                        <a:rPr lang="de-DE" sz="1400" baseline="0" dirty="0" smtClean="0"/>
                        <a:t> 2008-04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Fahrraddiebstahl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Überspannungsschutz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VersSummenFaktor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0,01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0,05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Maximale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VersSumme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3000 EUR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&lt;null&gt;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0867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5557B4-803C-4876-A7CF-D872D6D4DAED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1 und 2 zu Kapitel III.F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1871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DFC734-5D60-41D8-87FA-471F42A2B25D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Berechnungen mit der Faktor-IPS Formelsprache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0057" y="1304925"/>
            <a:ext cx="7280275" cy="4246563"/>
          </a:xfrm>
          <a:ln/>
        </p:spPr>
        <p:txBody>
          <a:bodyPr/>
          <a:lstStyle/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Einfache Berechnungsvorschriften, die ein Fachbereich unabhängig von einer Anwendungsentwicklung implementieren möchte, können in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Faktor-IPS </a:t>
            </a:r>
            <a:r>
              <a:rPr lang="de-DE" dirty="0"/>
              <a:t>mit Formelausdrücken angegeben werden.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Die Formelsprache ist an die Formelsprache von Excel angelehnt.</a:t>
            </a:r>
          </a:p>
          <a:p>
            <a:pPr marL="366798" indent="-285750">
              <a:spcAft>
                <a:spcPts val="1200"/>
              </a:spcAft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Um Formeln in einem Produktbaustein angeben zu können, muss in der Produktklasse des Bausteines eine Formelsignatur angegeben werden</a:t>
            </a:r>
            <a:r>
              <a:rPr lang="de-DE" dirty="0" smtClean="0"/>
              <a:t>.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23842"/>
              </p:ext>
            </p:extLst>
          </p:nvPr>
        </p:nvGraphicFramePr>
        <p:xfrm>
          <a:off x="746398" y="3932479"/>
          <a:ext cx="748883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9927"/>
                <a:gridCol w="2660352"/>
                <a:gridCol w="26385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Fahrraddiebstahl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Überspannung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Jahresbasisbeitrag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versSumme</a:t>
                      </a:r>
                      <a:r>
                        <a:rPr lang="de-DE" sz="1400" dirty="0" smtClean="0"/>
                        <a:t> * 0,01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30 EUR</a:t>
                      </a:r>
                      <a:r>
                        <a:rPr lang="de-DE" sz="1400" baseline="0" dirty="0" smtClean="0"/>
                        <a:t> + </a:t>
                      </a:r>
                      <a:r>
                        <a:rPr lang="de-DE" sz="1400" baseline="0" dirty="0" err="1" smtClean="0"/>
                        <a:t>versSumme</a:t>
                      </a:r>
                      <a:r>
                        <a:rPr lang="de-DE" sz="1400" baseline="0" dirty="0" smtClean="0"/>
                        <a:t> * 0,03</a:t>
                      </a:r>
                      <a:endParaRPr lang="de-DE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284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E8DA7E-0621-45A6-AB1D-80B7207B85F5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Berücksichtigung der Beitragsberechnung im Modell</a:t>
            </a:r>
          </a:p>
        </p:txBody>
      </p:sp>
      <p:grpSp>
        <p:nvGrpSpPr>
          <p:cNvPr id="4" name="Gruppieren 17"/>
          <p:cNvGrpSpPr>
            <a:grpSpLocks/>
          </p:cNvGrpSpPr>
          <p:nvPr/>
        </p:nvGrpSpPr>
        <p:grpSpPr bwMode="auto">
          <a:xfrm>
            <a:off x="280286" y="2384884"/>
            <a:ext cx="2027237" cy="1152128"/>
            <a:chOff x="254719" y="1019700"/>
            <a:chExt cx="3600000" cy="5159220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376218"/>
              <a:ext cx="3600000" cy="38027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200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smtClean="0">
                  <a:solidFill>
                    <a:srgbClr val="005596"/>
                  </a:solidFill>
                </a:rPr>
                <a:t>/</a:t>
              </a:r>
              <a:r>
                <a:rPr lang="en-US" sz="1000" dirty="0" err="1" smtClean="0">
                  <a:solidFill>
                    <a:srgbClr val="005596"/>
                  </a:solidFill>
                </a:rPr>
                <a:t>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b="1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 smtClean="0">
                  <a:solidFill>
                    <a:srgbClr val="005596"/>
                  </a:solidFill>
                </a:rPr>
                <a:t>berechneJahresbasisbeitrag</a:t>
              </a:r>
              <a:r>
                <a:rPr lang="en-US" sz="1000" b="1" dirty="0">
                  <a:solidFill>
                    <a:srgbClr val="005596"/>
                  </a:solidFill>
                </a:rPr>
                <a:t>()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HausratZusatzdeckung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uppieren 21"/>
          <p:cNvGrpSpPr>
            <a:grpSpLocks/>
          </p:cNvGrpSpPr>
          <p:nvPr/>
        </p:nvGrpSpPr>
        <p:grpSpPr bwMode="auto">
          <a:xfrm>
            <a:off x="2723447" y="2384884"/>
            <a:ext cx="2242121" cy="1152128"/>
            <a:chOff x="254719" y="1410245"/>
            <a:chExt cx="3600000" cy="4397289"/>
          </a:xfrm>
        </p:grpSpPr>
        <p:sp>
          <p:nvSpPr>
            <p:cNvPr id="8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566432"/>
              <a:ext cx="3600000" cy="3241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: Decimal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 smtClean="0">
                  <a:solidFill>
                    <a:srgbClr val="005596"/>
                  </a:solidFill>
                </a:rPr>
                <a:t>berechneJahresbasisbeitrag</a:t>
              </a:r>
              <a:r>
                <a:rPr lang="en-US" sz="1000" b="1" dirty="0" smtClean="0">
                  <a:solidFill>
                    <a:srgbClr val="005596"/>
                  </a:solidFill>
                </a:rPr>
                <a:t>(…)</a:t>
              </a:r>
              <a:endParaRPr lang="en-US" sz="1000" b="1" dirty="0">
                <a:solidFill>
                  <a:srgbClr val="005596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smtClean="0">
                  <a:solidFill>
                    <a:srgbClr val="FFFFFF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FFF"/>
                  </a:solidFill>
                </a:rPr>
                <a:t>HausratZusatzdeckungstyp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feld 29"/>
          <p:cNvSpPr txBox="1">
            <a:spLocks noChangeArrowheads="1"/>
          </p:cNvSpPr>
          <p:nvPr/>
        </p:nvSpPr>
        <p:spPr bwMode="auto">
          <a:xfrm>
            <a:off x="2577398" y="2821446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13" name="Textfeld 52"/>
          <p:cNvSpPr txBox="1">
            <a:spLocks noChangeArrowheads="1"/>
          </p:cNvSpPr>
          <p:nvPr/>
        </p:nvSpPr>
        <p:spPr bwMode="auto">
          <a:xfrm>
            <a:off x="2318636" y="2816684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15" name="Gerade Verbindung 57"/>
          <p:cNvCxnSpPr>
            <a:cxnSpLocks noChangeShapeType="1"/>
            <a:stCxn id="5" idx="3"/>
            <a:endCxn id="8" idx="1"/>
          </p:cNvCxnSpPr>
          <p:nvPr/>
        </p:nvCxnSpPr>
        <p:spPr bwMode="auto">
          <a:xfrm>
            <a:off x="2307523" y="3112413"/>
            <a:ext cx="415924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Ellipse 30"/>
          <p:cNvSpPr>
            <a:spLocks noChangeAspect="1"/>
          </p:cNvSpPr>
          <p:nvPr/>
        </p:nvSpPr>
        <p:spPr bwMode="auto">
          <a:xfrm>
            <a:off x="300027" y="2429890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6" name="Ellipse 35"/>
          <p:cNvSpPr>
            <a:spLocks noChangeAspect="1"/>
          </p:cNvSpPr>
          <p:nvPr/>
        </p:nvSpPr>
        <p:spPr bwMode="auto">
          <a:xfrm>
            <a:off x="2725035" y="242834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grpSp>
        <p:nvGrpSpPr>
          <p:cNvPr id="37" name="Gruppieren 21"/>
          <p:cNvGrpSpPr>
            <a:grpSpLocks/>
          </p:cNvGrpSpPr>
          <p:nvPr/>
        </p:nvGrpSpPr>
        <p:grpSpPr bwMode="auto">
          <a:xfrm>
            <a:off x="6427945" y="2375893"/>
            <a:ext cx="2027238" cy="1423575"/>
            <a:chOff x="254719" y="1410245"/>
            <a:chExt cx="3600000" cy="5433312"/>
          </a:xfrm>
        </p:grpSpPr>
        <p:sp>
          <p:nvSpPr>
            <p:cNvPr id="38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566432"/>
              <a:ext cx="3600000" cy="42771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=0.01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=5000EUR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>
                  <a:solidFill>
                    <a:srgbClr val="005596"/>
                  </a:solidFill>
                </a:rPr>
                <a:t>berechneJahresbasisbeitrag</a:t>
              </a:r>
              <a:r>
                <a:rPr lang="en-US" sz="1000" b="1" dirty="0">
                  <a:solidFill>
                    <a:srgbClr val="005596"/>
                  </a:solidFill>
                </a:rPr>
                <a:t>: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>
                  <a:solidFill>
                    <a:srgbClr val="005596"/>
                  </a:solidFill>
                </a:rPr>
                <a:t>versSumme</a:t>
              </a:r>
              <a:r>
                <a:rPr lang="en-US" sz="1000" b="1" dirty="0">
                  <a:solidFill>
                    <a:srgbClr val="005596"/>
                  </a:solidFill>
                </a:rPr>
                <a:t> * </a:t>
              </a:r>
              <a:r>
                <a:rPr lang="en-US" sz="1000" b="1" dirty="0" smtClean="0">
                  <a:solidFill>
                    <a:srgbClr val="005596"/>
                  </a:solidFill>
                </a:rPr>
                <a:t>0.1</a:t>
              </a:r>
              <a:endParaRPr lang="en-US" sz="1000" b="1" dirty="0">
                <a:solidFill>
                  <a:srgbClr val="005596"/>
                </a:solidFill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410245"/>
              <a:ext cx="3600000" cy="115618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Fahrraddiebstahl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ruppieren 21"/>
          <p:cNvGrpSpPr>
            <a:grpSpLocks/>
          </p:cNvGrpSpPr>
          <p:nvPr/>
        </p:nvGrpSpPr>
        <p:grpSpPr bwMode="auto">
          <a:xfrm>
            <a:off x="6427945" y="4333608"/>
            <a:ext cx="2027238" cy="1425261"/>
            <a:chOff x="254719" y="1410245"/>
            <a:chExt cx="3600000" cy="5439746"/>
          </a:xfrm>
        </p:grpSpPr>
        <p:sp>
          <p:nvSpPr>
            <p:cNvPr id="41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509567"/>
              <a:ext cx="3600000" cy="43404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=0.05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=null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>
                  <a:solidFill>
                    <a:srgbClr val="005596"/>
                  </a:solidFill>
                </a:rPr>
                <a:t>berechneJahresbasisbeitrag</a:t>
              </a:r>
              <a:r>
                <a:rPr lang="en-US" sz="1000" b="1" dirty="0">
                  <a:solidFill>
                    <a:srgbClr val="005596"/>
                  </a:solidFill>
                </a:rPr>
                <a:t>: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>
                  <a:solidFill>
                    <a:srgbClr val="005596"/>
                  </a:solidFill>
                </a:rPr>
                <a:t>30 EUR + </a:t>
              </a:r>
              <a:r>
                <a:rPr lang="en-US" sz="1000" b="1" dirty="0" err="1">
                  <a:solidFill>
                    <a:srgbClr val="005596"/>
                  </a:solidFill>
                </a:rPr>
                <a:t>versSumme</a:t>
              </a:r>
              <a:r>
                <a:rPr lang="en-US" sz="1000" b="1" dirty="0">
                  <a:solidFill>
                    <a:srgbClr val="005596"/>
                  </a:solidFill>
                </a:rPr>
                <a:t> * 0.03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42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Überspannung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Ellipse 42"/>
          <p:cNvSpPr>
            <a:spLocks noChangeAspect="1"/>
          </p:cNvSpPr>
          <p:nvPr/>
        </p:nvSpPr>
        <p:spPr bwMode="auto">
          <a:xfrm>
            <a:off x="6463949" y="2419358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44" name="Ellipse 43"/>
          <p:cNvSpPr>
            <a:spLocks noChangeAspect="1"/>
          </p:cNvSpPr>
          <p:nvPr/>
        </p:nvSpPr>
        <p:spPr bwMode="auto">
          <a:xfrm>
            <a:off x="6463949" y="4366695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cxnSp>
        <p:nvCxnSpPr>
          <p:cNvPr id="53" name="Gerade Verbindung mit Pfeil 58"/>
          <p:cNvCxnSpPr>
            <a:cxnSpLocks noChangeShapeType="1"/>
          </p:cNvCxnSpPr>
          <p:nvPr/>
        </p:nvCxnSpPr>
        <p:spPr bwMode="auto">
          <a:xfrm flipH="1">
            <a:off x="4968140" y="2830122"/>
            <a:ext cx="145980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54" name="Gerade Verbindung mit Pfeil 58"/>
          <p:cNvCxnSpPr>
            <a:cxnSpLocks noChangeShapeType="1"/>
            <a:stCxn id="41" idx="1"/>
          </p:cNvCxnSpPr>
          <p:nvPr/>
        </p:nvCxnSpPr>
        <p:spPr bwMode="auto">
          <a:xfrm flipH="1" flipV="1">
            <a:off x="4968140" y="2830122"/>
            <a:ext cx="1459805" cy="23601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56" name="Textfeld 61"/>
          <p:cNvSpPr txBox="1">
            <a:spLocks noChangeArrowheads="1"/>
          </p:cNvSpPr>
          <p:nvPr/>
        </p:nvSpPr>
        <p:spPr bwMode="auto">
          <a:xfrm>
            <a:off x="5258165" y="2546718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rgbClr val="005596"/>
                </a:solidFill>
              </a:rPr>
              <a:t>&lt;&lt;</a:t>
            </a:r>
            <a:r>
              <a:rPr lang="de-DE" sz="800" dirty="0" err="1">
                <a:solidFill>
                  <a:srgbClr val="005596"/>
                </a:solidFill>
              </a:rPr>
              <a:t>instanceOf</a:t>
            </a:r>
            <a:r>
              <a:rPr lang="de-DE" sz="800" dirty="0">
                <a:solidFill>
                  <a:srgbClr val="005596"/>
                </a:solidFill>
              </a:rPr>
              <a:t>&gt;&gt;</a:t>
            </a:r>
          </a:p>
        </p:txBody>
      </p:sp>
      <p:sp>
        <p:nvSpPr>
          <p:cNvPr id="57" name="Textfeld 61"/>
          <p:cNvSpPr txBox="1">
            <a:spLocks noChangeArrowheads="1"/>
          </p:cNvSpPr>
          <p:nvPr/>
        </p:nvSpPr>
        <p:spPr bwMode="auto">
          <a:xfrm>
            <a:off x="4983229" y="3799468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rgbClr val="005596"/>
                </a:solidFill>
              </a:rPr>
              <a:t>&lt;&lt;</a:t>
            </a:r>
            <a:r>
              <a:rPr lang="de-DE" sz="800" dirty="0" err="1">
                <a:solidFill>
                  <a:srgbClr val="005596"/>
                </a:solidFill>
              </a:rPr>
              <a:t>instanceOf</a:t>
            </a:r>
            <a:r>
              <a:rPr lang="de-DE" sz="800" dirty="0">
                <a:solidFill>
                  <a:srgbClr val="005596"/>
                </a:solidFill>
              </a:rPr>
              <a:t>&gt;&gt;</a:t>
            </a:r>
          </a:p>
        </p:txBody>
      </p:sp>
      <p:cxnSp>
        <p:nvCxnSpPr>
          <p:cNvPr id="58" name="Gerade Verbindung 57"/>
          <p:cNvCxnSpPr/>
          <p:nvPr/>
        </p:nvCxnSpPr>
        <p:spPr bwMode="auto">
          <a:xfrm>
            <a:off x="5799535" y="1304379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feld 58"/>
          <p:cNvSpPr txBox="1"/>
          <p:nvPr/>
        </p:nvSpPr>
        <p:spPr>
          <a:xfrm>
            <a:off x="6312070" y="1333093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Konkrete Produkte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1619672" y="1345880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Modell</a:t>
            </a:r>
          </a:p>
        </p:txBody>
      </p:sp>
      <p:cxnSp>
        <p:nvCxnSpPr>
          <p:cNvPr id="26" name="Gerade Verbindung 25"/>
          <p:cNvCxnSpPr/>
          <p:nvPr/>
        </p:nvCxnSpPr>
        <p:spPr bwMode="auto">
          <a:xfrm>
            <a:off x="280286" y="3212976"/>
            <a:ext cx="202723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 Verbindung 61"/>
          <p:cNvCxnSpPr/>
          <p:nvPr/>
        </p:nvCxnSpPr>
        <p:spPr bwMode="auto">
          <a:xfrm>
            <a:off x="2725035" y="3210807"/>
            <a:ext cx="22405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Foliennummernplatzhalt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7644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9C7944-BFE7-4B5C-8C70-53ED61D6D4C8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der Berechnung des Jahresbasisbeitrags</a:t>
            </a:r>
          </a:p>
        </p:txBody>
      </p:sp>
      <p:grpSp>
        <p:nvGrpSpPr>
          <p:cNvPr id="4" name="Gruppieren 17"/>
          <p:cNvGrpSpPr>
            <a:grpSpLocks/>
          </p:cNvGrpSpPr>
          <p:nvPr/>
        </p:nvGrpSpPr>
        <p:grpSpPr bwMode="auto">
          <a:xfrm>
            <a:off x="280286" y="2384884"/>
            <a:ext cx="2027237" cy="1152128"/>
            <a:chOff x="254719" y="1019700"/>
            <a:chExt cx="3600000" cy="5159220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376218"/>
              <a:ext cx="3600000" cy="38027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200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smtClean="0">
                  <a:solidFill>
                    <a:srgbClr val="005596"/>
                  </a:solidFill>
                </a:rPr>
                <a:t>/</a:t>
              </a:r>
              <a:r>
                <a:rPr lang="en-US" sz="1000" dirty="0" err="1" smtClean="0">
                  <a:solidFill>
                    <a:srgbClr val="005596"/>
                  </a:solidFill>
                </a:rPr>
                <a:t>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b="1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 smtClean="0">
                  <a:solidFill>
                    <a:srgbClr val="005596"/>
                  </a:solidFill>
                </a:rPr>
                <a:t>berechneJahresbasisbeitrag</a:t>
              </a:r>
              <a:r>
                <a:rPr lang="en-US" sz="1000" b="1" dirty="0">
                  <a:solidFill>
                    <a:srgbClr val="005596"/>
                  </a:solidFill>
                </a:rPr>
                <a:t>()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HausratZusatzdeckung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uppieren 21"/>
          <p:cNvGrpSpPr>
            <a:grpSpLocks/>
          </p:cNvGrpSpPr>
          <p:nvPr/>
        </p:nvGrpSpPr>
        <p:grpSpPr bwMode="auto">
          <a:xfrm>
            <a:off x="2723447" y="2384884"/>
            <a:ext cx="2242121" cy="1152128"/>
            <a:chOff x="254719" y="1410245"/>
            <a:chExt cx="3600000" cy="4397289"/>
          </a:xfrm>
        </p:grpSpPr>
        <p:sp>
          <p:nvSpPr>
            <p:cNvPr id="8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566432"/>
              <a:ext cx="3600000" cy="3241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: Decimal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 smtClean="0">
                  <a:solidFill>
                    <a:srgbClr val="005596"/>
                  </a:solidFill>
                </a:rPr>
                <a:t>berechneJahresbasisbeitrag</a:t>
              </a:r>
              <a:r>
                <a:rPr lang="en-US" sz="1000" b="1" dirty="0" smtClean="0">
                  <a:solidFill>
                    <a:srgbClr val="005596"/>
                  </a:solidFill>
                </a:rPr>
                <a:t>(…)</a:t>
              </a:r>
              <a:endParaRPr lang="en-US" sz="1000" b="1" dirty="0">
                <a:solidFill>
                  <a:srgbClr val="005596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smtClean="0">
                  <a:solidFill>
                    <a:srgbClr val="FFFFFF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FFFF"/>
                  </a:solidFill>
                </a:rPr>
                <a:t>HausratZusatzdeckungstyp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feld 29"/>
          <p:cNvSpPr txBox="1">
            <a:spLocks noChangeArrowheads="1"/>
          </p:cNvSpPr>
          <p:nvPr/>
        </p:nvSpPr>
        <p:spPr bwMode="auto">
          <a:xfrm>
            <a:off x="2577398" y="2821446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13" name="Textfeld 52"/>
          <p:cNvSpPr txBox="1">
            <a:spLocks noChangeArrowheads="1"/>
          </p:cNvSpPr>
          <p:nvPr/>
        </p:nvSpPr>
        <p:spPr bwMode="auto">
          <a:xfrm>
            <a:off x="2318636" y="2816684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100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15" name="Gerade Verbindung 57"/>
          <p:cNvCxnSpPr>
            <a:cxnSpLocks noChangeShapeType="1"/>
            <a:stCxn id="5" idx="3"/>
            <a:endCxn id="8" idx="1"/>
          </p:cNvCxnSpPr>
          <p:nvPr/>
        </p:nvCxnSpPr>
        <p:spPr bwMode="auto">
          <a:xfrm>
            <a:off x="2307523" y="3112413"/>
            <a:ext cx="415924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Ellipse 30"/>
          <p:cNvSpPr>
            <a:spLocks noChangeAspect="1"/>
          </p:cNvSpPr>
          <p:nvPr/>
        </p:nvSpPr>
        <p:spPr bwMode="auto">
          <a:xfrm>
            <a:off x="300027" y="2429890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36" name="Ellipse 35"/>
          <p:cNvSpPr>
            <a:spLocks noChangeAspect="1"/>
          </p:cNvSpPr>
          <p:nvPr/>
        </p:nvSpPr>
        <p:spPr bwMode="auto">
          <a:xfrm>
            <a:off x="2725035" y="242834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grpSp>
        <p:nvGrpSpPr>
          <p:cNvPr id="37" name="Gruppieren 21"/>
          <p:cNvGrpSpPr>
            <a:grpSpLocks/>
          </p:cNvGrpSpPr>
          <p:nvPr/>
        </p:nvGrpSpPr>
        <p:grpSpPr bwMode="auto">
          <a:xfrm>
            <a:off x="6427945" y="2375893"/>
            <a:ext cx="2027238" cy="1423575"/>
            <a:chOff x="254719" y="1410245"/>
            <a:chExt cx="3600000" cy="5433312"/>
          </a:xfrm>
        </p:grpSpPr>
        <p:sp>
          <p:nvSpPr>
            <p:cNvPr id="38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566432"/>
              <a:ext cx="3600000" cy="42771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=0.01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=5000EUR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>
                  <a:solidFill>
                    <a:srgbClr val="005596"/>
                  </a:solidFill>
                </a:rPr>
                <a:t>berechneJahresbasisbeitrag</a:t>
              </a:r>
              <a:r>
                <a:rPr lang="en-US" sz="1000" b="1" dirty="0">
                  <a:solidFill>
                    <a:srgbClr val="005596"/>
                  </a:solidFill>
                </a:rPr>
                <a:t>: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>
                  <a:solidFill>
                    <a:srgbClr val="005596"/>
                  </a:solidFill>
                </a:rPr>
                <a:t>versSumme</a:t>
              </a:r>
              <a:r>
                <a:rPr lang="en-US" sz="1000" b="1" dirty="0">
                  <a:solidFill>
                    <a:srgbClr val="005596"/>
                  </a:solidFill>
                </a:rPr>
                <a:t> * </a:t>
              </a:r>
              <a:r>
                <a:rPr lang="en-US" sz="1000" b="1" dirty="0" smtClean="0">
                  <a:solidFill>
                    <a:srgbClr val="005596"/>
                  </a:solidFill>
                </a:rPr>
                <a:t>0.1</a:t>
              </a:r>
              <a:endParaRPr lang="en-US" sz="1000" b="1" dirty="0">
                <a:solidFill>
                  <a:srgbClr val="005596"/>
                </a:solidFill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410245"/>
              <a:ext cx="3600000" cy="115618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Fahrraddiebstahl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ruppieren 21"/>
          <p:cNvGrpSpPr>
            <a:grpSpLocks/>
          </p:cNvGrpSpPr>
          <p:nvPr/>
        </p:nvGrpSpPr>
        <p:grpSpPr bwMode="auto">
          <a:xfrm>
            <a:off x="6427945" y="4333608"/>
            <a:ext cx="2027238" cy="1425261"/>
            <a:chOff x="254719" y="1410245"/>
            <a:chExt cx="3600000" cy="5439746"/>
          </a:xfrm>
        </p:grpSpPr>
        <p:sp>
          <p:nvSpPr>
            <p:cNvPr id="41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509567"/>
              <a:ext cx="3600000" cy="43404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versSummeFaktor</a:t>
              </a:r>
              <a:r>
                <a:rPr lang="en-US" sz="1000" dirty="0" smtClean="0">
                  <a:solidFill>
                    <a:srgbClr val="005596"/>
                  </a:solidFill>
                </a:rPr>
                <a:t>=0.05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dirty="0" err="1" smtClean="0">
                  <a:solidFill>
                    <a:srgbClr val="005596"/>
                  </a:solidFill>
                </a:rPr>
                <a:t>maximaleVersSumme</a:t>
              </a:r>
              <a:r>
                <a:rPr lang="en-US" sz="1000" dirty="0" smtClean="0">
                  <a:solidFill>
                    <a:srgbClr val="005596"/>
                  </a:solidFill>
                </a:rPr>
                <a:t>=null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 err="1">
                  <a:solidFill>
                    <a:srgbClr val="005596"/>
                  </a:solidFill>
                </a:rPr>
                <a:t>berechneJahresbasisbeitrag</a:t>
              </a:r>
              <a:r>
                <a:rPr lang="en-US" sz="1000" b="1" dirty="0">
                  <a:solidFill>
                    <a:srgbClr val="005596"/>
                  </a:solidFill>
                </a:rPr>
                <a:t>: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b="1" dirty="0">
                  <a:solidFill>
                    <a:srgbClr val="005596"/>
                  </a:solidFill>
                </a:rPr>
                <a:t>30 EUR + </a:t>
              </a:r>
              <a:r>
                <a:rPr lang="en-US" sz="1000" b="1" dirty="0" err="1">
                  <a:solidFill>
                    <a:srgbClr val="005596"/>
                  </a:solidFill>
                </a:rPr>
                <a:t>versSumme</a:t>
              </a:r>
              <a:r>
                <a:rPr lang="en-US" sz="1000" b="1" dirty="0">
                  <a:solidFill>
                    <a:srgbClr val="005596"/>
                  </a:solidFill>
                </a:rPr>
                <a:t> * 0.03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42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410245"/>
              <a:ext cx="3600000" cy="1156184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Überspannung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Ellipse 42"/>
          <p:cNvSpPr>
            <a:spLocks noChangeAspect="1"/>
          </p:cNvSpPr>
          <p:nvPr/>
        </p:nvSpPr>
        <p:spPr bwMode="auto">
          <a:xfrm>
            <a:off x="6463949" y="2419358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44" name="Ellipse 43"/>
          <p:cNvSpPr>
            <a:spLocks noChangeAspect="1"/>
          </p:cNvSpPr>
          <p:nvPr/>
        </p:nvSpPr>
        <p:spPr bwMode="auto">
          <a:xfrm>
            <a:off x="6463949" y="4366695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cxnSp>
        <p:nvCxnSpPr>
          <p:cNvPr id="53" name="Gerade Verbindung mit Pfeil 58"/>
          <p:cNvCxnSpPr>
            <a:cxnSpLocks noChangeShapeType="1"/>
          </p:cNvCxnSpPr>
          <p:nvPr/>
        </p:nvCxnSpPr>
        <p:spPr bwMode="auto">
          <a:xfrm flipH="1">
            <a:off x="4968140" y="2830122"/>
            <a:ext cx="145980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54" name="Gerade Verbindung mit Pfeil 58"/>
          <p:cNvCxnSpPr>
            <a:cxnSpLocks noChangeShapeType="1"/>
            <a:stCxn id="41" idx="1"/>
          </p:cNvCxnSpPr>
          <p:nvPr/>
        </p:nvCxnSpPr>
        <p:spPr bwMode="auto">
          <a:xfrm flipH="1" flipV="1">
            <a:off x="4968140" y="2830122"/>
            <a:ext cx="1459805" cy="23601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56" name="Textfeld 61"/>
          <p:cNvSpPr txBox="1">
            <a:spLocks noChangeArrowheads="1"/>
          </p:cNvSpPr>
          <p:nvPr/>
        </p:nvSpPr>
        <p:spPr bwMode="auto">
          <a:xfrm>
            <a:off x="5258165" y="2546718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rgbClr val="005596"/>
                </a:solidFill>
              </a:rPr>
              <a:t>&lt;&lt;</a:t>
            </a:r>
            <a:r>
              <a:rPr lang="de-DE" sz="800" dirty="0" err="1">
                <a:solidFill>
                  <a:srgbClr val="005596"/>
                </a:solidFill>
              </a:rPr>
              <a:t>instanceOf</a:t>
            </a:r>
            <a:r>
              <a:rPr lang="de-DE" sz="800" dirty="0">
                <a:solidFill>
                  <a:srgbClr val="005596"/>
                </a:solidFill>
              </a:rPr>
              <a:t>&gt;&gt;</a:t>
            </a:r>
          </a:p>
        </p:txBody>
      </p:sp>
      <p:sp>
        <p:nvSpPr>
          <p:cNvPr id="57" name="Textfeld 61"/>
          <p:cNvSpPr txBox="1">
            <a:spLocks noChangeArrowheads="1"/>
          </p:cNvSpPr>
          <p:nvPr/>
        </p:nvSpPr>
        <p:spPr bwMode="auto">
          <a:xfrm>
            <a:off x="4983229" y="3799468"/>
            <a:ext cx="7960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e-DE" sz="800" dirty="0">
                <a:solidFill>
                  <a:srgbClr val="005596"/>
                </a:solidFill>
              </a:rPr>
              <a:t>&lt;&lt;</a:t>
            </a:r>
            <a:r>
              <a:rPr lang="de-DE" sz="800" dirty="0" err="1">
                <a:solidFill>
                  <a:srgbClr val="005596"/>
                </a:solidFill>
              </a:rPr>
              <a:t>instanceOf</a:t>
            </a:r>
            <a:r>
              <a:rPr lang="de-DE" sz="800" dirty="0">
                <a:solidFill>
                  <a:srgbClr val="005596"/>
                </a:solidFill>
              </a:rPr>
              <a:t>&gt;&gt;</a:t>
            </a:r>
          </a:p>
        </p:txBody>
      </p:sp>
      <p:cxnSp>
        <p:nvCxnSpPr>
          <p:cNvPr id="58" name="Gerade Verbindung 57"/>
          <p:cNvCxnSpPr/>
          <p:nvPr/>
        </p:nvCxnSpPr>
        <p:spPr bwMode="auto">
          <a:xfrm>
            <a:off x="5799535" y="1304379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feld 58"/>
          <p:cNvSpPr txBox="1"/>
          <p:nvPr/>
        </p:nvSpPr>
        <p:spPr>
          <a:xfrm>
            <a:off x="6312070" y="1333093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Konkrete Produkte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1619672" y="1345880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Modell</a:t>
            </a:r>
          </a:p>
        </p:txBody>
      </p:sp>
      <p:cxnSp>
        <p:nvCxnSpPr>
          <p:cNvPr id="26" name="Gerade Verbindung 25"/>
          <p:cNvCxnSpPr/>
          <p:nvPr/>
        </p:nvCxnSpPr>
        <p:spPr bwMode="auto">
          <a:xfrm>
            <a:off x="280286" y="3212976"/>
            <a:ext cx="202723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 Verbindung 61"/>
          <p:cNvCxnSpPr/>
          <p:nvPr/>
        </p:nvCxnSpPr>
        <p:spPr bwMode="auto">
          <a:xfrm>
            <a:off x="2725035" y="3210807"/>
            <a:ext cx="22405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Pfeil nach rechts 32"/>
          <p:cNvSpPr/>
          <p:nvPr/>
        </p:nvSpPr>
        <p:spPr bwMode="auto">
          <a:xfrm>
            <a:off x="4061" y="3334649"/>
            <a:ext cx="324048" cy="202363"/>
          </a:xfrm>
          <a:prstGeom prst="rightArrow">
            <a:avLst/>
          </a:prstGeom>
          <a:solidFill>
            <a:schemeClr val="accent2"/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34" name="Pfeil nach rechts 33"/>
          <p:cNvSpPr/>
          <p:nvPr/>
        </p:nvSpPr>
        <p:spPr bwMode="auto">
          <a:xfrm>
            <a:off x="2247885" y="3334649"/>
            <a:ext cx="585149" cy="202363"/>
          </a:xfrm>
          <a:prstGeom prst="rightArrow">
            <a:avLst/>
          </a:prstGeom>
          <a:solidFill>
            <a:schemeClr val="accent2"/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35" name="Pfeil nach rechts 34"/>
          <p:cNvSpPr/>
          <p:nvPr/>
        </p:nvSpPr>
        <p:spPr bwMode="auto">
          <a:xfrm>
            <a:off x="4964363" y="3334649"/>
            <a:ext cx="1607586" cy="202363"/>
          </a:xfrm>
          <a:prstGeom prst="rightArrow">
            <a:avLst/>
          </a:prstGeom>
          <a:solidFill>
            <a:schemeClr val="accent2"/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III.F-</a:t>
            </a:r>
            <a:fld id="{21FBF85A-D7A6-488B-8C2B-F7E0D684392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1126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418</Words>
  <Application>Microsoft Office PowerPoint</Application>
  <PresentationFormat>Bildschirmpräsentation (4:3)</PresentationFormat>
  <Paragraphs>186</Paragraphs>
  <Slides>11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Master - ConVista General </vt:lpstr>
      <vt:lpstr>Inhalt - Modellierung &amp; Produktdefinition</vt:lpstr>
      <vt:lpstr>Fachliche Anforderungen</vt:lpstr>
      <vt:lpstr>Modell der Zusatzdeckungen</vt:lpstr>
      <vt:lpstr>Modell der Zusatzdeckungen mit Produktbausteinen</vt:lpstr>
      <vt:lpstr>Demo: Anlegen der Zusatzdeckungen</vt:lpstr>
      <vt:lpstr>Übungen 1 und 2 zu Kapitel III.F</vt:lpstr>
      <vt:lpstr>Berechnungen mit der Faktor-IPS Formelsprache</vt:lpstr>
      <vt:lpstr>Berücksichtigung der Beitragsberechnung im Modell</vt:lpstr>
      <vt:lpstr>Ablauf der Berechnung des Jahresbasisbeitrags</vt:lpstr>
      <vt:lpstr>Demo: Beitragsberechnung für die Zusatzdeckungen</vt:lpstr>
      <vt:lpstr>Übungen 3 und 4 zu Kapitel III.F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dicker</cp:lastModifiedBy>
  <cp:revision>1627</cp:revision>
  <cp:lastPrinted>2012-11-19T11:42:38Z</cp:lastPrinted>
  <dcterms:created xsi:type="dcterms:W3CDTF">2005-03-22T09:36:15Z</dcterms:created>
  <dcterms:modified xsi:type="dcterms:W3CDTF">2013-05-17T12:21:54Z</dcterms:modified>
  <cp:category>Master</cp:category>
  <cp:contentStatus>RELEASED</cp:contentStatus>
</cp:coreProperties>
</file>