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461" r:id="rId2"/>
    <p:sldId id="462" r:id="rId3"/>
    <p:sldId id="463" r:id="rId4"/>
    <p:sldId id="464" r:id="rId5"/>
    <p:sldId id="465" r:id="rId6"/>
    <p:sldId id="466" r:id="rId7"/>
    <p:sldId id="467" r:id="rId8"/>
    <p:sldId id="468" r:id="rId9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8" autoAdjust="0"/>
    <p:restoredTop sz="86627" autoAdjust="0"/>
  </p:normalViewPr>
  <p:slideViewPr>
    <p:cSldViewPr snapToObjects="1" showGuides="1">
      <p:cViewPr varScale="1">
        <p:scale>
          <a:sx n="102" d="100"/>
          <a:sy n="102" d="100"/>
        </p:scale>
        <p:origin x="-869" y="-43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A9A4776-26C8-4AC3-A509-48A97B7DD562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F18A5DA-BDA2-40B3-AAE0-BCA91EABDA75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6998C3B-B2B2-42D6-A0E1-6B93C3EF0829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BA9BDDE-1C78-4845-9E6F-697C00BA3426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49BAFB5-2BAC-4726-9798-8AA6D7DA5C9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20099E3-E0FF-49A0-A536-0B94DCEBFB40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III.H-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30F3DE2-A718-4CB7-A7F1-9D099B941E0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F99ABBB-D606-4966-9D49-481165B13F71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8CC1984-03D0-4E14-AFEA-8DAF8EE685C7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E2B65B0-A85B-4DD5-B688-AEFF7A37C7D3}" type="datetime1">
              <a:rPr lang="de-DE" smtClean="0"/>
              <a:t>17.05.2013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57AAE97-92BF-413C-9760-862A2FB87991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0DC3303-DEE5-486C-BB81-60DD52AE2A56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FDF843D-A3F3-473E-A828-70254B1E9869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1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 - Modellierung &amp; Produktdefinition</a:t>
            </a:r>
            <a:endParaRPr lang="pt-BR" dirty="0" smtClean="0"/>
          </a:p>
        </p:txBody>
      </p:sp>
      <p:sp>
        <p:nvSpPr>
          <p:cNvPr id="12312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250825" y="6678613"/>
            <a:ext cx="612775" cy="17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357188" eaLnBrk="1"/>
            <a:fld id="{680A6E96-CB59-4B1A-8017-164C546A93DC}" type="datetime1">
              <a:rPr lang="de-DE" sz="700" smtClean="0">
                <a:solidFill>
                  <a:srgbClr val="FFFFFF"/>
                </a:solidFill>
              </a:rPr>
              <a:t>17.05.2013</a:t>
            </a:fld>
            <a:endParaRPr lang="de-DE" sz="700">
              <a:solidFill>
                <a:srgbClr val="FFFFFF"/>
              </a:solidFill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59735"/>
              </p:ext>
            </p:extLst>
          </p:nvPr>
        </p:nvGraphicFramePr>
        <p:xfrm>
          <a:off x="267793" y="1232756"/>
          <a:ext cx="6068403" cy="508420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III.H</a:t>
                      </a:r>
                      <a:r>
                        <a:rPr lang="de-DE" sz="2400" b="1" baseline="0" dirty="0" smtClean="0"/>
                        <a:t> Vererbung und </a:t>
                      </a:r>
                      <a:r>
                        <a:rPr lang="de-DE" sz="2400" b="1" baseline="0" dirty="0" err="1" smtClean="0"/>
                        <a:t>Derived</a:t>
                      </a:r>
                      <a:r>
                        <a:rPr lang="de-DE" sz="2400" b="1" baseline="0" dirty="0" smtClean="0"/>
                        <a:t> </a:t>
                      </a:r>
                      <a:r>
                        <a:rPr lang="de-DE" sz="2400" b="1" baseline="0" dirty="0" err="1" smtClean="0"/>
                        <a:t>Unions</a:t>
                      </a:r>
                      <a:endParaRPr lang="de-DE" sz="24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9807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4BC1A6-BBC1-463D-BC2D-D0B349411632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Aktuelles Modell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2888111" y="1412776"/>
            <a:ext cx="3196058" cy="2016225"/>
            <a:chOff x="254719" y="1638296"/>
            <a:chExt cx="3600000" cy="2195055"/>
          </a:xfrm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008179"/>
              <a:ext cx="3600000" cy="1825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>
                  <a:solidFill>
                    <a:srgbClr val="005596"/>
                  </a:solidFill>
                </a:rPr>
                <a:t>z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ahlweise</a:t>
              </a:r>
              <a:r>
                <a:rPr lang="en-US" sz="1200" dirty="0" smtClean="0">
                  <a:solidFill>
                    <a:srgbClr val="005596"/>
                  </a:solidFill>
                </a:rPr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wirksamAb</a:t>
              </a:r>
              <a:r>
                <a:rPr lang="en-US" sz="1200" dirty="0" smtClean="0">
                  <a:solidFill>
                    <a:srgbClr val="005596"/>
                  </a:solidFill>
                </a:rPr>
                <a:t>: 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GregorianCalendar</a:t>
              </a:r>
              <a:endParaRPr lang="en-US" sz="12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plz</a:t>
              </a:r>
              <a:r>
                <a:rPr lang="en-US" sz="1200" dirty="0" smtClean="0">
                  <a:solidFill>
                    <a:srgbClr val="005596"/>
                  </a:solidFill>
                </a:rPr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tarifzone</a:t>
              </a:r>
              <a:r>
                <a:rPr lang="en-US" sz="1200" dirty="0" smtClean="0">
                  <a:solidFill>
                    <a:srgbClr val="005596"/>
                  </a:solidFill>
                </a:rPr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>
                  <a:solidFill>
                    <a:srgbClr val="005596"/>
                  </a:solidFill>
                </a:rPr>
                <a:t>w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ohnflaeche</a:t>
              </a:r>
              <a:r>
                <a:rPr lang="en-US" sz="1200" dirty="0" smtClean="0">
                  <a:solidFill>
                    <a:srgbClr val="005596"/>
                  </a:solidFill>
                </a:rPr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vorschlagVerSumme</a:t>
              </a:r>
              <a:r>
                <a:rPr lang="en-US" sz="12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versSumme: Money</a:t>
              </a: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HausratVertrag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11" y="1752525"/>
            <a:ext cx="3196058" cy="45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uppieren 14"/>
          <p:cNvGrpSpPr>
            <a:grpSpLocks/>
          </p:cNvGrpSpPr>
          <p:nvPr/>
        </p:nvGrpSpPr>
        <p:grpSpPr bwMode="auto">
          <a:xfrm>
            <a:off x="1907705" y="4287999"/>
            <a:ext cx="2428156" cy="1121221"/>
            <a:chOff x="254719" y="1410245"/>
            <a:chExt cx="3600000" cy="427932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54719" y="2566432"/>
              <a:ext cx="3600000" cy="31231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jahresbasisbeitrag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berechneJahresbeitrag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()</a:t>
              </a: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defTabSz="857250"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HausratGrunddeckung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uppieren 17"/>
          <p:cNvGrpSpPr>
            <a:grpSpLocks/>
          </p:cNvGrpSpPr>
          <p:nvPr/>
        </p:nvGrpSpPr>
        <p:grpSpPr bwMode="auto">
          <a:xfrm>
            <a:off x="4700129" y="4287999"/>
            <a:ext cx="2428156" cy="1121221"/>
            <a:chOff x="254719" y="1410243"/>
            <a:chExt cx="3600000" cy="3364707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54719" y="2289903"/>
              <a:ext cx="3600000" cy="24850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/versSumme: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jahresbasisbeitrag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brechneJahresbeitrag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()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54719" y="1410243"/>
              <a:ext cx="3600000" cy="909075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defTabSz="857250"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HausratZusatzdeckung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2428157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28" y="4820131"/>
            <a:ext cx="2428157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Gerade Verbindung mit Pfeil 13"/>
          <p:cNvCxnSpPr/>
          <p:nvPr/>
        </p:nvCxnSpPr>
        <p:spPr bwMode="auto">
          <a:xfrm flipV="1">
            <a:off x="3599893" y="3429001"/>
            <a:ext cx="0" cy="8589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Gerade Verbindung mit Pfeil 21"/>
          <p:cNvCxnSpPr/>
          <p:nvPr/>
        </p:nvCxnSpPr>
        <p:spPr bwMode="auto">
          <a:xfrm flipV="1">
            <a:off x="5436097" y="3429001"/>
            <a:ext cx="0" cy="8589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Ellipse 20"/>
          <p:cNvSpPr>
            <a:spLocks noChangeAspect="1"/>
          </p:cNvSpPr>
          <p:nvPr/>
        </p:nvSpPr>
        <p:spPr bwMode="auto">
          <a:xfrm>
            <a:off x="2911117" y="147464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5" name="Ellipse 24"/>
          <p:cNvSpPr>
            <a:spLocks noChangeAspect="1"/>
          </p:cNvSpPr>
          <p:nvPr/>
        </p:nvSpPr>
        <p:spPr bwMode="auto">
          <a:xfrm>
            <a:off x="4700128" y="4331464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6" name="Ellipse 25"/>
          <p:cNvSpPr>
            <a:spLocks noChangeAspect="1"/>
          </p:cNvSpPr>
          <p:nvPr/>
        </p:nvSpPr>
        <p:spPr bwMode="auto">
          <a:xfrm>
            <a:off x="1913039" y="4311010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III.H-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784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526435-CB00-4287-ABF0-E8AE3CABA816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/>
              <a:t>Modell mit spartenübergreifenden Basisklassen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4495584" y="1315367"/>
            <a:ext cx="3196058" cy="1476164"/>
            <a:chOff x="254719" y="1638296"/>
            <a:chExt cx="3600000" cy="1607093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719" y="2008179"/>
              <a:ext cx="3600000" cy="12372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plz</a:t>
              </a:r>
              <a:r>
                <a:rPr lang="en-US" sz="1200" dirty="0" smtClean="0">
                  <a:solidFill>
                    <a:srgbClr val="005596"/>
                  </a:solidFill>
                </a:rPr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tarifzone</a:t>
              </a:r>
              <a:r>
                <a:rPr lang="en-US" sz="1200" dirty="0" smtClean="0">
                  <a:solidFill>
                    <a:srgbClr val="005596"/>
                  </a:solidFill>
                </a:rPr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>
                  <a:solidFill>
                    <a:srgbClr val="005596"/>
                  </a:solidFill>
                </a:rPr>
                <a:t>w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ohnflaeche</a:t>
              </a:r>
              <a:r>
                <a:rPr lang="en-US" sz="1200" dirty="0" smtClean="0">
                  <a:solidFill>
                    <a:srgbClr val="005596"/>
                  </a:solidFill>
                </a:rPr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vorschlagVerSumme</a:t>
              </a:r>
              <a:endParaRPr lang="en-US" sz="12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versSumme: Money</a:t>
              </a: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HausratVertrag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526846" y="1315365"/>
            <a:ext cx="2556284" cy="1476166"/>
            <a:chOff x="254719" y="1638296"/>
            <a:chExt cx="3600000" cy="1607092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2008179"/>
              <a:ext cx="3600000" cy="12372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Zahlweise</a:t>
              </a:r>
              <a:r>
                <a:rPr lang="en-US" sz="1200" dirty="0" smtClean="0">
                  <a:solidFill>
                    <a:srgbClr val="005596"/>
                  </a:solidFill>
                </a:rPr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wirksamAb</a:t>
              </a:r>
              <a:r>
                <a:rPr lang="en-US" sz="1200" dirty="0" smtClean="0">
                  <a:solidFill>
                    <a:srgbClr val="005596"/>
                  </a:solidFill>
                </a:rPr>
                <a:t>: 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GregorianCalendar</a:t>
              </a:r>
              <a:endParaRPr lang="en-US" sz="12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Vertrag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526846" y="4547867"/>
            <a:ext cx="2556284" cy="907957"/>
            <a:chOff x="254719" y="1638295"/>
            <a:chExt cx="3600000" cy="988488"/>
          </a:xfrm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jahresbasisbeitrag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berechneJahresbeitrag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()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1638295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3671466" y="4547868"/>
            <a:ext cx="2111964" cy="907957"/>
            <a:chOff x="254719" y="1638296"/>
            <a:chExt cx="3600000" cy="988487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 smtClean="0">
                <a:solidFill>
                  <a:srgbClr val="005596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smtClean="0">
                  <a:solidFill>
                    <a:srgbClr val="FFFFFF"/>
                  </a:solidFill>
                </a:rPr>
                <a:t>   </a:t>
              </a:r>
              <a:r>
                <a:rPr lang="en-US" sz="1400" dirty="0" err="1" smtClean="0">
                  <a:solidFill>
                    <a:srgbClr val="FFFFFF"/>
                  </a:solidFill>
                </a:rPr>
                <a:t>HausratGrunddeckung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uppieren 18"/>
          <p:cNvGrpSpPr>
            <a:grpSpLocks noChangeAspect="1"/>
          </p:cNvGrpSpPr>
          <p:nvPr/>
        </p:nvGrpSpPr>
        <p:grpSpPr>
          <a:xfrm>
            <a:off x="6347222" y="4547868"/>
            <a:ext cx="2268252" cy="907957"/>
            <a:chOff x="254719" y="1638296"/>
            <a:chExt cx="3600000" cy="988487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/versSumme: Money</a:t>
              </a: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smtClean="0">
                  <a:solidFill>
                    <a:srgbClr val="FFFFFF"/>
                  </a:solidFill>
                </a:rPr>
                <a:t>  </a:t>
              </a:r>
              <a:r>
                <a:rPr lang="en-US" sz="1400" dirty="0" err="1" smtClean="0">
                  <a:solidFill>
                    <a:srgbClr val="FFFFFF"/>
                  </a:solidFill>
                </a:rPr>
                <a:t>HausratZusatzdeckung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cxnSp>
        <p:nvCxnSpPr>
          <p:cNvPr id="22" name="Gerade Verbindung mit Pfeil 21"/>
          <p:cNvCxnSpPr>
            <a:cxnSpLocks noChangeAspect="1"/>
          </p:cNvCxnSpPr>
          <p:nvPr/>
        </p:nvCxnSpPr>
        <p:spPr bwMode="auto">
          <a:xfrm flipH="1">
            <a:off x="3083130" y="1939218"/>
            <a:ext cx="13869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rade Verbindung mit Pfeil 24"/>
          <p:cNvCxnSpPr>
            <a:cxnSpLocks noChangeAspect="1"/>
            <a:endCxn id="36" idx="2"/>
          </p:cNvCxnSpPr>
          <p:nvPr/>
        </p:nvCxnSpPr>
        <p:spPr bwMode="auto">
          <a:xfrm flipV="1">
            <a:off x="1804988" y="3201539"/>
            <a:ext cx="0" cy="1338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Gerade Verbindung mit Pfeil 28"/>
          <p:cNvCxnSpPr>
            <a:cxnSpLocks noChangeAspect="1"/>
          </p:cNvCxnSpPr>
          <p:nvPr/>
        </p:nvCxnSpPr>
        <p:spPr bwMode="auto">
          <a:xfrm flipH="1">
            <a:off x="3083130" y="5023777"/>
            <a:ext cx="588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71" name="Gerade Verbindung 7170"/>
          <p:cNvCxnSpPr>
            <a:cxnSpLocks noChangeAspect="1"/>
          </p:cNvCxnSpPr>
          <p:nvPr/>
        </p:nvCxnSpPr>
        <p:spPr bwMode="auto">
          <a:xfrm>
            <a:off x="7559492" y="5457076"/>
            <a:ext cx="0" cy="9348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4" name="Gerade Verbindung 7173"/>
          <p:cNvCxnSpPr>
            <a:cxnSpLocks noChangeAspect="1"/>
          </p:cNvCxnSpPr>
          <p:nvPr/>
        </p:nvCxnSpPr>
        <p:spPr bwMode="auto">
          <a:xfrm flipH="1">
            <a:off x="1804988" y="6390684"/>
            <a:ext cx="5754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6" name="Gerade Verbindung mit Pfeil 7175"/>
          <p:cNvCxnSpPr>
            <a:cxnSpLocks noChangeAspect="1"/>
            <a:stCxn id="12" idx="2"/>
            <a:endCxn id="12" idx="2"/>
          </p:cNvCxnSpPr>
          <p:nvPr/>
        </p:nvCxnSpPr>
        <p:spPr bwMode="auto">
          <a:xfrm>
            <a:off x="1804988" y="5455824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79" name="Gerade Verbindung mit Pfeil 7178"/>
          <p:cNvCxnSpPr>
            <a:cxnSpLocks noChangeAspect="1"/>
          </p:cNvCxnSpPr>
          <p:nvPr/>
        </p:nvCxnSpPr>
        <p:spPr bwMode="auto">
          <a:xfrm flipV="1">
            <a:off x="1804988" y="5457070"/>
            <a:ext cx="0" cy="93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feld 52"/>
          <p:cNvSpPr txBox="1">
            <a:spLocks noChangeAspect="1" noChangeArrowheads="1"/>
          </p:cNvSpPr>
          <p:nvPr/>
        </p:nvSpPr>
        <p:spPr bwMode="auto">
          <a:xfrm>
            <a:off x="1804988" y="4366303"/>
            <a:ext cx="215900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7181" name="Gerade Verbindung 7180"/>
          <p:cNvCxnSpPr>
            <a:cxnSpLocks noChangeAspect="1"/>
          </p:cNvCxnSpPr>
          <p:nvPr/>
        </p:nvCxnSpPr>
        <p:spPr bwMode="auto">
          <a:xfrm flipV="1">
            <a:off x="5207366" y="2791531"/>
            <a:ext cx="0" cy="1748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4" name="Gerade Verbindung 7183"/>
          <p:cNvCxnSpPr>
            <a:cxnSpLocks noChangeAspect="1"/>
          </p:cNvCxnSpPr>
          <p:nvPr/>
        </p:nvCxnSpPr>
        <p:spPr bwMode="auto">
          <a:xfrm flipV="1">
            <a:off x="7148574" y="2791531"/>
            <a:ext cx="0" cy="1748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feld 52"/>
          <p:cNvSpPr txBox="1">
            <a:spLocks noChangeAspect="1" noChangeArrowheads="1"/>
          </p:cNvSpPr>
          <p:nvPr/>
        </p:nvSpPr>
        <p:spPr bwMode="auto">
          <a:xfrm>
            <a:off x="7168338" y="4365824"/>
            <a:ext cx="215900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51" name="Textfeld 53"/>
          <p:cNvSpPr txBox="1">
            <a:spLocks noChangeAspect="1" noChangeArrowheads="1"/>
          </p:cNvSpPr>
          <p:nvPr/>
        </p:nvSpPr>
        <p:spPr bwMode="auto">
          <a:xfrm>
            <a:off x="5209834" y="4366303"/>
            <a:ext cx="142875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1</a:t>
            </a:r>
          </a:p>
        </p:txBody>
      </p:sp>
      <p:cxnSp>
        <p:nvCxnSpPr>
          <p:cNvPr id="31" name="Gerade Verbindung 30"/>
          <p:cNvCxnSpPr/>
          <p:nvPr/>
        </p:nvCxnSpPr>
        <p:spPr bwMode="auto">
          <a:xfrm>
            <a:off x="526846" y="5131789"/>
            <a:ext cx="25562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aute 35"/>
          <p:cNvSpPr/>
          <p:nvPr>
            <p:custDataLst>
              <p:tags r:id="rId1"/>
            </p:custDataLst>
          </p:nvPr>
        </p:nvSpPr>
        <p:spPr bwMode="gray">
          <a:xfrm>
            <a:off x="1675272" y="2791530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38" name="Raute 37"/>
          <p:cNvSpPr/>
          <p:nvPr>
            <p:custDataLst>
              <p:tags r:id="rId2"/>
            </p:custDataLst>
          </p:nvPr>
        </p:nvSpPr>
        <p:spPr bwMode="gray">
          <a:xfrm>
            <a:off x="5080118" y="2806988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39" name="Raute 38"/>
          <p:cNvSpPr/>
          <p:nvPr>
            <p:custDataLst>
              <p:tags r:id="rId3"/>
            </p:custDataLst>
          </p:nvPr>
        </p:nvSpPr>
        <p:spPr bwMode="gray">
          <a:xfrm>
            <a:off x="7004763" y="2791531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37" name="Ellipse 36"/>
          <p:cNvSpPr>
            <a:spLocks noChangeAspect="1"/>
          </p:cNvSpPr>
          <p:nvPr/>
        </p:nvSpPr>
        <p:spPr bwMode="auto">
          <a:xfrm>
            <a:off x="550510" y="137723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0" name="Ellipse 39"/>
          <p:cNvSpPr>
            <a:spLocks noChangeAspect="1"/>
          </p:cNvSpPr>
          <p:nvPr/>
        </p:nvSpPr>
        <p:spPr bwMode="auto">
          <a:xfrm>
            <a:off x="4539888" y="1377250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1" name="Ellipse 40"/>
          <p:cNvSpPr>
            <a:spLocks noChangeAspect="1"/>
          </p:cNvSpPr>
          <p:nvPr/>
        </p:nvSpPr>
        <p:spPr bwMode="auto">
          <a:xfrm>
            <a:off x="550510" y="4609740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2" name="Ellipse 41"/>
          <p:cNvSpPr>
            <a:spLocks noChangeAspect="1"/>
          </p:cNvSpPr>
          <p:nvPr/>
        </p:nvSpPr>
        <p:spPr bwMode="auto">
          <a:xfrm>
            <a:off x="3671466" y="460974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3" name="Ellipse 42"/>
          <p:cNvSpPr>
            <a:spLocks noChangeAspect="1"/>
          </p:cNvSpPr>
          <p:nvPr/>
        </p:nvSpPr>
        <p:spPr bwMode="auto">
          <a:xfrm>
            <a:off x="6383226" y="45917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III.H-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9592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3A31F3-B120-4DAD-9062-FF226705F808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Demo: Einführung der Basisklassen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III.H-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68121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2670C2-C758-4BAD-A91B-CE5C57376E7C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 smtClean="0"/>
              <a:t>Erwartete Semantik des Modells</a:t>
            </a:r>
            <a:endParaRPr lang="de-DE" dirty="0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4808594" y="1304766"/>
            <a:ext cx="3196058" cy="1476164"/>
            <a:chOff x="254719" y="1638296"/>
            <a:chExt cx="3600000" cy="1607093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719" y="2008179"/>
              <a:ext cx="3600000" cy="12372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plz</a:t>
              </a:r>
              <a:r>
                <a:rPr lang="en-US" sz="1200" dirty="0" smtClean="0">
                  <a:solidFill>
                    <a:srgbClr val="005596"/>
                  </a:solidFill>
                </a:rPr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tarifzone</a:t>
              </a:r>
              <a:r>
                <a:rPr lang="en-US" sz="1200" dirty="0" smtClean="0">
                  <a:solidFill>
                    <a:srgbClr val="005596"/>
                  </a:solidFill>
                </a:rPr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>
                  <a:solidFill>
                    <a:srgbClr val="005596"/>
                  </a:solidFill>
                </a:rPr>
                <a:t>w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ohnflaeche</a:t>
              </a:r>
              <a:r>
                <a:rPr lang="en-US" sz="1200" dirty="0" smtClean="0">
                  <a:solidFill>
                    <a:srgbClr val="005596"/>
                  </a:solidFill>
                </a:rPr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vorschlagVerSumme</a:t>
              </a:r>
              <a:endParaRPr lang="en-US" sz="12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versSumme: Money</a:t>
              </a: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HausratVertrag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839856" y="1304764"/>
            <a:ext cx="2556284" cy="1476166"/>
            <a:chOff x="254719" y="1638296"/>
            <a:chExt cx="3600000" cy="1607092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2008179"/>
              <a:ext cx="3600000" cy="12372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Zahlweise</a:t>
              </a:r>
              <a:r>
                <a:rPr lang="en-US" sz="1200" dirty="0" smtClean="0">
                  <a:solidFill>
                    <a:srgbClr val="005596"/>
                  </a:solidFill>
                </a:rPr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wirksamAb</a:t>
              </a:r>
              <a:r>
                <a:rPr lang="en-US" sz="1200" dirty="0" smtClean="0">
                  <a:solidFill>
                    <a:srgbClr val="005596"/>
                  </a:solidFill>
                </a:rPr>
                <a:t>: 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GregorianCalendar</a:t>
              </a:r>
              <a:endParaRPr lang="en-US" sz="12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Vertrag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839856" y="4537266"/>
            <a:ext cx="2556284" cy="907957"/>
            <a:chOff x="254719" y="1638295"/>
            <a:chExt cx="3600000" cy="988488"/>
          </a:xfrm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jahresbasisbeitrag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berechneJahresbeitrag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()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1638295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3984476" y="4537267"/>
            <a:ext cx="2111964" cy="907957"/>
            <a:chOff x="254719" y="1638296"/>
            <a:chExt cx="3600000" cy="988487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 smtClean="0">
                <a:solidFill>
                  <a:srgbClr val="005596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smtClean="0">
                  <a:solidFill>
                    <a:srgbClr val="FFFFFF"/>
                  </a:solidFill>
                </a:rPr>
                <a:t>   </a:t>
              </a:r>
              <a:r>
                <a:rPr lang="en-US" sz="1400" dirty="0" err="1" smtClean="0">
                  <a:solidFill>
                    <a:srgbClr val="FFFFFF"/>
                  </a:solidFill>
                </a:rPr>
                <a:t>HausratGrunddeckung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uppieren 18"/>
          <p:cNvGrpSpPr>
            <a:grpSpLocks noChangeAspect="1"/>
          </p:cNvGrpSpPr>
          <p:nvPr/>
        </p:nvGrpSpPr>
        <p:grpSpPr>
          <a:xfrm>
            <a:off x="6624228" y="4537267"/>
            <a:ext cx="2304256" cy="907957"/>
            <a:chOff x="254719" y="1638296"/>
            <a:chExt cx="3600000" cy="988487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/versSumme: Money</a:t>
              </a: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smtClean="0">
                  <a:solidFill>
                    <a:srgbClr val="FFFF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FFFFFF"/>
                  </a:solidFill>
                </a:rPr>
                <a:t>HausratZusatzdeckung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cxnSp>
        <p:nvCxnSpPr>
          <p:cNvPr id="22" name="Gerade Verbindung mit Pfeil 21"/>
          <p:cNvCxnSpPr>
            <a:cxnSpLocks noChangeAspect="1"/>
          </p:cNvCxnSpPr>
          <p:nvPr/>
        </p:nvCxnSpPr>
        <p:spPr bwMode="auto">
          <a:xfrm flipH="1">
            <a:off x="3396140" y="1928617"/>
            <a:ext cx="13869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rade Verbindung mit Pfeil 24"/>
          <p:cNvCxnSpPr>
            <a:cxnSpLocks noChangeAspect="1"/>
            <a:endCxn id="36" idx="2"/>
          </p:cNvCxnSpPr>
          <p:nvPr/>
        </p:nvCxnSpPr>
        <p:spPr bwMode="auto">
          <a:xfrm flipV="1">
            <a:off x="2117998" y="3190938"/>
            <a:ext cx="0" cy="1338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Gerade Verbindung mit Pfeil 28"/>
          <p:cNvCxnSpPr>
            <a:cxnSpLocks noChangeAspect="1"/>
          </p:cNvCxnSpPr>
          <p:nvPr/>
        </p:nvCxnSpPr>
        <p:spPr bwMode="auto">
          <a:xfrm flipH="1">
            <a:off x="3396140" y="5013176"/>
            <a:ext cx="588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71" name="Gerade Verbindung 7170"/>
          <p:cNvCxnSpPr>
            <a:cxnSpLocks noChangeAspect="1"/>
          </p:cNvCxnSpPr>
          <p:nvPr/>
        </p:nvCxnSpPr>
        <p:spPr bwMode="auto">
          <a:xfrm>
            <a:off x="7872502" y="5446475"/>
            <a:ext cx="0" cy="9348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4" name="Gerade Verbindung 7173"/>
          <p:cNvCxnSpPr>
            <a:cxnSpLocks noChangeAspect="1"/>
          </p:cNvCxnSpPr>
          <p:nvPr/>
        </p:nvCxnSpPr>
        <p:spPr bwMode="auto">
          <a:xfrm flipH="1">
            <a:off x="2117998" y="6380083"/>
            <a:ext cx="5754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6" name="Gerade Verbindung mit Pfeil 7175"/>
          <p:cNvCxnSpPr>
            <a:cxnSpLocks noChangeAspect="1"/>
            <a:stCxn id="12" idx="2"/>
            <a:endCxn id="12" idx="2"/>
          </p:cNvCxnSpPr>
          <p:nvPr/>
        </p:nvCxnSpPr>
        <p:spPr bwMode="auto">
          <a:xfrm>
            <a:off x="2117998" y="5445223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79" name="Gerade Verbindung mit Pfeil 7178"/>
          <p:cNvCxnSpPr>
            <a:cxnSpLocks noChangeAspect="1"/>
          </p:cNvCxnSpPr>
          <p:nvPr/>
        </p:nvCxnSpPr>
        <p:spPr bwMode="auto">
          <a:xfrm flipV="1">
            <a:off x="2117998" y="5446469"/>
            <a:ext cx="0" cy="93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feld 52"/>
          <p:cNvSpPr txBox="1">
            <a:spLocks noChangeAspect="1" noChangeArrowheads="1"/>
          </p:cNvSpPr>
          <p:nvPr/>
        </p:nvSpPr>
        <p:spPr bwMode="auto">
          <a:xfrm>
            <a:off x="2117998" y="4355702"/>
            <a:ext cx="215900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7181" name="Gerade Verbindung 7180"/>
          <p:cNvCxnSpPr>
            <a:cxnSpLocks noChangeAspect="1"/>
          </p:cNvCxnSpPr>
          <p:nvPr/>
        </p:nvCxnSpPr>
        <p:spPr bwMode="auto">
          <a:xfrm flipV="1">
            <a:off x="5520376" y="2780930"/>
            <a:ext cx="0" cy="1748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4" name="Gerade Verbindung 7183"/>
          <p:cNvCxnSpPr>
            <a:cxnSpLocks noChangeAspect="1"/>
          </p:cNvCxnSpPr>
          <p:nvPr/>
        </p:nvCxnSpPr>
        <p:spPr bwMode="auto">
          <a:xfrm flipV="1">
            <a:off x="7461584" y="2780930"/>
            <a:ext cx="0" cy="1748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feld 52"/>
          <p:cNvSpPr txBox="1">
            <a:spLocks noChangeAspect="1" noChangeArrowheads="1"/>
          </p:cNvSpPr>
          <p:nvPr/>
        </p:nvSpPr>
        <p:spPr bwMode="auto">
          <a:xfrm>
            <a:off x="7481348" y="4355223"/>
            <a:ext cx="215900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51" name="Textfeld 53"/>
          <p:cNvSpPr txBox="1">
            <a:spLocks noChangeAspect="1" noChangeArrowheads="1"/>
          </p:cNvSpPr>
          <p:nvPr/>
        </p:nvSpPr>
        <p:spPr bwMode="auto">
          <a:xfrm>
            <a:off x="5522844" y="4355702"/>
            <a:ext cx="142875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91" name="AutoShape 3"/>
          <p:cNvSpPr>
            <a:spLocks noChangeArrowheads="1"/>
          </p:cNvSpPr>
          <p:nvPr/>
        </p:nvSpPr>
        <p:spPr bwMode="auto">
          <a:xfrm>
            <a:off x="71672" y="2945188"/>
            <a:ext cx="1583696" cy="1000253"/>
          </a:xfrm>
          <a:prstGeom prst="wedgeRoundRectCallout">
            <a:avLst>
              <a:gd name="adj1" fmla="val 74821"/>
              <a:gd name="adj2" fmla="val 32626"/>
              <a:gd name="adj3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098" rIns="0" bIns="0" anchor="ctr"/>
          <a:lstStyle/>
          <a:p>
            <a:pPr algn="ctr"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</a:tabLst>
            </a:pPr>
            <a:r>
              <a:rPr lang="de-DE" sz="1000" dirty="0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Fügt man eine Zusatzdeckung zum </a:t>
            </a:r>
            <a:r>
              <a:rPr lang="de-DE" sz="1000" dirty="0" err="1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HausratVertrag</a:t>
            </a:r>
            <a:r>
              <a:rPr lang="de-DE" sz="1000" dirty="0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 hinzu, erwartet man, dass der Vertrag diese auch als Deckung zurückliefert.</a:t>
            </a:r>
          </a:p>
        </p:txBody>
      </p:sp>
      <p:sp>
        <p:nvSpPr>
          <p:cNvPr id="95" name="AutoShape 4"/>
          <p:cNvSpPr>
            <a:spLocks noChangeArrowheads="1"/>
          </p:cNvSpPr>
          <p:nvPr/>
        </p:nvSpPr>
        <p:spPr bwMode="auto">
          <a:xfrm>
            <a:off x="2578743" y="3503306"/>
            <a:ext cx="1583696" cy="884271"/>
          </a:xfrm>
          <a:prstGeom prst="wedgeRoundRectCallout">
            <a:avLst>
              <a:gd name="adj1" fmla="val -77104"/>
              <a:gd name="adj2" fmla="val -18785"/>
              <a:gd name="adj3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098" rIns="0" bIns="0" anchor="ctr"/>
          <a:lstStyle/>
          <a:p>
            <a:pPr algn="ctr"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</a:tabLst>
            </a:pPr>
            <a:r>
              <a:rPr lang="de-DE" sz="1000" dirty="0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Es ist nicht möglich, eine </a:t>
            </a:r>
            <a:r>
              <a:rPr lang="de-DE" sz="1000" dirty="0" err="1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KfzDeckung</a:t>
            </a:r>
            <a:r>
              <a:rPr lang="de-DE" sz="1000" dirty="0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 zum </a:t>
            </a:r>
            <a:r>
              <a:rPr lang="de-DE" sz="1000" dirty="0" err="1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HausratVertrag</a:t>
            </a:r>
            <a:r>
              <a:rPr lang="de-DE" sz="1000" dirty="0">
                <a:solidFill>
                  <a:srgbClr val="000000"/>
                </a:solidFill>
                <a:ea typeface="Lucida Sans Unicode" pitchFamily="32" charset="0"/>
                <a:cs typeface="Lucida Sans Unicode" pitchFamily="32" charset="0"/>
              </a:rPr>
              <a:t> hinzuzufügen.</a:t>
            </a:r>
          </a:p>
        </p:txBody>
      </p:sp>
      <p:cxnSp>
        <p:nvCxnSpPr>
          <p:cNvPr id="31" name="Gerade Verbindung 30"/>
          <p:cNvCxnSpPr/>
          <p:nvPr/>
        </p:nvCxnSpPr>
        <p:spPr bwMode="auto">
          <a:xfrm>
            <a:off x="839856" y="5121188"/>
            <a:ext cx="25562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aute 35"/>
          <p:cNvSpPr/>
          <p:nvPr>
            <p:custDataLst>
              <p:tags r:id="rId1"/>
            </p:custDataLst>
          </p:nvPr>
        </p:nvSpPr>
        <p:spPr bwMode="gray">
          <a:xfrm>
            <a:off x="1988282" y="2780929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38" name="Raute 37"/>
          <p:cNvSpPr/>
          <p:nvPr>
            <p:custDataLst>
              <p:tags r:id="rId2"/>
            </p:custDataLst>
          </p:nvPr>
        </p:nvSpPr>
        <p:spPr bwMode="gray">
          <a:xfrm>
            <a:off x="5393128" y="2796387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39" name="Raute 38"/>
          <p:cNvSpPr/>
          <p:nvPr>
            <p:custDataLst>
              <p:tags r:id="rId3"/>
            </p:custDataLst>
          </p:nvPr>
        </p:nvSpPr>
        <p:spPr bwMode="gray">
          <a:xfrm>
            <a:off x="7317773" y="2780930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40" name="Ellipse 39"/>
          <p:cNvSpPr>
            <a:spLocks noChangeAspect="1"/>
          </p:cNvSpPr>
          <p:nvPr/>
        </p:nvSpPr>
        <p:spPr bwMode="auto">
          <a:xfrm>
            <a:off x="899616" y="1366638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1" name="Ellipse 40"/>
          <p:cNvSpPr>
            <a:spLocks noChangeAspect="1"/>
          </p:cNvSpPr>
          <p:nvPr/>
        </p:nvSpPr>
        <p:spPr bwMode="auto">
          <a:xfrm>
            <a:off x="4840364" y="138395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2" name="Ellipse 41"/>
          <p:cNvSpPr>
            <a:spLocks noChangeAspect="1"/>
          </p:cNvSpPr>
          <p:nvPr/>
        </p:nvSpPr>
        <p:spPr bwMode="auto">
          <a:xfrm>
            <a:off x="863520" y="459796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3" name="Ellipse 42"/>
          <p:cNvSpPr>
            <a:spLocks noChangeAspect="1"/>
          </p:cNvSpPr>
          <p:nvPr/>
        </p:nvSpPr>
        <p:spPr bwMode="auto">
          <a:xfrm>
            <a:off x="4006721" y="460796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5" name="Ellipse 44"/>
          <p:cNvSpPr>
            <a:spLocks noChangeAspect="1"/>
          </p:cNvSpPr>
          <p:nvPr/>
        </p:nvSpPr>
        <p:spPr bwMode="auto">
          <a:xfrm>
            <a:off x="6660256" y="459953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III.H-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68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F27932-80C3-4FCE-88BD-9704E30A58CB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/>
              <a:t>Abbildung der Semantik durch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Unions</a:t>
            </a:r>
            <a:endParaRPr lang="de-DE" dirty="0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4808594" y="1304766"/>
            <a:ext cx="3196058" cy="1476164"/>
            <a:chOff x="254719" y="1638296"/>
            <a:chExt cx="3600000" cy="1607093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719" y="2008179"/>
              <a:ext cx="3600000" cy="12372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plz</a:t>
              </a:r>
              <a:r>
                <a:rPr lang="en-US" sz="1200" dirty="0" smtClean="0">
                  <a:solidFill>
                    <a:srgbClr val="005596"/>
                  </a:solidFill>
                </a:rPr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tarifzone</a:t>
              </a:r>
              <a:r>
                <a:rPr lang="en-US" sz="1200" dirty="0" smtClean="0">
                  <a:solidFill>
                    <a:srgbClr val="005596"/>
                  </a:solidFill>
                </a:rPr>
                <a:t>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>
                  <a:solidFill>
                    <a:srgbClr val="005596"/>
                  </a:solidFill>
                </a:rPr>
                <a:t>w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ohnflaeche</a:t>
              </a:r>
              <a:r>
                <a:rPr lang="en-US" sz="1200" dirty="0" smtClean="0">
                  <a:solidFill>
                    <a:srgbClr val="005596"/>
                  </a:solidFill>
                </a:rPr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vorschlagVerSumme</a:t>
              </a:r>
              <a:endParaRPr lang="en-US" sz="12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versSumme: Money</a:t>
              </a: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HausratVertrag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839856" y="1304764"/>
            <a:ext cx="2556284" cy="1476166"/>
            <a:chOff x="254719" y="1638296"/>
            <a:chExt cx="3600000" cy="1607092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2008179"/>
              <a:ext cx="3600000" cy="12372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Zahlweise</a:t>
              </a:r>
              <a:r>
                <a:rPr lang="en-US" sz="1200" dirty="0" smtClean="0">
                  <a:solidFill>
                    <a:srgbClr val="005596"/>
                  </a:solidFill>
                </a:rPr>
                <a:t>: Integer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wirksamAb</a:t>
              </a:r>
              <a:r>
                <a:rPr lang="en-US" sz="1200" dirty="0" smtClean="0">
                  <a:solidFill>
                    <a:srgbClr val="005596"/>
                  </a:solidFill>
                </a:rPr>
                <a:t>: 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GregorianCalendar</a:t>
              </a:r>
              <a:endParaRPr lang="en-US" sz="12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Vertrag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839856" y="4537266"/>
            <a:ext cx="2556284" cy="907957"/>
            <a:chOff x="254719" y="1638295"/>
            <a:chExt cx="3600000" cy="988488"/>
          </a:xfrm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</a:t>
              </a:r>
              <a:r>
                <a:rPr lang="en-US" sz="1200" dirty="0" err="1" smtClean="0">
                  <a:solidFill>
                    <a:srgbClr val="005596"/>
                  </a:solidFill>
                </a:rPr>
                <a:t>jahresbasisbeitrag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>
                  <a:solidFill>
                    <a:srgbClr val="005596"/>
                  </a:solidFill>
                </a:rPr>
                <a:t>berechneJahresbeitrag</a:t>
              </a:r>
              <a:r>
                <a:rPr lang="en-US" sz="1200" dirty="0" smtClean="0">
                  <a:solidFill>
                    <a:srgbClr val="005596"/>
                  </a:solidFill>
                </a:rPr>
                <a:t>()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1638295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</a:rPr>
                <a:t>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3984476" y="4537267"/>
            <a:ext cx="2111964" cy="907957"/>
            <a:chOff x="254719" y="1638296"/>
            <a:chExt cx="3600000" cy="988487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200" dirty="0" smtClean="0">
                <a:solidFill>
                  <a:srgbClr val="005596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smtClean="0">
                  <a:solidFill>
                    <a:srgbClr val="FFFFFF"/>
                  </a:solidFill>
                </a:rPr>
                <a:t>   </a:t>
              </a:r>
              <a:r>
                <a:rPr lang="en-US" sz="1400" dirty="0" err="1" smtClean="0">
                  <a:solidFill>
                    <a:srgbClr val="FFFFFF"/>
                  </a:solidFill>
                </a:rPr>
                <a:t>HausratGrunddeckung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uppieren 18"/>
          <p:cNvGrpSpPr>
            <a:grpSpLocks noChangeAspect="1"/>
          </p:cNvGrpSpPr>
          <p:nvPr/>
        </p:nvGrpSpPr>
        <p:grpSpPr>
          <a:xfrm>
            <a:off x="6624228" y="4537267"/>
            <a:ext cx="2304256" cy="907957"/>
            <a:chOff x="254719" y="1638296"/>
            <a:chExt cx="3600000" cy="988487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2008179"/>
              <a:ext cx="3600000" cy="6186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smtClean="0">
                  <a:solidFill>
                    <a:srgbClr val="005596"/>
                  </a:solidFill>
                </a:rPr>
                <a:t>/versSumme: Money</a:t>
              </a:r>
              <a:endParaRPr lang="en-US" sz="1200" dirty="0">
                <a:solidFill>
                  <a:srgbClr val="005596"/>
                </a:solidFill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 smtClean="0">
                  <a:solidFill>
                    <a:srgbClr val="FFFFFF"/>
                  </a:solidFill>
                </a:rPr>
                <a:t> </a:t>
              </a:r>
              <a:r>
                <a:rPr lang="en-US" sz="1400" dirty="0" err="1" smtClean="0">
                  <a:solidFill>
                    <a:srgbClr val="FFFFFF"/>
                  </a:solidFill>
                </a:rPr>
                <a:t>HausratZusatzdeckung</a:t>
              </a:r>
              <a:endParaRPr lang="en-US" sz="1400" dirty="0" smtClean="0">
                <a:solidFill>
                  <a:srgbClr val="FFFFFF"/>
                </a:solidFill>
              </a:endParaRPr>
            </a:p>
          </p:txBody>
        </p:sp>
      </p:grpSp>
      <p:cxnSp>
        <p:nvCxnSpPr>
          <p:cNvPr id="22" name="Gerade Verbindung mit Pfeil 21"/>
          <p:cNvCxnSpPr>
            <a:cxnSpLocks noChangeAspect="1"/>
          </p:cNvCxnSpPr>
          <p:nvPr/>
        </p:nvCxnSpPr>
        <p:spPr bwMode="auto">
          <a:xfrm flipH="1">
            <a:off x="3396140" y="1928617"/>
            <a:ext cx="13869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rade Verbindung mit Pfeil 24"/>
          <p:cNvCxnSpPr>
            <a:cxnSpLocks noChangeAspect="1"/>
            <a:endCxn id="36" idx="2"/>
          </p:cNvCxnSpPr>
          <p:nvPr/>
        </p:nvCxnSpPr>
        <p:spPr bwMode="auto">
          <a:xfrm flipV="1">
            <a:off x="2117998" y="3190938"/>
            <a:ext cx="0" cy="1338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Gerade Verbindung mit Pfeil 28"/>
          <p:cNvCxnSpPr>
            <a:cxnSpLocks noChangeAspect="1"/>
          </p:cNvCxnSpPr>
          <p:nvPr/>
        </p:nvCxnSpPr>
        <p:spPr bwMode="auto">
          <a:xfrm flipH="1">
            <a:off x="3396140" y="5013176"/>
            <a:ext cx="588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71" name="Gerade Verbindung 7170"/>
          <p:cNvCxnSpPr>
            <a:cxnSpLocks noChangeAspect="1"/>
          </p:cNvCxnSpPr>
          <p:nvPr/>
        </p:nvCxnSpPr>
        <p:spPr bwMode="auto">
          <a:xfrm>
            <a:off x="7872502" y="5446475"/>
            <a:ext cx="0" cy="9348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4" name="Gerade Verbindung 7173"/>
          <p:cNvCxnSpPr>
            <a:cxnSpLocks noChangeAspect="1"/>
          </p:cNvCxnSpPr>
          <p:nvPr/>
        </p:nvCxnSpPr>
        <p:spPr bwMode="auto">
          <a:xfrm flipH="1">
            <a:off x="2117998" y="6380083"/>
            <a:ext cx="5754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6" name="Gerade Verbindung mit Pfeil 7175"/>
          <p:cNvCxnSpPr>
            <a:cxnSpLocks noChangeAspect="1"/>
            <a:stCxn id="12" idx="2"/>
            <a:endCxn id="12" idx="2"/>
          </p:cNvCxnSpPr>
          <p:nvPr/>
        </p:nvCxnSpPr>
        <p:spPr bwMode="auto">
          <a:xfrm>
            <a:off x="2117998" y="5445223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79" name="Gerade Verbindung mit Pfeil 7178"/>
          <p:cNvCxnSpPr>
            <a:cxnSpLocks noChangeAspect="1"/>
          </p:cNvCxnSpPr>
          <p:nvPr/>
        </p:nvCxnSpPr>
        <p:spPr bwMode="auto">
          <a:xfrm flipV="1">
            <a:off x="2117998" y="5446469"/>
            <a:ext cx="0" cy="93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feld 52"/>
          <p:cNvSpPr txBox="1">
            <a:spLocks noChangeAspect="1" noChangeArrowheads="1"/>
          </p:cNvSpPr>
          <p:nvPr/>
        </p:nvSpPr>
        <p:spPr bwMode="auto">
          <a:xfrm>
            <a:off x="2117998" y="4355702"/>
            <a:ext cx="215900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7181" name="Gerade Verbindung 7180"/>
          <p:cNvCxnSpPr>
            <a:cxnSpLocks noChangeAspect="1"/>
          </p:cNvCxnSpPr>
          <p:nvPr/>
        </p:nvCxnSpPr>
        <p:spPr bwMode="auto">
          <a:xfrm flipV="1">
            <a:off x="5520376" y="2780930"/>
            <a:ext cx="0" cy="1748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4" name="Gerade Verbindung 7183"/>
          <p:cNvCxnSpPr>
            <a:cxnSpLocks noChangeAspect="1"/>
          </p:cNvCxnSpPr>
          <p:nvPr/>
        </p:nvCxnSpPr>
        <p:spPr bwMode="auto">
          <a:xfrm flipV="1">
            <a:off x="7461584" y="2780930"/>
            <a:ext cx="0" cy="1748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feld 52"/>
          <p:cNvSpPr txBox="1">
            <a:spLocks noChangeAspect="1" noChangeArrowheads="1"/>
          </p:cNvSpPr>
          <p:nvPr/>
        </p:nvSpPr>
        <p:spPr bwMode="auto">
          <a:xfrm>
            <a:off x="7481348" y="4355223"/>
            <a:ext cx="215900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51" name="Textfeld 53"/>
          <p:cNvSpPr txBox="1">
            <a:spLocks noChangeAspect="1" noChangeArrowheads="1"/>
          </p:cNvSpPr>
          <p:nvPr/>
        </p:nvSpPr>
        <p:spPr bwMode="auto">
          <a:xfrm>
            <a:off x="5522844" y="4355702"/>
            <a:ext cx="142875" cy="22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1</a:t>
            </a:r>
          </a:p>
        </p:txBody>
      </p:sp>
      <p:cxnSp>
        <p:nvCxnSpPr>
          <p:cNvPr id="31" name="Gerade Verbindung 30"/>
          <p:cNvCxnSpPr/>
          <p:nvPr/>
        </p:nvCxnSpPr>
        <p:spPr bwMode="auto">
          <a:xfrm>
            <a:off x="839856" y="5121188"/>
            <a:ext cx="25562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aute 35"/>
          <p:cNvSpPr/>
          <p:nvPr>
            <p:custDataLst>
              <p:tags r:id="rId1"/>
            </p:custDataLst>
          </p:nvPr>
        </p:nvSpPr>
        <p:spPr bwMode="gray">
          <a:xfrm>
            <a:off x="1988282" y="2780929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38" name="Raute 37"/>
          <p:cNvSpPr/>
          <p:nvPr>
            <p:custDataLst>
              <p:tags r:id="rId2"/>
            </p:custDataLst>
          </p:nvPr>
        </p:nvSpPr>
        <p:spPr bwMode="gray">
          <a:xfrm>
            <a:off x="5393128" y="2796387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39" name="Raute 38"/>
          <p:cNvSpPr/>
          <p:nvPr>
            <p:custDataLst>
              <p:tags r:id="rId3"/>
            </p:custDataLst>
          </p:nvPr>
        </p:nvSpPr>
        <p:spPr bwMode="gray">
          <a:xfrm>
            <a:off x="7317773" y="2780930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40" name="Ellipse 39"/>
          <p:cNvSpPr>
            <a:spLocks noChangeAspect="1"/>
          </p:cNvSpPr>
          <p:nvPr/>
        </p:nvSpPr>
        <p:spPr bwMode="auto">
          <a:xfrm>
            <a:off x="899616" y="1366638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1" name="Ellipse 40"/>
          <p:cNvSpPr>
            <a:spLocks noChangeAspect="1"/>
          </p:cNvSpPr>
          <p:nvPr/>
        </p:nvSpPr>
        <p:spPr bwMode="auto">
          <a:xfrm>
            <a:off x="4840364" y="138395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2" name="Ellipse 41"/>
          <p:cNvSpPr>
            <a:spLocks noChangeAspect="1"/>
          </p:cNvSpPr>
          <p:nvPr/>
        </p:nvSpPr>
        <p:spPr bwMode="auto">
          <a:xfrm>
            <a:off x="863520" y="459796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3" name="Ellipse 42"/>
          <p:cNvSpPr>
            <a:spLocks noChangeAspect="1"/>
          </p:cNvSpPr>
          <p:nvPr/>
        </p:nvSpPr>
        <p:spPr bwMode="auto">
          <a:xfrm>
            <a:off x="4006721" y="460796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5" name="Ellipse 44"/>
          <p:cNvSpPr>
            <a:spLocks noChangeAspect="1"/>
          </p:cNvSpPr>
          <p:nvPr/>
        </p:nvSpPr>
        <p:spPr bwMode="auto">
          <a:xfrm>
            <a:off x="6660256" y="459953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6" name="Textfeld 61"/>
          <p:cNvSpPr txBox="1">
            <a:spLocks noChangeArrowheads="1"/>
          </p:cNvSpPr>
          <p:nvPr/>
        </p:nvSpPr>
        <p:spPr bwMode="auto">
          <a:xfrm>
            <a:off x="2247713" y="3655169"/>
            <a:ext cx="90010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 smtClean="0">
                <a:solidFill>
                  <a:srgbClr val="005596"/>
                </a:solidFill>
              </a:rPr>
              <a:t>/Deckung {</a:t>
            </a:r>
            <a:r>
              <a:rPr lang="de-DE" sz="800" dirty="0" err="1" smtClean="0">
                <a:solidFill>
                  <a:srgbClr val="005596"/>
                </a:solidFill>
              </a:rPr>
              <a:t>union</a:t>
            </a:r>
            <a:r>
              <a:rPr lang="de-DE" sz="800" dirty="0" smtClean="0">
                <a:solidFill>
                  <a:srgbClr val="005596"/>
                </a:solidFill>
              </a:rPr>
              <a:t>}</a:t>
            </a:r>
            <a:endParaRPr lang="de-DE" sz="800" dirty="0">
              <a:solidFill>
                <a:srgbClr val="005596"/>
              </a:solidFill>
            </a:endParaRPr>
          </a:p>
        </p:txBody>
      </p:sp>
      <p:sp>
        <p:nvSpPr>
          <p:cNvPr id="47" name="Textfeld 61"/>
          <p:cNvSpPr txBox="1">
            <a:spLocks noChangeArrowheads="1"/>
          </p:cNvSpPr>
          <p:nvPr/>
        </p:nvSpPr>
        <p:spPr bwMode="auto">
          <a:xfrm>
            <a:off x="5637490" y="3633646"/>
            <a:ext cx="90010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 err="1">
                <a:solidFill>
                  <a:srgbClr val="005596"/>
                </a:solidFill>
              </a:rPr>
              <a:t>s</a:t>
            </a:r>
            <a:r>
              <a:rPr lang="de-DE" sz="800" dirty="0" err="1" smtClean="0">
                <a:solidFill>
                  <a:srgbClr val="005596"/>
                </a:solidFill>
              </a:rPr>
              <a:t>ubsets</a:t>
            </a:r>
            <a:r>
              <a:rPr lang="de-DE" sz="800" dirty="0" smtClean="0">
                <a:solidFill>
                  <a:srgbClr val="005596"/>
                </a:solidFill>
              </a:rPr>
              <a:t> Deckung</a:t>
            </a:r>
            <a:endParaRPr lang="de-DE" sz="800" dirty="0">
              <a:solidFill>
                <a:srgbClr val="005596"/>
              </a:solidFill>
            </a:endParaRPr>
          </a:p>
        </p:txBody>
      </p:sp>
      <p:sp>
        <p:nvSpPr>
          <p:cNvPr id="48" name="Textfeld 61"/>
          <p:cNvSpPr txBox="1">
            <a:spLocks noChangeArrowheads="1"/>
          </p:cNvSpPr>
          <p:nvPr/>
        </p:nvSpPr>
        <p:spPr bwMode="auto">
          <a:xfrm>
            <a:off x="7585850" y="3643171"/>
            <a:ext cx="900100" cy="1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 err="1">
                <a:solidFill>
                  <a:srgbClr val="005596"/>
                </a:solidFill>
              </a:rPr>
              <a:t>s</a:t>
            </a:r>
            <a:r>
              <a:rPr lang="de-DE" sz="800" dirty="0" err="1" smtClean="0">
                <a:solidFill>
                  <a:srgbClr val="005596"/>
                </a:solidFill>
              </a:rPr>
              <a:t>ubsets</a:t>
            </a:r>
            <a:r>
              <a:rPr lang="de-DE" sz="800" dirty="0" smtClean="0">
                <a:solidFill>
                  <a:srgbClr val="005596"/>
                </a:solidFill>
              </a:rPr>
              <a:t> Deckung</a:t>
            </a:r>
            <a:endParaRPr lang="de-DE" sz="800" dirty="0">
              <a:solidFill>
                <a:srgbClr val="005596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III.H-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994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34516F-36B6-4E0E-B12F-DAB0AC9A7A8E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/>
              <a:t>Demo: </a:t>
            </a:r>
            <a:r>
              <a:rPr lang="de-DE" err="1" smtClean="0"/>
              <a:t>Derived</a:t>
            </a:r>
            <a:r>
              <a:rPr lang="de-DE" smtClean="0"/>
              <a:t> Union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III.H-</a:t>
            </a:r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01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34516F-36B6-4E0E-B12F-DAB0AC9A7A8E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 lvl="0"/>
            <a:r>
              <a:rPr lang="de-DE" dirty="0"/>
              <a:t>Übungen zu Kapitel </a:t>
            </a:r>
            <a:r>
              <a:rPr lang="de-DE" dirty="0" smtClean="0"/>
              <a:t>III.H: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Unions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III.H-</a:t>
            </a:r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0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Office PowerPoint</Application>
  <PresentationFormat>Bildschirmpräsentation (4:3)</PresentationFormat>
  <Paragraphs>116</Paragraphs>
  <Slides>8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Master - ConVista General </vt:lpstr>
      <vt:lpstr>Inhalt - Modellierung &amp; Produktdefinition</vt:lpstr>
      <vt:lpstr>Aktuelles Modell</vt:lpstr>
      <vt:lpstr>Modell mit spartenübergreifenden Basisklassen</vt:lpstr>
      <vt:lpstr>Demo: Einführung der Basisklassen</vt:lpstr>
      <vt:lpstr>Erwartete Semantik des Modells</vt:lpstr>
      <vt:lpstr>Abbildung der Semantik durch Derived Unions</vt:lpstr>
      <vt:lpstr>Demo: Derived Union</vt:lpstr>
      <vt:lpstr>Übungen zu Kapitel III.H: Derived Unions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nbschediwy</cp:lastModifiedBy>
  <cp:revision>1628</cp:revision>
  <cp:lastPrinted>2012-11-19T11:42:38Z</cp:lastPrinted>
  <dcterms:created xsi:type="dcterms:W3CDTF">2005-03-22T09:36:15Z</dcterms:created>
  <dcterms:modified xsi:type="dcterms:W3CDTF">2013-05-17T14:56:59Z</dcterms:modified>
  <cp:category>Master</cp:category>
  <cp:contentStatus>RELEASED</cp:contentStatus>
</cp:coreProperties>
</file>