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468" r:id="rId2"/>
    <p:sldId id="469" r:id="rId3"/>
    <p:sldId id="470" r:id="rId4"/>
    <p:sldId id="471" r:id="rId5"/>
    <p:sldId id="473" r:id="rId6"/>
  </p:sldIdLst>
  <p:sldSz cx="9144000" cy="6858000" type="screen4x3"/>
  <p:notesSz cx="67183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468"/>
            <p14:sldId id="469"/>
            <p14:sldId id="470"/>
            <p14:sldId id="471"/>
            <p14:sldId id="4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368" autoAdjust="0"/>
    <p:restoredTop sz="86633" autoAdjust="0"/>
  </p:normalViewPr>
  <p:slideViewPr>
    <p:cSldViewPr snapToObjects="1" showGuides="1">
      <p:cViewPr varScale="1">
        <p:scale>
          <a:sx n="88" d="100"/>
          <a:sy n="88" d="100"/>
        </p:scale>
        <p:origin x="-1142" y="-62"/>
      </p:cViewPr>
      <p:guideLst>
        <p:guide orient="horz" pos="2160"/>
        <p:guide orient="horz" pos="3317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104"/>
        <p:guide pos="21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21250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8" y="4680946"/>
            <a:ext cx="5375267" cy="443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C2AC396E-E2A7-49E7-B37E-242ECCD7A396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C9D81748-AF58-47A3-BD85-411768FBF148}" type="datetime1">
              <a:rPr lang="de-DE" smtClean="0"/>
              <a:t>17.05.2013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B204F86-65F6-4879-9E4E-9D527D4D3C13}" type="datetime1">
              <a:rPr lang="de-DE" smtClean="0"/>
              <a:t>17.05.2013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0FB3CEFB-3F85-4F96-955D-6155055D16B8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4CE062F-145E-403F-B899-B5717963A3C2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1DC0167-92C6-4833-9E5C-DA92D3F708DF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283968" y="6678000"/>
            <a:ext cx="576064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III.I-</a:t>
            </a:r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ECCE0927-057C-425A-A976-D5E87BEF9842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67A958C-DC98-4C85-BAF8-6F33BF1AEFDC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007E559F-8E00-4A23-9E42-03B018963A33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7E87C125-04D9-41D4-BACE-5EE8561B1AB5}" type="datetime1">
              <a:rPr lang="de-DE" smtClean="0"/>
              <a:t>17.05.2013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F2798D0-9448-4FA5-B8B4-0623D1B22096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8EB11B2-E142-4774-88C9-F01B09B679D2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72EEEAF-A1B3-4F22-BFF7-AC1339DC4725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1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 - Modellierung &amp; Produktdefinition</a:t>
            </a:r>
            <a:endParaRPr lang="pt-BR" dirty="0" smtClean="0"/>
          </a:p>
        </p:txBody>
      </p:sp>
      <p:sp>
        <p:nvSpPr>
          <p:cNvPr id="12312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250825" y="6678613"/>
            <a:ext cx="612775" cy="17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5pPr>
            <a:lvl6pPr marL="25146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6pPr>
            <a:lvl7pPr marL="29718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7pPr>
            <a:lvl8pPr marL="34290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8pPr>
            <a:lvl9pPr marL="3886200" indent="-228600" defTabSz="3571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900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357188" eaLnBrk="1"/>
            <a:fld id="{01425F9F-3DEA-4AB4-9C0E-2EF5CC100863}" type="datetime1">
              <a:rPr lang="de-DE" sz="700" smtClean="0">
                <a:solidFill>
                  <a:srgbClr val="FFFFFF"/>
                </a:solidFill>
              </a:rPr>
              <a:t>17.05.2013</a:t>
            </a:fld>
            <a:endParaRPr lang="de-DE" sz="700">
              <a:solidFill>
                <a:srgbClr val="FFFFFF"/>
              </a:solidFill>
            </a:endParaRPr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757070"/>
              </p:ext>
            </p:extLst>
          </p:nvPr>
        </p:nvGraphicFramePr>
        <p:xfrm>
          <a:off x="267793" y="1232756"/>
          <a:ext cx="6068403" cy="5084209"/>
        </p:xfrm>
        <a:graphic>
          <a:graphicData uri="http://schemas.openxmlformats.org/drawingml/2006/table">
            <a:tbl>
              <a:tblPr/>
              <a:tblGrid>
                <a:gridCol w="6068403"/>
              </a:tblGrid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90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2400" b="1" dirty="0" smtClean="0"/>
                        <a:t>III.I Verwendung von Aufzählungen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1025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7568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B510EE1-5E6B-45AA-BBE0-871AC07379D3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Testen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377582"/>
            <a:ext cx="7280275" cy="4246562"/>
          </a:xfrm>
          <a:ln/>
        </p:spPr>
        <p:txBody>
          <a:bodyPr/>
          <a:lstStyle/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Unit </a:t>
            </a:r>
            <a:r>
              <a:rPr lang="de-DE" dirty="0" err="1"/>
              <a:t>Testing</a:t>
            </a:r>
            <a:r>
              <a:rPr lang="de-DE" dirty="0"/>
              <a:t> ohne produktive Produktdaten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Verwendung von </a:t>
            </a:r>
            <a:r>
              <a:rPr lang="de-DE" dirty="0" err="1"/>
              <a:t>JUnit</a:t>
            </a:r>
            <a:r>
              <a:rPr lang="de-DE" dirty="0"/>
              <a:t> für Modultests / einzelne Funktionen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Testfälle können unabhängig von produktiven Produktdaten sein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Isoliertes Testen möglich, Testfälle verwenden nicht die gleichen Testdaten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Testen von Spezialfällen möglich (die möglicherweise durch produktive Produktdaten nicht abgebildet werden)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Fachliche Tests mit dem Faktor-IPS Testwerkzeug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Integrationstest von Produktdaten &amp; Modell/</a:t>
            </a:r>
            <a:r>
              <a:rPr lang="de-DE" dirty="0" err="1"/>
              <a:t>Sourcecode</a:t>
            </a:r>
            <a:endParaRPr lang="de-DE" dirty="0"/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Fachliche Tests können vom Fachbereich erstellt werden	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Testfälle und die benötigten Testdaten bilden ein Einheit, werden zusammen mit dem </a:t>
            </a:r>
            <a:r>
              <a:rPr lang="de-DE" dirty="0" err="1"/>
              <a:t>Sourcecode</a:t>
            </a:r>
            <a:r>
              <a:rPr lang="de-DE" dirty="0"/>
              <a:t> im KM-Tool </a:t>
            </a:r>
            <a:r>
              <a:rPr lang="de-DE" dirty="0" smtClean="0"/>
              <a:t>verwaltet 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III.I-</a:t>
            </a:r>
            <a:fld id="{21FBF85A-D7A6-488B-8C2B-F7E0D684392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3015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91707F-E559-41C7-9DC9-513E2A19F237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 dirty="0" smtClean="0"/>
              <a:t>Testen mit dem </a:t>
            </a:r>
            <a:r>
              <a:rPr lang="de-DE" dirty="0" err="1" smtClean="0"/>
              <a:t>InMemoryRepository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0057" y="1376363"/>
            <a:ext cx="7280275" cy="4246562"/>
          </a:xfrm>
          <a:ln/>
        </p:spPr>
        <p:txBody>
          <a:bodyPr/>
          <a:lstStyle/>
          <a:p>
            <a:r>
              <a:rPr lang="de-DE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Repository erzeugen</a:t>
            </a:r>
          </a:p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InMemoryRuntimeRepository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repository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InMemoryRuntimeRepository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Produkt erzeugen</a:t>
            </a:r>
            <a:endParaRPr lang="de-DE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HausratProdukt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produkt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HausratProdukt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repository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, "4711", "HR-Optimal", "2013-01");</a:t>
            </a:r>
          </a:p>
          <a:p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sz="12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Anpassungstufe</a:t>
            </a:r>
            <a:r>
              <a:rPr lang="de-DE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erzeugen und Gültig-Ab Datum setzen (</a:t>
            </a:r>
            <a:r>
              <a:rPr lang="de-DE" sz="12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ValidFrom</a:t>
            </a:r>
            <a:r>
              <a:rPr lang="de-DE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de-DE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HausratProduktAnpStufe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as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HausratProduktAnpStufe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produkt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as.setValidFrom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DateTime.</a:t>
            </a:r>
            <a:r>
              <a:rPr lang="de-DE" sz="1200" i="1" dirty="0" err="1">
                <a:latin typeface="Courier New" pitchFamily="49" charset="0"/>
                <a:cs typeface="Courier New" pitchFamily="49" charset="0"/>
              </a:rPr>
              <a:t>parseIso</a:t>
            </a:r>
            <a:r>
              <a:rPr lang="de-DE" sz="1200" i="1" dirty="0">
                <a:latin typeface="Courier New" pitchFamily="49" charset="0"/>
                <a:cs typeface="Courier New" pitchFamily="49" charset="0"/>
              </a:rPr>
              <a:t>("2013-01-01"));</a:t>
            </a:r>
          </a:p>
          <a:p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Anpassungsstufe inkl. Des Produktes ins Repository ablegen</a:t>
            </a:r>
            <a:endParaRPr lang="de-DE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repository.putProductCmptGeneration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III.I-</a:t>
            </a:r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1537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BDAB8B-DBAD-40A2-A122-462784663CC5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Demo: Unit Testing ohne produktive Produktdaten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4053" y="1376363"/>
            <a:ext cx="7280275" cy="4246562"/>
          </a:xfrm>
          <a:ln/>
        </p:spPr>
        <p:txBody>
          <a:bodyPr/>
          <a:lstStyle/>
          <a:p>
            <a:pPr marL="81048"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 smtClean="0"/>
              <a:t>Test der Methode </a:t>
            </a:r>
            <a:r>
              <a:rPr lang="de-DE" dirty="0" err="1" smtClean="0"/>
              <a:t>getVorschlagVersSumme</a:t>
            </a:r>
            <a:r>
              <a:rPr lang="de-DE" dirty="0" smtClean="0"/>
              <a:t>()</a:t>
            </a:r>
          </a:p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endParaRPr lang="de-DE" dirty="0" smtClean="0"/>
          </a:p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 smtClean="0"/>
              <a:t>Neuen </a:t>
            </a:r>
            <a:r>
              <a:rPr lang="de-DE" dirty="0" err="1" smtClean="0"/>
              <a:t>Junit</a:t>
            </a:r>
            <a:r>
              <a:rPr lang="de-DE" dirty="0" smtClean="0"/>
              <a:t>-Testfall anlegen</a:t>
            </a:r>
          </a:p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 smtClean="0"/>
              <a:t>Aufbauen </a:t>
            </a:r>
            <a:r>
              <a:rPr lang="de-DE" dirty="0"/>
              <a:t>des Inhalts des </a:t>
            </a:r>
            <a:r>
              <a:rPr lang="de-DE" dirty="0" err="1" smtClean="0"/>
              <a:t>InMemoryRepositories</a:t>
            </a:r>
            <a:endParaRPr lang="de-DE" dirty="0" smtClean="0"/>
          </a:p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endParaRPr lang="de-DE" dirty="0" smtClean="0"/>
          </a:p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III.I-</a:t>
            </a:r>
            <a:fld id="{21FBF85A-D7A6-488B-8C2B-F7E0D684392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64684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D210C-00CB-4B2B-BA92-96C0E76FF739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Demo: Fachliche Tests mit dem Faktor-IPS Testwerkzeug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78469" y="1376363"/>
            <a:ext cx="7281863" cy="4246562"/>
          </a:xfrm>
          <a:ln/>
        </p:spPr>
        <p:txBody>
          <a:bodyPr/>
          <a:lstStyle/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Im Modellprojekt ein Testfalltyp </a:t>
            </a:r>
            <a:r>
              <a:rPr lang="de-DE" i="1" dirty="0" err="1"/>
              <a:t>BerechnungsTest</a:t>
            </a:r>
            <a:r>
              <a:rPr lang="de-DE" dirty="0"/>
              <a:t> erstellen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Eingabe und Erwartete Attribute anlegen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Testfalltyp Klasse implementieren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Methode: </a:t>
            </a:r>
            <a:r>
              <a:rPr lang="de-DE" dirty="0" err="1"/>
              <a:t>executeBusinessFunction</a:t>
            </a:r>
            <a:r>
              <a:rPr lang="de-DE" dirty="0"/>
              <a:t>()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Methode: </a:t>
            </a:r>
            <a:r>
              <a:rPr lang="de-DE" dirty="0" err="1"/>
              <a:t>executeAsserts</a:t>
            </a:r>
            <a:r>
              <a:rPr lang="de-DE" dirty="0"/>
              <a:t>()</a:t>
            </a:r>
          </a:p>
          <a:p>
            <a:pPr marL="985886" lvl="2" indent="-164516">
              <a:buClr>
                <a:schemeClr val="tx1"/>
              </a:buClr>
              <a:buSzPct val="45000"/>
              <a:buFont typeface="Wingdings" charset="2"/>
              <a:buChar char="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Zugriff auf zusätzlich angelegte Attribute für direkt berechnete Werte</a:t>
            </a:r>
          </a:p>
          <a:p>
            <a:pPr marL="985886" lvl="2" indent="-164516">
              <a:buClr>
                <a:schemeClr val="tx1"/>
              </a:buClr>
              <a:buSzPct val="45000"/>
              <a:buFont typeface="Wingdings" charset="2"/>
              <a:buChar char="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Notation für Zuordnung Wert ↔ Eingabefeld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Im Produktdatenprojekt Testfall erstellen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III.I-</a:t>
            </a:r>
            <a:fld id="{21FBF85A-D7A6-488B-8C2B-F7E0D684392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95635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212</Words>
  <Application>Microsoft Office PowerPoint</Application>
  <PresentationFormat>Bildschirmpräsentation (4:3)</PresentationFormat>
  <Paragraphs>48</Paragraphs>
  <Slides>5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Master - ConVista General </vt:lpstr>
      <vt:lpstr>Inhalt - Modellierung &amp; Produktdefinition</vt:lpstr>
      <vt:lpstr>Testen</vt:lpstr>
      <vt:lpstr>Testen mit dem InMemoryRepository</vt:lpstr>
      <vt:lpstr>Demo: Unit Testing ohne produktive Produktdaten</vt:lpstr>
      <vt:lpstr>Demo: Fachliche Tests mit dem Faktor-IPS Testwerkzeug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nbschediwy</cp:lastModifiedBy>
  <cp:revision>1627</cp:revision>
  <cp:lastPrinted>2012-11-19T11:42:38Z</cp:lastPrinted>
  <dcterms:created xsi:type="dcterms:W3CDTF">2005-03-22T09:36:15Z</dcterms:created>
  <dcterms:modified xsi:type="dcterms:W3CDTF">2013-05-17T14:57:28Z</dcterms:modified>
  <cp:category>Master</cp:category>
  <cp:contentStatus>RELEASED</cp:contentStatus>
</cp:coreProperties>
</file>