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3" r:id="rId2"/>
    <p:sldMasterId id="2147483759" r:id="rId3"/>
  </p:sldMasterIdLst>
  <p:sldIdLst>
    <p:sldId id="261" r:id="rId4"/>
    <p:sldId id="315" r:id="rId5"/>
    <p:sldId id="336" r:id="rId6"/>
    <p:sldId id="286" r:id="rId7"/>
    <p:sldId id="335" r:id="rId8"/>
    <p:sldId id="288" r:id="rId9"/>
    <p:sldId id="300" r:id="rId10"/>
    <p:sldId id="304" r:id="rId11"/>
    <p:sldId id="292" r:id="rId12"/>
    <p:sldId id="293" r:id="rId13"/>
    <p:sldId id="310" r:id="rId14"/>
    <p:sldId id="306" r:id="rId15"/>
    <p:sldId id="272" r:id="rId16"/>
    <p:sldId id="311" r:id="rId17"/>
    <p:sldId id="312" r:id="rId18"/>
    <p:sldId id="313" r:id="rId19"/>
    <p:sldId id="314" r:id="rId20"/>
    <p:sldId id="316" r:id="rId21"/>
    <p:sldId id="323" r:id="rId22"/>
    <p:sldId id="318" r:id="rId23"/>
    <p:sldId id="319" r:id="rId24"/>
    <p:sldId id="324" r:id="rId25"/>
    <p:sldId id="320" r:id="rId26"/>
    <p:sldId id="321" r:id="rId27"/>
    <p:sldId id="325" r:id="rId28"/>
    <p:sldId id="322" r:id="rId29"/>
    <p:sldId id="326" r:id="rId30"/>
    <p:sldId id="327" r:id="rId31"/>
    <p:sldId id="328" r:id="rId32"/>
    <p:sldId id="329" r:id="rId33"/>
    <p:sldId id="296" r:id="rId34"/>
    <p:sldId id="305" r:id="rId35"/>
  </p:sldIdLst>
  <p:sldSz cx="9144000" cy="6858000" type="screen4x3"/>
  <p:notesSz cx="6797675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F8C"/>
    <a:srgbClr val="7D5E9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8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562B4-CF4A-457A-8325-8A3E02335D1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B49F477-46CA-41B7-B3AB-D219B33AA2D9}">
      <dgm:prSet phldrT="[Text]" custT="1"/>
      <dgm:spPr/>
      <dgm:t>
        <a:bodyPr/>
        <a:lstStyle/>
        <a:p>
          <a:r>
            <a:rPr lang="en-GB" sz="1800" dirty="0"/>
            <a:t>New innovative concept  created</a:t>
          </a:r>
        </a:p>
      </dgm:t>
    </dgm:pt>
    <dgm:pt modelId="{1F38036F-7F08-4A05-ABC5-253E55CF1763}" type="parTrans" cxnId="{F7FCF975-4E22-4201-9044-99FB90E4BF72}">
      <dgm:prSet/>
      <dgm:spPr/>
      <dgm:t>
        <a:bodyPr/>
        <a:lstStyle/>
        <a:p>
          <a:endParaRPr lang="en-GB"/>
        </a:p>
      </dgm:t>
    </dgm:pt>
    <dgm:pt modelId="{4F71386A-1CFB-4E00-99A7-BB536131789B}" type="sibTrans" cxnId="{F7FCF975-4E22-4201-9044-99FB90E4BF72}">
      <dgm:prSet/>
      <dgm:spPr/>
      <dgm:t>
        <a:bodyPr/>
        <a:lstStyle/>
        <a:p>
          <a:endParaRPr lang="en-GB"/>
        </a:p>
      </dgm:t>
    </dgm:pt>
    <dgm:pt modelId="{92B5ED8B-CFD5-4365-9983-E964ABF94C97}">
      <dgm:prSet phldrT="[Text]" custT="1"/>
      <dgm:spPr/>
      <dgm:t>
        <a:bodyPr/>
        <a:lstStyle/>
        <a:p>
          <a:r>
            <a:rPr lang="en-GB" sz="1800" dirty="0"/>
            <a:t>Undertake landscape and technical literature searches </a:t>
          </a:r>
        </a:p>
      </dgm:t>
    </dgm:pt>
    <dgm:pt modelId="{9ED35E6D-216D-438F-9D75-31D297CCBB47}" type="parTrans" cxnId="{5314DF60-8985-4014-A1CC-7A4B6D096757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3B27CC8A-F27F-4685-B23A-4337CA38BDBA}" type="sibTrans" cxnId="{5314DF60-8985-4014-A1CC-7A4B6D096757}">
      <dgm:prSet/>
      <dgm:spPr/>
      <dgm:t>
        <a:bodyPr/>
        <a:lstStyle/>
        <a:p>
          <a:endParaRPr lang="en-GB"/>
        </a:p>
      </dgm:t>
    </dgm:pt>
    <dgm:pt modelId="{DEE66A6B-951A-4E97-96FC-6E946494E41C}">
      <dgm:prSet phldrT="[Text]" custT="1"/>
      <dgm:spPr/>
      <dgm:t>
        <a:bodyPr/>
        <a:lstStyle/>
        <a:p>
          <a:r>
            <a:rPr lang="en-GB" sz="1800" dirty="0"/>
            <a:t>Record concept in Innovation Disclosure Document and keep in central IP database </a:t>
          </a:r>
        </a:p>
      </dgm:t>
    </dgm:pt>
    <dgm:pt modelId="{CDB5A99F-3A41-4BBB-B0CF-C3BBFCB49CFB}" type="parTrans" cxnId="{C90BEF5A-487F-4522-8D5A-B7AA4185472D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F82A0546-3A62-41AD-BEB0-E61066FF97A0}" type="sibTrans" cxnId="{C90BEF5A-487F-4522-8D5A-B7AA4185472D}">
      <dgm:prSet/>
      <dgm:spPr/>
      <dgm:t>
        <a:bodyPr/>
        <a:lstStyle/>
        <a:p>
          <a:endParaRPr lang="en-GB"/>
        </a:p>
      </dgm:t>
    </dgm:pt>
    <dgm:pt modelId="{B00DA9DE-58E6-4EB7-B2CD-ADE92F928440}">
      <dgm:prSet phldrT="[Text]" custT="1"/>
      <dgm:spPr/>
      <dgm:t>
        <a:bodyPr/>
        <a:lstStyle/>
        <a:p>
          <a:r>
            <a:rPr lang="en-GB" sz="1800" dirty="0"/>
            <a:t>Is new concept proprietary technology?</a:t>
          </a:r>
        </a:p>
      </dgm:t>
    </dgm:pt>
    <dgm:pt modelId="{76380F54-300A-42BD-A92E-5316BE7F7D52}" type="parTrans" cxnId="{A843D7D6-0AE0-4F81-B26E-CEDA3912DBF3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8E7342D5-24E4-4090-AAE1-08511AC80D8A}" type="sibTrans" cxnId="{A843D7D6-0AE0-4F81-B26E-CEDA3912DBF3}">
      <dgm:prSet/>
      <dgm:spPr/>
      <dgm:t>
        <a:bodyPr/>
        <a:lstStyle/>
        <a:p>
          <a:endParaRPr lang="en-GB"/>
        </a:p>
      </dgm:t>
    </dgm:pt>
    <dgm:pt modelId="{35C0C245-12EC-406B-BF63-66E96B501B96}">
      <dgm:prSet phldrT="[Text]" custT="1"/>
      <dgm:spPr/>
      <dgm:t>
        <a:bodyPr/>
        <a:lstStyle/>
        <a:p>
          <a:r>
            <a:rPr lang="en-GB" sz="1800" dirty="0"/>
            <a:t>Are requirements for registered IP protection met? </a:t>
          </a:r>
        </a:p>
      </dgm:t>
    </dgm:pt>
    <dgm:pt modelId="{8DB58F35-C115-4879-90C4-F3C2023B691B}" type="parTrans" cxnId="{53196A9A-AEF6-4699-BE56-82CEEEAC1DF4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A4A9FA22-4BB8-4A1D-9D14-07F7324D2034}" type="sibTrans" cxnId="{53196A9A-AEF6-4699-BE56-82CEEEAC1DF4}">
      <dgm:prSet/>
      <dgm:spPr/>
      <dgm:t>
        <a:bodyPr/>
        <a:lstStyle/>
        <a:p>
          <a:endParaRPr lang="en-GB"/>
        </a:p>
      </dgm:t>
    </dgm:pt>
    <dgm:pt modelId="{C0A5A447-449D-4366-8CC8-1C0F87545E1B}">
      <dgm:prSet phldrT="[Text]" custT="1"/>
      <dgm:spPr/>
      <dgm:t>
        <a:bodyPr/>
        <a:lstStyle/>
        <a:p>
          <a:r>
            <a:rPr lang="en-GB" sz="1800" dirty="0"/>
            <a:t>Protect</a:t>
          </a:r>
        </a:p>
      </dgm:t>
    </dgm:pt>
    <dgm:pt modelId="{F69B890B-0C0D-428B-B540-BA7241D44C2B}" type="parTrans" cxnId="{93244067-D586-4CFE-8816-6AA50707A922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D2D83F4A-FD91-459C-BBAF-FE1AB6959C22}" type="sibTrans" cxnId="{93244067-D586-4CFE-8816-6AA50707A922}">
      <dgm:prSet/>
      <dgm:spPr/>
      <dgm:t>
        <a:bodyPr/>
        <a:lstStyle/>
        <a:p>
          <a:endParaRPr lang="en-GB"/>
        </a:p>
      </dgm:t>
    </dgm:pt>
    <dgm:pt modelId="{5361476E-46FB-47ED-B9B7-2A494344124E}">
      <dgm:prSet phldrT="[Text]" custT="1"/>
      <dgm:spPr/>
      <dgm:t>
        <a:bodyPr/>
        <a:lstStyle/>
        <a:p>
          <a:r>
            <a:rPr lang="en-GB" sz="1800" dirty="0"/>
            <a:t>Keep as trade secret – restrict access to information</a:t>
          </a:r>
        </a:p>
      </dgm:t>
    </dgm:pt>
    <dgm:pt modelId="{36A366B2-2BE2-4C00-BA70-975E039B1EB8}" type="parTrans" cxnId="{431F70F5-6D81-4A4B-A395-C7A5C271D769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11D6FD67-8E28-4BC8-9790-A80E60DA70BB}" type="sibTrans" cxnId="{431F70F5-6D81-4A4B-A395-C7A5C271D769}">
      <dgm:prSet/>
      <dgm:spPr/>
      <dgm:t>
        <a:bodyPr/>
        <a:lstStyle/>
        <a:p>
          <a:endParaRPr lang="en-GB"/>
        </a:p>
      </dgm:t>
    </dgm:pt>
    <dgm:pt modelId="{71F3530F-2B3E-4688-9E62-F8D2F288A076}">
      <dgm:prSet phldrT="[Text]" custT="1"/>
      <dgm:spPr/>
      <dgm:t>
        <a:bodyPr/>
        <a:lstStyle/>
        <a:p>
          <a:r>
            <a:rPr lang="en-GB" sz="1800" dirty="0"/>
            <a:t>Publish to ensure freedom to operate</a:t>
          </a:r>
        </a:p>
      </dgm:t>
    </dgm:pt>
    <dgm:pt modelId="{7B4EE186-D838-4D93-9EED-3705A79342A9}" type="parTrans" cxnId="{E006AE0F-DE1D-45A5-B93F-A43205EC764B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4013CFB8-06E5-4E32-9488-E09C6B53B76F}" type="sibTrans" cxnId="{E006AE0F-DE1D-45A5-B93F-A43205EC764B}">
      <dgm:prSet/>
      <dgm:spPr/>
      <dgm:t>
        <a:bodyPr/>
        <a:lstStyle/>
        <a:p>
          <a:endParaRPr lang="en-GB"/>
        </a:p>
      </dgm:t>
    </dgm:pt>
    <dgm:pt modelId="{273A1283-4BFC-4FE1-9800-9A97EFAAD020}">
      <dgm:prSet phldrT="[Text]" custT="1"/>
      <dgm:spPr/>
      <dgm:t>
        <a:bodyPr/>
        <a:lstStyle/>
        <a:p>
          <a:r>
            <a:rPr lang="en-GB" sz="1800" dirty="0"/>
            <a:t>Determine if there is freedom to operate</a:t>
          </a:r>
        </a:p>
      </dgm:t>
    </dgm:pt>
    <dgm:pt modelId="{7072DDFC-E5F0-4593-A1D3-3271241BDA4D}" type="parTrans" cxnId="{6A56781B-FA42-4465-8813-E39945FDCB9D}">
      <dgm:prSet/>
      <dgm:spPr>
        <a:ln w="25400">
          <a:solidFill>
            <a:schemeClr val="bg1"/>
          </a:solidFill>
        </a:ln>
      </dgm:spPr>
      <dgm:t>
        <a:bodyPr/>
        <a:lstStyle/>
        <a:p>
          <a:endParaRPr lang="en-GB" dirty="0"/>
        </a:p>
      </dgm:t>
    </dgm:pt>
    <dgm:pt modelId="{77C53A51-7A82-447F-A6D6-9CEE5E586096}" type="sibTrans" cxnId="{6A56781B-FA42-4465-8813-E39945FDCB9D}">
      <dgm:prSet/>
      <dgm:spPr/>
      <dgm:t>
        <a:bodyPr/>
        <a:lstStyle/>
        <a:p>
          <a:endParaRPr lang="en-GB"/>
        </a:p>
      </dgm:t>
    </dgm:pt>
    <dgm:pt modelId="{AA93A74C-49D8-49CD-BEA8-0F67BC16F363}" type="pres">
      <dgm:prSet presAssocID="{3FA562B4-CF4A-457A-8325-8A3E02335D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F48121-C9BC-430A-A156-57D55319E53B}" type="pres">
      <dgm:prSet presAssocID="{AB49F477-46CA-41B7-B3AB-D219B33AA2D9}" presName="root1" presStyleCnt="0"/>
      <dgm:spPr/>
    </dgm:pt>
    <dgm:pt modelId="{89B9FFEF-9773-4D6F-9F9E-1C58BEF2883D}" type="pres">
      <dgm:prSet presAssocID="{AB49F477-46CA-41B7-B3AB-D219B33AA2D9}" presName="LevelOneTextNode" presStyleLbl="node0" presStyleIdx="0" presStyleCnt="1" custScaleX="128450" custScaleY="263882">
        <dgm:presLayoutVars>
          <dgm:chPref val="3"/>
        </dgm:presLayoutVars>
      </dgm:prSet>
      <dgm:spPr/>
    </dgm:pt>
    <dgm:pt modelId="{E9650C24-C18D-4996-95AA-328B4FA3A535}" type="pres">
      <dgm:prSet presAssocID="{AB49F477-46CA-41B7-B3AB-D219B33AA2D9}" presName="level2hierChild" presStyleCnt="0"/>
      <dgm:spPr/>
    </dgm:pt>
    <dgm:pt modelId="{51C6427F-438F-4BF7-9B1D-3245935C88C9}" type="pres">
      <dgm:prSet presAssocID="{76380F54-300A-42BD-A92E-5316BE7F7D52}" presName="conn2-1" presStyleLbl="parChTrans1D2" presStyleIdx="0" presStyleCnt="1"/>
      <dgm:spPr/>
    </dgm:pt>
    <dgm:pt modelId="{D1ACA6CA-79C2-4C5B-B2F7-C43F9561E383}" type="pres">
      <dgm:prSet presAssocID="{76380F54-300A-42BD-A92E-5316BE7F7D52}" presName="connTx" presStyleLbl="parChTrans1D2" presStyleIdx="0" presStyleCnt="1"/>
      <dgm:spPr/>
    </dgm:pt>
    <dgm:pt modelId="{7966DFE2-D48D-421C-84B0-C491FA04FA75}" type="pres">
      <dgm:prSet presAssocID="{B00DA9DE-58E6-4EB7-B2CD-ADE92F928440}" presName="root2" presStyleCnt="0"/>
      <dgm:spPr/>
    </dgm:pt>
    <dgm:pt modelId="{D28FE215-AF0B-4BB3-BB7C-A837E95156E9}" type="pres">
      <dgm:prSet presAssocID="{B00DA9DE-58E6-4EB7-B2CD-ADE92F928440}" presName="LevelTwoTextNode" presStyleLbl="node2" presStyleIdx="0" presStyleCnt="1" custScaleX="140052" custScaleY="232996" custLinFactNeighborX="-3549">
        <dgm:presLayoutVars>
          <dgm:chPref val="3"/>
        </dgm:presLayoutVars>
      </dgm:prSet>
      <dgm:spPr/>
    </dgm:pt>
    <dgm:pt modelId="{3AB94A97-7BF9-477A-A83D-D47385394249}" type="pres">
      <dgm:prSet presAssocID="{B00DA9DE-58E6-4EB7-B2CD-ADE92F928440}" presName="level3hierChild" presStyleCnt="0"/>
      <dgm:spPr/>
    </dgm:pt>
    <dgm:pt modelId="{A8A2BAD3-32CE-4FE0-81E5-AABD82265D14}" type="pres">
      <dgm:prSet presAssocID="{9ED35E6D-216D-438F-9D75-31D297CCBB47}" presName="conn2-1" presStyleLbl="parChTrans1D3" presStyleIdx="0" presStyleCnt="2"/>
      <dgm:spPr/>
    </dgm:pt>
    <dgm:pt modelId="{1E5C87BE-8302-433E-85E0-46559DE90214}" type="pres">
      <dgm:prSet presAssocID="{9ED35E6D-216D-438F-9D75-31D297CCBB47}" presName="connTx" presStyleLbl="parChTrans1D3" presStyleIdx="0" presStyleCnt="2"/>
      <dgm:spPr/>
    </dgm:pt>
    <dgm:pt modelId="{493C7264-C705-43E2-972D-E61DBEBE91AD}" type="pres">
      <dgm:prSet presAssocID="{92B5ED8B-CFD5-4365-9983-E964ABF94C97}" presName="root2" presStyleCnt="0"/>
      <dgm:spPr/>
    </dgm:pt>
    <dgm:pt modelId="{A93498A7-C75A-4827-A9AB-4A021CA2993F}" type="pres">
      <dgm:prSet presAssocID="{92B5ED8B-CFD5-4365-9983-E964ABF94C97}" presName="LevelTwoTextNode" presStyleLbl="node3" presStyleIdx="0" presStyleCnt="2" custScaleX="154762" custScaleY="326930" custLinFactNeighborX="-12689" custLinFactNeighborY="-31997">
        <dgm:presLayoutVars>
          <dgm:chPref val="3"/>
        </dgm:presLayoutVars>
      </dgm:prSet>
      <dgm:spPr/>
    </dgm:pt>
    <dgm:pt modelId="{9E288DB2-3FE0-4A4F-AAD0-293CB7A24777}" type="pres">
      <dgm:prSet presAssocID="{92B5ED8B-CFD5-4365-9983-E964ABF94C97}" presName="level3hierChild" presStyleCnt="0"/>
      <dgm:spPr/>
    </dgm:pt>
    <dgm:pt modelId="{E53A1418-53EA-4282-9A84-3701F602A143}" type="pres">
      <dgm:prSet presAssocID="{7072DDFC-E5F0-4593-A1D3-3271241BDA4D}" presName="conn2-1" presStyleLbl="parChTrans1D4" presStyleIdx="0" presStyleCnt="5"/>
      <dgm:spPr/>
    </dgm:pt>
    <dgm:pt modelId="{2A9C51E9-3EE5-49D0-B93F-139F9D16AE06}" type="pres">
      <dgm:prSet presAssocID="{7072DDFC-E5F0-4593-A1D3-3271241BDA4D}" presName="connTx" presStyleLbl="parChTrans1D4" presStyleIdx="0" presStyleCnt="5"/>
      <dgm:spPr/>
    </dgm:pt>
    <dgm:pt modelId="{9FFE9DE2-7880-4E67-9914-98D1CDEC41CA}" type="pres">
      <dgm:prSet presAssocID="{273A1283-4BFC-4FE1-9800-9A97EFAAD020}" presName="root2" presStyleCnt="0"/>
      <dgm:spPr/>
    </dgm:pt>
    <dgm:pt modelId="{189CDF64-13BC-43E5-816B-348EFE25C3BE}" type="pres">
      <dgm:prSet presAssocID="{273A1283-4BFC-4FE1-9800-9A97EFAAD020}" presName="LevelTwoTextNode" presStyleLbl="node4" presStyleIdx="0" presStyleCnt="5" custScaleX="139587" custScaleY="255172" custLinFactY="72826" custLinFactNeighborX="3949" custLinFactNeighborY="100000">
        <dgm:presLayoutVars>
          <dgm:chPref val="3"/>
        </dgm:presLayoutVars>
      </dgm:prSet>
      <dgm:spPr/>
    </dgm:pt>
    <dgm:pt modelId="{73F6158D-2545-411B-B11A-C4EDBAD48140}" type="pres">
      <dgm:prSet presAssocID="{273A1283-4BFC-4FE1-9800-9A97EFAAD020}" presName="level3hierChild" presStyleCnt="0"/>
      <dgm:spPr/>
    </dgm:pt>
    <dgm:pt modelId="{AD9E1C3F-ECCD-4130-931B-927648B1D8BC}" type="pres">
      <dgm:prSet presAssocID="{8DB58F35-C115-4879-90C4-F3C2023B691B}" presName="conn2-1" presStyleLbl="parChTrans1D4" presStyleIdx="1" presStyleCnt="5"/>
      <dgm:spPr/>
    </dgm:pt>
    <dgm:pt modelId="{77DE98ED-0566-4E0A-B8E4-F20FC99096FA}" type="pres">
      <dgm:prSet presAssocID="{8DB58F35-C115-4879-90C4-F3C2023B691B}" presName="connTx" presStyleLbl="parChTrans1D4" presStyleIdx="1" presStyleCnt="5"/>
      <dgm:spPr/>
    </dgm:pt>
    <dgm:pt modelId="{7839A91E-7E74-437B-9AA6-725DFDF877C8}" type="pres">
      <dgm:prSet presAssocID="{35C0C245-12EC-406B-BF63-66E96B501B96}" presName="root2" presStyleCnt="0"/>
      <dgm:spPr/>
    </dgm:pt>
    <dgm:pt modelId="{B62AB156-AF1D-4516-B95D-796DE737F742}" type="pres">
      <dgm:prSet presAssocID="{35C0C245-12EC-406B-BF63-66E96B501B96}" presName="LevelTwoTextNode" presStyleLbl="node4" presStyleIdx="1" presStyleCnt="5" custScaleX="157375" custScaleY="448451" custLinFactY="100000" custLinFactNeighborX="-2016" custLinFactNeighborY="103210">
        <dgm:presLayoutVars>
          <dgm:chPref val="3"/>
        </dgm:presLayoutVars>
      </dgm:prSet>
      <dgm:spPr/>
    </dgm:pt>
    <dgm:pt modelId="{05163DDC-41A2-4283-BD73-738F897CA62A}" type="pres">
      <dgm:prSet presAssocID="{35C0C245-12EC-406B-BF63-66E96B501B96}" presName="level3hierChild" presStyleCnt="0"/>
      <dgm:spPr/>
    </dgm:pt>
    <dgm:pt modelId="{7A6605F7-A98C-4082-87A9-DB318C441936}" type="pres">
      <dgm:prSet presAssocID="{F69B890B-0C0D-428B-B540-BA7241D44C2B}" presName="conn2-1" presStyleLbl="parChTrans1D4" presStyleIdx="2" presStyleCnt="5"/>
      <dgm:spPr/>
    </dgm:pt>
    <dgm:pt modelId="{A82DFDD3-199C-4D2B-BE2F-1B03D7DA1D9E}" type="pres">
      <dgm:prSet presAssocID="{F69B890B-0C0D-428B-B540-BA7241D44C2B}" presName="connTx" presStyleLbl="parChTrans1D4" presStyleIdx="2" presStyleCnt="5"/>
      <dgm:spPr/>
    </dgm:pt>
    <dgm:pt modelId="{55986721-C22D-432B-AB61-5CB66C79B75B}" type="pres">
      <dgm:prSet presAssocID="{C0A5A447-449D-4366-8CC8-1C0F87545E1B}" presName="root2" presStyleCnt="0"/>
      <dgm:spPr/>
    </dgm:pt>
    <dgm:pt modelId="{E574E385-74E6-42A2-AC9A-18A0B9CDFB4C}" type="pres">
      <dgm:prSet presAssocID="{C0A5A447-449D-4366-8CC8-1C0F87545E1B}" presName="LevelTwoTextNode" presStyleLbl="node4" presStyleIdx="2" presStyleCnt="5" custLinFactNeighborX="14891" custLinFactNeighborY="71597">
        <dgm:presLayoutVars>
          <dgm:chPref val="3"/>
        </dgm:presLayoutVars>
      </dgm:prSet>
      <dgm:spPr/>
    </dgm:pt>
    <dgm:pt modelId="{EE9CF699-0407-4B55-9327-162BF044B93E}" type="pres">
      <dgm:prSet presAssocID="{C0A5A447-449D-4366-8CC8-1C0F87545E1B}" presName="level3hierChild" presStyleCnt="0"/>
      <dgm:spPr/>
    </dgm:pt>
    <dgm:pt modelId="{9AC130E8-A5E1-4041-91B8-D62B6C93C8E7}" type="pres">
      <dgm:prSet presAssocID="{36A366B2-2BE2-4C00-BA70-975E039B1EB8}" presName="conn2-1" presStyleLbl="parChTrans1D4" presStyleIdx="3" presStyleCnt="5"/>
      <dgm:spPr/>
    </dgm:pt>
    <dgm:pt modelId="{A70DED5A-FB77-4C71-A812-2D9D9E93FAE5}" type="pres">
      <dgm:prSet presAssocID="{36A366B2-2BE2-4C00-BA70-975E039B1EB8}" presName="connTx" presStyleLbl="parChTrans1D4" presStyleIdx="3" presStyleCnt="5"/>
      <dgm:spPr/>
    </dgm:pt>
    <dgm:pt modelId="{9927292D-CFC6-4282-BE51-949321F395D2}" type="pres">
      <dgm:prSet presAssocID="{5361476E-46FB-47ED-B9B7-2A494344124E}" presName="root2" presStyleCnt="0"/>
      <dgm:spPr/>
    </dgm:pt>
    <dgm:pt modelId="{E887E2C6-AF82-44C7-8C2C-36C93C6334A0}" type="pres">
      <dgm:prSet presAssocID="{5361476E-46FB-47ED-B9B7-2A494344124E}" presName="LevelTwoTextNode" presStyleLbl="node4" presStyleIdx="3" presStyleCnt="5" custScaleX="135810" custScaleY="294974" custLinFactY="59105" custLinFactNeighborX="-3014" custLinFactNeighborY="100000">
        <dgm:presLayoutVars>
          <dgm:chPref val="3"/>
        </dgm:presLayoutVars>
      </dgm:prSet>
      <dgm:spPr/>
    </dgm:pt>
    <dgm:pt modelId="{8E51C29A-4F7D-4F2F-8375-3CDFD1970F5D}" type="pres">
      <dgm:prSet presAssocID="{5361476E-46FB-47ED-B9B7-2A494344124E}" presName="level3hierChild" presStyleCnt="0"/>
      <dgm:spPr/>
    </dgm:pt>
    <dgm:pt modelId="{3337CC74-D1EF-4F22-A262-D95E8AD6576A}" type="pres">
      <dgm:prSet presAssocID="{7B4EE186-D838-4D93-9EED-3705A79342A9}" presName="conn2-1" presStyleLbl="parChTrans1D4" presStyleIdx="4" presStyleCnt="5"/>
      <dgm:spPr/>
    </dgm:pt>
    <dgm:pt modelId="{5F87EEF1-D5B3-4931-9C7B-D9EB15C7CFAF}" type="pres">
      <dgm:prSet presAssocID="{7B4EE186-D838-4D93-9EED-3705A79342A9}" presName="connTx" presStyleLbl="parChTrans1D4" presStyleIdx="4" presStyleCnt="5"/>
      <dgm:spPr/>
    </dgm:pt>
    <dgm:pt modelId="{7119E2F6-7927-40E0-96DE-712904180EED}" type="pres">
      <dgm:prSet presAssocID="{71F3530F-2B3E-4688-9E62-F8D2F288A076}" presName="root2" presStyleCnt="0"/>
      <dgm:spPr/>
    </dgm:pt>
    <dgm:pt modelId="{FE38F516-42C2-4832-B1BE-1EEAD0F45CDD}" type="pres">
      <dgm:prSet presAssocID="{71F3530F-2B3E-4688-9E62-F8D2F288A076}" presName="LevelTwoTextNode" presStyleLbl="node4" presStyleIdx="4" presStyleCnt="5" custScaleX="135811" custScaleY="245945" custLinFactY="99976" custLinFactNeighborX="-6335" custLinFactNeighborY="100000">
        <dgm:presLayoutVars>
          <dgm:chPref val="3"/>
        </dgm:presLayoutVars>
      </dgm:prSet>
      <dgm:spPr/>
    </dgm:pt>
    <dgm:pt modelId="{D54D1DBF-4B7F-4097-B9A8-6CF731CE7974}" type="pres">
      <dgm:prSet presAssocID="{71F3530F-2B3E-4688-9E62-F8D2F288A076}" presName="level3hierChild" presStyleCnt="0"/>
      <dgm:spPr/>
    </dgm:pt>
    <dgm:pt modelId="{F268DB4B-387E-4DE9-BEB7-E8530124D26C}" type="pres">
      <dgm:prSet presAssocID="{CDB5A99F-3A41-4BBB-B0CF-C3BBFCB49CFB}" presName="conn2-1" presStyleLbl="parChTrans1D3" presStyleIdx="1" presStyleCnt="2"/>
      <dgm:spPr/>
    </dgm:pt>
    <dgm:pt modelId="{9F1EB9A9-D22A-4EA3-98AC-C03B984364FC}" type="pres">
      <dgm:prSet presAssocID="{CDB5A99F-3A41-4BBB-B0CF-C3BBFCB49CFB}" presName="connTx" presStyleLbl="parChTrans1D3" presStyleIdx="1" presStyleCnt="2"/>
      <dgm:spPr/>
    </dgm:pt>
    <dgm:pt modelId="{992C391A-A1C0-4347-9F6F-4C1C4A90526D}" type="pres">
      <dgm:prSet presAssocID="{DEE66A6B-951A-4E97-96FC-6E946494E41C}" presName="root2" presStyleCnt="0"/>
      <dgm:spPr/>
    </dgm:pt>
    <dgm:pt modelId="{8EE96F66-64D4-4D25-9375-D0C7C22A0AF0}" type="pres">
      <dgm:prSet presAssocID="{DEE66A6B-951A-4E97-96FC-6E946494E41C}" presName="LevelTwoTextNode" presStyleLbl="node3" presStyleIdx="1" presStyleCnt="2" custScaleX="146752" custScaleY="461968" custLinFactNeighborX="-12204" custLinFactNeighborY="23898">
        <dgm:presLayoutVars>
          <dgm:chPref val="3"/>
        </dgm:presLayoutVars>
      </dgm:prSet>
      <dgm:spPr/>
    </dgm:pt>
    <dgm:pt modelId="{40202ED0-E966-4B57-B509-74BBF5C84007}" type="pres">
      <dgm:prSet presAssocID="{DEE66A6B-951A-4E97-96FC-6E946494E41C}" presName="level3hierChild" presStyleCnt="0"/>
      <dgm:spPr/>
    </dgm:pt>
  </dgm:ptLst>
  <dgm:cxnLst>
    <dgm:cxn modelId="{18A58403-ED55-4828-A052-8D4CC7D1FBE5}" type="presOf" srcId="{7B4EE186-D838-4D93-9EED-3705A79342A9}" destId="{5F87EEF1-D5B3-4931-9C7B-D9EB15C7CFAF}" srcOrd="1" destOrd="0" presId="urn:microsoft.com/office/officeart/2005/8/layout/hierarchy2"/>
    <dgm:cxn modelId="{40E8BF05-DFB5-426D-AEC8-83914E13E326}" type="presOf" srcId="{8DB58F35-C115-4879-90C4-F3C2023B691B}" destId="{AD9E1C3F-ECCD-4130-931B-927648B1D8BC}" srcOrd="0" destOrd="0" presId="urn:microsoft.com/office/officeart/2005/8/layout/hierarchy2"/>
    <dgm:cxn modelId="{7F18EA06-1C8A-4216-8888-3FA138D93992}" type="presOf" srcId="{8DB58F35-C115-4879-90C4-F3C2023B691B}" destId="{77DE98ED-0566-4E0A-B8E4-F20FC99096FA}" srcOrd="1" destOrd="0" presId="urn:microsoft.com/office/officeart/2005/8/layout/hierarchy2"/>
    <dgm:cxn modelId="{B842C40C-871B-4DE1-89F4-9E0EF1DFBD72}" type="presOf" srcId="{9ED35E6D-216D-438F-9D75-31D297CCBB47}" destId="{A8A2BAD3-32CE-4FE0-81E5-AABD82265D14}" srcOrd="0" destOrd="0" presId="urn:microsoft.com/office/officeart/2005/8/layout/hierarchy2"/>
    <dgm:cxn modelId="{AD400E0F-56D1-49A0-BADE-9FF20261F310}" type="presOf" srcId="{9ED35E6D-216D-438F-9D75-31D297CCBB47}" destId="{1E5C87BE-8302-433E-85E0-46559DE90214}" srcOrd="1" destOrd="0" presId="urn:microsoft.com/office/officeart/2005/8/layout/hierarchy2"/>
    <dgm:cxn modelId="{E006AE0F-DE1D-45A5-B93F-A43205EC764B}" srcId="{35C0C245-12EC-406B-BF63-66E96B501B96}" destId="{71F3530F-2B3E-4688-9E62-F8D2F288A076}" srcOrd="2" destOrd="0" parTransId="{7B4EE186-D838-4D93-9EED-3705A79342A9}" sibTransId="{4013CFB8-06E5-4E32-9488-E09C6B53B76F}"/>
    <dgm:cxn modelId="{FEA41612-7364-4C22-B609-5463FA873E3B}" type="presOf" srcId="{36A366B2-2BE2-4C00-BA70-975E039B1EB8}" destId="{9AC130E8-A5E1-4041-91B8-D62B6C93C8E7}" srcOrd="0" destOrd="0" presId="urn:microsoft.com/office/officeart/2005/8/layout/hierarchy2"/>
    <dgm:cxn modelId="{6A56781B-FA42-4465-8813-E39945FDCB9D}" srcId="{92B5ED8B-CFD5-4365-9983-E964ABF94C97}" destId="{273A1283-4BFC-4FE1-9800-9A97EFAAD020}" srcOrd="0" destOrd="0" parTransId="{7072DDFC-E5F0-4593-A1D3-3271241BDA4D}" sibTransId="{77C53A51-7A82-447F-A6D6-9CEE5E586096}"/>
    <dgm:cxn modelId="{7F44CC2D-4BB2-4CED-B590-A2058B8F699A}" type="presOf" srcId="{C0A5A447-449D-4366-8CC8-1C0F87545E1B}" destId="{E574E385-74E6-42A2-AC9A-18A0B9CDFB4C}" srcOrd="0" destOrd="0" presId="urn:microsoft.com/office/officeart/2005/8/layout/hierarchy2"/>
    <dgm:cxn modelId="{084D183C-4AFE-4AF6-8E62-70446D192A0E}" type="presOf" srcId="{AB49F477-46CA-41B7-B3AB-D219B33AA2D9}" destId="{89B9FFEF-9773-4D6F-9F9E-1C58BEF2883D}" srcOrd="0" destOrd="0" presId="urn:microsoft.com/office/officeart/2005/8/layout/hierarchy2"/>
    <dgm:cxn modelId="{3D9CB05F-6BE3-4EE2-9055-159258FE6A51}" type="presOf" srcId="{35C0C245-12EC-406B-BF63-66E96B501B96}" destId="{B62AB156-AF1D-4516-B95D-796DE737F742}" srcOrd="0" destOrd="0" presId="urn:microsoft.com/office/officeart/2005/8/layout/hierarchy2"/>
    <dgm:cxn modelId="{3C95FD5F-24BA-4E2D-834A-2E278C80B510}" type="presOf" srcId="{3FA562B4-CF4A-457A-8325-8A3E02335D19}" destId="{AA93A74C-49D8-49CD-BEA8-0F67BC16F363}" srcOrd="0" destOrd="0" presId="urn:microsoft.com/office/officeart/2005/8/layout/hierarchy2"/>
    <dgm:cxn modelId="{6DC06260-2801-4FD2-B626-AD1C56BF1C7D}" type="presOf" srcId="{76380F54-300A-42BD-A92E-5316BE7F7D52}" destId="{D1ACA6CA-79C2-4C5B-B2F7-C43F9561E383}" srcOrd="1" destOrd="0" presId="urn:microsoft.com/office/officeart/2005/8/layout/hierarchy2"/>
    <dgm:cxn modelId="{5314DF60-8985-4014-A1CC-7A4B6D096757}" srcId="{B00DA9DE-58E6-4EB7-B2CD-ADE92F928440}" destId="{92B5ED8B-CFD5-4365-9983-E964ABF94C97}" srcOrd="0" destOrd="0" parTransId="{9ED35E6D-216D-438F-9D75-31D297CCBB47}" sibTransId="{3B27CC8A-F27F-4685-B23A-4337CA38BDBA}"/>
    <dgm:cxn modelId="{92636542-EEEE-4634-AECC-80F0B4CFB59B}" type="presOf" srcId="{36A366B2-2BE2-4C00-BA70-975E039B1EB8}" destId="{A70DED5A-FB77-4C71-A812-2D9D9E93FAE5}" srcOrd="1" destOrd="0" presId="urn:microsoft.com/office/officeart/2005/8/layout/hierarchy2"/>
    <dgm:cxn modelId="{D1187045-4E77-4CDA-A863-E92B1A2AD982}" type="presOf" srcId="{7B4EE186-D838-4D93-9EED-3705A79342A9}" destId="{3337CC74-D1EF-4F22-A262-D95E8AD6576A}" srcOrd="0" destOrd="0" presId="urn:microsoft.com/office/officeart/2005/8/layout/hierarchy2"/>
    <dgm:cxn modelId="{D75A0D46-CBB2-4DB8-9645-BB67719E356A}" type="presOf" srcId="{92B5ED8B-CFD5-4365-9983-E964ABF94C97}" destId="{A93498A7-C75A-4827-A9AB-4A021CA2993F}" srcOrd="0" destOrd="0" presId="urn:microsoft.com/office/officeart/2005/8/layout/hierarchy2"/>
    <dgm:cxn modelId="{93244067-D586-4CFE-8816-6AA50707A922}" srcId="{35C0C245-12EC-406B-BF63-66E96B501B96}" destId="{C0A5A447-449D-4366-8CC8-1C0F87545E1B}" srcOrd="0" destOrd="0" parTransId="{F69B890B-0C0D-428B-B540-BA7241D44C2B}" sibTransId="{D2D83F4A-FD91-459C-BBAF-FE1AB6959C22}"/>
    <dgm:cxn modelId="{78AE7069-D0AC-4414-AB03-FC1F72EBFE2C}" type="presOf" srcId="{5361476E-46FB-47ED-B9B7-2A494344124E}" destId="{E887E2C6-AF82-44C7-8C2C-36C93C6334A0}" srcOrd="0" destOrd="0" presId="urn:microsoft.com/office/officeart/2005/8/layout/hierarchy2"/>
    <dgm:cxn modelId="{23AF8050-C604-4F6D-AFDE-30BE5E610BC9}" type="presOf" srcId="{76380F54-300A-42BD-A92E-5316BE7F7D52}" destId="{51C6427F-438F-4BF7-9B1D-3245935C88C9}" srcOrd="0" destOrd="0" presId="urn:microsoft.com/office/officeart/2005/8/layout/hierarchy2"/>
    <dgm:cxn modelId="{F7FCF975-4E22-4201-9044-99FB90E4BF72}" srcId="{3FA562B4-CF4A-457A-8325-8A3E02335D19}" destId="{AB49F477-46CA-41B7-B3AB-D219B33AA2D9}" srcOrd="0" destOrd="0" parTransId="{1F38036F-7F08-4A05-ABC5-253E55CF1763}" sibTransId="{4F71386A-1CFB-4E00-99A7-BB536131789B}"/>
    <dgm:cxn modelId="{C90BEF5A-487F-4522-8D5A-B7AA4185472D}" srcId="{B00DA9DE-58E6-4EB7-B2CD-ADE92F928440}" destId="{DEE66A6B-951A-4E97-96FC-6E946494E41C}" srcOrd="1" destOrd="0" parTransId="{CDB5A99F-3A41-4BBB-B0CF-C3BBFCB49CFB}" sibTransId="{F82A0546-3A62-41AD-BEB0-E61066FF97A0}"/>
    <dgm:cxn modelId="{B9807283-1F4C-47A2-BFFE-D7980620E040}" type="presOf" srcId="{F69B890B-0C0D-428B-B540-BA7241D44C2B}" destId="{7A6605F7-A98C-4082-87A9-DB318C441936}" srcOrd="0" destOrd="0" presId="urn:microsoft.com/office/officeart/2005/8/layout/hierarchy2"/>
    <dgm:cxn modelId="{93E0ED8E-5D63-4C1D-A80D-B904E739AA9E}" type="presOf" srcId="{CDB5A99F-3A41-4BBB-B0CF-C3BBFCB49CFB}" destId="{F268DB4B-387E-4DE9-BEB7-E8530124D26C}" srcOrd="0" destOrd="0" presId="urn:microsoft.com/office/officeart/2005/8/layout/hierarchy2"/>
    <dgm:cxn modelId="{CC81DC8F-7824-4C3B-AA7F-0CEC0E260F32}" type="presOf" srcId="{7072DDFC-E5F0-4593-A1D3-3271241BDA4D}" destId="{2A9C51E9-3EE5-49D0-B93F-139F9D16AE06}" srcOrd="1" destOrd="0" presId="urn:microsoft.com/office/officeart/2005/8/layout/hierarchy2"/>
    <dgm:cxn modelId="{95EBE696-CC7C-4F46-A6F3-44FDF8AA9571}" type="presOf" srcId="{F69B890B-0C0D-428B-B540-BA7241D44C2B}" destId="{A82DFDD3-199C-4D2B-BE2F-1B03D7DA1D9E}" srcOrd="1" destOrd="0" presId="urn:microsoft.com/office/officeart/2005/8/layout/hierarchy2"/>
    <dgm:cxn modelId="{B97CF496-70CF-4BB6-8345-D9744DEDF272}" type="presOf" srcId="{DEE66A6B-951A-4E97-96FC-6E946494E41C}" destId="{8EE96F66-64D4-4D25-9375-D0C7C22A0AF0}" srcOrd="0" destOrd="0" presId="urn:microsoft.com/office/officeart/2005/8/layout/hierarchy2"/>
    <dgm:cxn modelId="{53196A9A-AEF6-4699-BE56-82CEEEAC1DF4}" srcId="{92B5ED8B-CFD5-4365-9983-E964ABF94C97}" destId="{35C0C245-12EC-406B-BF63-66E96B501B96}" srcOrd="1" destOrd="0" parTransId="{8DB58F35-C115-4879-90C4-F3C2023B691B}" sibTransId="{A4A9FA22-4BB8-4A1D-9D14-07F7324D2034}"/>
    <dgm:cxn modelId="{6AFAD9AE-58FE-4761-86F8-9AB3943AC57B}" type="presOf" srcId="{273A1283-4BFC-4FE1-9800-9A97EFAAD020}" destId="{189CDF64-13BC-43E5-816B-348EFE25C3BE}" srcOrd="0" destOrd="0" presId="urn:microsoft.com/office/officeart/2005/8/layout/hierarchy2"/>
    <dgm:cxn modelId="{D33336B4-BB54-4C71-8F3F-DE8C4C338C88}" type="presOf" srcId="{7072DDFC-E5F0-4593-A1D3-3271241BDA4D}" destId="{E53A1418-53EA-4282-9A84-3701F602A143}" srcOrd="0" destOrd="0" presId="urn:microsoft.com/office/officeart/2005/8/layout/hierarchy2"/>
    <dgm:cxn modelId="{A843D7D6-0AE0-4F81-B26E-CEDA3912DBF3}" srcId="{AB49F477-46CA-41B7-B3AB-D219B33AA2D9}" destId="{B00DA9DE-58E6-4EB7-B2CD-ADE92F928440}" srcOrd="0" destOrd="0" parTransId="{76380F54-300A-42BD-A92E-5316BE7F7D52}" sibTransId="{8E7342D5-24E4-4090-AAE1-08511AC80D8A}"/>
    <dgm:cxn modelId="{D59C03E2-EBFC-48B1-A1DD-FF8CB48CDF17}" type="presOf" srcId="{CDB5A99F-3A41-4BBB-B0CF-C3BBFCB49CFB}" destId="{9F1EB9A9-D22A-4EA3-98AC-C03B984364FC}" srcOrd="1" destOrd="0" presId="urn:microsoft.com/office/officeart/2005/8/layout/hierarchy2"/>
    <dgm:cxn modelId="{188372EC-5FAB-4ADE-9D63-B9EB181C2C7D}" type="presOf" srcId="{B00DA9DE-58E6-4EB7-B2CD-ADE92F928440}" destId="{D28FE215-AF0B-4BB3-BB7C-A837E95156E9}" srcOrd="0" destOrd="0" presId="urn:microsoft.com/office/officeart/2005/8/layout/hierarchy2"/>
    <dgm:cxn modelId="{431F70F5-6D81-4A4B-A395-C7A5C271D769}" srcId="{35C0C245-12EC-406B-BF63-66E96B501B96}" destId="{5361476E-46FB-47ED-B9B7-2A494344124E}" srcOrd="1" destOrd="0" parTransId="{36A366B2-2BE2-4C00-BA70-975E039B1EB8}" sibTransId="{11D6FD67-8E28-4BC8-9790-A80E60DA70BB}"/>
    <dgm:cxn modelId="{3FAD2FF7-F801-4061-A998-829D96B0EE52}" type="presOf" srcId="{71F3530F-2B3E-4688-9E62-F8D2F288A076}" destId="{FE38F516-42C2-4832-B1BE-1EEAD0F45CDD}" srcOrd="0" destOrd="0" presId="urn:microsoft.com/office/officeart/2005/8/layout/hierarchy2"/>
    <dgm:cxn modelId="{9D595A6F-82F3-4328-8AEA-9240A63F4078}" type="presParOf" srcId="{AA93A74C-49D8-49CD-BEA8-0F67BC16F363}" destId="{E7F48121-C9BC-430A-A156-57D55319E53B}" srcOrd="0" destOrd="0" presId="urn:microsoft.com/office/officeart/2005/8/layout/hierarchy2"/>
    <dgm:cxn modelId="{F6BA774E-C5DB-490B-8170-7BF66D78A85D}" type="presParOf" srcId="{E7F48121-C9BC-430A-A156-57D55319E53B}" destId="{89B9FFEF-9773-4D6F-9F9E-1C58BEF2883D}" srcOrd="0" destOrd="0" presId="urn:microsoft.com/office/officeart/2005/8/layout/hierarchy2"/>
    <dgm:cxn modelId="{7974D2B2-BBEA-4E0A-9099-991FBF771DCC}" type="presParOf" srcId="{E7F48121-C9BC-430A-A156-57D55319E53B}" destId="{E9650C24-C18D-4996-95AA-328B4FA3A535}" srcOrd="1" destOrd="0" presId="urn:microsoft.com/office/officeart/2005/8/layout/hierarchy2"/>
    <dgm:cxn modelId="{19345C40-4868-40F5-A865-800370EFB731}" type="presParOf" srcId="{E9650C24-C18D-4996-95AA-328B4FA3A535}" destId="{51C6427F-438F-4BF7-9B1D-3245935C88C9}" srcOrd="0" destOrd="0" presId="urn:microsoft.com/office/officeart/2005/8/layout/hierarchy2"/>
    <dgm:cxn modelId="{C02F0D4C-3F6D-4B0F-ACD6-FC8FC474B0B7}" type="presParOf" srcId="{51C6427F-438F-4BF7-9B1D-3245935C88C9}" destId="{D1ACA6CA-79C2-4C5B-B2F7-C43F9561E383}" srcOrd="0" destOrd="0" presId="urn:microsoft.com/office/officeart/2005/8/layout/hierarchy2"/>
    <dgm:cxn modelId="{FD14D3EC-7671-4894-84B7-CC860ECE4F2E}" type="presParOf" srcId="{E9650C24-C18D-4996-95AA-328B4FA3A535}" destId="{7966DFE2-D48D-421C-84B0-C491FA04FA75}" srcOrd="1" destOrd="0" presId="urn:microsoft.com/office/officeart/2005/8/layout/hierarchy2"/>
    <dgm:cxn modelId="{F1648CF8-9CA8-403E-8551-A4B6D53A7DA5}" type="presParOf" srcId="{7966DFE2-D48D-421C-84B0-C491FA04FA75}" destId="{D28FE215-AF0B-4BB3-BB7C-A837E95156E9}" srcOrd="0" destOrd="0" presId="urn:microsoft.com/office/officeart/2005/8/layout/hierarchy2"/>
    <dgm:cxn modelId="{7F5B28FA-FE12-4AEF-A437-EDEC3C15C738}" type="presParOf" srcId="{7966DFE2-D48D-421C-84B0-C491FA04FA75}" destId="{3AB94A97-7BF9-477A-A83D-D47385394249}" srcOrd="1" destOrd="0" presId="urn:microsoft.com/office/officeart/2005/8/layout/hierarchy2"/>
    <dgm:cxn modelId="{AB28DA55-FE18-4990-9A08-6E083238ACC5}" type="presParOf" srcId="{3AB94A97-7BF9-477A-A83D-D47385394249}" destId="{A8A2BAD3-32CE-4FE0-81E5-AABD82265D14}" srcOrd="0" destOrd="0" presId="urn:microsoft.com/office/officeart/2005/8/layout/hierarchy2"/>
    <dgm:cxn modelId="{B2FF0643-990C-40C8-A3CA-7245BCD8AFCA}" type="presParOf" srcId="{A8A2BAD3-32CE-4FE0-81E5-AABD82265D14}" destId="{1E5C87BE-8302-433E-85E0-46559DE90214}" srcOrd="0" destOrd="0" presId="urn:microsoft.com/office/officeart/2005/8/layout/hierarchy2"/>
    <dgm:cxn modelId="{B8E67170-F857-44EC-8D65-DDE7B0C2A10F}" type="presParOf" srcId="{3AB94A97-7BF9-477A-A83D-D47385394249}" destId="{493C7264-C705-43E2-972D-E61DBEBE91AD}" srcOrd="1" destOrd="0" presId="urn:microsoft.com/office/officeart/2005/8/layout/hierarchy2"/>
    <dgm:cxn modelId="{AF4DA716-8CC7-4AF8-8BC0-4C6EF9ECE757}" type="presParOf" srcId="{493C7264-C705-43E2-972D-E61DBEBE91AD}" destId="{A93498A7-C75A-4827-A9AB-4A021CA2993F}" srcOrd="0" destOrd="0" presId="urn:microsoft.com/office/officeart/2005/8/layout/hierarchy2"/>
    <dgm:cxn modelId="{74E6A2D6-348E-42AF-B759-8485B7AD8AC3}" type="presParOf" srcId="{493C7264-C705-43E2-972D-E61DBEBE91AD}" destId="{9E288DB2-3FE0-4A4F-AAD0-293CB7A24777}" srcOrd="1" destOrd="0" presId="urn:microsoft.com/office/officeart/2005/8/layout/hierarchy2"/>
    <dgm:cxn modelId="{5ED84F9A-F61D-4F12-976F-A42CFFB7A34E}" type="presParOf" srcId="{9E288DB2-3FE0-4A4F-AAD0-293CB7A24777}" destId="{E53A1418-53EA-4282-9A84-3701F602A143}" srcOrd="0" destOrd="0" presId="urn:microsoft.com/office/officeart/2005/8/layout/hierarchy2"/>
    <dgm:cxn modelId="{F0CD16CF-9274-486F-80CF-2467C6BBF080}" type="presParOf" srcId="{E53A1418-53EA-4282-9A84-3701F602A143}" destId="{2A9C51E9-3EE5-49D0-B93F-139F9D16AE06}" srcOrd="0" destOrd="0" presId="urn:microsoft.com/office/officeart/2005/8/layout/hierarchy2"/>
    <dgm:cxn modelId="{7B8125A5-E6FD-47B3-815F-C262E1E64671}" type="presParOf" srcId="{9E288DB2-3FE0-4A4F-AAD0-293CB7A24777}" destId="{9FFE9DE2-7880-4E67-9914-98D1CDEC41CA}" srcOrd="1" destOrd="0" presId="urn:microsoft.com/office/officeart/2005/8/layout/hierarchy2"/>
    <dgm:cxn modelId="{37659120-95EF-4999-8D5C-AD13A1D9B86D}" type="presParOf" srcId="{9FFE9DE2-7880-4E67-9914-98D1CDEC41CA}" destId="{189CDF64-13BC-43E5-816B-348EFE25C3BE}" srcOrd="0" destOrd="0" presId="urn:microsoft.com/office/officeart/2005/8/layout/hierarchy2"/>
    <dgm:cxn modelId="{3017C7A5-EC0A-422C-87E5-BA903822835C}" type="presParOf" srcId="{9FFE9DE2-7880-4E67-9914-98D1CDEC41CA}" destId="{73F6158D-2545-411B-B11A-C4EDBAD48140}" srcOrd="1" destOrd="0" presId="urn:microsoft.com/office/officeart/2005/8/layout/hierarchy2"/>
    <dgm:cxn modelId="{3C90B689-76B4-454B-B525-49DFA9259F1A}" type="presParOf" srcId="{9E288DB2-3FE0-4A4F-AAD0-293CB7A24777}" destId="{AD9E1C3F-ECCD-4130-931B-927648B1D8BC}" srcOrd="2" destOrd="0" presId="urn:microsoft.com/office/officeart/2005/8/layout/hierarchy2"/>
    <dgm:cxn modelId="{558D3636-8B42-4EAF-8652-1196108E1C26}" type="presParOf" srcId="{AD9E1C3F-ECCD-4130-931B-927648B1D8BC}" destId="{77DE98ED-0566-4E0A-B8E4-F20FC99096FA}" srcOrd="0" destOrd="0" presId="urn:microsoft.com/office/officeart/2005/8/layout/hierarchy2"/>
    <dgm:cxn modelId="{93C63ECE-5AAC-43A7-921D-2DD72BF79C56}" type="presParOf" srcId="{9E288DB2-3FE0-4A4F-AAD0-293CB7A24777}" destId="{7839A91E-7E74-437B-9AA6-725DFDF877C8}" srcOrd="3" destOrd="0" presId="urn:microsoft.com/office/officeart/2005/8/layout/hierarchy2"/>
    <dgm:cxn modelId="{EC35F598-FC84-48E5-A685-5676DD6D65BD}" type="presParOf" srcId="{7839A91E-7E74-437B-9AA6-725DFDF877C8}" destId="{B62AB156-AF1D-4516-B95D-796DE737F742}" srcOrd="0" destOrd="0" presId="urn:microsoft.com/office/officeart/2005/8/layout/hierarchy2"/>
    <dgm:cxn modelId="{FA40D5F5-4A05-452A-83F9-F752900A5217}" type="presParOf" srcId="{7839A91E-7E74-437B-9AA6-725DFDF877C8}" destId="{05163DDC-41A2-4283-BD73-738F897CA62A}" srcOrd="1" destOrd="0" presId="urn:microsoft.com/office/officeart/2005/8/layout/hierarchy2"/>
    <dgm:cxn modelId="{9CBC2D89-A9AE-4504-A98F-4A1C66135B93}" type="presParOf" srcId="{05163DDC-41A2-4283-BD73-738F897CA62A}" destId="{7A6605F7-A98C-4082-87A9-DB318C441936}" srcOrd="0" destOrd="0" presId="urn:microsoft.com/office/officeart/2005/8/layout/hierarchy2"/>
    <dgm:cxn modelId="{40C76F6C-AAE7-41A0-969A-5B3C57E68FBA}" type="presParOf" srcId="{7A6605F7-A98C-4082-87A9-DB318C441936}" destId="{A82DFDD3-199C-4D2B-BE2F-1B03D7DA1D9E}" srcOrd="0" destOrd="0" presId="urn:microsoft.com/office/officeart/2005/8/layout/hierarchy2"/>
    <dgm:cxn modelId="{3301C1D1-BCC1-40D5-AA7B-62B0599609E8}" type="presParOf" srcId="{05163DDC-41A2-4283-BD73-738F897CA62A}" destId="{55986721-C22D-432B-AB61-5CB66C79B75B}" srcOrd="1" destOrd="0" presId="urn:microsoft.com/office/officeart/2005/8/layout/hierarchy2"/>
    <dgm:cxn modelId="{9A3FB413-69D0-46E6-859C-6653199B1EE1}" type="presParOf" srcId="{55986721-C22D-432B-AB61-5CB66C79B75B}" destId="{E574E385-74E6-42A2-AC9A-18A0B9CDFB4C}" srcOrd="0" destOrd="0" presId="urn:microsoft.com/office/officeart/2005/8/layout/hierarchy2"/>
    <dgm:cxn modelId="{AE6065DD-2DA0-456F-A966-4EAAE061763F}" type="presParOf" srcId="{55986721-C22D-432B-AB61-5CB66C79B75B}" destId="{EE9CF699-0407-4B55-9327-162BF044B93E}" srcOrd="1" destOrd="0" presId="urn:microsoft.com/office/officeart/2005/8/layout/hierarchy2"/>
    <dgm:cxn modelId="{FB8D73F1-99AD-49A1-9A75-9B94F24DC4B4}" type="presParOf" srcId="{05163DDC-41A2-4283-BD73-738F897CA62A}" destId="{9AC130E8-A5E1-4041-91B8-D62B6C93C8E7}" srcOrd="2" destOrd="0" presId="urn:microsoft.com/office/officeart/2005/8/layout/hierarchy2"/>
    <dgm:cxn modelId="{49E90806-2935-467A-AEE3-56F26E1DD585}" type="presParOf" srcId="{9AC130E8-A5E1-4041-91B8-D62B6C93C8E7}" destId="{A70DED5A-FB77-4C71-A812-2D9D9E93FAE5}" srcOrd="0" destOrd="0" presId="urn:microsoft.com/office/officeart/2005/8/layout/hierarchy2"/>
    <dgm:cxn modelId="{458ACC26-DC67-472B-93F0-66F8E31B7C30}" type="presParOf" srcId="{05163DDC-41A2-4283-BD73-738F897CA62A}" destId="{9927292D-CFC6-4282-BE51-949321F395D2}" srcOrd="3" destOrd="0" presId="urn:microsoft.com/office/officeart/2005/8/layout/hierarchy2"/>
    <dgm:cxn modelId="{E13651C7-B2AB-4E27-9079-2F714CCD9040}" type="presParOf" srcId="{9927292D-CFC6-4282-BE51-949321F395D2}" destId="{E887E2C6-AF82-44C7-8C2C-36C93C6334A0}" srcOrd="0" destOrd="0" presId="urn:microsoft.com/office/officeart/2005/8/layout/hierarchy2"/>
    <dgm:cxn modelId="{86949F6F-D9C2-4729-B74D-92C3F40EB66D}" type="presParOf" srcId="{9927292D-CFC6-4282-BE51-949321F395D2}" destId="{8E51C29A-4F7D-4F2F-8375-3CDFD1970F5D}" srcOrd="1" destOrd="0" presId="urn:microsoft.com/office/officeart/2005/8/layout/hierarchy2"/>
    <dgm:cxn modelId="{8438EC79-F207-4049-8C90-4FA11667503E}" type="presParOf" srcId="{05163DDC-41A2-4283-BD73-738F897CA62A}" destId="{3337CC74-D1EF-4F22-A262-D95E8AD6576A}" srcOrd="4" destOrd="0" presId="urn:microsoft.com/office/officeart/2005/8/layout/hierarchy2"/>
    <dgm:cxn modelId="{34B6426D-BBBF-43C6-BB94-F96E9E430A55}" type="presParOf" srcId="{3337CC74-D1EF-4F22-A262-D95E8AD6576A}" destId="{5F87EEF1-D5B3-4931-9C7B-D9EB15C7CFAF}" srcOrd="0" destOrd="0" presId="urn:microsoft.com/office/officeart/2005/8/layout/hierarchy2"/>
    <dgm:cxn modelId="{054120C5-9899-48A1-BCD4-09EFC5AE31C6}" type="presParOf" srcId="{05163DDC-41A2-4283-BD73-738F897CA62A}" destId="{7119E2F6-7927-40E0-96DE-712904180EED}" srcOrd="5" destOrd="0" presId="urn:microsoft.com/office/officeart/2005/8/layout/hierarchy2"/>
    <dgm:cxn modelId="{279731F3-9259-4EFB-A11A-369CB0D8F7CE}" type="presParOf" srcId="{7119E2F6-7927-40E0-96DE-712904180EED}" destId="{FE38F516-42C2-4832-B1BE-1EEAD0F45CDD}" srcOrd="0" destOrd="0" presId="urn:microsoft.com/office/officeart/2005/8/layout/hierarchy2"/>
    <dgm:cxn modelId="{741676BC-A017-4BBB-A0E4-0F695EC0BC78}" type="presParOf" srcId="{7119E2F6-7927-40E0-96DE-712904180EED}" destId="{D54D1DBF-4B7F-4097-B9A8-6CF731CE7974}" srcOrd="1" destOrd="0" presId="urn:microsoft.com/office/officeart/2005/8/layout/hierarchy2"/>
    <dgm:cxn modelId="{71B9AE1A-EADE-4EE7-9DD5-2BFE101507D2}" type="presParOf" srcId="{3AB94A97-7BF9-477A-A83D-D47385394249}" destId="{F268DB4B-387E-4DE9-BEB7-E8530124D26C}" srcOrd="2" destOrd="0" presId="urn:microsoft.com/office/officeart/2005/8/layout/hierarchy2"/>
    <dgm:cxn modelId="{44D00781-2D41-4C50-ABE9-3B88F2E0E5F4}" type="presParOf" srcId="{F268DB4B-387E-4DE9-BEB7-E8530124D26C}" destId="{9F1EB9A9-D22A-4EA3-98AC-C03B984364FC}" srcOrd="0" destOrd="0" presId="urn:microsoft.com/office/officeart/2005/8/layout/hierarchy2"/>
    <dgm:cxn modelId="{80577CB5-88C1-4A03-BA41-DF44971429E6}" type="presParOf" srcId="{3AB94A97-7BF9-477A-A83D-D47385394249}" destId="{992C391A-A1C0-4347-9F6F-4C1C4A90526D}" srcOrd="3" destOrd="0" presId="urn:microsoft.com/office/officeart/2005/8/layout/hierarchy2"/>
    <dgm:cxn modelId="{B9018CE2-C3BC-4A00-8C23-51F7453E19ED}" type="presParOf" srcId="{992C391A-A1C0-4347-9F6F-4C1C4A90526D}" destId="{8EE96F66-64D4-4D25-9375-D0C7C22A0AF0}" srcOrd="0" destOrd="0" presId="urn:microsoft.com/office/officeart/2005/8/layout/hierarchy2"/>
    <dgm:cxn modelId="{9046F9D3-EBB5-43E7-B98B-8996A64DA00D}" type="presParOf" srcId="{992C391A-A1C0-4347-9F6F-4C1C4A90526D}" destId="{40202ED0-E966-4B57-B509-74BBF5C84007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FFEF-9773-4D6F-9F9E-1C58BEF2883D}">
      <dsp:nvSpPr>
        <dsp:cNvPr id="0" name=""/>
        <dsp:cNvSpPr/>
      </dsp:nvSpPr>
      <dsp:spPr>
        <a:xfrm>
          <a:off x="8589" y="2325164"/>
          <a:ext cx="1190074" cy="1222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New innovative concept  created</a:t>
          </a:r>
        </a:p>
      </dsp:txBody>
      <dsp:txXfrm>
        <a:off x="43445" y="2360020"/>
        <a:ext cx="1120362" cy="1152706"/>
      </dsp:txXfrm>
    </dsp:sp>
    <dsp:sp modelId="{51C6427F-438F-4BF7-9B1D-3245935C88C9}">
      <dsp:nvSpPr>
        <dsp:cNvPr id="0" name=""/>
        <dsp:cNvSpPr/>
      </dsp:nvSpPr>
      <dsp:spPr>
        <a:xfrm>
          <a:off x="1198664" y="2927977"/>
          <a:ext cx="337714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337714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1359078" y="2927930"/>
        <a:ext cx="16885" cy="16885"/>
      </dsp:txXfrm>
    </dsp:sp>
    <dsp:sp modelId="{D28FE215-AF0B-4BB3-BB7C-A837E95156E9}">
      <dsp:nvSpPr>
        <dsp:cNvPr id="0" name=""/>
        <dsp:cNvSpPr/>
      </dsp:nvSpPr>
      <dsp:spPr>
        <a:xfrm>
          <a:off x="1536378" y="2396703"/>
          <a:ext cx="1297565" cy="1079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Is new concept proprietary technology?</a:t>
          </a:r>
        </a:p>
      </dsp:txBody>
      <dsp:txXfrm>
        <a:off x="1567991" y="2428316"/>
        <a:ext cx="1234339" cy="1016114"/>
      </dsp:txXfrm>
    </dsp:sp>
    <dsp:sp modelId="{A8A2BAD3-32CE-4FE0-81E5-AABD82265D14}">
      <dsp:nvSpPr>
        <dsp:cNvPr id="0" name=""/>
        <dsp:cNvSpPr/>
      </dsp:nvSpPr>
      <dsp:spPr>
        <a:xfrm rot="16971241">
          <a:off x="2334304" y="2301483"/>
          <a:ext cx="1285194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1285194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2944771" y="2277749"/>
        <a:ext cx="64259" cy="64259"/>
      </dsp:txXfrm>
    </dsp:sp>
    <dsp:sp modelId="{A93498A7-C75A-4827-A9AB-4A021CA2993F}">
      <dsp:nvSpPr>
        <dsp:cNvPr id="0" name=""/>
        <dsp:cNvSpPr/>
      </dsp:nvSpPr>
      <dsp:spPr>
        <a:xfrm>
          <a:off x="3119858" y="926143"/>
          <a:ext cx="1433852" cy="1514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Undertake landscape and technical literature searches </a:t>
          </a:r>
        </a:p>
      </dsp:txBody>
      <dsp:txXfrm>
        <a:off x="3161854" y="968139"/>
        <a:ext cx="1349860" cy="1430492"/>
      </dsp:txXfrm>
    </dsp:sp>
    <dsp:sp modelId="{E53A1418-53EA-4282-9A84-3701F602A143}">
      <dsp:nvSpPr>
        <dsp:cNvPr id="0" name=""/>
        <dsp:cNvSpPr/>
      </dsp:nvSpPr>
      <dsp:spPr>
        <a:xfrm rot="20798403">
          <a:off x="4546412" y="1612677"/>
          <a:ext cx="539340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539340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4802599" y="1607589"/>
        <a:ext cx="26967" cy="26967"/>
      </dsp:txXfrm>
    </dsp:sp>
    <dsp:sp modelId="{189CDF64-13BC-43E5-816B-348EFE25C3BE}">
      <dsp:nvSpPr>
        <dsp:cNvPr id="0" name=""/>
        <dsp:cNvSpPr/>
      </dsp:nvSpPr>
      <dsp:spPr>
        <a:xfrm>
          <a:off x="5078455" y="967726"/>
          <a:ext cx="1293257" cy="1182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Determine if there is freedom to operate</a:t>
          </a:r>
        </a:p>
      </dsp:txBody>
      <dsp:txXfrm>
        <a:off x="5113077" y="1002348"/>
        <a:ext cx="1224013" cy="1112825"/>
      </dsp:txXfrm>
    </dsp:sp>
    <dsp:sp modelId="{AD9E1C3F-ECCD-4130-931B-927648B1D8BC}">
      <dsp:nvSpPr>
        <dsp:cNvPr id="0" name=""/>
        <dsp:cNvSpPr/>
      </dsp:nvSpPr>
      <dsp:spPr>
        <a:xfrm rot="4481609">
          <a:off x="3899226" y="2532669"/>
          <a:ext cx="1778447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1778447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4743989" y="2496604"/>
        <a:ext cx="88922" cy="88922"/>
      </dsp:txXfrm>
    </dsp:sp>
    <dsp:sp modelId="{B62AB156-AF1D-4516-B95D-796DE737F742}">
      <dsp:nvSpPr>
        <dsp:cNvPr id="0" name=""/>
        <dsp:cNvSpPr/>
      </dsp:nvSpPr>
      <dsp:spPr>
        <a:xfrm>
          <a:off x="5023190" y="2360034"/>
          <a:ext cx="1458061" cy="2077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Are requirements for registered IP protection met? </a:t>
          </a:r>
        </a:p>
      </dsp:txBody>
      <dsp:txXfrm>
        <a:off x="5065895" y="2402739"/>
        <a:ext cx="1372651" cy="1992013"/>
      </dsp:txXfrm>
    </dsp:sp>
    <dsp:sp modelId="{7A6605F7-A98C-4082-87A9-DB318C441936}">
      <dsp:nvSpPr>
        <dsp:cNvPr id="0" name=""/>
        <dsp:cNvSpPr/>
      </dsp:nvSpPr>
      <dsp:spPr>
        <a:xfrm rot="17115821">
          <a:off x="5743514" y="2424318"/>
          <a:ext cx="2002711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2002711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 dirty="0"/>
        </a:p>
      </dsp:txBody>
      <dsp:txXfrm>
        <a:off x="6694802" y="2382646"/>
        <a:ext cx="100135" cy="100135"/>
      </dsp:txXfrm>
    </dsp:sp>
    <dsp:sp modelId="{E574E385-74E6-42A2-AC9A-18A0B9CDFB4C}">
      <dsp:nvSpPr>
        <dsp:cNvPr id="0" name=""/>
        <dsp:cNvSpPr/>
      </dsp:nvSpPr>
      <dsp:spPr>
        <a:xfrm>
          <a:off x="7008488" y="1235060"/>
          <a:ext cx="926488" cy="46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Protect</a:t>
          </a:r>
        </a:p>
      </dsp:txBody>
      <dsp:txXfrm>
        <a:off x="7022056" y="1248628"/>
        <a:ext cx="899352" cy="436108"/>
      </dsp:txXfrm>
    </dsp:sp>
    <dsp:sp modelId="{9AC130E8-A5E1-4041-91B8-D62B6C93C8E7}">
      <dsp:nvSpPr>
        <dsp:cNvPr id="0" name=""/>
        <dsp:cNvSpPr/>
      </dsp:nvSpPr>
      <dsp:spPr>
        <a:xfrm rot="18220435">
          <a:off x="6336072" y="3119172"/>
          <a:ext cx="651706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651706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6645633" y="3111276"/>
        <a:ext cx="32585" cy="32585"/>
      </dsp:txXfrm>
    </dsp:sp>
    <dsp:sp modelId="{E887E2C6-AF82-44C7-8C2C-36C93C6334A0}">
      <dsp:nvSpPr>
        <dsp:cNvPr id="0" name=""/>
        <dsp:cNvSpPr/>
      </dsp:nvSpPr>
      <dsp:spPr>
        <a:xfrm>
          <a:off x="6842600" y="2173166"/>
          <a:ext cx="1258264" cy="1366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 as trade secret – restrict access to information</a:t>
          </a:r>
        </a:p>
      </dsp:txBody>
      <dsp:txXfrm>
        <a:off x="6879453" y="2210019"/>
        <a:ext cx="1184558" cy="1292744"/>
      </dsp:txXfrm>
    </dsp:sp>
    <dsp:sp modelId="{3337CC74-D1EF-4F22-A262-D95E8AD6576A}">
      <dsp:nvSpPr>
        <dsp:cNvPr id="0" name=""/>
        <dsp:cNvSpPr/>
      </dsp:nvSpPr>
      <dsp:spPr>
        <a:xfrm rot="4270138">
          <a:off x="6134456" y="3875026"/>
          <a:ext cx="1024171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1024171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6620937" y="3857818"/>
        <a:ext cx="51208" cy="51208"/>
      </dsp:txXfrm>
    </dsp:sp>
    <dsp:sp modelId="{FE38F516-42C2-4832-B1BE-1EEAD0F45CDD}">
      <dsp:nvSpPr>
        <dsp:cNvPr id="0" name=""/>
        <dsp:cNvSpPr/>
      </dsp:nvSpPr>
      <dsp:spPr>
        <a:xfrm>
          <a:off x="6811832" y="3798436"/>
          <a:ext cx="1258273" cy="1139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Publish to ensure freedom to operate</a:t>
          </a:r>
        </a:p>
      </dsp:txBody>
      <dsp:txXfrm>
        <a:off x="6845202" y="3831806"/>
        <a:ext cx="1191533" cy="1072586"/>
      </dsp:txXfrm>
    </dsp:sp>
    <dsp:sp modelId="{F268DB4B-387E-4DE9-BEB7-E8530124D26C}">
      <dsp:nvSpPr>
        <dsp:cNvPr id="0" name=""/>
        <dsp:cNvSpPr/>
      </dsp:nvSpPr>
      <dsp:spPr>
        <a:xfrm rot="4329980">
          <a:off x="2505020" y="3379322"/>
          <a:ext cx="948255" cy="16792"/>
        </a:xfrm>
        <a:custGeom>
          <a:avLst/>
          <a:gdLst/>
          <a:ahLst/>
          <a:cxnLst/>
          <a:rect l="0" t="0" r="0" b="0"/>
          <a:pathLst>
            <a:path>
              <a:moveTo>
                <a:pt x="0" y="8396"/>
              </a:moveTo>
              <a:lnTo>
                <a:pt x="948255" y="839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2955441" y="3364012"/>
        <a:ext cx="47412" cy="47412"/>
      </dsp:txXfrm>
    </dsp:sp>
    <dsp:sp modelId="{8EE96F66-64D4-4D25-9375-D0C7C22A0AF0}">
      <dsp:nvSpPr>
        <dsp:cNvPr id="0" name=""/>
        <dsp:cNvSpPr/>
      </dsp:nvSpPr>
      <dsp:spPr>
        <a:xfrm>
          <a:off x="3124352" y="2769044"/>
          <a:ext cx="1359640" cy="2140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Record concept in Innovation Disclosure Document and keep in central IP database </a:t>
          </a:r>
        </a:p>
      </dsp:txBody>
      <dsp:txXfrm>
        <a:off x="3164174" y="2808866"/>
        <a:ext cx="1279996" cy="206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-17463"/>
            <a:ext cx="9144000" cy="6875463"/>
            <a:chOff x="0" y="-17145"/>
            <a:chExt cx="9144000" cy="687514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470"/>
            <a:stretch>
              <a:fillRect/>
            </a:stretch>
          </p:blipFill>
          <p:spPr bwMode="auto">
            <a:xfrm>
              <a:off x="0" y="-17145"/>
              <a:ext cx="666496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5"/>
            <a:stretch>
              <a:fillRect/>
            </a:stretch>
          </p:blipFill>
          <p:spPr bwMode="auto">
            <a:xfrm>
              <a:off x="5618480" y="-17145"/>
              <a:ext cx="3525520" cy="6875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2" y="3472541"/>
            <a:ext cx="6035041" cy="538163"/>
          </a:xfrm>
        </p:spPr>
        <p:txBody>
          <a:bodyPr anchor="t">
            <a:no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97152" y="4551284"/>
            <a:ext cx="6035041" cy="395705"/>
          </a:xfrm>
        </p:spPr>
        <p:txBody>
          <a:bodyPr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5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08279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08279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76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2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21233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7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08279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3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609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462410"/>
            <a:ext cx="7212330" cy="4592955"/>
          </a:xfrm>
        </p:spPr>
        <p:txBody>
          <a:bodyPr>
            <a:noAutofit/>
          </a:bodyPr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6506210" cy="955674"/>
          </a:xfrm>
        </p:spPr>
        <p:txBody>
          <a:bodyPr anchor="t">
            <a:noAutofit/>
          </a:bodyPr>
          <a:lstStyle>
            <a:lvl1pPr>
              <a:lnSpc>
                <a:spcPts val="3300"/>
              </a:lnSpc>
              <a:defRPr sz="26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62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3" r:id="rId2"/>
    <p:sldLayoutId id="2147483764" r:id="rId3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1" kern="1200" dirty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2200" kern="1200" dirty="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Heading level</a:t>
            </a:r>
          </a:p>
          <a:p>
            <a:pPr lvl="1"/>
            <a:r>
              <a:rPr lang="en-US" altLang="en-US"/>
              <a:t>Text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b="1" kern="1200">
          <a:solidFill>
            <a:srgbClr val="D40F8C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1231900" indent="-38893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3pPr>
      <a:lvl4pPr marL="1693863" indent="-441325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4pPr>
      <a:lvl5pPr marL="2173288" indent="-4429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Heading level</a:t>
            </a:r>
          </a:p>
          <a:p>
            <a:pPr lvl="1"/>
            <a:r>
              <a:rPr lang="en-US" altLang="en-US"/>
              <a:t>Text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11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b="1" kern="1200">
          <a:solidFill>
            <a:srgbClr val="D40F8C"/>
          </a:solidFill>
          <a:latin typeface="Arial" charset="0"/>
          <a:ea typeface="Arial" charset="0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defRPr sz="2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1231900" indent="-38893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3pPr>
      <a:lvl4pPr marL="1693863" indent="-441325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4pPr>
      <a:lvl5pPr marL="2173288" indent="-4429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"/>
        <a:defRPr sz="2200" kern="1200">
          <a:solidFill>
            <a:schemeClr val="tx2"/>
          </a:solidFill>
          <a:latin typeface="UnicaSB-Light" panose="02000303000000000000" pitchFamily="2" charset="0"/>
          <a:ea typeface="+mn-ea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2635250" y="2833688"/>
            <a:ext cx="6035675" cy="538162"/>
          </a:xfrm>
        </p:spPr>
        <p:txBody>
          <a:bodyPr/>
          <a:lstStyle/>
          <a:p>
            <a:pPr eaLnBrk="1" hangingPunct="1"/>
            <a:r>
              <a:rPr lang="en-GB" altLang="en-US" dirty="0"/>
              <a:t>Intellectual Property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sz="2400" dirty="0"/>
              <a:t>How to get the best from your IP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717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635249" y="4797955"/>
            <a:ext cx="6035675" cy="1265237"/>
          </a:xfrm>
        </p:spPr>
        <p:txBody>
          <a:bodyPr/>
          <a:lstStyle/>
          <a:p>
            <a:pPr defTabSz="912813">
              <a:buFont typeface="Arial" charset="0"/>
              <a:buNone/>
            </a:pPr>
            <a:r>
              <a:rPr altLang="en-US" dirty="0"/>
              <a:t>Jonathan Goodacre</a:t>
            </a:r>
          </a:p>
          <a:p>
            <a:pPr defTabSz="912813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altLang="en-US" dirty="0"/>
              <a:t> </a:t>
            </a:r>
          </a:p>
          <a:p>
            <a:pPr defTabSz="912813">
              <a:buFont typeface="Arial" charset="0"/>
              <a:buNone/>
            </a:pPr>
            <a:endParaRPr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2875" y="131763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Exit strategy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4788" y="1474788"/>
            <a:ext cx="7081837" cy="4592637"/>
          </a:xfrm>
        </p:spPr>
        <p:txBody>
          <a:bodyPr rtlCol="0"/>
          <a:lstStyle/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Match IP strategy to exit strategy</a:t>
            </a: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Some companies want to build and develop over many years, others want to generate a position quickly for acquisition or licensing</a:t>
            </a: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Match your IP strategy to your commercial strategy. Spend when necessary to ensure that your portfolio is at its best when you most need it.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2597150" y="3471863"/>
            <a:ext cx="6174317" cy="538162"/>
          </a:xfrm>
        </p:spPr>
        <p:txBody>
          <a:bodyPr/>
          <a:lstStyle/>
          <a:p>
            <a:pPr eaLnBrk="1" hangingPunct="1"/>
            <a:r>
              <a:rPr lang="en-GB" altLang="en-US" dirty="0"/>
              <a:t>Registrability (or patentability) vs. </a:t>
            </a:r>
            <a:br>
              <a:rPr lang="en-GB" altLang="en-US" dirty="0"/>
            </a:br>
            <a:r>
              <a:rPr lang="en-GB" altLang="en-US" dirty="0"/>
              <a:t>Freedom to Operate</a:t>
            </a:r>
            <a:br>
              <a:rPr lang="en-GB" altLang="en-US" dirty="0"/>
            </a:b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136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395606"/>
            <a:ext cx="7126382" cy="955674"/>
          </a:xfrm>
        </p:spPr>
        <p:txBody>
          <a:bodyPr/>
          <a:lstStyle/>
          <a:p>
            <a:r>
              <a:rPr lang="en-GB" altLang="en-US" dirty="0"/>
              <a:t>Registrability vs. Freedom to Operate (FTO)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438" y="966788"/>
            <a:ext cx="7248567" cy="4900612"/>
          </a:xfrm>
          <a:prstGeom prst="rect">
            <a:avLst/>
          </a:prstGeom>
        </p:spPr>
        <p:txBody>
          <a:bodyPr rtlCol="0"/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/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/>
              <a:t>Registrability</a:t>
            </a:r>
            <a:endParaRPr lang="en-GB" sz="2000" dirty="0"/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Wingdings" panose="05000000000000000000" pitchFamily="2" charset="2"/>
              <a:buChar char="l"/>
              <a:defRPr/>
            </a:pPr>
            <a:endParaRPr lang="en-GB" altLang="en-US" sz="20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cs typeface="Arial" pitchFamily="34" charset="0"/>
              </a:rPr>
              <a:t>Does your </a:t>
            </a:r>
            <a:r>
              <a:rPr lang="en-GB" altLang="en-US" sz="2000" b="1" u="sng" dirty="0">
                <a:cs typeface="Arial" pitchFamily="34" charset="0"/>
              </a:rPr>
              <a:t>IP</a:t>
            </a:r>
            <a:r>
              <a:rPr lang="en-GB" altLang="en-US" sz="2000" dirty="0">
                <a:cs typeface="Arial" pitchFamily="34" charset="0"/>
              </a:rPr>
              <a:t> fulfil the criteria for obtaining an IP right?</a:t>
            </a:r>
          </a:p>
          <a:p>
            <a:pPr marL="1117600" lvl="2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Symbol" panose="05050102010706020507" pitchFamily="18" charset="2"/>
              <a:buChar char=""/>
              <a:defRPr/>
            </a:pPr>
            <a:endParaRPr lang="en-GB" altLang="en-US" sz="2000" dirty="0">
              <a:cs typeface="Arial" pitchFamily="34" charset="0"/>
            </a:endParaRP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2000" dirty="0">
              <a:cs typeface="Arial" pitchFamily="34" charset="0"/>
            </a:endParaRP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sz="2000" dirty="0">
                <a:solidFill>
                  <a:srgbClr val="D40F8C"/>
                </a:solidFill>
              </a:rPr>
              <a:t>Freedom to Operate (FTO)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Wingdings" panose="05000000000000000000" pitchFamily="2" charset="2"/>
              <a:buChar char="l"/>
              <a:defRPr/>
            </a:pPr>
            <a:endParaRPr lang="en-GB" altLang="en-US" sz="20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cs typeface="Arial" pitchFamily="34" charset="0"/>
              </a:rPr>
              <a:t>Does your </a:t>
            </a:r>
            <a:r>
              <a:rPr lang="en-GB" altLang="en-US" sz="2000" b="1" u="sng" dirty="0">
                <a:cs typeface="Arial" pitchFamily="34" charset="0"/>
              </a:rPr>
              <a:t>product, mark or service</a:t>
            </a:r>
            <a:r>
              <a:rPr lang="en-GB" altLang="en-US" sz="2000" dirty="0">
                <a:cs typeface="Arial" pitchFamily="34" charset="0"/>
              </a:rPr>
              <a:t> infringe others IP rights?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cs typeface="Arial" pitchFamily="34" charset="0"/>
            </a:endParaRP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2000" dirty="0">
              <a:cs typeface="Arial" pitchFamily="34" charset="0"/>
            </a:endParaRP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2000" dirty="0">
                <a:cs typeface="Arial" pitchFamily="34" charset="0"/>
              </a:rPr>
              <a:t>There may be some overlap, but the differences are important to understand.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094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sz="2800" dirty="0"/>
              <a:t>Patentability vs </a:t>
            </a:r>
            <a:br>
              <a:rPr lang="en-GB" sz="2800" dirty="0"/>
            </a:br>
            <a:r>
              <a:rPr lang="en-GB" sz="2800" dirty="0"/>
              <a:t>Freedom to Operate (FTO)</a:t>
            </a:r>
            <a:endParaRPr lang="en-GB" altLang="en-US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8438" y="966788"/>
            <a:ext cx="7081837" cy="4900612"/>
          </a:xfrm>
        </p:spPr>
        <p:txBody>
          <a:bodyPr rtlCol="0"/>
          <a:lstStyle/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2005, BOB had a patent granted with claims directed to a mug with a collapsible handle for easy storage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2010, SUE filed a patent application for a mug with a collapsible handle that adjust for easy storage and different hand sizes.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SUE’s mug is the better product.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Wingdings" panose="05000000000000000000" pitchFamily="2" charset="2"/>
              <a:buChar char="l"/>
              <a:defRPr/>
            </a:pPr>
            <a:endParaRPr lang="en-GB" altLang="en-US" sz="1600" dirty="0">
              <a:cs typeface="Arial" pitchFamily="34" charset="0"/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180975"/>
            <a:ext cx="1438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 txBox="1">
            <a:spLocks/>
          </p:cNvSpPr>
          <p:nvPr/>
        </p:nvSpPr>
        <p:spPr bwMode="auto">
          <a:xfrm>
            <a:off x="219075" y="217488"/>
            <a:ext cx="7143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231900" indent="-388938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93863" indent="-441325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173288" indent="-442913" defTabSz="912813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6304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30876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5448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4002088" indent="-4429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ts val="3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800" dirty="0">
                <a:solidFill>
                  <a:schemeClr val="tx1"/>
                </a:solidFill>
              </a:rPr>
              <a:t>Patentability vs 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Freedom to Operate (FTO)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9075" y="1357843"/>
            <a:ext cx="7231592" cy="4900612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2005, BOB had a patent granted with claims directed to a mug with a collapsible handle for easy storage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2010, SUE filed a patent application for a mug with a collapsible handle that adjust for easy storage and different hand sizes.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SUE’s mug is the better product.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Question 1: </a:t>
            </a:r>
            <a:r>
              <a:rPr lang="en-GB" altLang="en-US" sz="1600" dirty="0"/>
              <a:t>Has SUE got any chance of getting a granted patent?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1600" dirty="0">
              <a:cs typeface="Arial" pitchFamily="34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180975"/>
            <a:ext cx="1438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sz="2800" dirty="0"/>
              <a:t>Patentability vs </a:t>
            </a:r>
            <a:br>
              <a:rPr lang="en-GB" sz="2800" dirty="0"/>
            </a:br>
            <a:r>
              <a:rPr lang="en-GB" sz="2800" dirty="0"/>
              <a:t>Freedom to Operate (FTO)</a:t>
            </a:r>
            <a:br>
              <a:rPr lang="en-GB" sz="2400" dirty="0"/>
            </a:br>
            <a:endParaRPr lang="en-GB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75" y="1360488"/>
            <a:ext cx="7294562" cy="4506912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2005, BOB had a patent granted with claims directed to a mug with a collapsible handle for easy storage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2010, SUE filed a patent application for a mug with a collapsible handle that adjust for easy storage and different hand sizes.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SUE’s mug is the better product.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Question 1: </a:t>
            </a:r>
            <a:r>
              <a:rPr lang="en-GB" altLang="en-US" sz="1600" dirty="0"/>
              <a:t>Has SUE got any chance of getting a granted patent? 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Yes – SUE’s product is new and inventive and not excluded from 	patentability, so patentable (in principle!)</a:t>
            </a: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/>
              <a:t>Question 2:  Can SUE make/sell her product without BOB’s permission?</a:t>
            </a:r>
            <a:r>
              <a:rPr lang="en-GB" altLang="en-US" sz="1600" dirty="0">
                <a:solidFill>
                  <a:srgbClr val="D40F8C"/>
                </a:solidFill>
              </a:rPr>
              <a:t> </a:t>
            </a:r>
          </a:p>
          <a:p>
            <a:pPr marL="774700" lvl="2" indent="0" defTabSz="914377" eaLnBrk="1" fontAlgn="auto" hangingPunct="1">
              <a:spcAft>
                <a:spcPts val="0"/>
              </a:spcAft>
              <a:buClr>
                <a:srgbClr val="D40F8C"/>
              </a:buClr>
              <a:buNone/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</a:t>
            </a:r>
            <a:endParaRPr lang="en-GB" altLang="en-US" sz="1600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180975"/>
            <a:ext cx="1438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sz="2800" dirty="0"/>
              <a:t>Patentability vs </a:t>
            </a:r>
            <a:br>
              <a:rPr lang="en-GB" sz="2800" dirty="0"/>
            </a:br>
            <a:r>
              <a:rPr lang="en-GB" sz="2800" dirty="0"/>
              <a:t>Freedom to Operate (FTO)</a:t>
            </a:r>
            <a:br>
              <a:rPr lang="en-GB" sz="2000" dirty="0"/>
            </a:br>
            <a:endParaRPr lang="en-GB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9075" y="1360488"/>
            <a:ext cx="7535862" cy="4900612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2005, BOB had a patent granted with claims directed to a mug with a collapsible handle for easy storage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2010, SUE filed a patent application for a mug with a collapsible handle that adjust for easy storage and different hand sizes.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SUE’s mug is the better product.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Question 1: </a:t>
            </a:r>
            <a:r>
              <a:rPr lang="en-GB" altLang="en-US" sz="1600" dirty="0"/>
              <a:t>Has SUE got any chance of getting a granted patent? 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Yes – SUE’s product is new and inventive and not excluded from 	patentability, so patentable (in principle!)</a:t>
            </a: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/>
              <a:t>Question 2:  Can SUE make/sell her product without BOB’s permission?</a:t>
            </a:r>
            <a:r>
              <a:rPr lang="en-GB" altLang="en-US" sz="1600" dirty="0">
                <a:solidFill>
                  <a:srgbClr val="D40F8C"/>
                </a:solidFill>
              </a:rPr>
              <a:t> </a:t>
            </a:r>
          </a:p>
          <a:p>
            <a:pPr marL="774700" lvl="2" indent="0" defTabSz="914377" eaLnBrk="1" fontAlgn="auto" hangingPunct="1">
              <a:spcAft>
                <a:spcPts val="0"/>
              </a:spcAft>
              <a:buClr>
                <a:srgbClr val="D40F8C"/>
              </a:buClr>
              <a:buNone/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</a:t>
            </a:r>
            <a:r>
              <a:rPr lang="en-GB" altLang="en-US" sz="1600" dirty="0">
                <a:solidFill>
                  <a:srgbClr val="D40F8C"/>
                </a:solidFill>
                <a:latin typeface="Arial" charset="0"/>
                <a:ea typeface="Arial" charset="0"/>
              </a:rPr>
              <a:t>No – SUE’s product falls within the scope of BOBs earlier patent</a:t>
            </a:r>
            <a:r>
              <a:rPr lang="en-GB" altLang="en-US" sz="1600" dirty="0"/>
              <a:t> 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/>
              <a:t>Question 3: Can BOB make/sell SUE’s product without SUE’s permission?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1600" dirty="0">
              <a:solidFill>
                <a:srgbClr val="D40F8C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180975"/>
            <a:ext cx="1438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sz="2800" dirty="0"/>
              <a:t>Patentability vs </a:t>
            </a:r>
            <a:br>
              <a:rPr lang="en-GB" sz="2800" dirty="0"/>
            </a:br>
            <a:r>
              <a:rPr lang="en-GB" sz="2800" dirty="0"/>
              <a:t>Freedom to Operate (FTO)</a:t>
            </a:r>
            <a:br>
              <a:rPr lang="en-GB" sz="2800" dirty="0"/>
            </a:br>
            <a:endParaRPr lang="en-GB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9075" y="1161521"/>
            <a:ext cx="7478712" cy="4900612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2005, BOB had a patent granted with claims directed to a mug with a collapsible handle for easy storage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In 2010, SUE filed a patent application for a mug with a collapsible handle that adjust for easy storage and different hand sizes.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SUE’s mug is the better product.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cs typeface="Arial" pitchFamily="34" charset="0"/>
              </a:rPr>
              <a:t>Question 1: </a:t>
            </a:r>
            <a:r>
              <a:rPr lang="en-GB" altLang="en-US" sz="1600" dirty="0"/>
              <a:t>Has SUE got any chance of getting a granted patent? </a:t>
            </a:r>
          </a:p>
          <a:p>
            <a:pPr marL="285750" lvl="1" indent="-28575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Yes – SUE’s product is new and inventive and not excluded from 	patentability, so patentable (in principle!)</a:t>
            </a:r>
            <a:endParaRPr lang="en-GB" altLang="en-US" sz="1600" dirty="0">
              <a:cs typeface="Arial" pitchFamily="34" charset="0"/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/>
              <a:t>Question 2:  Can SUE make/sell her product without BOB’s permission?</a:t>
            </a:r>
            <a:r>
              <a:rPr lang="en-GB" altLang="en-US" sz="1600" dirty="0">
                <a:solidFill>
                  <a:srgbClr val="D40F8C"/>
                </a:solidFill>
              </a:rPr>
              <a:t> </a:t>
            </a:r>
          </a:p>
          <a:p>
            <a:pPr marL="774700" lvl="2" indent="0" defTabSz="914377" eaLnBrk="1" fontAlgn="auto" hangingPunct="1">
              <a:spcAft>
                <a:spcPts val="0"/>
              </a:spcAft>
              <a:buClr>
                <a:srgbClr val="D40F8C"/>
              </a:buClr>
              <a:buNone/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</a:t>
            </a:r>
            <a:r>
              <a:rPr lang="en-GB" altLang="en-US" sz="1600" dirty="0">
                <a:solidFill>
                  <a:srgbClr val="D40F8C"/>
                </a:solidFill>
                <a:latin typeface="Arial" charset="0"/>
                <a:ea typeface="Arial" charset="0"/>
              </a:rPr>
              <a:t>No – SUE’s product falls within the scope of BOBs earlier patent</a:t>
            </a:r>
            <a:r>
              <a:rPr lang="en-GB" altLang="en-US" sz="1600" dirty="0"/>
              <a:t> 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Clr>
                <a:srgbClr val="D40F8C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1600" dirty="0"/>
              <a:t>Question 3: Can BOB make/sell SUE’s product without SUE’s permission?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1600" dirty="0">
                <a:solidFill>
                  <a:srgbClr val="D40F8C"/>
                </a:solidFill>
              </a:rPr>
              <a:t>	No – SUE has the patent rights to her product</a:t>
            </a: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endParaRPr lang="en-GB" altLang="en-US" sz="1600" dirty="0">
              <a:solidFill>
                <a:srgbClr val="D40F8C"/>
              </a:solidFill>
            </a:endParaRPr>
          </a:p>
          <a:p>
            <a:pPr marL="0" lvl="1" defTabSz="914377" eaLnBrk="1" fontAlgn="auto" hangingPunct="1">
              <a:spcAft>
                <a:spcPts val="0"/>
              </a:spcAft>
              <a:buClr>
                <a:srgbClr val="D40F8C"/>
              </a:buClr>
              <a:defRPr/>
            </a:pPr>
            <a:r>
              <a:rPr lang="en-GB" altLang="en-US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each has patent rights – neither has Freedom to Operate to sell SUE’s mug</a:t>
            </a:r>
          </a:p>
          <a:p>
            <a:pPr marL="1485900" lvl="2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 a deal? Cross license? One buys the other patent?…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18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180975"/>
            <a:ext cx="1438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E86CD-CFF6-41D5-8C98-D36049F6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41214"/>
            <a:ext cx="7082790" cy="4592955"/>
          </a:xfrm>
        </p:spPr>
        <p:txBody>
          <a:bodyPr/>
          <a:lstStyle/>
          <a:p>
            <a:r>
              <a:rPr lang="en-GB" sz="2000" b="0" dirty="0"/>
              <a:t>Full FTO searches are detailed and expensive (ca. £10,000 to £12,000)</a:t>
            </a:r>
          </a:p>
          <a:p>
            <a:endParaRPr lang="en-GB" sz="2000" b="0" dirty="0"/>
          </a:p>
          <a:p>
            <a:r>
              <a:rPr lang="en-GB" sz="2000" b="0" dirty="0"/>
              <a:t>Can only really be done when you have clear idea of your own product/service</a:t>
            </a:r>
          </a:p>
          <a:p>
            <a:endParaRPr lang="en-GB" sz="2000" b="0" dirty="0"/>
          </a:p>
          <a:p>
            <a:r>
              <a:rPr lang="en-GB" sz="2000" b="0" dirty="0"/>
              <a:t>Early limited FTO/Clearance searches are useful to show the general concept is not blocked (ca £3,000)</a:t>
            </a:r>
          </a:p>
          <a:p>
            <a:r>
              <a:rPr lang="en-GB" sz="2000" b="0" dirty="0"/>
              <a:t>	</a:t>
            </a:r>
            <a:r>
              <a:rPr lang="en-GB" sz="2000" b="0" dirty="0">
                <a:solidFill>
                  <a:srgbClr val="7030A0"/>
                </a:solidFill>
              </a:rPr>
              <a:t>- Can be useful in a pitch</a:t>
            </a:r>
          </a:p>
          <a:p>
            <a:r>
              <a:rPr lang="en-GB" sz="2000" b="0" dirty="0">
                <a:solidFill>
                  <a:srgbClr val="7030A0"/>
                </a:solidFill>
              </a:rPr>
              <a:t>	- Useful for due diligence</a:t>
            </a:r>
          </a:p>
          <a:p>
            <a:endParaRPr lang="en-GB" sz="2000" b="0" dirty="0"/>
          </a:p>
          <a:p>
            <a:r>
              <a:rPr lang="en-GB" sz="2000" b="0" dirty="0"/>
              <a:t>FTO searches best done by IP professional as need to interpret others’ claims appropriately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B63D3-5096-4F16-8359-2AAA76AF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think about FTO?</a:t>
            </a:r>
          </a:p>
        </p:txBody>
      </p:sp>
    </p:spTree>
    <p:extLst>
      <p:ext uri="{BB962C8B-B14F-4D97-AF65-F5344CB8AC3E}">
        <p14:creationId xmlns:p14="http://schemas.microsoft.com/office/powerpoint/2010/main" val="167263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583-2F4A-4544-9D51-A7E0B090C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Infringement</a:t>
            </a:r>
          </a:p>
        </p:txBody>
      </p:sp>
    </p:spTree>
    <p:extLst>
      <p:ext uri="{BB962C8B-B14F-4D97-AF65-F5344CB8AC3E}">
        <p14:creationId xmlns:p14="http://schemas.microsoft.com/office/powerpoint/2010/main" val="40197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AEA17-E335-4376-8C98-3913FD84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76143"/>
            <a:ext cx="7082790" cy="4592955"/>
          </a:xfrm>
        </p:spPr>
        <p:txBody>
          <a:bodyPr/>
          <a:lstStyle/>
          <a:p>
            <a:r>
              <a:rPr lang="en-GB" dirty="0"/>
              <a:t>Overall IP strategy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pitfalls to avoid</a:t>
            </a:r>
          </a:p>
          <a:p>
            <a:endParaRPr lang="en-GB" dirty="0"/>
          </a:p>
          <a:p>
            <a:r>
              <a:rPr lang="en-GB" dirty="0"/>
              <a:t>Others have IP too – need to consider Freedom to Operate</a:t>
            </a:r>
          </a:p>
          <a:p>
            <a:endParaRPr lang="en-GB" dirty="0"/>
          </a:p>
          <a:p>
            <a:r>
              <a:rPr lang="en-GB" dirty="0"/>
              <a:t>How to handle ownership issues/sharing your confidential information</a:t>
            </a:r>
          </a:p>
          <a:p>
            <a:endParaRPr lang="en-GB" dirty="0"/>
          </a:p>
          <a:p>
            <a:r>
              <a:rPr lang="en-GB" dirty="0"/>
              <a:t>How to pitch your IP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3F372D-F185-472E-B3AC-F712D344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the best from your IP</a:t>
            </a:r>
          </a:p>
        </p:txBody>
      </p:sp>
    </p:spTree>
    <p:extLst>
      <p:ext uri="{BB962C8B-B14F-4D97-AF65-F5344CB8AC3E}">
        <p14:creationId xmlns:p14="http://schemas.microsoft.com/office/powerpoint/2010/main" val="141591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AEC91-3C5C-4B8C-B9CA-7C6623A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25343"/>
            <a:ext cx="7082790" cy="4592955"/>
          </a:xfrm>
        </p:spPr>
        <p:txBody>
          <a:bodyPr/>
          <a:lstStyle/>
          <a:p>
            <a:r>
              <a:rPr lang="en-GB" b="0" dirty="0"/>
              <a:t>First step is a ‘cease and desist’ letter. </a:t>
            </a:r>
          </a:p>
          <a:p>
            <a:endParaRPr lang="en-GB" sz="800" b="0" dirty="0"/>
          </a:p>
          <a:p>
            <a:r>
              <a:rPr lang="en-GB" b="0" dirty="0"/>
              <a:t>Take this seriously. Either:</a:t>
            </a:r>
          </a:p>
          <a:p>
            <a:r>
              <a:rPr lang="en-GB" b="0" dirty="0"/>
              <a:t>	1) Stop and let the them know you’ve stopped!</a:t>
            </a:r>
          </a:p>
          <a:p>
            <a:r>
              <a:rPr lang="en-GB" b="0" dirty="0"/>
              <a:t>	2) Seek professional advice</a:t>
            </a:r>
          </a:p>
          <a:p>
            <a:r>
              <a:rPr lang="en-GB" sz="2400" b="0" dirty="0"/>
              <a:t>- </a:t>
            </a:r>
            <a:r>
              <a:rPr lang="en-GB" sz="2400" dirty="0"/>
              <a:t>Never ignore it!</a:t>
            </a:r>
            <a:endParaRPr lang="en-GB" dirty="0"/>
          </a:p>
          <a:p>
            <a:endParaRPr lang="en-GB" sz="800" b="0" dirty="0"/>
          </a:p>
          <a:p>
            <a:r>
              <a:rPr lang="en-GB" b="0" dirty="0"/>
              <a:t>If confident the accusation is unfounded then send suitable rebuttal. </a:t>
            </a:r>
          </a:p>
          <a:p>
            <a:endParaRPr lang="en-GB" sz="800" b="0" dirty="0"/>
          </a:p>
          <a:p>
            <a:r>
              <a:rPr lang="en-GB" b="0" dirty="0"/>
              <a:t>If the accusation is well-founded (or you are not sure!), seek advice from attorney as to possible action:</a:t>
            </a:r>
          </a:p>
          <a:p>
            <a:r>
              <a:rPr lang="en-GB" b="0" dirty="0"/>
              <a:t>	- Stop and let the person know</a:t>
            </a:r>
          </a:p>
          <a:p>
            <a:r>
              <a:rPr lang="en-GB" b="0" dirty="0"/>
              <a:t>	- Adapt what you do to avoid infringement</a:t>
            </a:r>
          </a:p>
          <a:p>
            <a:endParaRPr lang="en-GB" b="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67AEEC-4124-4A88-8DDA-41D171B4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– infringement</a:t>
            </a:r>
          </a:p>
        </p:txBody>
      </p:sp>
    </p:spTree>
    <p:extLst>
      <p:ext uri="{BB962C8B-B14F-4D97-AF65-F5344CB8AC3E}">
        <p14:creationId xmlns:p14="http://schemas.microsoft.com/office/powerpoint/2010/main" val="89298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26AD7E-FDAE-4419-8587-AA6678AD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50743"/>
            <a:ext cx="7082790" cy="4592955"/>
          </a:xfrm>
        </p:spPr>
        <p:txBody>
          <a:bodyPr/>
          <a:lstStyle/>
          <a:p>
            <a:r>
              <a:rPr lang="en-GB" sz="2000" b="0" dirty="0"/>
              <a:t>Normally - stop infringing – action stops</a:t>
            </a:r>
          </a:p>
          <a:p>
            <a:endParaRPr lang="en-GB" sz="2000" b="0" dirty="0"/>
          </a:p>
          <a:p>
            <a:r>
              <a:rPr lang="en-GB" sz="2000" b="0" dirty="0"/>
              <a:t>If you continue then expect further legal action:</a:t>
            </a:r>
          </a:p>
          <a:p>
            <a:r>
              <a:rPr lang="en-GB" sz="2000" b="0" dirty="0"/>
              <a:t>	- Further letters escalating in severity</a:t>
            </a:r>
          </a:p>
          <a:p>
            <a:r>
              <a:rPr lang="en-GB" sz="2000" b="0" dirty="0"/>
              <a:t>	- Letter before action</a:t>
            </a:r>
          </a:p>
          <a:p>
            <a:r>
              <a:rPr lang="en-GB" sz="2000" b="0" dirty="0"/>
              <a:t>	- Issuance of proceedings</a:t>
            </a:r>
          </a:p>
          <a:p>
            <a:endParaRPr lang="en-GB" sz="2000" b="0" dirty="0"/>
          </a:p>
          <a:p>
            <a:r>
              <a:rPr lang="en-GB" sz="2000" b="0" dirty="0"/>
              <a:t>Possible sanctions: </a:t>
            </a:r>
          </a:p>
          <a:p>
            <a:r>
              <a:rPr lang="en-GB" sz="2000" b="0" dirty="0"/>
              <a:t>	- an injunction (stopping your activity immediately), or 	- Court action that may result in damages</a:t>
            </a:r>
          </a:p>
          <a:p>
            <a:endParaRPr lang="en-GB" sz="2000" b="0" dirty="0"/>
          </a:p>
          <a:p>
            <a:r>
              <a:rPr lang="en-GB" sz="2000" b="0" dirty="0"/>
              <a:t>Court Action – typically neither side wins. Negotiate (dispute resolution, mediation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88C12-8B92-4511-A6B7-8B28E8A5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– infringement</a:t>
            </a:r>
          </a:p>
        </p:txBody>
      </p:sp>
    </p:spTree>
    <p:extLst>
      <p:ext uri="{BB962C8B-B14F-4D97-AF65-F5344CB8AC3E}">
        <p14:creationId xmlns:p14="http://schemas.microsoft.com/office/powerpoint/2010/main" val="421724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1A14-9C82-4266-91A7-2609D6B8D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Ownership of IP</a:t>
            </a:r>
          </a:p>
        </p:txBody>
      </p:sp>
    </p:spTree>
    <p:extLst>
      <p:ext uri="{BB962C8B-B14F-4D97-AF65-F5344CB8AC3E}">
        <p14:creationId xmlns:p14="http://schemas.microsoft.com/office/powerpoint/2010/main" val="405612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F933-7581-4509-A16C-A20A7910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08410"/>
            <a:ext cx="7082790" cy="4592955"/>
          </a:xfrm>
        </p:spPr>
        <p:txBody>
          <a:bodyPr/>
          <a:lstStyle/>
          <a:p>
            <a:r>
              <a:rPr lang="en-GB" b="0" dirty="0"/>
              <a:t>Under UK law, the inventor owns the IP, unless:</a:t>
            </a:r>
          </a:p>
          <a:p>
            <a:r>
              <a:rPr lang="en-GB" b="0" dirty="0"/>
              <a:t>	</a:t>
            </a:r>
          </a:p>
          <a:p>
            <a:r>
              <a:rPr lang="en-GB" b="0" dirty="0"/>
              <a:t>1) They are employed and the IP is created in the course of their employment</a:t>
            </a:r>
          </a:p>
          <a:p>
            <a:r>
              <a:rPr lang="en-GB" b="0" dirty="0"/>
              <a:t>	</a:t>
            </a:r>
          </a:p>
          <a:p>
            <a:r>
              <a:rPr lang="en-GB" b="0" dirty="0"/>
              <a:t>2) They assign it to another (legal transfer of rights)</a:t>
            </a:r>
          </a:p>
          <a:p>
            <a:endParaRPr lang="en-GB" b="0" dirty="0"/>
          </a:p>
          <a:p>
            <a:r>
              <a:rPr lang="en-GB" b="0" dirty="0"/>
              <a:t>If the creation is made by an employee in the course of employment, the company owns the invention.</a:t>
            </a:r>
          </a:p>
          <a:p>
            <a:endParaRPr lang="en-GB" b="0" dirty="0"/>
          </a:p>
          <a:p>
            <a:r>
              <a:rPr lang="en-GB" b="0" dirty="0"/>
              <a:t>If the creation is made by a collaborator or someone you have commissioned, ensure a separate agreement transferring rights is signed by both parties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ADC90-BF5A-4736-BB4C-9A4F32F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Ownership of IP</a:t>
            </a:r>
          </a:p>
        </p:txBody>
      </p:sp>
    </p:spTree>
    <p:extLst>
      <p:ext uri="{BB962C8B-B14F-4D97-AF65-F5344CB8AC3E}">
        <p14:creationId xmlns:p14="http://schemas.microsoft.com/office/powerpoint/2010/main" val="195767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50F99-176A-4660-840C-EFD1F0B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Collaboration agreements wording “will assign all IP” or “all IP generated will belong to the company”. This is good – but not enough.</a:t>
            </a:r>
          </a:p>
          <a:p>
            <a:endParaRPr lang="en-GB" b="0" dirty="0"/>
          </a:p>
          <a:p>
            <a:r>
              <a:rPr lang="en-GB" b="0" dirty="0"/>
              <a:t>Still need a separate assignment document once a creation has been made prior to filing an application for an IP right.</a:t>
            </a:r>
          </a:p>
          <a:p>
            <a:endParaRPr lang="en-GB" b="0" dirty="0"/>
          </a:p>
          <a:p>
            <a:r>
              <a:rPr lang="en-GB" b="0" dirty="0"/>
              <a:t>Do this early, or as soon as a creation has been made. Avoids possible issues later 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34AAE-A5A1-4556-8AF5-5E02B245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Ownership of IP</a:t>
            </a:r>
          </a:p>
        </p:txBody>
      </p:sp>
    </p:spTree>
    <p:extLst>
      <p:ext uri="{BB962C8B-B14F-4D97-AF65-F5344CB8AC3E}">
        <p14:creationId xmlns:p14="http://schemas.microsoft.com/office/powerpoint/2010/main" val="29027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FEAF-E856-4A22-9BBD-C7CDFA1D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Disclosing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171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F53660-5860-4FAE-83A0-741E6AE2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When disclosing CI ensure an Non-Disclosure Agreement (NDA) is signed.</a:t>
            </a:r>
          </a:p>
          <a:p>
            <a:endParaRPr lang="en-GB" b="0" dirty="0"/>
          </a:p>
          <a:p>
            <a:r>
              <a:rPr lang="en-GB" b="0" dirty="0"/>
              <a:t>Ideally, have a record of your ‘background IP’ position before any meeting.</a:t>
            </a:r>
          </a:p>
          <a:p>
            <a:endParaRPr lang="en-GB" b="0" dirty="0"/>
          </a:p>
          <a:p>
            <a:r>
              <a:rPr lang="en-GB" b="0" dirty="0"/>
              <a:t>But what happens if NDA breached – expensive and difficult to enforce.</a:t>
            </a:r>
          </a:p>
          <a:p>
            <a:endParaRPr lang="en-GB" b="0" dirty="0"/>
          </a:p>
          <a:p>
            <a:r>
              <a:rPr lang="en-GB" b="0" dirty="0"/>
              <a:t>Try to file an application for a suitable IP right before the meeting.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2876F-9930-4B81-8BC3-891EF8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Disclosing confidential information (CI)</a:t>
            </a:r>
          </a:p>
        </p:txBody>
      </p:sp>
    </p:spTree>
    <p:extLst>
      <p:ext uri="{BB962C8B-B14F-4D97-AF65-F5344CB8AC3E}">
        <p14:creationId xmlns:p14="http://schemas.microsoft.com/office/powerpoint/2010/main" val="166517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AADD-2C5C-488D-B7D4-D20D6A8DF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Due Diligence</a:t>
            </a:r>
          </a:p>
        </p:txBody>
      </p:sp>
    </p:spTree>
    <p:extLst>
      <p:ext uri="{BB962C8B-B14F-4D97-AF65-F5344CB8AC3E}">
        <p14:creationId xmlns:p14="http://schemas.microsoft.com/office/powerpoint/2010/main" val="3909861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F1CE4A-D9BB-477F-932A-77430089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33810"/>
            <a:ext cx="7082790" cy="45929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  <a:t>For investment, listing, licensing or acquisition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  <a:t>Very common questions typically relating to: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Confirming all IP is in good order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IP is owned by the company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company is not infringing other’s rights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Appropriate effort has been spent on ensuring the above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diligence typically happens quickly and often too late to resolve issues once started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good governance of your IP at all times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issues may affect valuation, or at worst, kill the deal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3CC95-85EE-4889-8821-1F3951F3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Diligence	</a:t>
            </a:r>
          </a:p>
        </p:txBody>
      </p:sp>
    </p:spTree>
    <p:extLst>
      <p:ext uri="{BB962C8B-B14F-4D97-AF65-F5344CB8AC3E}">
        <p14:creationId xmlns:p14="http://schemas.microsoft.com/office/powerpoint/2010/main" val="265226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33412B-E9D1-4C9B-B6CA-33F77A53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" y="1267989"/>
            <a:ext cx="7082790" cy="4592955"/>
          </a:xfrm>
        </p:spPr>
        <p:txBody>
          <a:bodyPr/>
          <a:lstStyle/>
          <a:p>
            <a:r>
              <a:rPr lang="en-GB" sz="2000" b="0" dirty="0"/>
              <a:t>Company A has gone through seed funding rounds and was doing well. </a:t>
            </a:r>
          </a:p>
          <a:p>
            <a:endParaRPr lang="en-GB" sz="800" b="0" dirty="0"/>
          </a:p>
          <a:p>
            <a:r>
              <a:rPr lang="en-GB" sz="2000" b="0" dirty="0"/>
              <a:t>Patent applications filed and approaching grant.</a:t>
            </a:r>
          </a:p>
          <a:p>
            <a:endParaRPr lang="en-GB" sz="800" b="0" dirty="0"/>
          </a:p>
          <a:p>
            <a:r>
              <a:rPr lang="en-GB" sz="2000" b="0" dirty="0"/>
              <a:t>Product at prototype stage</a:t>
            </a:r>
          </a:p>
          <a:p>
            <a:endParaRPr lang="en-GB" sz="800" b="0" dirty="0"/>
          </a:p>
          <a:p>
            <a:r>
              <a:rPr lang="en-GB" sz="2000" b="0" dirty="0"/>
              <a:t>Went for Series A funding round when a professor who had offered advice during early stage of project sent letter from solicitor saying he owned the invention.</a:t>
            </a:r>
          </a:p>
          <a:p>
            <a:endParaRPr lang="en-GB" sz="800" b="0" dirty="0"/>
          </a:p>
          <a:p>
            <a:r>
              <a:rPr lang="en-GB" sz="2000" b="0" dirty="0"/>
              <a:t>Client disagreed, but paid substantial sum to settle to save investment round.</a:t>
            </a:r>
          </a:p>
          <a:p>
            <a:endParaRPr lang="en-GB" sz="800" b="0" dirty="0"/>
          </a:p>
          <a:p>
            <a:r>
              <a:rPr lang="en-GB" sz="2000" b="0" dirty="0"/>
              <a:t>Take home – have everything in order early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8C80A9-C58A-442C-AE92-3717DA22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– due diligence</a:t>
            </a:r>
          </a:p>
        </p:txBody>
      </p:sp>
    </p:spTree>
    <p:extLst>
      <p:ext uri="{BB962C8B-B14F-4D97-AF65-F5344CB8AC3E}">
        <p14:creationId xmlns:p14="http://schemas.microsoft.com/office/powerpoint/2010/main" val="270184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74-04C8-4AC7-9439-528A1580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685" y="3472541"/>
            <a:ext cx="6035041" cy="538163"/>
          </a:xfrm>
        </p:spPr>
        <p:txBody>
          <a:bodyPr/>
          <a:lstStyle/>
          <a:p>
            <a:r>
              <a:rPr lang="en-GB" dirty="0"/>
              <a:t>IP Strategy</a:t>
            </a:r>
          </a:p>
        </p:txBody>
      </p:sp>
    </p:spTree>
    <p:extLst>
      <p:ext uri="{BB962C8B-B14F-4D97-AF65-F5344CB8AC3E}">
        <p14:creationId xmlns:p14="http://schemas.microsoft.com/office/powerpoint/2010/main" val="377106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F09FA-8D4F-4FE8-8F5C-95F71A56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De-risking for the investor</a:t>
            </a:r>
          </a:p>
          <a:p>
            <a:endParaRPr lang="en-GB" sz="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u="sng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 of your IP position. Type and number of IP rights, where, what stage?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A clear coherent IP strategy. 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Clear reasoning for your choices.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you have decided not to protect your IP formally, then explain why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that your IP strategy matches your commercial strategy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Mention robust IP recordal processes (if appropriate)</a:t>
            </a:r>
          </a:p>
          <a:p>
            <a:pPr lvl="2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FTO position (if available)</a:t>
            </a:r>
          </a:p>
          <a:p>
            <a:pPr marL="1574800" lvl="2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40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steps, timelines and costings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CFFD7-490E-4447-9052-62BE6DED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investors are looking for on your IP pitch slide	</a:t>
            </a:r>
          </a:p>
        </p:txBody>
      </p:sp>
    </p:spTree>
    <p:extLst>
      <p:ext uri="{BB962C8B-B14F-4D97-AF65-F5344CB8AC3E}">
        <p14:creationId xmlns:p14="http://schemas.microsoft.com/office/powerpoint/2010/main" val="305422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2875" y="131763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Practical tips to finish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819150"/>
            <a:ext cx="7153275" cy="4525963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None/>
              <a:defRPr sz="2200" b="1" i="0" kern="1200" baseline="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None/>
              <a:defRPr sz="220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3457" indent="-39051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+mn-cs"/>
              </a:defRPr>
            </a:lvl3pPr>
            <a:lvl4pPr marL="1695408" indent="-442902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+mn-cs"/>
              </a:defRPr>
            </a:lvl4pPr>
            <a:lvl5pPr marL="2174820" indent="-444489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Do not disclose any new development or new technology outside of a non-disclosure agreement until you have at least considered whether you want to protect it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It is rare that a successful company can thrive on a single IP right – always look forward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Make it difficult for your competitors to enter the market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You are not the first to be doing this. Find the right help.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Review and revise your IP strategy and position regularly – keep it aligned with your commercial strategy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Good luck!</a:t>
            </a:r>
          </a:p>
          <a:p>
            <a:pPr fontAlgn="auto">
              <a:spcAft>
                <a:spcPts val="0"/>
              </a:spcAft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9075" y="217488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Thank you! 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171450" y="125730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z="3200" b="0" dirty="0"/>
              <a:t>Read our blog </a:t>
            </a:r>
            <a:r>
              <a:rPr lang="en-GB" altLang="en-US" sz="3200" b="0" dirty="0">
                <a:solidFill>
                  <a:schemeClr val="tx1"/>
                </a:solidFill>
              </a:rPr>
              <a:t>ipcopy.co.uk 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b="0" dirty="0"/>
              <a:t>Follow us on Twitter </a:t>
            </a:r>
            <a:r>
              <a:rPr lang="en-GB" altLang="en-US" b="0" dirty="0">
                <a:solidFill>
                  <a:schemeClr val="tx1"/>
                </a:solidFill>
              </a:rPr>
              <a:t>@KeltieLLP </a:t>
            </a:r>
          </a:p>
          <a:p>
            <a:pPr eaLnBrk="1" hangingPunct="1"/>
            <a:endParaRPr lang="en-GB" altLang="en-US" b="0" dirty="0"/>
          </a:p>
          <a:p>
            <a:pPr eaLnBrk="1" hangingPunct="1"/>
            <a:endParaRPr lang="en-GB" altLang="en-US" b="0" dirty="0"/>
          </a:p>
          <a:p>
            <a:pPr eaLnBrk="1" hangingPunct="1"/>
            <a:r>
              <a:rPr lang="en-GB" altLang="en-US" sz="2600" b="0" dirty="0">
                <a:solidFill>
                  <a:schemeClr val="tx1"/>
                </a:solidFill>
              </a:rPr>
              <a:t>Keltie LLP</a:t>
            </a:r>
          </a:p>
          <a:p>
            <a:pPr eaLnBrk="1" hangingPunct="1"/>
            <a:r>
              <a:rPr lang="en-GB" altLang="en-US" sz="2600" b="0" dirty="0">
                <a:solidFill>
                  <a:schemeClr val="tx1"/>
                </a:solidFill>
              </a:rPr>
              <a:t>UK | Ireland</a:t>
            </a:r>
          </a:p>
        </p:txBody>
      </p:sp>
    </p:spTree>
    <p:extLst>
      <p:ext uri="{BB962C8B-B14F-4D97-AF65-F5344CB8AC3E}">
        <p14:creationId xmlns:p14="http://schemas.microsoft.com/office/powerpoint/2010/main" val="26346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5250" y="177800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IP strategy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7343775" cy="5172075"/>
          </a:xfrm>
        </p:spPr>
        <p:txBody>
          <a:bodyPr/>
          <a:lstStyle/>
          <a:p>
            <a:pPr eaLnBrk="1" hangingPunct="1">
              <a:defRPr/>
            </a:pPr>
            <a:endParaRPr lang="en-GB" altLang="en-US" sz="2000" b="0" dirty="0">
              <a:solidFill>
                <a:srgbClr val="7D5E9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GB" altLang="en-US" sz="2000" b="0" dirty="0">
                <a:solidFill>
                  <a:srgbClr val="7D5E90"/>
                </a:solidFill>
              </a:rPr>
              <a:t>Two important value elements to IP:</a:t>
            </a:r>
          </a:p>
          <a:p>
            <a:pPr eaLnBrk="1" hangingPunct="1">
              <a:defRPr/>
            </a:pPr>
            <a:endParaRPr lang="en-GB" altLang="en-US" sz="1600" b="0" u="sng" dirty="0">
              <a:solidFill>
                <a:schemeClr val="tx2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b="0" dirty="0">
                <a:solidFill>
                  <a:schemeClr val="bg2"/>
                </a:solidFill>
              </a:rPr>
              <a:t>IP Protection</a:t>
            </a:r>
          </a:p>
          <a:p>
            <a:pPr marL="0" indent="0" eaLnBrk="1" hangingPunct="1">
              <a:buNone/>
              <a:defRPr/>
            </a:pPr>
            <a:r>
              <a:rPr lang="en-GB" altLang="en-US" sz="2400" b="0" dirty="0">
                <a:solidFill>
                  <a:srgbClr val="7D5E90"/>
                </a:solidFill>
              </a:rPr>
              <a:t>- IP rights protect your idea and your investment in research</a:t>
            </a:r>
            <a:endParaRPr lang="en-GB" altLang="en-US" sz="2400" b="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GB" altLang="en-US" sz="1400" b="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b="0" dirty="0">
                <a:solidFill>
                  <a:schemeClr val="bg2"/>
                </a:solidFill>
              </a:rPr>
              <a:t>Monetisation of IP</a:t>
            </a:r>
            <a:endParaRPr lang="en-GB" altLang="en-US" sz="16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GB" altLang="en-US" sz="2400" b="0" dirty="0">
                <a:solidFill>
                  <a:srgbClr val="7D5E90"/>
                </a:solidFill>
              </a:rPr>
              <a:t>- IP rights add value to your business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GB" altLang="en-US" sz="800" b="0" dirty="0">
              <a:solidFill>
                <a:srgbClr val="7D5E9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GB" altLang="en-US" sz="2000" b="0" dirty="0">
                <a:solidFill>
                  <a:srgbClr val="7D5E90"/>
                </a:solidFill>
              </a:rPr>
              <a:t>...but obtaining IP rights can be expensive so how do you choose what to protect? And how to protect it?</a:t>
            </a:r>
            <a:endParaRPr lang="en-GB" altLang="en-US" sz="2000" b="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GB" altLang="en-US" sz="1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5275" y="395288"/>
            <a:ext cx="6507163" cy="955675"/>
          </a:xfrm>
        </p:spPr>
        <p:txBody>
          <a:bodyPr/>
          <a:lstStyle/>
          <a:p>
            <a:r>
              <a:rPr lang="en-GB" altLang="en-US" dirty="0"/>
              <a:t>Innovation Capture Model</a:t>
            </a:r>
          </a:p>
        </p:txBody>
      </p:sp>
      <p:grpSp>
        <p:nvGrpSpPr>
          <p:cNvPr id="11267" name="Group 10"/>
          <p:cNvGrpSpPr>
            <a:grpSpLocks/>
          </p:cNvGrpSpPr>
          <p:nvPr/>
        </p:nvGrpSpPr>
        <p:grpSpPr bwMode="auto">
          <a:xfrm>
            <a:off x="431800" y="1057275"/>
            <a:ext cx="8353425" cy="5329238"/>
            <a:chOff x="431540" y="1057752"/>
            <a:chExt cx="8352928" cy="5328592"/>
          </a:xfrm>
        </p:grpSpPr>
        <p:sp>
          <p:nvSpPr>
            <p:cNvPr id="4" name="Rectangle 3"/>
            <p:cNvSpPr/>
            <p:nvPr/>
          </p:nvSpPr>
          <p:spPr>
            <a:xfrm>
              <a:off x="431540" y="1057752"/>
              <a:ext cx="3120839" cy="532859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52379" y="1057752"/>
              <a:ext cx="3790724" cy="5328592"/>
            </a:xfrm>
            <a:prstGeom prst="rect">
              <a:avLst/>
            </a:prstGeom>
            <a:solidFill>
              <a:srgbClr val="7D5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6908" y="1057752"/>
              <a:ext cx="1517560" cy="5328592"/>
            </a:xfrm>
            <a:prstGeom prst="rect">
              <a:avLst/>
            </a:prstGeom>
            <a:solidFill>
              <a:srgbClr val="D40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7" name="Diagram 6"/>
            <p:cNvGraphicFramePr/>
            <p:nvPr/>
          </p:nvGraphicFramePr>
          <p:xfrm>
            <a:off x="575556" y="1254927"/>
            <a:ext cx="8136904" cy="49648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273" name="TextBox 7"/>
            <p:cNvSpPr txBox="1">
              <a:spLocks noChangeArrowheads="1"/>
            </p:cNvSpPr>
            <p:nvPr/>
          </p:nvSpPr>
          <p:spPr bwMode="auto">
            <a:xfrm>
              <a:off x="556193" y="1393426"/>
              <a:ext cx="28734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 b="1">
                  <a:solidFill>
                    <a:srgbClr val="D40F8C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</a:rPr>
                <a:t>IDENTIFICATION PHASE</a:t>
              </a:r>
            </a:p>
          </p:txBody>
        </p:sp>
        <p:sp>
          <p:nvSpPr>
            <p:cNvPr id="11274" name="TextBox 8"/>
            <p:cNvSpPr txBox="1">
              <a:spLocks noChangeArrowheads="1"/>
            </p:cNvSpPr>
            <p:nvPr/>
          </p:nvSpPr>
          <p:spPr bwMode="auto">
            <a:xfrm>
              <a:off x="4620183" y="1254927"/>
              <a:ext cx="15121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 b="1">
                  <a:solidFill>
                    <a:srgbClr val="D40F8C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</a:rPr>
                <a:t>REVIEW PHASE</a:t>
              </a:r>
            </a:p>
          </p:txBody>
        </p:sp>
        <p:sp>
          <p:nvSpPr>
            <p:cNvPr id="11275" name="TextBox 9"/>
            <p:cNvSpPr txBox="1">
              <a:spLocks noChangeArrowheads="1"/>
            </p:cNvSpPr>
            <p:nvPr/>
          </p:nvSpPr>
          <p:spPr bwMode="auto">
            <a:xfrm>
              <a:off x="7164288" y="1254927"/>
              <a:ext cx="15121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 b="1">
                  <a:solidFill>
                    <a:srgbClr val="D40F8C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defRPr sz="2200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85000"/>
                <a:buFont typeface="Wingdings" pitchFamily="2" charset="2"/>
                <a:buChar char=""/>
                <a:defRPr sz="2200">
                  <a:solidFill>
                    <a:schemeClr val="tx2"/>
                  </a:solidFill>
                  <a:latin typeface="UnicaSB-Light" pitchFamily="2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</a:rPr>
                <a:t>ACTION PHASE</a:t>
              </a:r>
            </a:p>
          </p:txBody>
        </p:sp>
      </p:grpSp>
      <p:sp>
        <p:nvSpPr>
          <p:cNvPr id="11268" name="TextBox 11"/>
          <p:cNvSpPr txBox="1">
            <a:spLocks noChangeArrowheads="1"/>
          </p:cNvSpPr>
          <p:nvPr/>
        </p:nvSpPr>
        <p:spPr bwMode="auto">
          <a:xfrm>
            <a:off x="754063" y="5815013"/>
            <a:ext cx="1446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85000"/>
              <a:buFont typeface="Wingdings" pitchFamily="2" charset="2"/>
              <a:defRPr sz="2200" b="1">
                <a:solidFill>
                  <a:srgbClr val="D40F8C"/>
                </a:solidFill>
                <a:latin typeface="Arial" charset="0"/>
                <a:cs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>
                <a:solidFill>
                  <a:schemeClr val="tx2"/>
                </a:solidFill>
                <a:latin typeface="UnicaSB-Light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0" dirty="0">
                <a:solidFill>
                  <a:schemeClr val="tx1"/>
                </a:solidFill>
              </a:rPr>
              <a:t>© Keltie LLP, 2018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73049" y="428097"/>
            <a:ext cx="71437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Identification Phase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3049" y="927630"/>
            <a:ext cx="7277100" cy="5305425"/>
          </a:xfrm>
        </p:spPr>
        <p:txBody>
          <a:bodyPr rtlCol="0">
            <a:normAutofit/>
          </a:bodyPr>
          <a:lstStyle/>
          <a:p>
            <a:pPr marL="0" indent="0" defTabSz="914377" eaLnBrk="1" fontAlgn="auto" hangingPunct="1">
              <a:spcAft>
                <a:spcPts val="0"/>
              </a:spcAft>
              <a:buNone/>
              <a:defRPr/>
            </a:pPr>
            <a:r>
              <a:rPr lang="en-GB" dirty="0">
                <a:solidFill>
                  <a:srgbClr val="D40F8C"/>
                </a:solidFill>
              </a:rPr>
              <a:t>“Invention harvesting”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u="sng" dirty="0">
                <a:solidFill>
                  <a:srgbClr val="7D5E90"/>
                </a:solidFill>
              </a:rPr>
              <a:t>Identify and record</a:t>
            </a:r>
            <a:r>
              <a:rPr lang="en-GB" b="0" dirty="0">
                <a:solidFill>
                  <a:srgbClr val="7D5E90"/>
                </a:solidFill>
              </a:rPr>
              <a:t> all IP generated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600" dirty="0">
              <a:solidFill>
                <a:srgbClr val="7D5E90"/>
              </a:solidFill>
            </a:endParaRPr>
          </a:p>
          <a:p>
            <a:pPr marL="0" indent="0" defTabSz="914377" eaLnBrk="1" fontAlgn="auto" hangingPunct="1">
              <a:spcAft>
                <a:spcPts val="0"/>
              </a:spcAft>
              <a:buNone/>
              <a:defRPr/>
            </a:pPr>
            <a:r>
              <a:rPr lang="en-GB" altLang="en-US" sz="2600" b="1" dirty="0">
                <a:solidFill>
                  <a:schemeClr val="tx1"/>
                </a:solidFill>
              </a:rPr>
              <a:t>Review Phase</a:t>
            </a:r>
          </a:p>
          <a:p>
            <a:pPr marL="0" indent="0" defTabSz="914377" eaLnBrk="1" fontAlgn="auto" hangingPunct="1">
              <a:spcAft>
                <a:spcPts val="0"/>
              </a:spcAft>
              <a:buNone/>
              <a:defRPr/>
            </a:pPr>
            <a:r>
              <a:rPr lang="en-GB" dirty="0">
                <a:solidFill>
                  <a:srgbClr val="D40F8C"/>
                </a:solidFill>
              </a:rPr>
              <a:t>“Due diligence of the concept”</a:t>
            </a:r>
            <a:endParaRPr lang="en-GB" sz="2600" b="1" dirty="0">
              <a:solidFill>
                <a:schemeClr val="tx1"/>
              </a:solidFill>
            </a:endParaRPr>
          </a:p>
          <a:p>
            <a:pPr lvl="1" defTabSz="914377" eaLnBrk="1" fontAlgn="auto" hangingPunct="1">
              <a:spcAft>
                <a:spcPts val="0"/>
              </a:spcAft>
              <a:defRPr/>
            </a:pPr>
            <a:endParaRPr lang="en-GB" sz="2800" u="sng" dirty="0">
              <a:solidFill>
                <a:srgbClr val="7D5E90"/>
              </a:solidFill>
            </a:endParaRPr>
          </a:p>
          <a:p>
            <a:pPr marL="3429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7D5E90"/>
                </a:solidFill>
              </a:rPr>
              <a:t>Do you own the IP?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7D5E90"/>
                </a:solidFill>
              </a:rPr>
              <a:t>Is the concept important enough?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7D5E90"/>
                </a:solidFill>
              </a:rPr>
              <a:t>Is the concept suitable for protection? </a:t>
            </a:r>
          </a:p>
          <a:p>
            <a:pPr marL="342900" lvl="1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7D5E90"/>
                </a:solidFill>
              </a:rPr>
              <a:t>Does it appear to meet the required criteria? Is it new and sufficiently different to what’s known (searches)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5725" y="100013"/>
            <a:ext cx="6507163" cy="955675"/>
          </a:xfrm>
        </p:spPr>
        <p:txBody>
          <a:bodyPr/>
          <a:lstStyle/>
          <a:p>
            <a:r>
              <a:rPr lang="en-GB" altLang="en-US" dirty="0"/>
              <a:t>Action Phase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1450" y="962025"/>
            <a:ext cx="7505700" cy="56483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/>
              <a:t>“Decision point”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900" b="0" dirty="0"/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Focus resources - funds are always tight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Rank concepts based on review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For each concept - determine best form of protection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>
                <a:solidFill>
                  <a:srgbClr val="7D5E90"/>
                </a:solidFill>
              </a:rPr>
              <a:t>     - File for registered IP protection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>
                <a:solidFill>
                  <a:srgbClr val="7D5E90"/>
                </a:solidFill>
              </a:rPr>
              <a:t>     - Rely on unregistered IP protection (free)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>
                <a:solidFill>
                  <a:srgbClr val="7D5E90"/>
                </a:solidFill>
              </a:rPr>
              <a:t>     - Keep as a trade secret (restrict access to information)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>
                <a:solidFill>
                  <a:srgbClr val="7D5E90"/>
                </a:solidFill>
              </a:rPr>
              <a:t>     - Publish concept to prevent others protecting it 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b="0" dirty="0">
                <a:solidFill>
                  <a:srgbClr val="7D5E90"/>
                </a:solidFill>
              </a:rPr>
              <a:t>	(secure your Freedom to Operate)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Record the decision and rationale	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dirty="0">
              <a:solidFill>
                <a:srgbClr val="7D5E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1450" y="166688"/>
            <a:ext cx="6505575" cy="955675"/>
          </a:xfrm>
        </p:spPr>
        <p:txBody>
          <a:bodyPr/>
          <a:lstStyle/>
          <a:p>
            <a:r>
              <a:rPr lang="en-GB" altLang="en-US" dirty="0"/>
              <a:t>Then what?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1450" y="1028700"/>
            <a:ext cx="7505700" cy="5648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b="1" kern="1200">
                <a:solidFill>
                  <a:srgbClr val="D40F8C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defRPr sz="22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1900" indent="-388938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3pPr>
            <a:lvl4pPr marL="1693863" indent="-441325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4pPr>
            <a:lvl5pPr marL="2173288" indent="-442913" algn="l" defTabSz="91281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"/>
              <a:defRPr sz="2200" kern="1200">
                <a:solidFill>
                  <a:schemeClr val="tx2"/>
                </a:solidFill>
                <a:latin typeface="UnicaSB-Light" panose="02000303000000000000" pitchFamily="2" charset="0"/>
                <a:ea typeface="+mn-ea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0" dirty="0">
                <a:solidFill>
                  <a:srgbClr val="7D5E90"/>
                </a:solidFill>
              </a:rPr>
              <a:t>Once robust IP strategy in place – use it!</a:t>
            </a:r>
          </a:p>
          <a:p>
            <a:pPr marL="342900" indent="-342900" defTabSz="91437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000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     -  Identify gaps/opportunities in your IP protection and direct future resources there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     - Compare it to competitors IP strategy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	Are you spending too much/being inefficient?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	Are you spending too little?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     - Review your IP strategy and decisions regularly. 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	Must remain aligned with your commercial strategy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GB" sz="2000" b="0" dirty="0">
                <a:solidFill>
                  <a:srgbClr val="7D5E90"/>
                </a:solidFill>
              </a:rPr>
              <a:t>	Must keep you competitive</a:t>
            </a: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defTabSz="914377" eaLnBrk="1" fontAlgn="auto" hangingPunct="1">
              <a:spcAft>
                <a:spcPts val="0"/>
              </a:spcAft>
              <a:defRPr/>
            </a:pPr>
            <a:endParaRPr lang="en-GB" sz="2000" dirty="0">
              <a:solidFill>
                <a:srgbClr val="7D5E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2875" y="131763"/>
            <a:ext cx="7143750" cy="848540"/>
          </a:xfrm>
        </p:spPr>
        <p:txBody>
          <a:bodyPr/>
          <a:lstStyle/>
          <a:p>
            <a:pPr eaLnBrk="1" hangingPunct="1"/>
            <a:r>
              <a:rPr lang="en-GB" altLang="en-US" dirty="0"/>
              <a:t>Investment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092430"/>
            <a:ext cx="7229475" cy="5697838"/>
          </a:xfrm>
        </p:spPr>
        <p:txBody>
          <a:bodyPr rtlCol="0">
            <a:normAutofit/>
          </a:bodyPr>
          <a:lstStyle/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Align IP strategy with investment strategy</a:t>
            </a: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000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Know who your potential investors are and what IP protection they would expect to see - match that on the budget you have available</a:t>
            </a: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000" b="0" dirty="0">
              <a:solidFill>
                <a:srgbClr val="7D5E90"/>
              </a:solidFill>
            </a:endParaRPr>
          </a:p>
          <a:p>
            <a:pPr marL="342900" indent="-342900" defTabSz="91437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0" dirty="0">
                <a:solidFill>
                  <a:srgbClr val="7D5E90"/>
                </a:solidFill>
              </a:rPr>
              <a:t>Aim to secure investment prior to deadlines when IP costs are at their highest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ltie Presentation Template (4-3)">
  <a:themeElements>
    <a:clrScheme name="Keltie">
      <a:dk1>
        <a:srgbClr val="3F155A"/>
      </a:dk1>
      <a:lt1>
        <a:sysClr val="window" lastClr="FFFFFF"/>
      </a:lt1>
      <a:dk2>
        <a:srgbClr val="5D5C5B"/>
      </a:dk2>
      <a:lt2>
        <a:srgbClr val="D4007F"/>
      </a:lt2>
      <a:accent1>
        <a:srgbClr val="97739C"/>
      </a:accent1>
      <a:accent2>
        <a:srgbClr val="52155A"/>
      </a:accent2>
      <a:accent3>
        <a:srgbClr val="5D5C5B"/>
      </a:accent3>
      <a:accent4>
        <a:srgbClr val="D4007F"/>
      </a:accent4>
      <a:accent5>
        <a:srgbClr val="97739C"/>
      </a:accent5>
      <a:accent6>
        <a:srgbClr val="3F155A"/>
      </a:accent6>
      <a:hlink>
        <a:srgbClr val="52155A"/>
      </a:hlink>
      <a:folHlink>
        <a:srgbClr val="52155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Keltie">
      <a:dk1>
        <a:srgbClr val="3F155A"/>
      </a:dk1>
      <a:lt1>
        <a:sysClr val="window" lastClr="FFFFFF"/>
      </a:lt1>
      <a:dk2>
        <a:srgbClr val="5D5C5B"/>
      </a:dk2>
      <a:lt2>
        <a:srgbClr val="D4007F"/>
      </a:lt2>
      <a:accent1>
        <a:srgbClr val="97739C"/>
      </a:accent1>
      <a:accent2>
        <a:srgbClr val="52155A"/>
      </a:accent2>
      <a:accent3>
        <a:srgbClr val="5D5C5B"/>
      </a:accent3>
      <a:accent4>
        <a:srgbClr val="D4007F"/>
      </a:accent4>
      <a:accent5>
        <a:srgbClr val="97739C"/>
      </a:accent5>
      <a:accent6>
        <a:srgbClr val="3F155A"/>
      </a:accent6>
      <a:hlink>
        <a:srgbClr val="52155A"/>
      </a:hlink>
      <a:folHlink>
        <a:srgbClr val="52155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Keltie">
      <a:dk1>
        <a:srgbClr val="3F155A"/>
      </a:dk1>
      <a:lt1>
        <a:sysClr val="window" lastClr="FFFFFF"/>
      </a:lt1>
      <a:dk2>
        <a:srgbClr val="5D5C5B"/>
      </a:dk2>
      <a:lt2>
        <a:srgbClr val="D4007F"/>
      </a:lt2>
      <a:accent1>
        <a:srgbClr val="97739C"/>
      </a:accent1>
      <a:accent2>
        <a:srgbClr val="52155A"/>
      </a:accent2>
      <a:accent3>
        <a:srgbClr val="5D5C5B"/>
      </a:accent3>
      <a:accent4>
        <a:srgbClr val="D4007F"/>
      </a:accent4>
      <a:accent5>
        <a:srgbClr val="97739C"/>
      </a:accent5>
      <a:accent6>
        <a:srgbClr val="3F155A"/>
      </a:accent6>
      <a:hlink>
        <a:srgbClr val="52155A"/>
      </a:hlink>
      <a:folHlink>
        <a:srgbClr val="52155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Keltie Presentation Template (4-3)</Template>
  <TotalTime>2599</TotalTime>
  <Words>2007</Words>
  <Application>Microsoft Office PowerPoint</Application>
  <PresentationFormat>On-screen Show (4:3)</PresentationFormat>
  <Paragraphs>284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Symbol</vt:lpstr>
      <vt:lpstr>UnicaSB-Light</vt:lpstr>
      <vt:lpstr>Wingdings</vt:lpstr>
      <vt:lpstr>Keltie Presentation Template (4-3)</vt:lpstr>
      <vt:lpstr>1_Office Theme</vt:lpstr>
      <vt:lpstr>2_Office Theme</vt:lpstr>
      <vt:lpstr>Intellectual Property  How to get the best from your IP </vt:lpstr>
      <vt:lpstr>How to get the best from your IP</vt:lpstr>
      <vt:lpstr>IP Strategy</vt:lpstr>
      <vt:lpstr>IP strategy</vt:lpstr>
      <vt:lpstr>Innovation Capture Model</vt:lpstr>
      <vt:lpstr>Identification Phase</vt:lpstr>
      <vt:lpstr>Action Phase</vt:lpstr>
      <vt:lpstr>Then what?</vt:lpstr>
      <vt:lpstr>Investment strategy</vt:lpstr>
      <vt:lpstr>Exit strategy</vt:lpstr>
      <vt:lpstr>Registrability (or patentability) vs.  Freedom to Operate </vt:lpstr>
      <vt:lpstr>Registrability vs. Freedom to Operate (FTO)</vt:lpstr>
      <vt:lpstr>Patentability vs  Freedom to Operate (FTO)</vt:lpstr>
      <vt:lpstr>PowerPoint Presentation</vt:lpstr>
      <vt:lpstr>Patentability vs  Freedom to Operate (FTO) </vt:lpstr>
      <vt:lpstr>Patentability vs  Freedom to Operate (FTO) </vt:lpstr>
      <vt:lpstr>Patentability vs  Freedom to Operate (FTO) </vt:lpstr>
      <vt:lpstr>When to think about FTO?</vt:lpstr>
      <vt:lpstr>Infringement</vt:lpstr>
      <vt:lpstr>What to do – infringement</vt:lpstr>
      <vt:lpstr>What to do – infringement</vt:lpstr>
      <vt:lpstr>Ownership of IP</vt:lpstr>
      <vt:lpstr>Ownership of IP</vt:lpstr>
      <vt:lpstr>Ownership of IP</vt:lpstr>
      <vt:lpstr>Disclosing confidential information</vt:lpstr>
      <vt:lpstr>Disclosing confidential information (CI)</vt:lpstr>
      <vt:lpstr>Due Diligence</vt:lpstr>
      <vt:lpstr>Due Diligence </vt:lpstr>
      <vt:lpstr>Case study – due diligence</vt:lpstr>
      <vt:lpstr>What investors are looking for on your IP pitch slide </vt:lpstr>
      <vt:lpstr>Practical tips to finish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Sullivan Fountain</cp:lastModifiedBy>
  <cp:revision>136</cp:revision>
  <cp:lastPrinted>2018-08-10T14:49:12Z</cp:lastPrinted>
  <dcterms:created xsi:type="dcterms:W3CDTF">2017-03-26T15:47:24Z</dcterms:created>
  <dcterms:modified xsi:type="dcterms:W3CDTF">2020-11-03T14:02:44Z</dcterms:modified>
</cp:coreProperties>
</file>