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3" r:id="rId2"/>
  </p:sldMasterIdLst>
  <p:sldIdLst>
    <p:sldId id="261" r:id="rId3"/>
    <p:sldId id="259" r:id="rId4"/>
    <p:sldId id="312" r:id="rId5"/>
    <p:sldId id="322" r:id="rId6"/>
    <p:sldId id="324" r:id="rId7"/>
    <p:sldId id="335" r:id="rId8"/>
    <p:sldId id="262" r:id="rId9"/>
    <p:sldId id="264" r:id="rId10"/>
    <p:sldId id="263" r:id="rId11"/>
    <p:sldId id="265" r:id="rId12"/>
    <p:sldId id="313" r:id="rId13"/>
    <p:sldId id="314" r:id="rId14"/>
    <p:sldId id="316" r:id="rId15"/>
    <p:sldId id="318" r:id="rId16"/>
    <p:sldId id="325" r:id="rId17"/>
    <p:sldId id="326" r:id="rId18"/>
    <p:sldId id="305" r:id="rId19"/>
    <p:sldId id="319" r:id="rId20"/>
    <p:sldId id="298" r:id="rId21"/>
    <p:sldId id="267" r:id="rId22"/>
    <p:sldId id="268" r:id="rId23"/>
    <p:sldId id="269" r:id="rId24"/>
    <p:sldId id="270" r:id="rId25"/>
    <p:sldId id="271" r:id="rId26"/>
    <p:sldId id="279" r:id="rId27"/>
    <p:sldId id="332" r:id="rId28"/>
    <p:sldId id="320" r:id="rId29"/>
    <p:sldId id="321" r:id="rId30"/>
    <p:sldId id="327" r:id="rId31"/>
    <p:sldId id="328" r:id="rId32"/>
    <p:sldId id="329" r:id="rId33"/>
    <p:sldId id="330" r:id="rId34"/>
    <p:sldId id="331" r:id="rId35"/>
    <p:sldId id="336" r:id="rId36"/>
    <p:sldId id="333" r:id="rId37"/>
    <p:sldId id="337" r:id="rId38"/>
    <p:sldId id="338" r:id="rId39"/>
    <p:sldId id="339" r:id="rId40"/>
    <p:sldId id="334" r:id="rId41"/>
    <p:sldId id="28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E90"/>
    <a:srgbClr val="D40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8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-17463"/>
            <a:ext cx="9144000" cy="6875463"/>
            <a:chOff x="0" y="-17145"/>
            <a:chExt cx="9144000" cy="687514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470"/>
            <a:stretch>
              <a:fillRect/>
            </a:stretch>
          </p:blipFill>
          <p:spPr bwMode="auto">
            <a:xfrm>
              <a:off x="0" y="-17145"/>
              <a:ext cx="666496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5"/>
            <a:stretch>
              <a:fillRect/>
            </a:stretch>
          </p:blipFill>
          <p:spPr bwMode="auto">
            <a:xfrm>
              <a:off x="5618480" y="-17145"/>
              <a:ext cx="352552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2" y="3472541"/>
            <a:ext cx="6035041" cy="538163"/>
          </a:xfrm>
        </p:spPr>
        <p:txBody>
          <a:bodyPr anchor="t">
            <a:no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97152" y="4551284"/>
            <a:ext cx="6035041" cy="395705"/>
          </a:xfrm>
        </p:spPr>
        <p:txBody>
          <a:bodyPr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30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08279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21233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4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-17463"/>
            <a:ext cx="9144000" cy="6875463"/>
            <a:chOff x="0" y="-17145"/>
            <a:chExt cx="9144000" cy="687514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470"/>
            <a:stretch>
              <a:fillRect/>
            </a:stretch>
          </p:blipFill>
          <p:spPr bwMode="auto">
            <a:xfrm>
              <a:off x="0" y="-17145"/>
              <a:ext cx="666496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5"/>
            <a:stretch>
              <a:fillRect/>
            </a:stretch>
          </p:blipFill>
          <p:spPr bwMode="auto">
            <a:xfrm>
              <a:off x="5618480" y="-17145"/>
              <a:ext cx="352552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2" y="3472541"/>
            <a:ext cx="6035041" cy="538163"/>
          </a:xfrm>
        </p:spPr>
        <p:txBody>
          <a:bodyPr anchor="t">
            <a:no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97152" y="4551284"/>
            <a:ext cx="6035041" cy="395705"/>
          </a:xfrm>
        </p:spPr>
        <p:txBody>
          <a:bodyPr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9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1" kern="1200" dirty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Heading level</a:t>
            </a:r>
          </a:p>
          <a:p>
            <a:pPr lvl="1"/>
            <a:r>
              <a:rPr lang="en-US" altLang="en-US"/>
              <a:t>Text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b="1" kern="1200">
          <a:solidFill>
            <a:srgbClr val="D40F8C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1231900" indent="-38893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3pPr>
      <a:lvl4pPr marL="1693863" indent="-441325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4pPr>
      <a:lvl5pPr marL="2173288" indent="-4429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&amp;esrc=s&amp;source=images&amp;cd=&amp;cad=rja&amp;uact=8&amp;ved=0ahUKEwjS0O63uK_PAhVNrRQKHQUnAZ8QjRwIBw&amp;url=http://www.google.com/patents/US6551302&amp;psig=AFQjCNFddSRpsgmPlaGlHR6Vlse5R3YkQA&amp;ust=1475062034793648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2" Type="http://schemas.openxmlformats.org/officeDocument/2006/relationships/hyperlink" Target="https://www.google.co.uk/url?sa=i&amp;rct=j&amp;q=&amp;esrc=s&amp;source=images&amp;cd=&amp;cad=rja&amp;uact=8&amp;ved=0ahUKEwjU1pL0t6_PAhWLaRQKHa7YC3oQjRwIBw&amp;url=https://www.pinterest.com/lonestarpatent/patents-utility/&amp;psig=AFQjCNFOIwtDxv8u7q_LqE0IR6lx1-CvBw&amp;ust=14750618677890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rct=j&amp;q=&amp;esrc=s&amp;source=images&amp;cd=&amp;cad=rja&amp;uact=8&amp;ved=0ahUKEwjB6qqYuK_PAhUMORQKHQqBDVcQjRwIBw&amp;url=http://fortune.com/2015/02/24/most-patents-companies-2014/&amp;psig=AFQjCNFOIwtDxv8u7q_LqE0IR6lx1-CvBw&amp;ust=1475061867789075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s://www.google.co.uk/url?sa=i&amp;rct=j&amp;q=&amp;esrc=s&amp;source=images&amp;cd=&amp;cad=rja&amp;uact=8&amp;ved=0ahUKEwit-OSFuK_PAhXK6xQKHWqHAWMQjRwIBw&amp;url=https://www.pinterest.com/pin/521995413033510363/&amp;psig=AFQjCNFOIwtDxv8u7q_LqE0IR6lx1-CvBw&amp;ust=1475061867789075" TargetMode="Externa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o.int/pct/en/faqs/faq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google.co.uk/url?sa=i&amp;rct=j&amp;q=&amp;esrc=s&amp;source=images&amp;cd=&amp;cad=rja&amp;uact=8&amp;ved=0ahUKEwiVxI71wq3PAhWBVRoKHVh7AZMQjRwIBw&amp;url=http://www.ebay.co.uk/bhp/anyway-up-cup&amp;psig=AFQjCNHORmryRYX3DrpgdVEB0_arbgjyGQ&amp;ust=1474996122628766" TargetMode="External"/><Relationship Id="rId7" Type="http://schemas.openxmlformats.org/officeDocument/2006/relationships/hyperlink" Target="http://www.google.co.uk/url?sa=i&amp;rct=j&amp;q=&amp;esrc=s&amp;source=images&amp;cd=&amp;cad=rja&amp;uact=8&amp;ved=0ahUKEwiI2eyUxK3PAhUGvRoKHY65DyoQjRwIBw&amp;url=http://ipkitten.blogspot.com/2011/11/considering-designs-in-vacuum.html&amp;bvm=bv.133700528,d.ZGg&amp;psig=AFQjCNE1vXNRK7Esau8o-ioe5jb_DbgciA&amp;ust=1474996442635263" TargetMode="External"/><Relationship Id="rId12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3.png"/><Relationship Id="rId5" Type="http://schemas.openxmlformats.org/officeDocument/2006/relationships/hyperlink" Target="https://www.google.co.uk/url?sa=i&amp;rct=j&amp;q=&amp;esrc=s&amp;source=images&amp;cd=&amp;cad=rja&amp;uact=8&amp;ved=0ahUKEwiI3rDPw63PAhUB2BoKHaebDOUQjRwIBw&amp;url=https://ipcopy.wordpress.com/tag/trunki/&amp;psig=AFQjCNEd8nxoxx7_7XCqXwfEGnYpwcg17w&amp;ust=1474996210899251" TargetMode="External"/><Relationship Id="rId10" Type="http://schemas.openxmlformats.org/officeDocument/2006/relationships/hyperlink" Target="http://www.shelstonip.com/wp-content/uploads/2015/05/Apple-2.png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rct=j&amp;q=&amp;esrc=s&amp;source=images&amp;cd=&amp;cad=rja&amp;uact=8&amp;ved=0ahUKEwimopDjxa3PAhWFtBoKHeSQAWEQjRwIBw&amp;url=http://www.bethelchapel.net/Da%20Vinci%20Code.htm&amp;bvm=bv.133700528,d.ZGg&amp;psig=AFQjCNFmQzdy8RO40UXNOpkPFLTdz2ikkQ&amp;ust=1474996870541713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2597149" y="2997729"/>
            <a:ext cx="6035675" cy="1540403"/>
          </a:xfrm>
        </p:spPr>
        <p:txBody>
          <a:bodyPr/>
          <a:lstStyle/>
          <a:p>
            <a:pPr eaLnBrk="1" hangingPunct="1"/>
            <a:r>
              <a:rPr lang="en-GB" altLang="en-US" dirty="0"/>
              <a:t>Intellectual Property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sz="2400" dirty="0"/>
              <a:t>The toolbox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717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97149" y="4902729"/>
            <a:ext cx="6035675" cy="1265237"/>
          </a:xfrm>
        </p:spPr>
        <p:txBody>
          <a:bodyPr/>
          <a:lstStyle/>
          <a:p>
            <a:pPr defTabSz="912813">
              <a:buFont typeface="Arial" charset="0"/>
              <a:buNone/>
            </a:pPr>
            <a:r>
              <a:rPr altLang="en-US" dirty="0"/>
              <a:t>Jonathan Goodacre</a:t>
            </a:r>
          </a:p>
          <a:p>
            <a:pPr defTabSz="912813">
              <a:buFont typeface="Arial" charset="0"/>
              <a:buNone/>
            </a:pPr>
            <a:endParaRPr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dirty="0"/>
              <a:t>Patents – </a:t>
            </a:r>
            <a:r>
              <a:rPr kumimoji="1" lang="en-GB" altLang="en-US" dirty="0">
                <a:cs typeface="Times New Roman" pitchFamily="18" charset="0"/>
              </a:rPr>
              <a:t>protecting the “functional/technical”</a:t>
            </a:r>
            <a:br>
              <a:rPr lang="en-GB" altLang="en-US" dirty="0">
                <a:solidFill>
                  <a:srgbClr val="00B0C7"/>
                </a:solidFill>
                <a:cs typeface="Times New Roman" pitchFamily="18" charset="0"/>
              </a:rPr>
            </a:br>
            <a:br>
              <a:rPr lang="en-GB" altLang="en-US" dirty="0">
                <a:cs typeface="Times New Roman" pitchFamily="18" charset="0"/>
              </a:rPr>
            </a:br>
            <a:br>
              <a:rPr lang="en-GB" altLang="en-US" dirty="0">
                <a:cs typeface="Times New Roman" pitchFamily="18" charset="0"/>
              </a:rPr>
            </a:br>
            <a:endParaRPr lang="en-GB" altLang="en-US" dirty="0">
              <a:cs typeface="Times New Roman" pitchFamily="18" charset="0"/>
            </a:endParaRPr>
          </a:p>
          <a:p>
            <a:pPr eaLnBrk="1" hangingPunct="1"/>
            <a:endParaRPr lang="en-GB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-130175" y="1395413"/>
            <a:ext cx="7993063" cy="45926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2292" name="Picture 2" descr="Image result for famous patent drawing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49400"/>
            <a:ext cx="188595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Image result for famous patent drawing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567238"/>
            <a:ext cx="2247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Image result for famous patent drawing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09750"/>
            <a:ext cx="35718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 descr="Image result for catheter patent drawings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200525"/>
            <a:ext cx="36687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itle 4"/>
          <p:cNvSpPr txBox="1">
            <a:spLocks/>
          </p:cNvSpPr>
          <p:nvPr/>
        </p:nvSpPr>
        <p:spPr bwMode="auto">
          <a:xfrm>
            <a:off x="276225" y="395288"/>
            <a:ext cx="64500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ts val="3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</a:rPr>
              <a:t>What forms of IP protection are there? </a:t>
            </a:r>
            <a:endParaRPr lang="en-GB" alt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11EB-DDDE-4E78-8428-309A37063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Trade Marks</a:t>
            </a:r>
          </a:p>
        </p:txBody>
      </p:sp>
    </p:spTree>
    <p:extLst>
      <p:ext uri="{BB962C8B-B14F-4D97-AF65-F5344CB8AC3E}">
        <p14:creationId xmlns:p14="http://schemas.microsoft.com/office/powerpoint/2010/main" val="418856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0643DD-36D1-4064-9886-C100F01D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5000"/>
              </a:spcAft>
            </a:pPr>
            <a:r>
              <a:rPr lang="en-GB" altLang="en-US" b="0" dirty="0"/>
              <a:t>Provides a tool to prevent confusion in the marketplace</a:t>
            </a:r>
            <a:br>
              <a:rPr lang="en-GB" altLang="en-US" b="0" dirty="0"/>
            </a:br>
            <a:br>
              <a:rPr lang="en-GB" altLang="en-US" b="0" dirty="0"/>
            </a:br>
            <a:r>
              <a:rPr lang="en-GB" altLang="en-US" sz="2000" b="0" dirty="0">
                <a:solidFill>
                  <a:schemeClr val="tx2"/>
                </a:solidFill>
              </a:rPr>
              <a:t>Registered trade mark symbol </a:t>
            </a:r>
            <a:r>
              <a:rPr lang="en-US" altLang="en-US" sz="2000" b="0" dirty="0">
                <a:solidFill>
                  <a:schemeClr val="tx2"/>
                </a:solidFill>
              </a:rPr>
              <a:t>® - deterrent effect</a:t>
            </a:r>
            <a:br>
              <a:rPr lang="en-US" altLang="en-US" sz="2000" b="0" dirty="0">
                <a:solidFill>
                  <a:schemeClr val="tx2"/>
                </a:solidFill>
              </a:rPr>
            </a:br>
            <a:br>
              <a:rPr lang="en-US" altLang="en-US" sz="2000" b="0" dirty="0">
                <a:solidFill>
                  <a:schemeClr val="tx2"/>
                </a:solidFill>
              </a:rPr>
            </a:br>
            <a:r>
              <a:rPr lang="en-GB" altLang="en-US" sz="2000" b="0" dirty="0">
                <a:solidFill>
                  <a:schemeClr val="tx2"/>
                </a:solidFill>
              </a:rPr>
              <a:t>Allows you to prevent others from using an identical or similar brand </a:t>
            </a:r>
            <a:r>
              <a:rPr lang="en-GB" altLang="en-US" sz="2000" b="0" u="sng" dirty="0">
                <a:solidFill>
                  <a:schemeClr val="tx2"/>
                </a:solidFill>
              </a:rPr>
              <a:t>in respect of identical/similar goods or services</a:t>
            </a:r>
          </a:p>
          <a:p>
            <a:pPr>
              <a:spcAft>
                <a:spcPct val="35000"/>
              </a:spcAft>
            </a:pPr>
            <a:endParaRPr lang="en-GB" altLang="en-US" b="0" dirty="0"/>
          </a:p>
          <a:p>
            <a:pPr>
              <a:spcAft>
                <a:spcPct val="35000"/>
              </a:spcAft>
            </a:pPr>
            <a:r>
              <a:rPr lang="en-GB" altLang="en-US" b="0" dirty="0"/>
              <a:t>Allows you to maintain the integrity of a brand</a:t>
            </a:r>
          </a:p>
          <a:p>
            <a:endParaRPr lang="en-GB" altLang="en-US" b="0" dirty="0"/>
          </a:p>
          <a:p>
            <a:r>
              <a:rPr lang="en-GB" altLang="en-US" b="0" dirty="0"/>
              <a:t>A registered trade mark lasts forever, providing it is renewed every ten years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F0BDA-3647-4523-80DB-9B5DC0C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register a trade mark?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5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30C27-4E97-4B50-9734-0D4DF7D8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000" b="0" dirty="0"/>
              <a:t>Descriptive</a:t>
            </a:r>
            <a:br>
              <a:rPr lang="en-GB" sz="2000" b="0" dirty="0"/>
            </a:br>
            <a:br>
              <a:rPr lang="en-GB" sz="2000" b="0" dirty="0"/>
            </a:br>
            <a:r>
              <a:rPr lang="en-GB" sz="2000" b="0" dirty="0"/>
              <a:t>Devoid of distinctive character</a:t>
            </a:r>
          </a:p>
          <a:p>
            <a:pPr>
              <a:buFontTx/>
              <a:buNone/>
              <a:defRPr/>
            </a:pPr>
            <a:endParaRPr lang="en-GB" sz="2000" b="0" dirty="0"/>
          </a:p>
          <a:p>
            <a:pPr>
              <a:buFontTx/>
              <a:buNone/>
              <a:defRPr/>
            </a:pPr>
            <a:r>
              <a:rPr lang="en-GB" sz="2000" b="0" dirty="0">
                <a:solidFill>
                  <a:schemeClr val="tx2"/>
                </a:solidFill>
              </a:rPr>
              <a:t>Examples of trade marks ineligible for registration:</a:t>
            </a:r>
            <a:br>
              <a:rPr lang="en-GB" sz="2000" b="0" dirty="0">
                <a:solidFill>
                  <a:schemeClr val="tx2"/>
                </a:solidFill>
              </a:rPr>
            </a:br>
            <a:endParaRPr lang="en-GB" sz="2000" b="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000" b="0" dirty="0">
                <a:solidFill>
                  <a:schemeClr val="tx2"/>
                </a:solidFill>
              </a:rPr>
              <a:t>HEALTHY GUMS for toothpaste products</a:t>
            </a:r>
          </a:p>
          <a:p>
            <a:pPr marL="342900" indent="-342900">
              <a:buFontTx/>
              <a:buChar char="-"/>
              <a:defRPr/>
            </a:pPr>
            <a:r>
              <a:rPr lang="en-GB" sz="2000" b="0">
                <a:solidFill>
                  <a:schemeClr val="tx2"/>
                </a:solidFill>
              </a:rPr>
              <a:t>REDSPAM </a:t>
            </a:r>
            <a:r>
              <a:rPr lang="en-GB" sz="2000" b="0" dirty="0">
                <a:solidFill>
                  <a:schemeClr val="tx2"/>
                </a:solidFill>
              </a:rPr>
              <a:t>– Registrable in the UK in relation to “network security services”, but not at EU level as “Red” translates to “Network” in Spanish.</a:t>
            </a:r>
          </a:p>
          <a:p>
            <a:endParaRPr lang="en-GB" b="0" dirty="0"/>
          </a:p>
          <a:p>
            <a:r>
              <a:rPr lang="en-GB" b="0" dirty="0"/>
              <a:t>Classification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EB3FCB-76E7-4078-9C64-CD659043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Trade marks must </a:t>
            </a:r>
            <a:r>
              <a:rPr lang="en-GB" sz="2400" u="sng" dirty="0"/>
              <a:t>not</a:t>
            </a:r>
            <a:r>
              <a:rPr lang="en-GB" sz="2400" dirty="0"/>
              <a:t> be: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0C0837-8DBB-4872-9391-251FE7C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Registration timescales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88A41E-A275-4EF3-A5FA-EF9885125D2F}"/>
              </a:ext>
            </a:extLst>
          </p:cNvPr>
          <p:cNvSpPr txBox="1">
            <a:spLocks/>
          </p:cNvSpPr>
          <p:nvPr/>
        </p:nvSpPr>
        <p:spPr bwMode="auto">
          <a:xfrm>
            <a:off x="419100" y="1612900"/>
            <a:ext cx="6743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000" b="0" dirty="0"/>
              <a:t>Time and costs to registration  (assuming no major problems)</a:t>
            </a:r>
          </a:p>
          <a:p>
            <a:pPr>
              <a:buFontTx/>
              <a:buNone/>
              <a:defRPr/>
            </a:pPr>
            <a:endParaRPr lang="en-GB" dirty="0"/>
          </a:p>
          <a:p>
            <a:pPr>
              <a:buFontTx/>
              <a:buNone/>
              <a:defRPr/>
            </a:pPr>
            <a:endParaRPr lang="en-GB" dirty="0"/>
          </a:p>
          <a:p>
            <a:pPr>
              <a:buFontTx/>
              <a:buNone/>
              <a:defRPr/>
            </a:pPr>
            <a:endParaRPr lang="en-GB" dirty="0"/>
          </a:p>
          <a:p>
            <a:pPr>
              <a:buFontTx/>
              <a:buNone/>
              <a:defRPr/>
            </a:pPr>
            <a:endParaRPr lang="en-GB" dirty="0"/>
          </a:p>
          <a:p>
            <a:pPr>
              <a:buFontTx/>
              <a:buNone/>
              <a:defRPr/>
            </a:pPr>
            <a:r>
              <a:rPr lang="en-GB" sz="1600" b="0" dirty="0">
                <a:solidFill>
                  <a:schemeClr val="tx2"/>
                </a:solidFill>
              </a:rPr>
              <a:t>* per country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AE7BBA-24E4-420F-B308-A6774AEA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6551"/>
              </p:ext>
            </p:extLst>
          </p:nvPr>
        </p:nvGraphicFramePr>
        <p:xfrm>
          <a:off x="590550" y="2625725"/>
          <a:ext cx="6096000" cy="1189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UK</a:t>
                      </a:r>
                    </a:p>
                  </a:txBody>
                  <a:tcPr marT="45742" marB="45742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4 - 6 months</a:t>
                      </a:r>
                    </a:p>
                  </a:txBody>
                  <a:tcPr marT="45742" marB="45742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£850 - £2,500</a:t>
                      </a:r>
                    </a:p>
                  </a:txBody>
                  <a:tcPr marT="45742" marB="45742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6 - 10 months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£1,850 - £3,800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Elsewhere*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– 24 months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£500 - £5,000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62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4EA-BFF5-479E-930A-3ABF22AA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" y="395606"/>
            <a:ext cx="6909223" cy="955674"/>
          </a:xfrm>
        </p:spPr>
        <p:txBody>
          <a:bodyPr/>
          <a:lstStyle/>
          <a:p>
            <a:r>
              <a:rPr lang="en-GB" dirty="0"/>
              <a:t>When should I think about TM protection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761FF0E-B305-433A-BB1A-8D92B18CBC9E}"/>
              </a:ext>
            </a:extLst>
          </p:cNvPr>
          <p:cNvSpPr txBox="1">
            <a:spLocks/>
          </p:cNvSpPr>
          <p:nvPr/>
        </p:nvSpPr>
        <p:spPr>
          <a:xfrm>
            <a:off x="295909" y="1351280"/>
            <a:ext cx="7082790" cy="4592955"/>
          </a:xfrm>
          <a:prstGeom prst="rect">
            <a:avLst/>
          </a:prstGeom>
        </p:spPr>
        <p:txBody>
          <a:bodyPr/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Perhaps earlier than you think…</a:t>
            </a:r>
          </a:p>
          <a:p>
            <a:endParaRPr lang="en-US" altLang="en-US" sz="2000" b="1" dirty="0">
              <a:solidFill>
                <a:srgbClr val="D40F8C"/>
              </a:solidFill>
            </a:endParaRPr>
          </a:p>
          <a:p>
            <a:r>
              <a:rPr lang="en-US" altLang="en-US" sz="2000" b="0" dirty="0">
                <a:solidFill>
                  <a:schemeClr val="tx2"/>
                </a:solidFill>
              </a:rPr>
              <a:t>Reputations build early </a:t>
            </a:r>
          </a:p>
          <a:p>
            <a:endParaRPr lang="en-US" altLang="en-US" sz="2000" b="0" dirty="0">
              <a:solidFill>
                <a:schemeClr val="tx2"/>
              </a:solidFill>
            </a:endParaRPr>
          </a:p>
          <a:p>
            <a:r>
              <a:rPr lang="en-US" altLang="en-US" sz="2000" b="0" dirty="0">
                <a:solidFill>
                  <a:schemeClr val="tx2"/>
                </a:solidFill>
              </a:rPr>
              <a:t>Is your company name free to use?</a:t>
            </a:r>
          </a:p>
          <a:p>
            <a:r>
              <a:rPr lang="en-US" altLang="en-US" sz="2000" b="0" dirty="0">
                <a:solidFill>
                  <a:schemeClr val="tx2"/>
                </a:solidFill>
              </a:rPr>
              <a:t>(Companies House search is not sufficient – need to search TM databases - difficult for logos etc.)</a:t>
            </a:r>
          </a:p>
          <a:p>
            <a:endParaRPr lang="en-US" altLang="en-US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4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83AA-F9B5-4730-8CF9-E51096B1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good Trade Mark?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4849E74-C451-4DA4-BB08-BA0159FE5FA0}"/>
              </a:ext>
            </a:extLst>
          </p:cNvPr>
          <p:cNvSpPr txBox="1">
            <a:spLocks/>
          </p:cNvSpPr>
          <p:nvPr/>
        </p:nvSpPr>
        <p:spPr>
          <a:xfrm>
            <a:off x="295909" y="1132522"/>
            <a:ext cx="7082790" cy="4592955"/>
          </a:xfrm>
          <a:prstGeom prst="rect">
            <a:avLst/>
          </a:prstGeom>
        </p:spPr>
        <p:txBody>
          <a:bodyPr/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No rules – guidelines</a:t>
            </a:r>
          </a:p>
          <a:p>
            <a:endParaRPr lang="en-GB" altLang="en-US" sz="2000" b="1" dirty="0">
              <a:solidFill>
                <a:srgbClr val="D40F8C"/>
              </a:solidFill>
            </a:endParaRPr>
          </a:p>
          <a:p>
            <a:r>
              <a:rPr lang="en-GB" altLang="en-US" sz="2000" b="0" dirty="0">
                <a:solidFill>
                  <a:schemeClr val="tx2"/>
                </a:solidFill>
              </a:rPr>
              <a:t>Avoid using words that describe what the company does</a:t>
            </a:r>
          </a:p>
          <a:p>
            <a:r>
              <a:rPr lang="en-GB" altLang="en-US" sz="2000" b="0" dirty="0">
                <a:solidFill>
                  <a:schemeClr val="tx2"/>
                </a:solidFill>
              </a:rPr>
              <a:t>	e.g. “Computer Workshop” for IT repair; or</a:t>
            </a:r>
          </a:p>
          <a:p>
            <a:r>
              <a:rPr lang="en-GB" altLang="en-US" sz="2000" b="0" dirty="0">
                <a:solidFill>
                  <a:schemeClr val="tx2"/>
                </a:solidFill>
              </a:rPr>
              <a:t>	“Tasty Chocs” for a Confectioner</a:t>
            </a:r>
          </a:p>
          <a:p>
            <a:r>
              <a:rPr lang="en-GB" altLang="en-US" sz="2000" b="0" dirty="0">
                <a:solidFill>
                  <a:schemeClr val="tx2"/>
                </a:solidFill>
              </a:rPr>
              <a:t>	“Jones Builders” etc.</a:t>
            </a:r>
          </a:p>
          <a:p>
            <a:endParaRPr lang="en-GB" altLang="en-US" sz="2000" b="0" dirty="0">
              <a:solidFill>
                <a:schemeClr val="tx2"/>
              </a:solidFill>
            </a:endParaRPr>
          </a:p>
          <a:p>
            <a:r>
              <a:rPr lang="en-GB" altLang="en-US" sz="2000" b="0" dirty="0">
                <a:solidFill>
                  <a:schemeClr val="tx2"/>
                </a:solidFill>
              </a:rPr>
              <a:t>Abstract words are ideal but can be difficult to find something that resonates with customers</a:t>
            </a:r>
          </a:p>
          <a:p>
            <a:endParaRPr lang="en-GB" altLang="en-US" sz="2000" b="0" dirty="0">
              <a:solidFill>
                <a:schemeClr val="tx2"/>
              </a:solidFill>
            </a:endParaRPr>
          </a:p>
          <a:p>
            <a:r>
              <a:rPr lang="en-GB" altLang="en-US" sz="2000" b="0" dirty="0">
                <a:solidFill>
                  <a:schemeClr val="tx2"/>
                </a:solidFill>
              </a:rPr>
              <a:t>Stylised versions of standard words can work</a:t>
            </a:r>
          </a:p>
          <a:p>
            <a:endParaRPr lang="en-GB" altLang="en-US" sz="2000" b="0" dirty="0">
              <a:solidFill>
                <a:schemeClr val="tx2"/>
              </a:solidFill>
            </a:endParaRPr>
          </a:p>
          <a:p>
            <a:r>
              <a:rPr lang="en-GB" altLang="en-US" sz="2000" b="0" dirty="0">
                <a:solidFill>
                  <a:schemeClr val="tx2"/>
                </a:solidFill>
              </a:rPr>
              <a:t>Can also protect a logo or particular typeface or arrangement of name, but protection more limited</a:t>
            </a:r>
            <a:endParaRPr lang="en-US" altLang="en-US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2597150" y="3471863"/>
            <a:ext cx="6035675" cy="538162"/>
          </a:xfrm>
        </p:spPr>
        <p:txBody>
          <a:bodyPr/>
          <a:lstStyle/>
          <a:p>
            <a:pPr eaLnBrk="1" hangingPunct="1"/>
            <a:r>
              <a:rPr lang="en-GB" altLang="en-US" dirty="0"/>
              <a:t>Patents</a:t>
            </a:r>
          </a:p>
        </p:txBody>
      </p:sp>
    </p:spTree>
    <p:extLst>
      <p:ext uri="{BB962C8B-B14F-4D97-AF65-F5344CB8AC3E}">
        <p14:creationId xmlns:p14="http://schemas.microsoft.com/office/powerpoint/2010/main" val="326295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0BFEE-3DAB-4095-B99B-7D49B422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Can block others from doing what you do</a:t>
            </a:r>
          </a:p>
          <a:p>
            <a:endParaRPr lang="en-GB" b="0" dirty="0"/>
          </a:p>
          <a:p>
            <a:r>
              <a:rPr lang="en-GB" b="0" dirty="0"/>
              <a:t>A clear marker of protection 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rgbClr val="7030A0"/>
                </a:solidFill>
              </a:rPr>
              <a:t>- can appeal to investors and partners</a:t>
            </a:r>
          </a:p>
          <a:p>
            <a:endParaRPr lang="en-GB" b="0" dirty="0"/>
          </a:p>
          <a:p>
            <a:r>
              <a:rPr lang="en-GB" b="0" dirty="0"/>
              <a:t>‘Patent pending’ can appeal to customers</a:t>
            </a:r>
          </a:p>
          <a:p>
            <a:endParaRPr lang="en-GB" b="0" dirty="0"/>
          </a:p>
          <a:p>
            <a:r>
              <a:rPr lang="en-GB" b="0" dirty="0"/>
              <a:t>Tax benefits for UK companies (Patent Box)</a:t>
            </a:r>
          </a:p>
          <a:p>
            <a:endParaRPr lang="en-GB" b="0" dirty="0"/>
          </a:p>
          <a:p>
            <a:r>
              <a:rPr lang="en-GB" sz="2000" b="0" dirty="0">
                <a:solidFill>
                  <a:schemeClr val="tx2"/>
                </a:solidFill>
              </a:rPr>
              <a:t>All have a value…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14457-FD11-4667-AC30-5842751A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file a patent application?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05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5275" y="395288"/>
            <a:ext cx="7299325" cy="955675"/>
          </a:xfrm>
        </p:spPr>
        <p:txBody>
          <a:bodyPr/>
          <a:lstStyle/>
          <a:p>
            <a:pPr eaLnBrk="1" hangingPunct="1"/>
            <a:r>
              <a:rPr lang="en-GB" altLang="en-US" dirty="0"/>
              <a:t>Patents are awarded to inventions that are…</a:t>
            </a: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295275" y="1219730"/>
            <a:ext cx="7081837" cy="516413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>
              <a:solidFill>
                <a:schemeClr val="tx2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>
              <a:solidFill>
                <a:schemeClr val="tx2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chemeClr val="bg2"/>
                </a:solidFill>
              </a:rPr>
              <a:t>New</a:t>
            </a:r>
            <a:r>
              <a:rPr lang="en-GB" sz="2000" b="0" dirty="0">
                <a:solidFill>
                  <a:schemeClr val="tx2"/>
                </a:solidFill>
              </a:rPr>
              <a:t> (novel – not already available to the public)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>
              <a:solidFill>
                <a:schemeClr val="tx2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chemeClr val="bg2"/>
                </a:solidFill>
              </a:rPr>
              <a:t>Inventive</a:t>
            </a:r>
            <a:r>
              <a:rPr lang="en-GB" sz="2000" b="0" dirty="0">
                <a:solidFill>
                  <a:schemeClr val="tx2"/>
                </a:solidFill>
              </a:rPr>
              <a:t> (not obvious)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000" b="0" dirty="0">
              <a:solidFill>
                <a:schemeClr val="tx2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chemeClr val="bg2"/>
                </a:solidFill>
              </a:rPr>
              <a:t>Has been ‘reduced to practice’ </a:t>
            </a:r>
            <a:r>
              <a:rPr lang="en-GB" sz="2000" b="0" dirty="0">
                <a:solidFill>
                  <a:schemeClr val="tx2"/>
                </a:solidFill>
              </a:rPr>
              <a:t>(idea brought into being)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000" b="0" dirty="0">
              <a:solidFill>
                <a:srgbClr val="7030A0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b="0" dirty="0">
                <a:solidFill>
                  <a:schemeClr val="bg2"/>
                </a:solidFill>
                <a:cs typeface="Times New Roman" pitchFamily="18" charset="0"/>
              </a:rPr>
              <a:t>Sufficiency of disclosure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b="0" dirty="0">
              <a:solidFill>
                <a:schemeClr val="tx2"/>
              </a:solidFill>
              <a:cs typeface="Times New Roman" pitchFamily="18" charset="0"/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276225" y="3952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Intellectual Property? 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95400"/>
            <a:ext cx="7250112" cy="5167312"/>
          </a:xfrm>
        </p:spPr>
        <p:txBody>
          <a:bodyPr rtlCol="0"/>
          <a:lstStyle/>
          <a:p>
            <a:pPr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  <a:p>
            <a:pPr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  <a:p>
            <a:pPr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chemeClr val="tx1"/>
                </a:solidFill>
              </a:rPr>
              <a:t>Dictionary definition:</a:t>
            </a:r>
          </a:p>
          <a:p>
            <a:pPr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2000" b="0" dirty="0">
              <a:solidFill>
                <a:schemeClr val="tx1"/>
              </a:solidFill>
            </a:endParaRPr>
          </a:p>
          <a:p>
            <a:pPr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“Intangible property that is the result of creativity”</a:t>
            </a: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chemeClr val="tx1"/>
                </a:solidFill>
              </a:rPr>
              <a:t>I prefer:</a:t>
            </a:r>
          </a:p>
          <a:p>
            <a:pPr lvl="1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bg2"/>
              </a:solidFill>
              <a:cs typeface="Times New Roman" pitchFamily="18" charset="0"/>
            </a:endParaRPr>
          </a:p>
          <a:p>
            <a:pPr lvl="1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bg2"/>
                </a:solidFill>
                <a:cs typeface="Times New Roman" pitchFamily="18" charset="0"/>
              </a:rPr>
              <a:t>“Ideas or concepts that have been brought into being” 						(somehow!)</a:t>
            </a: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sz="2000" dirty="0">
              <a:solidFill>
                <a:schemeClr val="bg2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4175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What can I protect with a patent?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178" y="904875"/>
            <a:ext cx="6651797" cy="4525963"/>
          </a:xfrm>
        </p:spPr>
        <p:txBody>
          <a:bodyPr rtlCol="0"/>
          <a:lstStyle/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altLang="en-US" sz="2000" dirty="0">
              <a:solidFill>
                <a:srgbClr val="D40F8C"/>
              </a:solidFill>
              <a:cs typeface="Arial" pitchFamily="34" charset="0"/>
            </a:endParaRP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altLang="en-US" sz="2000" dirty="0">
              <a:solidFill>
                <a:srgbClr val="D40F8C"/>
              </a:solidFill>
              <a:cs typeface="Arial" pitchFamily="34" charset="0"/>
            </a:endParaRPr>
          </a:p>
          <a:p>
            <a:pPr lvl="1" defTabSz="914377" eaLnBrk="1" fontAlgn="auto" hangingPunct="1">
              <a:spcAft>
                <a:spcPts val="600"/>
              </a:spcAft>
              <a:defRPr/>
            </a:pPr>
            <a:r>
              <a:rPr lang="en-GB" altLang="en-US" sz="2000" dirty="0">
                <a:solidFill>
                  <a:srgbClr val="D40F8C"/>
                </a:solidFill>
                <a:cs typeface="Arial" pitchFamily="34" charset="0"/>
              </a:rPr>
              <a:t>Products</a:t>
            </a:r>
          </a:p>
          <a:p>
            <a:pPr marL="3429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Components</a:t>
            </a:r>
          </a:p>
          <a:p>
            <a:pPr marL="3429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Whole devices</a:t>
            </a:r>
          </a:p>
          <a:p>
            <a:pPr marL="3429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Assemblies and systems</a:t>
            </a:r>
          </a:p>
          <a:p>
            <a:pPr marL="8001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/>
          </a:p>
          <a:p>
            <a:pPr lvl="1" defTabSz="914377" eaLnBrk="1" fontAlgn="auto" hangingPunct="1">
              <a:spcAft>
                <a:spcPts val="600"/>
              </a:spcAft>
              <a:defRPr/>
            </a:pPr>
            <a:r>
              <a:rPr lang="en-GB" altLang="en-US" sz="2000" dirty="0">
                <a:solidFill>
                  <a:srgbClr val="D40F8C"/>
                </a:solidFill>
                <a:cs typeface="Arial" pitchFamily="34" charset="0"/>
              </a:rPr>
              <a:t>Processes</a:t>
            </a:r>
          </a:p>
          <a:p>
            <a:pPr marL="3429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Methods of manufacture</a:t>
            </a:r>
          </a:p>
          <a:p>
            <a:pPr marL="342900" lvl="1" indent="-342900" defTabSz="914377" eaLnBrk="1" fontAlgn="auto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Methods of using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57175" y="198438"/>
            <a:ext cx="7219950" cy="1143000"/>
          </a:xfrm>
        </p:spPr>
        <p:txBody>
          <a:bodyPr/>
          <a:lstStyle/>
          <a:p>
            <a:pPr eaLnBrk="1" hangingPunct="1"/>
            <a:r>
              <a:rPr lang="en-GB" altLang="en-US"/>
              <a:t>What can I </a:t>
            </a:r>
            <a:r>
              <a:rPr lang="en-GB" altLang="en-US" i="1" u="sng"/>
              <a:t>not</a:t>
            </a:r>
            <a:r>
              <a:rPr lang="en-GB" altLang="en-US"/>
              <a:t> protect? [European law]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8836" y="969233"/>
            <a:ext cx="7219950" cy="5781675"/>
          </a:xfrm>
        </p:spPr>
        <p:txBody>
          <a:bodyPr rtlCol="0"/>
          <a:lstStyle/>
          <a:p>
            <a:pPr marL="342900" lvl="1" defTabSz="914377" eaLnBrk="1" fontAlgn="auto" hangingPunct="1">
              <a:spcAft>
                <a:spcPts val="0"/>
              </a:spcAft>
              <a:defRPr/>
            </a:pPr>
            <a:r>
              <a:rPr lang="en-GB" altLang="en-US" sz="2000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that are not considered inventions:</a:t>
            </a:r>
          </a:p>
          <a:p>
            <a:pPr marL="342900" lvl="1" defTabSz="914377" eaLnBrk="1" fontAlgn="auto" hangingPunct="1">
              <a:spcAft>
                <a:spcPts val="0"/>
              </a:spcAft>
              <a:defRPr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3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Discoveries </a:t>
            </a:r>
          </a:p>
          <a:p>
            <a:pPr marL="800100" lvl="3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Aesthetic creations</a:t>
            </a:r>
          </a:p>
          <a:p>
            <a:pPr marL="800100" lvl="3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Rules/methods of performing mental acts and doing  business, playing games, presentation of information, programs for computers……….. “</a:t>
            </a:r>
            <a:r>
              <a:rPr lang="en-GB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as such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GB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377" eaLnBrk="1" fontAlgn="auto" hangingPunct="1">
              <a:spcAft>
                <a:spcPts val="0"/>
              </a:spcAft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altLang="en-US" sz="2000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that are contrary to public policy/morality:</a:t>
            </a: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Surgical/therapeutic method of treatment;  diagnostic methods</a:t>
            </a:r>
          </a:p>
          <a:p>
            <a:pPr marL="742950" lvl="2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Plant/animal varieties</a:t>
            </a:r>
          </a:p>
          <a:p>
            <a:pPr marL="742950" lvl="2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Human beings, uses of embryos for industrial/commercial purposes</a:t>
            </a:r>
          </a:p>
          <a:p>
            <a:pPr marL="742950" lvl="2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Processes for modifying the genetic identity of animals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247650" y="2428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/>
              <a:t>Basic Patent Facts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198563"/>
            <a:ext cx="7081837" cy="4592637"/>
          </a:xfrm>
        </p:spPr>
        <p:txBody>
          <a:bodyPr rtlCol="0"/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altLang="en-US" b="0" dirty="0"/>
              <a:t>Applications and granted rights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altLang="en-US" b="0" dirty="0"/>
          </a:p>
          <a:p>
            <a:pPr marL="581025" lvl="2" indent="-28575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patent starts as an application and has some form of formal examination before it is granted (if at all)</a:t>
            </a:r>
          </a:p>
          <a:p>
            <a:pPr marL="581025" lvl="2" indent="-28575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most countries, you can only enforce your rights once your patent is granted</a:t>
            </a:r>
            <a:b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1025" lvl="2" indent="-28575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altLang="en-US" b="0" dirty="0"/>
              <a:t>Duration</a:t>
            </a:r>
          </a:p>
          <a:p>
            <a:pPr marL="581025" lvl="2" indent="-28575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1025" lvl="2" indent="-28575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Patents can last up to 20 years from the filing date of the application.</a:t>
            </a:r>
            <a:br>
              <a:rPr lang="en-GB" altLang="en-US" sz="1800" dirty="0">
                <a:cs typeface="Arial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/>
              <a:t>Basic Patent Facts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9550" y="971550"/>
            <a:ext cx="7143750" cy="4525963"/>
          </a:xfrm>
        </p:spPr>
        <p:txBody>
          <a:bodyPr/>
          <a:lstStyle/>
          <a:p>
            <a:pPr eaLnBrk="1" hangingPunct="1"/>
            <a:r>
              <a:rPr lang="en-GB" altLang="en-US" b="0" dirty="0"/>
              <a:t>Country based enforcement</a:t>
            </a:r>
          </a:p>
          <a:p>
            <a:pPr marL="522288" lvl="1" indent="-285750" eaLnBrk="1" hangingPunct="1">
              <a:lnSpc>
                <a:spcPct val="150000"/>
              </a:lnSpc>
              <a:buClr>
                <a:srgbClr val="D40F8C"/>
              </a:buClr>
              <a:buFont typeface="Arial" charset="0"/>
              <a:buChar char="•"/>
            </a:pPr>
            <a:r>
              <a:rPr lang="en-GB" altLang="en-US" sz="1800" dirty="0"/>
              <a:t> Patents are country limited in their effect</a:t>
            </a:r>
          </a:p>
          <a:p>
            <a:pPr marL="236538" lvl="1" eaLnBrk="1" hangingPunct="1">
              <a:lnSpc>
                <a:spcPct val="150000"/>
              </a:lnSpc>
              <a:buClr>
                <a:srgbClr val="D40F8C"/>
              </a:buClr>
            </a:pPr>
            <a:r>
              <a:rPr lang="en-GB" altLang="en-US" sz="1800" dirty="0"/>
              <a:t>	e.g. a UK patent can only stop infringers in the UK. 	Stopping an infringer in the US requires a US patent</a:t>
            </a:r>
          </a:p>
          <a:p>
            <a:pPr eaLnBrk="1" hangingPunct="1"/>
            <a:br>
              <a:rPr lang="en-GB" altLang="en-US" sz="2800" dirty="0"/>
            </a:br>
            <a:r>
              <a:rPr lang="en-GB" altLang="en-US" b="0" dirty="0"/>
              <a:t>Country based cancellation</a:t>
            </a:r>
          </a:p>
          <a:p>
            <a:pPr marL="522288" lvl="1" indent="-285750" eaLnBrk="1" hangingPunct="1">
              <a:lnSpc>
                <a:spcPct val="150000"/>
              </a:lnSpc>
              <a:buClr>
                <a:srgbClr val="D40F8C"/>
              </a:buClr>
              <a:buFont typeface="Arial" charset="0"/>
              <a:buChar char="•"/>
            </a:pPr>
            <a:r>
              <a:rPr lang="en-GB" altLang="en-US" sz="1800" dirty="0"/>
              <a:t>Patents can be cancelled (revoked) after grant if reasons can be shown that it shouldn’t exist</a:t>
            </a:r>
          </a:p>
          <a:p>
            <a:pPr marL="522288" lvl="1" indent="-285750" eaLnBrk="1" hangingPunct="1">
              <a:lnSpc>
                <a:spcPct val="150000"/>
              </a:lnSpc>
              <a:buClr>
                <a:srgbClr val="D40F8C"/>
              </a:buClr>
              <a:buFont typeface="Arial" charset="0"/>
              <a:buChar char="•"/>
            </a:pPr>
            <a:r>
              <a:rPr lang="en-GB" altLang="en-US" sz="1800" dirty="0"/>
              <a:t>Cancellation is country based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/>
              <a:t>Basic Patent Facts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9075" y="1152525"/>
            <a:ext cx="7239000" cy="5172075"/>
          </a:xfrm>
        </p:spPr>
        <p:txBody>
          <a:bodyPr rtlCol="0">
            <a:normAutofit/>
          </a:bodyPr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400" b="0" dirty="0"/>
              <a:t>What does a patent give you?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altLang="en-US" sz="2000" b="0" dirty="0">
                <a:solidFill>
                  <a:schemeClr val="tx2"/>
                </a:solidFill>
                <a:cs typeface="Arial" pitchFamily="34" charset="0"/>
              </a:rPr>
              <a:t>Right to prevent others: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Making;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Importing; 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Using; 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Selling or offering to sell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Stocking products covered by your patent.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Using or offering to use a process covered by your patent</a:t>
            </a: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Importing, using, selling, offering to sell products made as a result of a process covered by your patent.</a:t>
            </a:r>
            <a:br>
              <a:rPr lang="en-GB" altLang="en-US" sz="1800" dirty="0"/>
            </a:br>
            <a:endParaRPr lang="en-GB" altLang="en-US" sz="2000" b="1" dirty="0">
              <a:solidFill>
                <a:srgbClr val="D40F8C"/>
              </a:solidFill>
              <a:cs typeface="Arial" pitchFamily="34" charset="0"/>
            </a:endParaRPr>
          </a:p>
          <a:p>
            <a:pPr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2000" dirty="0">
                <a:solidFill>
                  <a:srgbClr val="D40F8C"/>
                </a:solidFill>
                <a:cs typeface="Arial" pitchFamily="34" charset="0"/>
              </a:rPr>
              <a:t>Notice it’s a </a:t>
            </a:r>
            <a:r>
              <a:rPr lang="en-GB" altLang="en-US" sz="2000" b="1" u="sng" dirty="0">
                <a:solidFill>
                  <a:srgbClr val="D40F8C"/>
                </a:solidFill>
                <a:cs typeface="Arial" pitchFamily="34" charset="0"/>
              </a:rPr>
              <a:t>negative</a:t>
            </a:r>
            <a:r>
              <a:rPr lang="en-GB" altLang="en-US" sz="2000" b="1" dirty="0">
                <a:solidFill>
                  <a:srgbClr val="D40F8C"/>
                </a:solidFill>
                <a:cs typeface="Arial" pitchFamily="34" charset="0"/>
              </a:rPr>
              <a:t> </a:t>
            </a:r>
            <a:r>
              <a:rPr lang="en-GB" altLang="en-US" sz="2000" dirty="0">
                <a:solidFill>
                  <a:srgbClr val="D40F8C"/>
                </a:solidFill>
                <a:cs typeface="Arial" pitchFamily="34" charset="0"/>
              </a:rPr>
              <a:t>right</a:t>
            </a:r>
          </a:p>
          <a:p>
            <a:pPr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2000" dirty="0">
              <a:solidFill>
                <a:srgbClr val="D40F8C"/>
              </a:solidFill>
              <a:cs typeface="Arial" pitchFamily="34" charset="0"/>
            </a:endParaRPr>
          </a:p>
          <a:p>
            <a:pPr marL="10287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The power to stop others making your invention NOT the right to make it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/>
              <a:t>The patenting process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6825"/>
            <a:ext cx="72675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57717" y="4953000"/>
            <a:ext cx="35187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</a:rPr>
              <a:t>©WIPO (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  <a:hlinkClick r:id="rId3"/>
              </a:rPr>
              <a:t>http://</a:t>
            </a:r>
            <a:r>
              <a:rPr lang="en-GB" altLang="en-US" sz="1200" b="0" dirty="0" err="1">
                <a:solidFill>
                  <a:schemeClr val="tx1"/>
                </a:solidFill>
                <a:latin typeface="Calibri" pitchFamily="34" charset="0"/>
                <a:hlinkClick r:id="rId3"/>
              </a:rPr>
              <a:t>www.wipo.int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  <a:hlinkClick r:id="rId3"/>
              </a:rPr>
              <a:t>/</a:t>
            </a:r>
            <a:r>
              <a:rPr lang="en-GB" altLang="en-US" sz="1200" b="0" dirty="0" err="1">
                <a:solidFill>
                  <a:schemeClr val="tx1"/>
                </a:solidFill>
                <a:latin typeface="Calibri" pitchFamily="34" charset="0"/>
                <a:hlinkClick r:id="rId3"/>
              </a:rPr>
              <a:t>pct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  <a:hlinkClick r:id="rId3"/>
              </a:rPr>
              <a:t>/</a:t>
            </a:r>
            <a:r>
              <a:rPr lang="en-GB" altLang="en-US" sz="1200" b="0" dirty="0" err="1">
                <a:solidFill>
                  <a:schemeClr val="tx1"/>
                </a:solidFill>
                <a:latin typeface="Calibri" pitchFamily="34" charset="0"/>
                <a:hlinkClick r:id="rId3"/>
              </a:rPr>
              <a:t>en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  <a:hlinkClick r:id="rId3"/>
              </a:rPr>
              <a:t>/</a:t>
            </a:r>
            <a:r>
              <a:rPr lang="en-GB" altLang="en-US" sz="1200" b="0" dirty="0" err="1">
                <a:solidFill>
                  <a:schemeClr val="tx1"/>
                </a:solidFill>
                <a:latin typeface="Calibri" pitchFamily="34" charset="0"/>
                <a:hlinkClick r:id="rId3"/>
              </a:rPr>
              <a:t>faqs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  <a:hlinkClick r:id="rId3"/>
              </a:rPr>
              <a:t>/</a:t>
            </a:r>
            <a:r>
              <a:rPr lang="en-GB" altLang="en-US" sz="1200" b="0" dirty="0" err="1">
                <a:solidFill>
                  <a:schemeClr val="tx1"/>
                </a:solidFill>
                <a:latin typeface="Calibri" pitchFamily="34" charset="0"/>
                <a:hlinkClick r:id="rId3"/>
              </a:rPr>
              <a:t>faqs.html</a:t>
            </a:r>
            <a:r>
              <a:rPr lang="en-GB" altLang="en-US" sz="12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200" b="0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2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B3328-3115-416C-B817-3694CAD5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0" dirty="0"/>
              <a:t>Typical time UK 3 - 4 years, EP 3 - 5 years to grant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0" dirty="0"/>
              <a:t>Can accelerate to 12 - 18 months to grant but accelerates costs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0" dirty="0"/>
              <a:t>Costs of drafting £2,500 - £10,000 (one off)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0" dirty="0"/>
              <a:t>Filing and prosecution to grant (typical)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GB" sz="2000" b="0" dirty="0"/>
          </a:p>
          <a:p>
            <a:pPr>
              <a:spcBef>
                <a:spcPts val="600"/>
              </a:spcBef>
              <a:defRPr/>
            </a:pPr>
            <a:endParaRPr lang="en-GB" sz="2000" dirty="0"/>
          </a:p>
          <a:p>
            <a:pPr>
              <a:spcBef>
                <a:spcPts val="600"/>
              </a:spcBef>
              <a:defRPr/>
            </a:pPr>
            <a:endParaRPr lang="en-GB" sz="2000" dirty="0"/>
          </a:p>
          <a:p>
            <a:pPr lvl="1">
              <a:spcBef>
                <a:spcPts val="600"/>
              </a:spcBef>
              <a:defRPr/>
            </a:pPr>
            <a:endParaRPr lang="en-GB" sz="2000" dirty="0"/>
          </a:p>
          <a:p>
            <a:pPr lvl="1">
              <a:spcBef>
                <a:spcPts val="600"/>
              </a:spcBef>
              <a:defRPr/>
            </a:pPr>
            <a:endParaRPr lang="en-GB" sz="20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42AE4-CBF1-4147-9FF7-FDA6DD67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and cost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B1EE27-4499-4483-9C3F-68587883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3578226"/>
            <a:ext cx="610235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47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74-04C8-4AC7-9439-528A1580F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Registered Designs</a:t>
            </a:r>
          </a:p>
        </p:txBody>
      </p:sp>
    </p:spTree>
    <p:extLst>
      <p:ext uri="{BB962C8B-B14F-4D97-AF65-F5344CB8AC3E}">
        <p14:creationId xmlns:p14="http://schemas.microsoft.com/office/powerpoint/2010/main" val="133787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0F9B9-D970-406E-AC0F-5CF4CBD4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Prevents others copying the design, or making an object having the design</a:t>
            </a:r>
          </a:p>
          <a:p>
            <a:endParaRPr lang="en-GB" b="0" dirty="0"/>
          </a:p>
          <a:p>
            <a:r>
              <a:rPr lang="en-GB" b="0" dirty="0"/>
              <a:t>Important for creative products such as pottery, wallpaper, cutlery etc.</a:t>
            </a:r>
          </a:p>
          <a:p>
            <a:endParaRPr lang="en-GB" b="0" dirty="0"/>
          </a:p>
          <a:p>
            <a:r>
              <a:rPr lang="en-GB" b="0" dirty="0"/>
              <a:t>Also important for any product that has a distinctive appearance</a:t>
            </a:r>
          </a:p>
          <a:p>
            <a:r>
              <a:rPr lang="en-GB" b="0" dirty="0"/>
              <a:t>	</a:t>
            </a:r>
            <a:r>
              <a:rPr lang="en-GB" sz="1800" b="0" dirty="0">
                <a:solidFill>
                  <a:schemeClr val="tx2"/>
                </a:solidFill>
              </a:rPr>
              <a:t>- Apple® iPad®</a:t>
            </a:r>
          </a:p>
          <a:p>
            <a:r>
              <a:rPr lang="en-GB" sz="1800" dirty="0">
                <a:solidFill>
                  <a:schemeClr val="tx2"/>
                </a:solidFill>
              </a:rPr>
              <a:t>	</a:t>
            </a:r>
            <a:r>
              <a:rPr lang="en-GB" sz="1800" b="0" dirty="0">
                <a:solidFill>
                  <a:schemeClr val="tx2"/>
                </a:solidFill>
              </a:rPr>
              <a:t>- GoPro® cameras</a:t>
            </a:r>
          </a:p>
          <a:p>
            <a:r>
              <a:rPr lang="en-GB" sz="1800" b="0" dirty="0">
                <a:solidFill>
                  <a:schemeClr val="tx2"/>
                </a:solidFill>
              </a:rPr>
              <a:t>	- medical devices</a:t>
            </a:r>
          </a:p>
          <a:p>
            <a:r>
              <a:rPr lang="en-GB" sz="1800" b="0" dirty="0">
                <a:solidFill>
                  <a:schemeClr val="tx2"/>
                </a:solidFill>
              </a:rPr>
              <a:t>	-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92CA4-DD56-4649-B41F-28BF432A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register a design?</a:t>
            </a:r>
          </a:p>
        </p:txBody>
      </p:sp>
    </p:spTree>
    <p:extLst>
      <p:ext uri="{BB962C8B-B14F-4D97-AF65-F5344CB8AC3E}">
        <p14:creationId xmlns:p14="http://schemas.microsoft.com/office/powerpoint/2010/main" val="2299515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4A49C-D68D-4CF5-A422-02050E08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" y="1462410"/>
            <a:ext cx="7233497" cy="4592955"/>
          </a:xfrm>
        </p:spPr>
        <p:txBody>
          <a:bodyPr/>
          <a:lstStyle/>
          <a:p>
            <a:r>
              <a:rPr lang="en-GB" b="0" dirty="0"/>
              <a:t>No examination in many countries </a:t>
            </a:r>
            <a:r>
              <a:rPr lang="en-GB" b="0" dirty="0" err="1"/>
              <a:t>inc.</a:t>
            </a:r>
            <a:r>
              <a:rPr lang="en-GB" b="0" dirty="0"/>
              <a:t> the UK and Europe (but not US)</a:t>
            </a:r>
          </a:p>
          <a:p>
            <a:r>
              <a:rPr lang="en-GB" b="0" dirty="0"/>
              <a:t>	- Quick and easy (and relatively cheap to get)</a:t>
            </a:r>
          </a:p>
          <a:p>
            <a:endParaRPr lang="en-GB" b="0" dirty="0"/>
          </a:p>
          <a:p>
            <a:r>
              <a:rPr lang="en-GB" b="0" dirty="0"/>
              <a:t>Typical costs:</a:t>
            </a:r>
          </a:p>
          <a:p>
            <a:r>
              <a:rPr lang="en-GB" b="0" dirty="0"/>
              <a:t>	UK (single design): ca. GBP 350</a:t>
            </a:r>
          </a:p>
          <a:p>
            <a:r>
              <a:rPr lang="en-GB" b="0" dirty="0"/>
              <a:t>	EU (single design): ca. GBP 1,000</a:t>
            </a:r>
          </a:p>
          <a:p>
            <a:endParaRPr lang="en-GB" b="0" dirty="0"/>
          </a:p>
          <a:p>
            <a:r>
              <a:rPr lang="en-GB" b="0" dirty="0"/>
              <a:t>Last 25 years (renewed every 5 years) in EU and UK</a:t>
            </a:r>
          </a:p>
          <a:p>
            <a:r>
              <a:rPr lang="en-GB" b="0" dirty="0"/>
              <a:t>(14 years in the US)</a:t>
            </a:r>
          </a:p>
          <a:p>
            <a:endParaRPr lang="en-GB" b="0" dirty="0"/>
          </a:p>
          <a:p>
            <a:r>
              <a:rPr lang="en-GB" b="0" dirty="0"/>
              <a:t>Can be combined with TM and patents -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E0057-38E2-4C37-AF22-BBBD4D8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Designs – basic facts	</a:t>
            </a:r>
          </a:p>
        </p:txBody>
      </p:sp>
    </p:spTree>
    <p:extLst>
      <p:ext uri="{BB962C8B-B14F-4D97-AF65-F5344CB8AC3E}">
        <p14:creationId xmlns:p14="http://schemas.microsoft.com/office/powerpoint/2010/main" val="41017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083EB-96C2-4548-8EA9-FFB09AF9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351280"/>
            <a:ext cx="7341024" cy="4592955"/>
          </a:xfrm>
        </p:spPr>
        <p:txBody>
          <a:bodyPr/>
          <a:lstStyle/>
          <a:p>
            <a:r>
              <a:rPr lang="en-GB" b="0" dirty="0"/>
              <a:t>Stops others using it without your permission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- control</a:t>
            </a:r>
          </a:p>
          <a:p>
            <a:endParaRPr lang="en-GB" b="0" dirty="0"/>
          </a:p>
          <a:p>
            <a:r>
              <a:rPr lang="en-GB" b="0" dirty="0"/>
              <a:t>That control can be valuable to you/your company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- blocks/puts off potential competitors</a:t>
            </a:r>
          </a:p>
          <a:p>
            <a:endParaRPr lang="en-GB" b="0" dirty="0"/>
          </a:p>
          <a:p>
            <a:r>
              <a:rPr lang="en-GB" b="0" dirty="0"/>
              <a:t>And to others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- de-risks things for partners/investment</a:t>
            </a:r>
          </a:p>
          <a:p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Your business will create IP</a:t>
            </a:r>
          </a:p>
          <a:p>
            <a:pPr>
              <a:spcBef>
                <a:spcPts val="0"/>
              </a:spcBef>
            </a:pP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Often the most valuable asset start-ups 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52C31-7C2E-4662-B4E2-FA9D8D97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protect your IP?</a:t>
            </a:r>
          </a:p>
        </p:txBody>
      </p:sp>
    </p:spTree>
    <p:extLst>
      <p:ext uri="{BB962C8B-B14F-4D97-AF65-F5344CB8AC3E}">
        <p14:creationId xmlns:p14="http://schemas.microsoft.com/office/powerpoint/2010/main" val="1260695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8D3C0-13C3-41E3-9C4F-548D9679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Scope of protection - relatively narrow</a:t>
            </a:r>
          </a:p>
          <a:p>
            <a:endParaRPr lang="en-GB" b="0" dirty="0"/>
          </a:p>
          <a:p>
            <a:r>
              <a:rPr lang="en-GB" b="0" dirty="0"/>
              <a:t>May be filed after your own disclosure in most countries (but not China).</a:t>
            </a:r>
          </a:p>
          <a:p>
            <a:endParaRPr lang="en-GB" b="0" dirty="0"/>
          </a:p>
          <a:p>
            <a:r>
              <a:rPr lang="en-GB" b="0" dirty="0"/>
              <a:t>Can defer costs if filing abroad through priority period (6 months)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20EAA-C3C7-4BF1-AA42-2A824774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Designs – considerations		</a:t>
            </a:r>
          </a:p>
        </p:txBody>
      </p:sp>
    </p:spTree>
    <p:extLst>
      <p:ext uri="{BB962C8B-B14F-4D97-AF65-F5344CB8AC3E}">
        <p14:creationId xmlns:p14="http://schemas.microsoft.com/office/powerpoint/2010/main" val="159411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74-04C8-4AC7-9439-528A1580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685" y="3472541"/>
            <a:ext cx="6035041" cy="538163"/>
          </a:xfrm>
        </p:spPr>
        <p:txBody>
          <a:bodyPr/>
          <a:lstStyle/>
          <a:p>
            <a:r>
              <a:rPr lang="en-GB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162749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E4F763-ECA5-4B0C-AD05-AD088197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0" dirty="0"/>
              <a:t>Not in the UK or Europe – generates automatically.</a:t>
            </a:r>
          </a:p>
          <a:p>
            <a:endParaRPr lang="en-GB" b="0" dirty="0"/>
          </a:p>
          <a:p>
            <a:r>
              <a:rPr lang="en-GB" b="0" dirty="0"/>
              <a:t>US – there is a system for registration (although not essential and rights still generate automatically)</a:t>
            </a:r>
          </a:p>
          <a:p>
            <a:endParaRPr lang="en-GB" b="0" dirty="0"/>
          </a:p>
          <a:p>
            <a:r>
              <a:rPr lang="en-GB" b="0" dirty="0"/>
              <a:t>Covers any creation including drawings, written documents, instructions manuals, software code etc.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5DE8F-62EF-496B-82CB-E2295624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need to register copyright?	</a:t>
            </a:r>
          </a:p>
        </p:txBody>
      </p:sp>
    </p:spTree>
    <p:extLst>
      <p:ext uri="{BB962C8B-B14F-4D97-AF65-F5344CB8AC3E}">
        <p14:creationId xmlns:p14="http://schemas.microsoft.com/office/powerpoint/2010/main" val="3234765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6A7BF-B543-482C-8540-10884486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Free!</a:t>
            </a:r>
          </a:p>
          <a:p>
            <a:endParaRPr lang="en-GB" b="0" dirty="0"/>
          </a:p>
          <a:p>
            <a:r>
              <a:rPr lang="en-GB" b="0" dirty="0"/>
              <a:t>Long lasting - lasts in the UK and Europe for 70 years from the end of the year of death of the creator.</a:t>
            </a:r>
          </a:p>
          <a:p>
            <a:endParaRPr lang="en-GB" b="0" dirty="0"/>
          </a:p>
          <a:p>
            <a:r>
              <a:rPr lang="en-GB" b="0" dirty="0"/>
              <a:t>Only protects against direct copying</a:t>
            </a:r>
          </a:p>
          <a:p>
            <a:endParaRPr lang="en-GB" b="0" dirty="0"/>
          </a:p>
          <a:p>
            <a:r>
              <a:rPr lang="en-GB" b="0" dirty="0"/>
              <a:t>Difficult to prove date of creation</a:t>
            </a:r>
          </a:p>
          <a:p>
            <a:endParaRPr lang="en-GB" b="0" dirty="0"/>
          </a:p>
          <a:p>
            <a:r>
              <a:rPr lang="en-GB" b="0" dirty="0"/>
              <a:t>Sometimes difficult to prove direct copying</a:t>
            </a:r>
          </a:p>
          <a:p>
            <a:endParaRPr lang="en-GB" b="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AE3F2-8D19-4D04-9145-4800D7D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Advantages/disadvantages		</a:t>
            </a:r>
          </a:p>
        </p:txBody>
      </p:sp>
    </p:spTree>
    <p:extLst>
      <p:ext uri="{BB962C8B-B14F-4D97-AF65-F5344CB8AC3E}">
        <p14:creationId xmlns:p14="http://schemas.microsoft.com/office/powerpoint/2010/main" val="1879772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0866-229E-4382-A7A3-C19F67037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General points</a:t>
            </a:r>
          </a:p>
        </p:txBody>
      </p:sp>
    </p:spTree>
    <p:extLst>
      <p:ext uri="{BB962C8B-B14F-4D97-AF65-F5344CB8AC3E}">
        <p14:creationId xmlns:p14="http://schemas.microsoft.com/office/powerpoint/2010/main" val="416013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557924-3F1C-4197-83A5-C369C628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Enforcement should always be a last resort</a:t>
            </a:r>
          </a:p>
          <a:p>
            <a:endParaRPr lang="en-GB" b="0" dirty="0"/>
          </a:p>
          <a:p>
            <a:r>
              <a:rPr lang="en-GB" b="0" dirty="0"/>
              <a:t>IP rights have value as a deterrent and in monetisation by attracting investment</a:t>
            </a:r>
          </a:p>
          <a:p>
            <a:endParaRPr lang="en-GB" b="0" dirty="0"/>
          </a:p>
          <a:p>
            <a:r>
              <a:rPr lang="en-GB" b="0" dirty="0"/>
              <a:t>Most countries have robust IP protection legal frameworks (including China!)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F18C5-7A6C-448D-982B-09CF2B41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Enforcing your rights	</a:t>
            </a:r>
          </a:p>
        </p:txBody>
      </p:sp>
    </p:spTree>
    <p:extLst>
      <p:ext uri="{BB962C8B-B14F-4D97-AF65-F5344CB8AC3E}">
        <p14:creationId xmlns:p14="http://schemas.microsoft.com/office/powerpoint/2010/main" val="3438608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E04D90-843C-44ED-A969-542466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462410"/>
            <a:ext cx="7225030" cy="4592955"/>
          </a:xfrm>
        </p:spPr>
        <p:txBody>
          <a:bodyPr/>
          <a:lstStyle/>
          <a:p>
            <a:r>
              <a:rPr lang="en-GB" b="0" dirty="0"/>
              <a:t>How many forms of IP protection are there?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Many! Certainly more than 10 </a:t>
            </a:r>
          </a:p>
          <a:p>
            <a:endParaRPr lang="en-GB" b="0" dirty="0"/>
          </a:p>
          <a:p>
            <a:r>
              <a:rPr lang="en-GB" b="0" dirty="0"/>
              <a:t>If you have protection for your IP, does this mean you are free to use it?</a:t>
            </a:r>
          </a:p>
          <a:p>
            <a:r>
              <a:rPr lang="en-GB" b="0" dirty="0"/>
              <a:t>	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2"/>
                </a:solidFill>
                <a:cs typeface="Times New Roman" pitchFamily="18" charset="0"/>
              </a:rPr>
              <a:t>	</a:t>
            </a:r>
          </a:p>
          <a:p>
            <a:r>
              <a:rPr lang="en-GB" b="0" dirty="0"/>
              <a:t>Is all IP protection expensive?</a:t>
            </a:r>
          </a:p>
          <a:p>
            <a:r>
              <a:rPr lang="en-GB" b="0" dirty="0"/>
              <a:t>	</a:t>
            </a:r>
            <a:endParaRPr lang="en-GB" b="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004CB-C77B-4D00-8BC7-2CF57D8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quiz – poll result</a:t>
            </a:r>
          </a:p>
        </p:txBody>
      </p:sp>
    </p:spTree>
    <p:extLst>
      <p:ext uri="{BB962C8B-B14F-4D97-AF65-F5344CB8AC3E}">
        <p14:creationId xmlns:p14="http://schemas.microsoft.com/office/powerpoint/2010/main" val="428939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E04D90-843C-44ED-A969-542466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462410"/>
            <a:ext cx="7225030" cy="4592955"/>
          </a:xfrm>
        </p:spPr>
        <p:txBody>
          <a:bodyPr/>
          <a:lstStyle/>
          <a:p>
            <a:r>
              <a:rPr lang="en-GB" b="0" dirty="0"/>
              <a:t>How many forms of IP protection are there?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Many! Certainly more than 10 </a:t>
            </a:r>
          </a:p>
          <a:p>
            <a:endParaRPr lang="en-GB" b="0" dirty="0"/>
          </a:p>
          <a:p>
            <a:r>
              <a:rPr lang="en-GB" b="0" dirty="0"/>
              <a:t>If you have protection for your IP, does this mean you are free to use it?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No – IP rights are negative, i.e. they prevent 	others from doing something</a:t>
            </a:r>
          </a:p>
          <a:p>
            <a:r>
              <a:rPr lang="en-GB" b="0" dirty="0">
                <a:solidFill>
                  <a:schemeClr val="tx2"/>
                </a:solidFill>
                <a:cs typeface="Times New Roman" pitchFamily="18" charset="0"/>
              </a:rPr>
              <a:t>	</a:t>
            </a:r>
          </a:p>
          <a:p>
            <a:r>
              <a:rPr lang="en-GB" b="0" dirty="0"/>
              <a:t>Is all IP protection expensive?</a:t>
            </a:r>
          </a:p>
          <a:p>
            <a:r>
              <a:rPr lang="en-GB" b="0" dirty="0"/>
              <a:t>	</a:t>
            </a:r>
            <a:endParaRPr lang="en-GB" b="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004CB-C77B-4D00-8BC7-2CF57D8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quiz – poll result</a:t>
            </a:r>
          </a:p>
        </p:txBody>
      </p:sp>
    </p:spTree>
    <p:extLst>
      <p:ext uri="{BB962C8B-B14F-4D97-AF65-F5344CB8AC3E}">
        <p14:creationId xmlns:p14="http://schemas.microsoft.com/office/powerpoint/2010/main" val="2197736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E04D90-843C-44ED-A969-542466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462410"/>
            <a:ext cx="7225030" cy="4592955"/>
          </a:xfrm>
        </p:spPr>
        <p:txBody>
          <a:bodyPr/>
          <a:lstStyle/>
          <a:p>
            <a:r>
              <a:rPr lang="en-GB" b="0" dirty="0"/>
              <a:t>How many forms of IP protection are there?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Many! Certainly more than 10 </a:t>
            </a:r>
          </a:p>
          <a:p>
            <a:endParaRPr lang="en-GB" b="0" dirty="0"/>
          </a:p>
          <a:p>
            <a:r>
              <a:rPr lang="en-GB" b="0" dirty="0"/>
              <a:t>If you have protection for your IP, does this mean you are free to use it?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No – IP rights are negative, i.e. they prevent 	others from doing something</a:t>
            </a:r>
          </a:p>
          <a:p>
            <a:r>
              <a:rPr lang="en-GB" b="0" dirty="0">
                <a:solidFill>
                  <a:schemeClr val="tx2"/>
                </a:solidFill>
                <a:cs typeface="Times New Roman" pitchFamily="18" charset="0"/>
              </a:rPr>
              <a:t>	</a:t>
            </a:r>
          </a:p>
          <a:p>
            <a:r>
              <a:rPr lang="en-GB" b="0" dirty="0"/>
              <a:t>Is all IP protection expensive?</a:t>
            </a:r>
          </a:p>
          <a:p>
            <a:r>
              <a:rPr lang="en-GB" b="0" dirty="0"/>
              <a:t>	</a:t>
            </a:r>
            <a:r>
              <a:rPr lang="en-GB" b="0" dirty="0">
                <a:solidFill>
                  <a:schemeClr val="tx1"/>
                </a:solidFill>
              </a:rPr>
              <a:t>No – many IP rights are obtained for free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004CB-C77B-4D00-8BC7-2CF57D8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quiz – poll result</a:t>
            </a:r>
          </a:p>
        </p:txBody>
      </p:sp>
    </p:spTree>
    <p:extLst>
      <p:ext uri="{BB962C8B-B14F-4D97-AF65-F5344CB8AC3E}">
        <p14:creationId xmlns:p14="http://schemas.microsoft.com/office/powerpoint/2010/main" val="3242098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011DD-BC15-43B7-81C3-AB4A05B6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IP protection can be expensive</a:t>
            </a:r>
          </a:p>
          <a:p>
            <a:endParaRPr lang="en-GB" b="0" dirty="0"/>
          </a:p>
          <a:p>
            <a:r>
              <a:rPr lang="en-GB" b="0" dirty="0"/>
              <a:t>Think about what IP needs to be protected</a:t>
            </a:r>
          </a:p>
          <a:p>
            <a:endParaRPr lang="en-GB" b="0" dirty="0"/>
          </a:p>
          <a:p>
            <a:r>
              <a:rPr lang="en-GB" b="0" dirty="0"/>
              <a:t>Think about which form of IP protection works best</a:t>
            </a:r>
          </a:p>
          <a:p>
            <a:endParaRPr lang="en-GB" b="0" dirty="0"/>
          </a:p>
          <a:p>
            <a:r>
              <a:rPr lang="en-GB" b="0" dirty="0"/>
              <a:t>Think about what investors will want to see</a:t>
            </a:r>
          </a:p>
          <a:p>
            <a:endParaRPr lang="en-GB" b="0" dirty="0"/>
          </a:p>
          <a:p>
            <a:r>
              <a:rPr lang="en-GB" b="0" dirty="0"/>
              <a:t>Think about how you are going to use your IP…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2F27A-F1DF-4FAD-AEFC-BE90DF52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words for this part of the talk	</a:t>
            </a:r>
          </a:p>
        </p:txBody>
      </p:sp>
    </p:spTree>
    <p:extLst>
      <p:ext uri="{BB962C8B-B14F-4D97-AF65-F5344CB8AC3E}">
        <p14:creationId xmlns:p14="http://schemas.microsoft.com/office/powerpoint/2010/main" val="14679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1974-F503-49CD-AB56-CEC572F3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8" y="395606"/>
            <a:ext cx="7222491" cy="955674"/>
          </a:xfrm>
        </p:spPr>
        <p:txBody>
          <a:bodyPr/>
          <a:lstStyle/>
          <a:p>
            <a:r>
              <a:rPr lang="en-GB" dirty="0"/>
              <a:t>…But isn’t IP expensive and complicated?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0C894-7CAB-4ADA-9E9A-2DA634BE0764}"/>
              </a:ext>
            </a:extLst>
          </p:cNvPr>
          <p:cNvSpPr txBox="1"/>
          <p:nvPr/>
        </p:nvSpPr>
        <p:spPr>
          <a:xfrm>
            <a:off x="295908" y="1148080"/>
            <a:ext cx="7129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D40F8C"/>
                </a:solidFill>
                <a:latin typeface="Arial" charset="0"/>
              </a:rPr>
              <a:t>It can be! </a:t>
            </a:r>
          </a:p>
          <a:p>
            <a:endParaRPr lang="en-GB" sz="2200" dirty="0">
              <a:solidFill>
                <a:srgbClr val="D40F8C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D40F8C"/>
                </a:solidFill>
                <a:latin typeface="Arial" charset="0"/>
              </a:rPr>
              <a:t>Understand the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Understand basic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Understand what IP protection offers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Know what to do and 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Have a general idea of costs and timescales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D40F8C"/>
                </a:solidFill>
                <a:latin typeface="Arial" charset="0"/>
              </a:rPr>
              <a:t>Know what IP you have/own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D40F8C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D40F8C"/>
                </a:solidFill>
                <a:latin typeface="Arial" charset="0"/>
              </a:rPr>
              <a:t>Prioritise your IP protection based on need and budget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Know what IP you should protect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Know what IP you don’t need to protect</a:t>
            </a:r>
          </a:p>
        </p:txBody>
      </p:sp>
    </p:spTree>
    <p:extLst>
      <p:ext uri="{BB962C8B-B14F-4D97-AF65-F5344CB8AC3E}">
        <p14:creationId xmlns:p14="http://schemas.microsoft.com/office/powerpoint/2010/main" val="1282363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/>
              <a:t>Thank you! 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171450" y="125730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z="3200" b="0"/>
              <a:t>Read our blog </a:t>
            </a:r>
            <a:r>
              <a:rPr lang="en-GB" altLang="en-US" sz="3200" b="0">
                <a:solidFill>
                  <a:schemeClr val="tx1"/>
                </a:solidFill>
              </a:rPr>
              <a:t>ipcopy.co.uk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 b="0"/>
              <a:t>Follow us on Twitter </a:t>
            </a:r>
            <a:r>
              <a:rPr lang="en-GB" altLang="en-US" b="0">
                <a:solidFill>
                  <a:schemeClr val="tx1"/>
                </a:solidFill>
              </a:rPr>
              <a:t>@KeltieLLP </a:t>
            </a:r>
          </a:p>
          <a:p>
            <a:pPr eaLnBrk="1" hangingPunct="1"/>
            <a:endParaRPr lang="en-GB" altLang="en-US" b="0"/>
          </a:p>
          <a:p>
            <a:pPr eaLnBrk="1" hangingPunct="1"/>
            <a:endParaRPr lang="en-GB" altLang="en-US" b="0"/>
          </a:p>
          <a:p>
            <a:pPr eaLnBrk="1" hangingPunct="1"/>
            <a:r>
              <a:rPr lang="en-GB" altLang="en-US" sz="2600" b="0">
                <a:solidFill>
                  <a:schemeClr val="tx1"/>
                </a:solidFill>
              </a:rPr>
              <a:t>Keltie LLP</a:t>
            </a:r>
          </a:p>
          <a:p>
            <a:pPr eaLnBrk="1" hangingPunct="1"/>
            <a:r>
              <a:rPr lang="en-GB" altLang="en-US" sz="2600" b="0">
                <a:solidFill>
                  <a:schemeClr val="tx1"/>
                </a:solidFill>
              </a:rPr>
              <a:t>UK | Ireland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E04D90-843C-44ED-A969-542466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462410"/>
            <a:ext cx="7225030" cy="4592955"/>
          </a:xfrm>
        </p:spPr>
        <p:txBody>
          <a:bodyPr/>
          <a:lstStyle/>
          <a:p>
            <a:r>
              <a:rPr lang="en-GB" b="0" dirty="0"/>
              <a:t>How many forms of IP protection are there?</a:t>
            </a:r>
          </a:p>
          <a:p>
            <a:r>
              <a:rPr lang="en-GB" b="0" dirty="0"/>
              <a:t>	</a:t>
            </a:r>
            <a:endParaRPr lang="en-GB" b="0" dirty="0">
              <a:solidFill>
                <a:schemeClr val="tx1"/>
              </a:solidFill>
            </a:endParaRPr>
          </a:p>
          <a:p>
            <a:endParaRPr lang="en-GB" b="0" dirty="0"/>
          </a:p>
          <a:p>
            <a:r>
              <a:rPr lang="en-GB" b="0" dirty="0"/>
              <a:t>If you have protection for your IP, does this mean you are free to use it?</a:t>
            </a:r>
          </a:p>
          <a:p>
            <a:r>
              <a:rPr lang="en-GB" b="0" dirty="0"/>
              <a:t>	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2"/>
                </a:solidFill>
                <a:cs typeface="Times New Roman" pitchFamily="18" charset="0"/>
              </a:rPr>
              <a:t>	</a:t>
            </a:r>
          </a:p>
          <a:p>
            <a:r>
              <a:rPr lang="en-GB" b="0" dirty="0"/>
              <a:t>Is all IP protection expensive?</a:t>
            </a:r>
          </a:p>
          <a:p>
            <a:r>
              <a:rPr lang="en-GB" dirty="0"/>
              <a:t>	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004CB-C77B-4D00-8BC7-2CF57D8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quiz – answers at the end…</a:t>
            </a:r>
          </a:p>
        </p:txBody>
      </p:sp>
    </p:spTree>
    <p:extLst>
      <p:ext uri="{BB962C8B-B14F-4D97-AF65-F5344CB8AC3E}">
        <p14:creationId xmlns:p14="http://schemas.microsoft.com/office/powerpoint/2010/main" val="24823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276225" y="3952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 dirty="0"/>
              <a:t>What forms of IP are there? 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95400"/>
            <a:ext cx="7250112" cy="5167312"/>
          </a:xfrm>
        </p:spPr>
        <p:txBody>
          <a:bodyPr rtlCol="0"/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dirty="0">
                <a:cs typeface="Times New Roman" pitchFamily="18" charset="0"/>
              </a:rPr>
              <a:t>Patents </a:t>
            </a:r>
          </a:p>
          <a:p>
            <a:pPr lvl="1" defTabSz="914377" eaLnBrk="1" fontAlgn="auto" hangingPunct="1">
              <a:spcAft>
                <a:spcPts val="0"/>
              </a:spcAft>
              <a:defRPr/>
            </a:pPr>
            <a:r>
              <a:rPr lang="en-GB" sz="2000" dirty="0">
                <a:cs typeface="Times New Roman" pitchFamily="18" charset="0"/>
              </a:rPr>
              <a:t>technical inventions e.g. gadgets, devices, methods of manufacture</a:t>
            </a:r>
          </a:p>
          <a:p>
            <a:pPr marL="457200" lvl="1" defTabSz="914377" eaLnBrk="1" fontAlgn="auto" hangingPunct="1">
              <a:spcAft>
                <a:spcPts val="0"/>
              </a:spcAft>
              <a:defRPr/>
            </a:pPr>
            <a:endParaRPr lang="en-GB" sz="2000" dirty="0">
              <a:cs typeface="Times New Roman" pitchFamily="18" charset="0"/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dirty="0"/>
              <a:t>Trade marks </a:t>
            </a:r>
          </a:p>
          <a:p>
            <a:pPr lvl="1" defTabSz="914377" eaLnBrk="1" fontAlgn="auto" hangingPunct="1">
              <a:spcAft>
                <a:spcPts val="0"/>
              </a:spcAft>
              <a:defRPr/>
            </a:pPr>
            <a:r>
              <a:rPr lang="en-GB" sz="2000" dirty="0"/>
              <a:t>branding, other features that are distinctive of origin</a:t>
            </a: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sz="2000" dirty="0"/>
          </a:p>
          <a:p>
            <a:pPr defTabSz="91437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/>
              <a:t>Designs </a:t>
            </a:r>
          </a:p>
          <a:p>
            <a:pPr lvl="1" defTabSz="91437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000" dirty="0"/>
              <a:t>shape/visual appearance of an article</a:t>
            </a:r>
            <a:br>
              <a:rPr lang="en-GB" sz="2000" dirty="0"/>
            </a:br>
            <a:endParaRPr lang="en-GB" sz="2000" dirty="0"/>
          </a:p>
          <a:p>
            <a:pPr defTabSz="91437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/>
              <a:t>Copyright</a:t>
            </a:r>
          </a:p>
          <a:p>
            <a:pPr lvl="1" defTabSz="91437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000" dirty="0"/>
              <a:t>artistic creations, literary works (including computer program code) and lots more.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 txBox="1">
            <a:spLocks/>
          </p:cNvSpPr>
          <p:nvPr/>
        </p:nvSpPr>
        <p:spPr bwMode="auto">
          <a:xfrm>
            <a:off x="171450" y="1000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Trade Marks – protecting the “brand”</a:t>
            </a:r>
          </a:p>
          <a:p>
            <a:pPr algn="r" eaLnBrk="1" hangingPunct="1"/>
            <a:endParaRPr lang="en-GB" altLang="en-US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71450" y="1892300"/>
            <a:ext cx="17287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Words: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McDonalds</a:t>
            </a:r>
            <a:r>
              <a:rPr lang="en-GB" altLang="en-US" sz="1800" b="0" baseline="30000">
                <a:solidFill>
                  <a:schemeClr val="tx1"/>
                </a:solidFill>
              </a:rPr>
              <a:t>®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Google</a:t>
            </a:r>
            <a:r>
              <a:rPr lang="en-GB" altLang="en-US" sz="1800" b="0" baseline="30000">
                <a:solidFill>
                  <a:schemeClr val="tx1"/>
                </a:solidFill>
              </a:rPr>
              <a:t> ®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Frisbee</a:t>
            </a:r>
            <a:r>
              <a:rPr lang="en-GB" altLang="en-US" sz="1800" b="0" baseline="30000">
                <a:solidFill>
                  <a:schemeClr val="tx1"/>
                </a:solidFill>
              </a:rPr>
              <a:t> ®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Jacuzzi</a:t>
            </a:r>
            <a:r>
              <a:rPr lang="en-GB" altLang="en-US" sz="1800" b="0" baseline="30000">
                <a:solidFill>
                  <a:schemeClr val="tx1"/>
                </a:solidFill>
              </a:rPr>
              <a:t> ® </a:t>
            </a:r>
            <a:r>
              <a:rPr lang="en-GB" altLang="en-US" sz="1800" b="0">
                <a:solidFill>
                  <a:schemeClr val="tx1"/>
                </a:solidFill>
              </a:rPr>
              <a:t>Plasticine</a:t>
            </a:r>
            <a:r>
              <a:rPr lang="en-GB" altLang="en-US" sz="1800" b="0" baseline="30000">
                <a:solidFill>
                  <a:schemeClr val="tx1"/>
                </a:solidFill>
              </a:rPr>
              <a:t> ® </a:t>
            </a:r>
            <a:r>
              <a:rPr lang="en-GB" altLang="en-US" sz="1800" b="0">
                <a:solidFill>
                  <a:schemeClr val="tx1"/>
                </a:solidFill>
              </a:rPr>
              <a:t>Hoover</a:t>
            </a:r>
            <a:r>
              <a:rPr lang="en-GB" altLang="en-US" sz="1800" b="0" baseline="30000">
                <a:solidFill>
                  <a:schemeClr val="tx1"/>
                </a:solidFill>
              </a:rPr>
              <a:t> ® </a:t>
            </a:r>
            <a:r>
              <a:rPr lang="en-GB" altLang="en-US" sz="1800" b="0">
                <a:solidFill>
                  <a:schemeClr val="tx1"/>
                </a:solidFill>
              </a:rPr>
              <a:t>Memory Stick</a:t>
            </a:r>
            <a:r>
              <a:rPr lang="en-GB" altLang="en-US" sz="1800" b="0" baseline="30000">
                <a:solidFill>
                  <a:schemeClr val="tx1"/>
                </a:solidFill>
              </a:rPr>
              <a:t> ®</a:t>
            </a: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5183188" y="1789113"/>
            <a:ext cx="23733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Slogans: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BEANZ MEANZ HEINZ</a:t>
            </a:r>
            <a:r>
              <a:rPr lang="en-GB" altLang="en-US" sz="1800" b="0" baseline="30000">
                <a:solidFill>
                  <a:schemeClr val="tx1"/>
                </a:solidFill>
              </a:rPr>
              <a:t> ®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JUST DO IT</a:t>
            </a:r>
            <a:r>
              <a:rPr lang="en-GB" altLang="en-US" sz="1800" b="0" baseline="30000">
                <a:solidFill>
                  <a:schemeClr val="tx1"/>
                </a:solidFill>
              </a:rPr>
              <a:t> ®</a:t>
            </a:r>
            <a:endParaRPr lang="en-GB" altLang="en-US" sz="1800" i="1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</a:rPr>
              <a:t>EVERY LITTLE HELPS</a:t>
            </a:r>
            <a:r>
              <a:rPr lang="en-GB" altLang="en-US" sz="1800" b="0" baseline="30000">
                <a:solidFill>
                  <a:schemeClr val="tx1"/>
                </a:solidFill>
              </a:rPr>
              <a:t> ®</a:t>
            </a:r>
            <a:endParaRPr lang="en-GB" altLang="en-US" sz="1800" b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1673225"/>
            <a:ext cx="21256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54325"/>
            <a:ext cx="11795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t="31470" r="12180" b="30112"/>
          <a:stretch>
            <a:fillRect/>
          </a:stretch>
        </p:blipFill>
        <p:spPr bwMode="auto">
          <a:xfrm>
            <a:off x="4156075" y="5094288"/>
            <a:ext cx="26670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3168650"/>
            <a:ext cx="1704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5300663"/>
            <a:ext cx="29241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13"/>
          <p:cNvSpPr txBox="1">
            <a:spLocks noChangeArrowheads="1"/>
          </p:cNvSpPr>
          <p:nvPr/>
        </p:nvSpPr>
        <p:spPr bwMode="auto">
          <a:xfrm>
            <a:off x="488950" y="4930775"/>
            <a:ext cx="189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  <a:latin typeface="Calibri" pitchFamily="34" charset="0"/>
              </a:rPr>
              <a:t>3-D</a:t>
            </a:r>
          </a:p>
        </p:txBody>
      </p:sp>
      <p:sp>
        <p:nvSpPr>
          <p:cNvPr id="9227" name="Title 4"/>
          <p:cNvSpPr>
            <a:spLocks noGrp="1"/>
          </p:cNvSpPr>
          <p:nvPr>
            <p:ph type="title"/>
          </p:nvPr>
        </p:nvSpPr>
        <p:spPr>
          <a:xfrm>
            <a:off x="276225" y="3952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 dirty="0"/>
              <a:t>What forms of IP protection are there? </a:t>
            </a:r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276225" y="3952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 dirty="0"/>
              <a:t>What forms of IP protection are there? </a:t>
            </a:r>
            <a:endParaRPr lang="en-GB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93688" y="1462088"/>
            <a:ext cx="7081837" cy="4592637"/>
          </a:xfrm>
        </p:spPr>
        <p:txBody>
          <a:bodyPr/>
          <a:lstStyle/>
          <a:p>
            <a:pPr eaLnBrk="1" hangingPunct="1"/>
            <a:endParaRPr lang="en-GB" altLang="en-US">
              <a:solidFill>
                <a:schemeClr val="tx1"/>
              </a:solidFill>
            </a:endParaRPr>
          </a:p>
          <a:p>
            <a:pPr lvl="1" eaLnBrk="1" hangingPunct="1"/>
            <a:endParaRPr lang="en-GB" altLang="en-US"/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190500" y="976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/>
            <a:r>
              <a:rPr lang="en-GB" altLang="en-US" dirty="0"/>
              <a:t>Designs – protecting the “look”</a:t>
            </a:r>
          </a:p>
        </p:txBody>
      </p:sp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457200" y="16303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60513"/>
            <a:ext cx="2160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" descr="Image result for design sippy cup Mandy Haberma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890713"/>
            <a:ext cx="16192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4" descr="Image result for trunki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73" y="1326291"/>
            <a:ext cx="2493251" cy="263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 descr="Image result for dyson registered desig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00500"/>
            <a:ext cx="21828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5" descr="iphone men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3894138"/>
            <a:ext cx="1973262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8" descr="Appl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321175"/>
            <a:ext cx="252571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5" descr="eb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5730875"/>
            <a:ext cx="17351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 txBox="1">
            <a:spLocks/>
          </p:cNvSpPr>
          <p:nvPr/>
        </p:nvSpPr>
        <p:spPr bwMode="auto">
          <a:xfrm>
            <a:off x="212725" y="1016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/>
            <a:r>
              <a:rPr lang="en-GB" altLang="en-US" dirty="0"/>
              <a:t>Copyright – protecting the “creation”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84350"/>
            <a:ext cx="275748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125913"/>
            <a:ext cx="29749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4065"/>
          <a:stretch>
            <a:fillRect/>
          </a:stretch>
        </p:blipFill>
        <p:spPr bwMode="auto">
          <a:xfrm>
            <a:off x="3779838" y="4125913"/>
            <a:ext cx="345281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168525"/>
            <a:ext cx="23590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" descr="Image result for da vinci code tex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7138"/>
            <a:ext cx="15843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itle 4"/>
          <p:cNvSpPr>
            <a:spLocks noGrp="1"/>
          </p:cNvSpPr>
          <p:nvPr>
            <p:ph type="title"/>
          </p:nvPr>
        </p:nvSpPr>
        <p:spPr>
          <a:xfrm>
            <a:off x="295275" y="395288"/>
            <a:ext cx="6450013" cy="955675"/>
          </a:xfrm>
        </p:spPr>
        <p:txBody>
          <a:bodyPr/>
          <a:lstStyle/>
          <a:p>
            <a:pPr eaLnBrk="1" hangingPunct="1"/>
            <a:r>
              <a:rPr lang="en-US" altLang="en-US" dirty="0"/>
              <a:t>What forms of IP protection are there? </a:t>
            </a:r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ltie Presentation Template (4-3)">
  <a:themeElements>
    <a:clrScheme name="Keltie">
      <a:dk1>
        <a:srgbClr val="3F155A"/>
      </a:dk1>
      <a:lt1>
        <a:sysClr val="window" lastClr="FFFFFF"/>
      </a:lt1>
      <a:dk2>
        <a:srgbClr val="5D5C5B"/>
      </a:dk2>
      <a:lt2>
        <a:srgbClr val="D4007F"/>
      </a:lt2>
      <a:accent1>
        <a:srgbClr val="97739C"/>
      </a:accent1>
      <a:accent2>
        <a:srgbClr val="52155A"/>
      </a:accent2>
      <a:accent3>
        <a:srgbClr val="5D5C5B"/>
      </a:accent3>
      <a:accent4>
        <a:srgbClr val="D4007F"/>
      </a:accent4>
      <a:accent5>
        <a:srgbClr val="97739C"/>
      </a:accent5>
      <a:accent6>
        <a:srgbClr val="3F155A"/>
      </a:accent6>
      <a:hlink>
        <a:srgbClr val="52155A"/>
      </a:hlink>
      <a:folHlink>
        <a:srgbClr val="52155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Keltie">
      <a:dk1>
        <a:srgbClr val="3F155A"/>
      </a:dk1>
      <a:lt1>
        <a:sysClr val="window" lastClr="FFFFFF"/>
      </a:lt1>
      <a:dk2>
        <a:srgbClr val="5D5C5B"/>
      </a:dk2>
      <a:lt2>
        <a:srgbClr val="D4007F"/>
      </a:lt2>
      <a:accent1>
        <a:srgbClr val="97739C"/>
      </a:accent1>
      <a:accent2>
        <a:srgbClr val="52155A"/>
      </a:accent2>
      <a:accent3>
        <a:srgbClr val="5D5C5B"/>
      </a:accent3>
      <a:accent4>
        <a:srgbClr val="D4007F"/>
      </a:accent4>
      <a:accent5>
        <a:srgbClr val="97739C"/>
      </a:accent5>
      <a:accent6>
        <a:srgbClr val="3F155A"/>
      </a:accent6>
      <a:hlink>
        <a:srgbClr val="52155A"/>
      </a:hlink>
      <a:folHlink>
        <a:srgbClr val="52155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Keltie Presentation Template (4-3)</Template>
  <TotalTime>2662</TotalTime>
  <Words>1764</Words>
  <Application>Microsoft Office PowerPoint</Application>
  <PresentationFormat>On-screen Show (4:3)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UnicaSB-Light</vt:lpstr>
      <vt:lpstr>Wingdings</vt:lpstr>
      <vt:lpstr>Keltie Presentation Template (4-3)</vt:lpstr>
      <vt:lpstr>1_Office Theme</vt:lpstr>
      <vt:lpstr>Intellectual Property  The toolbox </vt:lpstr>
      <vt:lpstr>What is Intellectual Property? </vt:lpstr>
      <vt:lpstr>Why protect your IP?</vt:lpstr>
      <vt:lpstr>…But isn’t IP expensive and complicated?</vt:lpstr>
      <vt:lpstr>Quick quiz – answers at the end…</vt:lpstr>
      <vt:lpstr>What forms of IP are there? </vt:lpstr>
      <vt:lpstr>What forms of IP protection are there? </vt:lpstr>
      <vt:lpstr>What forms of IP protection are there? </vt:lpstr>
      <vt:lpstr>What forms of IP protection are there? </vt:lpstr>
      <vt:lpstr>PowerPoint Presentation</vt:lpstr>
      <vt:lpstr>Trade Marks</vt:lpstr>
      <vt:lpstr>Why register a trade mark? </vt:lpstr>
      <vt:lpstr>Trade marks must not be: </vt:lpstr>
      <vt:lpstr>Registration timescales</vt:lpstr>
      <vt:lpstr>When should I think about TM protection</vt:lpstr>
      <vt:lpstr>What makes a good Trade Mark?</vt:lpstr>
      <vt:lpstr>Patents</vt:lpstr>
      <vt:lpstr>Why file a patent application? </vt:lpstr>
      <vt:lpstr>Patents are awarded to inventions that are…</vt:lpstr>
      <vt:lpstr>What can I protect with a patent?</vt:lpstr>
      <vt:lpstr>What can I not protect? [European law]</vt:lpstr>
      <vt:lpstr>Basic Patent Facts </vt:lpstr>
      <vt:lpstr>Basic Patent Facts</vt:lpstr>
      <vt:lpstr>Basic Patent Facts</vt:lpstr>
      <vt:lpstr>The patenting process</vt:lpstr>
      <vt:lpstr>Timing and cost</vt:lpstr>
      <vt:lpstr>Registered Designs</vt:lpstr>
      <vt:lpstr>Why register a design?</vt:lpstr>
      <vt:lpstr>Designs – basic facts </vt:lpstr>
      <vt:lpstr>Designs – considerations  </vt:lpstr>
      <vt:lpstr>Copyright</vt:lpstr>
      <vt:lpstr>Do I need to register copyright? </vt:lpstr>
      <vt:lpstr>Advantages/disadvantages  </vt:lpstr>
      <vt:lpstr>General points</vt:lpstr>
      <vt:lpstr>Enforcing your rights </vt:lpstr>
      <vt:lpstr>Quick quiz – poll result</vt:lpstr>
      <vt:lpstr>Quick quiz – poll result</vt:lpstr>
      <vt:lpstr>Quick quiz – poll result</vt:lpstr>
      <vt:lpstr>Final words for this part of the talk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Sullivan Fountain</cp:lastModifiedBy>
  <cp:revision>147</cp:revision>
  <dcterms:created xsi:type="dcterms:W3CDTF">2017-03-26T15:47:24Z</dcterms:created>
  <dcterms:modified xsi:type="dcterms:W3CDTF">2020-11-03T14:03:27Z</dcterms:modified>
</cp:coreProperties>
</file>