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7" r:id="rId6"/>
    <p:sldId id="262" r:id="rId7"/>
    <p:sldId id="263" r:id="rId8"/>
    <p:sldId id="266" r:id="rId9"/>
    <p:sldId id="260" r:id="rId10"/>
    <p:sldId id="261" r:id="rId11"/>
    <p:sldId id="265" r:id="rId1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Product Sans" panose="020B0403030502040203" pitchFamily="34" charset="0"/>
      <p:regular r:id="rId18"/>
      <p:bold r:id="rId19"/>
      <p:italic r:id="rId20"/>
      <p:boldItalic r:id="rId21"/>
    </p:embeddedFont>
    <p:embeddedFont>
      <p:font typeface="Wingdings 2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DD2"/>
    <a:srgbClr val="339966"/>
    <a:srgbClr val="3C7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FFF808-BA73-42C8-AF50-7BC14C75801A}">
  <a:tblStyle styleId="{F0FFF808-BA73-42C8-AF50-7BC14C758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/>
    <p:restoredTop sz="94619"/>
  </p:normalViewPr>
  <p:slideViewPr>
    <p:cSldViewPr snapToGrid="0">
      <p:cViewPr>
        <p:scale>
          <a:sx n="132" d="100"/>
          <a:sy n="132" d="100"/>
        </p:scale>
        <p:origin x="144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CB7D2-6D32-4B5C-8078-E59D8AFE730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83B790E-CECB-4AB1-8299-32E5B08CC3DD}">
      <dgm:prSet phldrT="[Metin]" custT="1"/>
      <dgm:spPr/>
      <dgm:t>
        <a:bodyPr/>
        <a:lstStyle/>
        <a:p>
          <a:pPr algn="l"/>
          <a:r>
            <a:rPr lang="tr-TR" sz="1100" b="1" dirty="0">
              <a:latin typeface="Product Sans" pitchFamily="34" charset="0"/>
            </a:rPr>
            <a:t>Güçlü Yönler</a:t>
          </a:r>
        </a:p>
      </dgm:t>
    </dgm:pt>
    <dgm:pt modelId="{A933DCE2-AEDE-40E5-9CDF-65E7576782C8}" type="parTrans" cxnId="{A947C527-5757-4DF4-8399-2E6AEDF8F476}">
      <dgm:prSet/>
      <dgm:spPr/>
      <dgm:t>
        <a:bodyPr/>
        <a:lstStyle/>
        <a:p>
          <a:pPr algn="l"/>
          <a:endParaRPr lang="tr-TR"/>
        </a:p>
      </dgm:t>
    </dgm:pt>
    <dgm:pt modelId="{677BBF06-61DA-423C-B066-02B0CDA56240}" type="sibTrans" cxnId="{A947C527-5757-4DF4-8399-2E6AEDF8F476}">
      <dgm:prSet/>
      <dgm:spPr/>
      <dgm:t>
        <a:bodyPr/>
        <a:lstStyle/>
        <a:p>
          <a:pPr algn="l"/>
          <a:endParaRPr lang="tr-TR"/>
        </a:p>
      </dgm:t>
    </dgm:pt>
    <dgm:pt modelId="{41DB1CCE-0619-4312-B36C-077C8AE74D94}">
      <dgm:prSet phldrT="[Metin]" custT="1"/>
      <dgm:spPr/>
      <dgm:t>
        <a:bodyPr/>
        <a:lstStyle/>
        <a:p>
          <a:pPr algn="l" rtl="0"/>
          <a:r>
            <a:rPr lang="tr-TR" sz="9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Kullanıcı taleplerine göre özelliklerle dizayn edilmiş arayüz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AB501FE8-9176-47F9-9D78-273FC6D26BB3}" type="parTrans" cxnId="{84F6C667-09DF-45D5-8D4C-739333AE8266}">
      <dgm:prSet/>
      <dgm:spPr/>
      <dgm:t>
        <a:bodyPr/>
        <a:lstStyle/>
        <a:p>
          <a:pPr algn="l"/>
          <a:endParaRPr lang="tr-TR"/>
        </a:p>
      </dgm:t>
    </dgm:pt>
    <dgm:pt modelId="{B3CA3986-2AC6-4E9B-B91F-432FFA393C1A}" type="sibTrans" cxnId="{84F6C667-09DF-45D5-8D4C-739333AE8266}">
      <dgm:prSet/>
      <dgm:spPr/>
      <dgm:t>
        <a:bodyPr/>
        <a:lstStyle/>
        <a:p>
          <a:pPr algn="l"/>
          <a:endParaRPr lang="tr-TR"/>
        </a:p>
      </dgm:t>
    </dgm:pt>
    <dgm:pt modelId="{099301F4-B79E-4FF0-9DEE-9FE0130FCA8D}">
      <dgm:prSet phldrT="[Metin]" custT="1"/>
      <dgm:spPr/>
      <dgm:t>
        <a:bodyPr/>
        <a:lstStyle/>
        <a:p>
          <a:pPr algn="l" rtl="0"/>
          <a:r>
            <a:rPr lang="tr-TR" sz="9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Analitik Araçlarımız (</a:t>
          </a:r>
          <a:r>
            <a:rPr lang="tr-TR" sz="900" dirty="0" err="1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Robo-Invest</a:t>
          </a:r>
          <a:r>
            <a:rPr lang="tr-TR" sz="9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 , </a:t>
          </a:r>
          <a:r>
            <a:rPr lang="tr-TR" sz="900" dirty="0" err="1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InvesTrade</a:t>
          </a:r>
          <a:r>
            <a:rPr lang="tr-TR" sz="9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)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E2253D50-3A7D-46E1-8A92-8D97FF249B2D}" type="parTrans" cxnId="{EF3289A0-CB6D-4A94-960B-97CA0179FE47}">
      <dgm:prSet/>
      <dgm:spPr/>
      <dgm:t>
        <a:bodyPr/>
        <a:lstStyle/>
        <a:p>
          <a:pPr algn="l"/>
          <a:endParaRPr lang="tr-TR"/>
        </a:p>
      </dgm:t>
    </dgm:pt>
    <dgm:pt modelId="{742D9B87-4A89-46D9-86C4-BDAC5A18C2D9}" type="sibTrans" cxnId="{EF3289A0-CB6D-4A94-960B-97CA0179FE47}">
      <dgm:prSet/>
      <dgm:spPr/>
      <dgm:t>
        <a:bodyPr/>
        <a:lstStyle/>
        <a:p>
          <a:pPr algn="l"/>
          <a:endParaRPr lang="tr-TR"/>
        </a:p>
      </dgm:t>
    </dgm:pt>
    <dgm:pt modelId="{A1B59848-9D16-4D0B-96DD-82CC782511E9}">
      <dgm:prSet phldrT="[Metin]" custT="1"/>
      <dgm:spPr>
        <a:solidFill>
          <a:srgbClr val="C00000"/>
        </a:solidFill>
      </dgm:spPr>
      <dgm:t>
        <a:bodyPr/>
        <a:lstStyle/>
        <a:p>
          <a:pPr algn="l"/>
          <a:r>
            <a:rPr lang="tr-TR" sz="1100" b="1" dirty="0">
              <a:latin typeface="Product Sans" pitchFamily="34" charset="0"/>
            </a:rPr>
            <a:t>Geliştirilebilir Yönler</a:t>
          </a:r>
        </a:p>
      </dgm:t>
    </dgm:pt>
    <dgm:pt modelId="{9FB33CF0-412A-4E25-9E5D-63B370D739C5}" type="parTrans" cxnId="{722CE4A3-805E-4930-82A6-BD555EC1181C}">
      <dgm:prSet/>
      <dgm:spPr/>
      <dgm:t>
        <a:bodyPr/>
        <a:lstStyle/>
        <a:p>
          <a:pPr algn="l"/>
          <a:endParaRPr lang="tr-TR"/>
        </a:p>
      </dgm:t>
    </dgm:pt>
    <dgm:pt modelId="{52A68950-98AA-41C3-8F6C-8EFDC184C138}" type="sibTrans" cxnId="{722CE4A3-805E-4930-82A6-BD555EC1181C}">
      <dgm:prSet/>
      <dgm:spPr/>
      <dgm:t>
        <a:bodyPr/>
        <a:lstStyle/>
        <a:p>
          <a:pPr algn="l"/>
          <a:endParaRPr lang="tr-TR"/>
        </a:p>
      </dgm:t>
    </dgm:pt>
    <dgm:pt modelId="{573F068D-3F4A-42CF-AA17-4B4650E43D90}">
      <dgm:prSet phldrT="[Metin]" custT="1"/>
      <dgm:spPr>
        <a:solidFill>
          <a:srgbClr val="339966"/>
        </a:solidFill>
      </dgm:spPr>
      <dgm:t>
        <a:bodyPr/>
        <a:lstStyle/>
        <a:p>
          <a:pPr algn="l" rtl="0"/>
          <a:r>
            <a:rPr lang="tr-TR" sz="900" dirty="0"/>
            <a:t>Güçlü ve büyük yatırım bankalarının benzer platformlar geliştirmesi. 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99CC803F-8300-4EBE-BB29-EE790704FF77}" type="parTrans" cxnId="{B079FA36-6A5E-407A-B9E9-664EB17E293C}">
      <dgm:prSet/>
      <dgm:spPr/>
      <dgm:t>
        <a:bodyPr/>
        <a:lstStyle/>
        <a:p>
          <a:pPr algn="l"/>
          <a:endParaRPr lang="tr-TR"/>
        </a:p>
      </dgm:t>
    </dgm:pt>
    <dgm:pt modelId="{73414D67-6AF2-4796-8332-F6B24DBEDDD3}" type="sibTrans" cxnId="{B079FA36-6A5E-407A-B9E9-664EB17E293C}">
      <dgm:prSet/>
      <dgm:spPr/>
      <dgm:t>
        <a:bodyPr/>
        <a:lstStyle/>
        <a:p>
          <a:pPr algn="l"/>
          <a:endParaRPr lang="tr-TR"/>
        </a:p>
      </dgm:t>
    </dgm:pt>
    <dgm:pt modelId="{73E4CC4C-5AC1-449F-8B40-E4927B32939B}">
      <dgm:prSet phldrT="[Metin]" custT="1"/>
      <dgm:spPr>
        <a:solidFill>
          <a:srgbClr val="339966"/>
        </a:solidFill>
      </dgm:spPr>
      <dgm:t>
        <a:bodyPr/>
        <a:lstStyle/>
        <a:p>
          <a:pPr algn="l" rtl="0"/>
          <a:r>
            <a:rPr lang="tr-TR" sz="900" dirty="0"/>
            <a:t>Dijital dönüşüm sürecinde hızla artan siber saldırılar.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A9342B57-D53E-4AB2-AC6C-C14521AFB8AE}" type="parTrans" cxnId="{71F99897-AEA3-4CAE-AAFD-10587465C95B}">
      <dgm:prSet/>
      <dgm:spPr/>
      <dgm:t>
        <a:bodyPr/>
        <a:lstStyle/>
        <a:p>
          <a:pPr algn="l"/>
          <a:endParaRPr lang="tr-TR"/>
        </a:p>
      </dgm:t>
    </dgm:pt>
    <dgm:pt modelId="{3FEE6B27-D3AF-4211-B468-129CDA3157D6}" type="sibTrans" cxnId="{71F99897-AEA3-4CAE-AAFD-10587465C95B}">
      <dgm:prSet/>
      <dgm:spPr/>
      <dgm:t>
        <a:bodyPr/>
        <a:lstStyle/>
        <a:p>
          <a:pPr algn="l"/>
          <a:endParaRPr lang="tr-TR"/>
        </a:p>
      </dgm:t>
    </dgm:pt>
    <dgm:pt modelId="{D24FD05E-B5DA-4996-A109-D7E3D22410A1}">
      <dgm:prSet phldrT="[Metin]" custT="1"/>
      <dgm:spPr>
        <a:solidFill>
          <a:srgbClr val="339966"/>
        </a:solidFill>
      </dgm:spPr>
      <dgm:t>
        <a:bodyPr/>
        <a:lstStyle/>
        <a:p>
          <a:pPr algn="l"/>
          <a:r>
            <a:rPr lang="tr-TR" sz="1100" b="1" dirty="0">
              <a:latin typeface="Product Sans" pitchFamily="34" charset="0"/>
            </a:rPr>
            <a:t>Tehditler</a:t>
          </a:r>
        </a:p>
      </dgm:t>
    </dgm:pt>
    <dgm:pt modelId="{A3A13966-B3AD-4980-9BC1-7F15B973EF40}" type="parTrans" cxnId="{0FFC3700-83A7-428D-B686-3988C652AD74}">
      <dgm:prSet/>
      <dgm:spPr/>
      <dgm:t>
        <a:bodyPr/>
        <a:lstStyle/>
        <a:p>
          <a:pPr algn="l"/>
          <a:endParaRPr lang="tr-TR"/>
        </a:p>
      </dgm:t>
    </dgm:pt>
    <dgm:pt modelId="{D9D1B31A-6B7E-4A45-A0A5-1A038EA1070B}" type="sibTrans" cxnId="{0FFC3700-83A7-428D-B686-3988C652AD74}">
      <dgm:prSet/>
      <dgm:spPr/>
      <dgm:t>
        <a:bodyPr/>
        <a:lstStyle/>
        <a:p>
          <a:pPr algn="l"/>
          <a:endParaRPr lang="tr-TR"/>
        </a:p>
      </dgm:t>
    </dgm:pt>
    <dgm:pt modelId="{AD3A8FFA-EBE2-4FDE-AC91-D740512669FC}">
      <dgm:prSet phldrT="[Metin]" custT="1"/>
      <dgm:spPr>
        <a:solidFill>
          <a:srgbClr val="FFC000"/>
        </a:solidFill>
      </dgm:spPr>
      <dgm:t>
        <a:bodyPr/>
        <a:lstStyle/>
        <a:p>
          <a:pPr algn="l"/>
          <a:r>
            <a:rPr lang="tr-TR" sz="1100" b="1" dirty="0">
              <a:latin typeface="Product Sans" pitchFamily="34" charset="0"/>
            </a:rPr>
            <a:t>Fırsatlar</a:t>
          </a:r>
        </a:p>
      </dgm:t>
    </dgm:pt>
    <dgm:pt modelId="{55FC8C94-76E9-4E63-B314-BDBE37FC1542}" type="parTrans" cxnId="{47E651AF-C8F7-4ABE-B29F-7843A730C35E}">
      <dgm:prSet/>
      <dgm:spPr/>
      <dgm:t>
        <a:bodyPr/>
        <a:lstStyle/>
        <a:p>
          <a:pPr algn="l"/>
          <a:endParaRPr lang="tr-TR"/>
        </a:p>
      </dgm:t>
    </dgm:pt>
    <dgm:pt modelId="{3DFEA976-4FC2-4F94-960E-655BC4A835CD}" type="sibTrans" cxnId="{47E651AF-C8F7-4ABE-B29F-7843A730C35E}">
      <dgm:prSet/>
      <dgm:spPr/>
      <dgm:t>
        <a:bodyPr/>
        <a:lstStyle/>
        <a:p>
          <a:pPr algn="l"/>
          <a:endParaRPr lang="tr-TR"/>
        </a:p>
      </dgm:t>
    </dgm:pt>
    <dgm:pt modelId="{453D035C-871A-4ADD-8B9C-07D811B1E131}">
      <dgm:prSet phldrT="[Metin]" custT="1"/>
      <dgm:spPr>
        <a:solidFill>
          <a:srgbClr val="FFC000"/>
        </a:solidFill>
      </dgm:spPr>
      <dgm:t>
        <a:bodyPr/>
        <a:lstStyle/>
        <a:p>
          <a:pPr algn="l" rtl="0"/>
          <a:r>
            <a:rPr lang="tr-TR" sz="900" dirty="0"/>
            <a:t>Dijital dönüşüm süreçleri ve </a:t>
          </a:r>
          <a:r>
            <a:rPr lang="tr-TR" sz="900" dirty="0" err="1"/>
            <a:t>pandemi</a:t>
          </a:r>
          <a:r>
            <a:rPr lang="tr-TR" sz="900" dirty="0"/>
            <a:t> döneminde yatırım bankacılığı alanında da mobil uygulamalara artan talep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E9B41663-C752-4475-9A7E-CD4700320F66}" type="parTrans" cxnId="{16BF6A81-11D0-419D-9CF7-EC30A88711C1}">
      <dgm:prSet/>
      <dgm:spPr/>
      <dgm:t>
        <a:bodyPr/>
        <a:lstStyle/>
        <a:p>
          <a:endParaRPr lang="tr-TR"/>
        </a:p>
      </dgm:t>
    </dgm:pt>
    <dgm:pt modelId="{E45D0567-3746-44D9-9EB0-C06A24A37B36}" type="sibTrans" cxnId="{16BF6A81-11D0-419D-9CF7-EC30A88711C1}">
      <dgm:prSet/>
      <dgm:spPr/>
      <dgm:t>
        <a:bodyPr/>
        <a:lstStyle/>
        <a:p>
          <a:endParaRPr lang="tr-TR"/>
        </a:p>
      </dgm:t>
    </dgm:pt>
    <dgm:pt modelId="{34C0078A-459F-4147-97EF-427581B635F6}">
      <dgm:prSet phldrT="[Metin]" custT="1"/>
      <dgm:spPr>
        <a:solidFill>
          <a:srgbClr val="FFC000"/>
        </a:solidFill>
      </dgm:spPr>
      <dgm:t>
        <a:bodyPr/>
        <a:lstStyle/>
        <a:p>
          <a:pPr algn="l" rtl="0"/>
          <a:r>
            <a:rPr lang="tr-TR" sz="900" dirty="0"/>
            <a:t>Kolay yatırım hesabı açılamaması ve yüksek komisyonlar nedeniyle yatırım uygulaması kullanmaya ancak sıcak bakan genç kitle.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339AF07E-1C5F-4F47-BD04-E08A9118F8BC}" type="parTrans" cxnId="{F8AF3EAA-823A-43D6-AB66-9D345F8636C5}">
      <dgm:prSet/>
      <dgm:spPr/>
      <dgm:t>
        <a:bodyPr/>
        <a:lstStyle/>
        <a:p>
          <a:endParaRPr lang="tr-TR"/>
        </a:p>
      </dgm:t>
    </dgm:pt>
    <dgm:pt modelId="{E73BC8D3-02E3-4D8F-B2CB-921827A20E54}" type="sibTrans" cxnId="{F8AF3EAA-823A-43D6-AB66-9D345F8636C5}">
      <dgm:prSet/>
      <dgm:spPr/>
      <dgm:t>
        <a:bodyPr/>
        <a:lstStyle/>
        <a:p>
          <a:endParaRPr lang="tr-TR"/>
        </a:p>
      </dgm:t>
    </dgm:pt>
    <dgm:pt modelId="{F9BB0B64-041E-4E4B-BD10-231B3A7D7AEC}">
      <dgm:prSet phldrT="[Metin]" custT="1"/>
      <dgm:spPr>
        <a:solidFill>
          <a:srgbClr val="339966"/>
        </a:solidFill>
      </dgm:spPr>
      <dgm:t>
        <a:bodyPr/>
        <a:lstStyle/>
        <a:p>
          <a:pPr algn="l" rtl="0"/>
          <a:r>
            <a:rPr lang="tr-TR" sz="900" dirty="0"/>
            <a:t>Hızla artan </a:t>
          </a:r>
          <a:r>
            <a:rPr lang="tr-TR" sz="900" dirty="0" err="1"/>
            <a:t>Fintech</a:t>
          </a:r>
          <a:r>
            <a:rPr lang="tr-TR" sz="900" dirty="0"/>
            <a:t> yatırımlarıyla benzer uygulamaların çoğalması.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CFD34242-0CFF-40E7-AE13-9628E3FD1E37}" type="parTrans" cxnId="{014CF5F8-0E8B-480A-BC0E-E228E928DB35}">
      <dgm:prSet/>
      <dgm:spPr/>
      <dgm:t>
        <a:bodyPr/>
        <a:lstStyle/>
        <a:p>
          <a:endParaRPr lang="tr-TR"/>
        </a:p>
      </dgm:t>
    </dgm:pt>
    <dgm:pt modelId="{A65F5FA6-106A-49CD-A78E-79886EC4514F}" type="sibTrans" cxnId="{014CF5F8-0E8B-480A-BC0E-E228E928DB35}">
      <dgm:prSet/>
      <dgm:spPr/>
      <dgm:t>
        <a:bodyPr/>
        <a:lstStyle/>
        <a:p>
          <a:endParaRPr lang="tr-TR"/>
        </a:p>
      </dgm:t>
    </dgm:pt>
    <dgm:pt modelId="{1C6812BE-2821-E84E-84BF-DEFFD253A11A}">
      <dgm:prSet phldrT="[Metin]" custT="1"/>
      <dgm:spPr>
        <a:solidFill>
          <a:srgbClr val="C00000"/>
        </a:solidFill>
      </dgm:spPr>
      <dgm:t>
        <a:bodyPr/>
        <a:lstStyle/>
        <a:p>
          <a:pPr algn="l" rtl="0"/>
          <a:r>
            <a:rPr lang="tr-TR" sz="900" dirty="0"/>
            <a:t>Risk profili ve portföy dağılım önerileri belirlemede yapay zeka kullanımı daha gelişmiş analitik araçlarla </a:t>
          </a:r>
          <a:r>
            <a:rPr lang="tr-TR" sz="900" dirty="0" err="1"/>
            <a:t>algo-trading</a:t>
          </a:r>
          <a:r>
            <a:rPr lang="tr-TR" sz="900" dirty="0"/>
            <a:t> modellerimizi zenginleştirmek.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AC76C2F0-7C58-794B-AC89-7D2C0D46F662}" type="parTrans" cxnId="{CF6B9E89-3BB3-6549-ACA5-3BFFCCB1802A}">
      <dgm:prSet/>
      <dgm:spPr/>
      <dgm:t>
        <a:bodyPr/>
        <a:lstStyle/>
        <a:p>
          <a:endParaRPr lang="tr-TR"/>
        </a:p>
      </dgm:t>
    </dgm:pt>
    <dgm:pt modelId="{AE378A44-49F5-BA42-8561-2ADF07888D96}" type="sibTrans" cxnId="{CF6B9E89-3BB3-6549-ACA5-3BFFCCB1802A}">
      <dgm:prSet/>
      <dgm:spPr/>
      <dgm:t>
        <a:bodyPr/>
        <a:lstStyle/>
        <a:p>
          <a:endParaRPr lang="tr-TR"/>
        </a:p>
      </dgm:t>
    </dgm:pt>
    <dgm:pt modelId="{0AE8BEEE-5D0C-0648-801C-0C766E41721D}">
      <dgm:prSet phldrT="[Metin]" custT="1"/>
      <dgm:spPr/>
      <dgm:t>
        <a:bodyPr/>
        <a:lstStyle/>
        <a:p>
          <a:pPr algn="l" rtl="0"/>
          <a:r>
            <a:rPr lang="tr-TR" sz="900" dirty="0"/>
            <a:t>INTER-API entegrasyonlarıyla tüm data sağlayıcılara haber ve piyasa platformlarına yatırım bankalarına erişim</a:t>
          </a:r>
          <a:r>
            <a:rPr lang="tr-TR" sz="9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 </a:t>
          </a:r>
          <a:endParaRPr lang="tr-TR" sz="900" dirty="0">
            <a:solidFill>
              <a:schemeClr val="bg1"/>
            </a:solidFill>
            <a:latin typeface="Product Sans" pitchFamily="34" charset="0"/>
          </a:endParaRPr>
        </a:p>
      </dgm:t>
    </dgm:pt>
    <dgm:pt modelId="{9F10AAC6-39BC-A94A-AB4A-2B1C3196E056}" type="parTrans" cxnId="{15BD06FB-908F-B643-A51C-BD52B5300C35}">
      <dgm:prSet/>
      <dgm:spPr/>
      <dgm:t>
        <a:bodyPr/>
        <a:lstStyle/>
        <a:p>
          <a:endParaRPr lang="tr-TR"/>
        </a:p>
      </dgm:t>
    </dgm:pt>
    <dgm:pt modelId="{61EC62D2-1573-5645-8023-58F54BEC5C31}" type="sibTrans" cxnId="{15BD06FB-908F-B643-A51C-BD52B5300C35}">
      <dgm:prSet/>
      <dgm:spPr/>
      <dgm:t>
        <a:bodyPr/>
        <a:lstStyle/>
        <a:p>
          <a:endParaRPr lang="tr-TR"/>
        </a:p>
      </dgm:t>
    </dgm:pt>
    <dgm:pt modelId="{BE2CEA28-3304-E443-9673-A06F23451F20}">
      <dgm:prSet/>
      <dgm:spPr/>
      <dgm:t>
        <a:bodyPr/>
        <a:lstStyle/>
        <a:p>
          <a:endParaRPr lang="tr-TR" sz="800" dirty="0"/>
        </a:p>
      </dgm:t>
    </dgm:pt>
    <dgm:pt modelId="{D716E1DC-E190-BD4D-B5AA-A40400D27FB9}" type="parTrans" cxnId="{E8CF0032-4905-B142-B9A6-B6C5B39C49E6}">
      <dgm:prSet/>
      <dgm:spPr/>
      <dgm:t>
        <a:bodyPr/>
        <a:lstStyle/>
        <a:p>
          <a:endParaRPr lang="tr-TR"/>
        </a:p>
      </dgm:t>
    </dgm:pt>
    <dgm:pt modelId="{1E12256A-20A0-DF4B-A121-F484BCAB6E18}" type="sibTrans" cxnId="{E8CF0032-4905-B142-B9A6-B6C5B39C49E6}">
      <dgm:prSet/>
      <dgm:spPr/>
      <dgm:t>
        <a:bodyPr/>
        <a:lstStyle/>
        <a:p>
          <a:endParaRPr lang="tr-TR"/>
        </a:p>
      </dgm:t>
    </dgm:pt>
    <dgm:pt modelId="{BB0DE3DC-41B7-486D-93AA-31A326963B6E}" type="pres">
      <dgm:prSet presAssocID="{B47CB7D2-6D32-4B5C-8078-E59D8AFE7306}" presName="linearFlow" presStyleCnt="0">
        <dgm:presLayoutVars>
          <dgm:dir/>
          <dgm:resizeHandles val="exact"/>
        </dgm:presLayoutVars>
      </dgm:prSet>
      <dgm:spPr/>
    </dgm:pt>
    <dgm:pt modelId="{5DD0608C-9E9A-471C-B9E1-6DAE3758A6A4}" type="pres">
      <dgm:prSet presAssocID="{C83B790E-CECB-4AB1-8299-32E5B08CC3DD}" presName="composite" presStyleCnt="0"/>
      <dgm:spPr/>
    </dgm:pt>
    <dgm:pt modelId="{F1C46C13-7AEF-4FEC-AD8C-AFA9C6DC5D23}" type="pres">
      <dgm:prSet presAssocID="{C83B790E-CECB-4AB1-8299-32E5B08CC3DD}" presName="imgShp" presStyleLbl="fgImgPlace1" presStyleIdx="0" presStyleCnt="4" custScaleY="1021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840EA00A-67EB-4206-AE9C-DFCA707DDB50}" type="pres">
      <dgm:prSet presAssocID="{C83B790E-CECB-4AB1-8299-32E5B08CC3DD}" presName="txShp" presStyleLbl="node1" presStyleIdx="0" presStyleCnt="4" custScaleX="99826">
        <dgm:presLayoutVars>
          <dgm:bulletEnabled val="1"/>
        </dgm:presLayoutVars>
      </dgm:prSet>
      <dgm:spPr/>
    </dgm:pt>
    <dgm:pt modelId="{A25B827A-74CC-4F60-8AA4-9B79C1890370}" type="pres">
      <dgm:prSet presAssocID="{677BBF06-61DA-423C-B066-02B0CDA56240}" presName="spacing" presStyleCnt="0"/>
      <dgm:spPr/>
    </dgm:pt>
    <dgm:pt modelId="{9611ADE0-639D-4564-9831-660C80E7BF50}" type="pres">
      <dgm:prSet presAssocID="{A1B59848-9D16-4D0B-96DD-82CC782511E9}" presName="composite" presStyleCnt="0"/>
      <dgm:spPr/>
    </dgm:pt>
    <dgm:pt modelId="{DE3654F8-A2BF-4000-BDD9-CDF01B0A9732}" type="pres">
      <dgm:prSet presAssocID="{A1B59848-9D16-4D0B-96DD-82CC782511E9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9CA71C-54F8-44BA-8C93-13E0240F2582}" type="pres">
      <dgm:prSet presAssocID="{A1B59848-9D16-4D0B-96DD-82CC782511E9}" presName="txShp" presStyleLbl="node1" presStyleIdx="1" presStyleCnt="4">
        <dgm:presLayoutVars>
          <dgm:bulletEnabled val="1"/>
        </dgm:presLayoutVars>
      </dgm:prSet>
      <dgm:spPr/>
    </dgm:pt>
    <dgm:pt modelId="{A1563252-ED2D-489E-9634-19848E30A4D7}" type="pres">
      <dgm:prSet presAssocID="{52A68950-98AA-41C3-8F6C-8EFDC184C138}" presName="spacing" presStyleCnt="0"/>
      <dgm:spPr/>
    </dgm:pt>
    <dgm:pt modelId="{44019F91-3368-4B14-A83A-4CF6F6AEC4E4}" type="pres">
      <dgm:prSet presAssocID="{AD3A8FFA-EBE2-4FDE-AC91-D740512669FC}" presName="composite" presStyleCnt="0"/>
      <dgm:spPr/>
    </dgm:pt>
    <dgm:pt modelId="{19474F61-A0D9-45FE-913A-61567565FA0A}" type="pres">
      <dgm:prSet presAssocID="{AD3A8FFA-EBE2-4FDE-AC91-D740512669FC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960FF6-C653-4E7C-9069-086ADD613F8C}" type="pres">
      <dgm:prSet presAssocID="{AD3A8FFA-EBE2-4FDE-AC91-D740512669FC}" presName="txShp" presStyleLbl="node1" presStyleIdx="2" presStyleCnt="4">
        <dgm:presLayoutVars>
          <dgm:bulletEnabled val="1"/>
        </dgm:presLayoutVars>
      </dgm:prSet>
      <dgm:spPr/>
    </dgm:pt>
    <dgm:pt modelId="{2250AE62-6AEE-4450-9D00-C2774397616C}" type="pres">
      <dgm:prSet presAssocID="{3DFEA976-4FC2-4F94-960E-655BC4A835CD}" presName="spacing" presStyleCnt="0"/>
      <dgm:spPr/>
    </dgm:pt>
    <dgm:pt modelId="{6CDE87F0-45EF-436E-A6AE-135647469924}" type="pres">
      <dgm:prSet presAssocID="{D24FD05E-B5DA-4996-A109-D7E3D22410A1}" presName="composite" presStyleCnt="0"/>
      <dgm:spPr/>
    </dgm:pt>
    <dgm:pt modelId="{5F28788D-BB32-4612-90E0-2BBDE87128BF}" type="pres">
      <dgm:prSet presAssocID="{D24FD05E-B5DA-4996-A109-D7E3D22410A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4D3AF2F-E850-4450-9ACF-4A2BA33AB165}" type="pres">
      <dgm:prSet presAssocID="{D24FD05E-B5DA-4996-A109-D7E3D22410A1}" presName="txShp" presStyleLbl="node1" presStyleIdx="3" presStyleCnt="4" custLinFactNeighborX="-1587" custLinFactNeighborY="838">
        <dgm:presLayoutVars>
          <dgm:bulletEnabled val="1"/>
        </dgm:presLayoutVars>
      </dgm:prSet>
      <dgm:spPr/>
    </dgm:pt>
  </dgm:ptLst>
  <dgm:cxnLst>
    <dgm:cxn modelId="{0FFC3700-83A7-428D-B686-3988C652AD74}" srcId="{B47CB7D2-6D32-4B5C-8078-E59D8AFE7306}" destId="{D24FD05E-B5DA-4996-A109-D7E3D22410A1}" srcOrd="3" destOrd="0" parTransId="{A3A13966-B3AD-4980-9BC1-7F15B973EF40}" sibTransId="{D9D1B31A-6B7E-4A45-A0A5-1A038EA1070B}"/>
    <dgm:cxn modelId="{4640CA03-932F-4FAF-9E51-E5F7CCC47BD9}" type="presOf" srcId="{73E4CC4C-5AC1-449F-8B40-E4927B32939B}" destId="{14D3AF2F-E850-4450-9ACF-4A2BA33AB165}" srcOrd="0" destOrd="2" presId="urn:microsoft.com/office/officeart/2005/8/layout/vList3"/>
    <dgm:cxn modelId="{02892A05-8D92-AD4D-8713-1EF98FE202FF}" type="presOf" srcId="{1C6812BE-2821-E84E-84BF-DEFFD253A11A}" destId="{AE9CA71C-54F8-44BA-8C93-13E0240F2582}" srcOrd="0" destOrd="1" presId="urn:microsoft.com/office/officeart/2005/8/layout/vList3"/>
    <dgm:cxn modelId="{4929301B-FD8D-431E-8AC6-ACA0A609D394}" type="presOf" srcId="{D24FD05E-B5DA-4996-A109-D7E3D22410A1}" destId="{14D3AF2F-E850-4450-9ACF-4A2BA33AB165}" srcOrd="0" destOrd="0" presId="urn:microsoft.com/office/officeart/2005/8/layout/vList3"/>
    <dgm:cxn modelId="{A947C527-5757-4DF4-8399-2E6AEDF8F476}" srcId="{B47CB7D2-6D32-4B5C-8078-E59D8AFE7306}" destId="{C83B790E-CECB-4AB1-8299-32E5B08CC3DD}" srcOrd="0" destOrd="0" parTransId="{A933DCE2-AEDE-40E5-9CDF-65E7576782C8}" sibTransId="{677BBF06-61DA-423C-B066-02B0CDA56240}"/>
    <dgm:cxn modelId="{E8CF0032-4905-B142-B9A6-B6C5B39C49E6}" srcId="{D24FD05E-B5DA-4996-A109-D7E3D22410A1}" destId="{BE2CEA28-3304-E443-9673-A06F23451F20}" srcOrd="3" destOrd="0" parTransId="{D716E1DC-E190-BD4D-B5AA-A40400D27FB9}" sibTransId="{1E12256A-20A0-DF4B-A121-F484BCAB6E18}"/>
    <dgm:cxn modelId="{B079FA36-6A5E-407A-B9E9-664EB17E293C}" srcId="{D24FD05E-B5DA-4996-A109-D7E3D22410A1}" destId="{573F068D-3F4A-42CF-AA17-4B4650E43D90}" srcOrd="0" destOrd="0" parTransId="{99CC803F-8300-4EBE-BB29-EE790704FF77}" sibTransId="{73414D67-6AF2-4796-8332-F6B24DBEDDD3}"/>
    <dgm:cxn modelId="{117FE53B-59AB-4113-8FF2-B3E689E8932C}" type="presOf" srcId="{34C0078A-459F-4147-97EF-427581B635F6}" destId="{1A960FF6-C653-4E7C-9069-086ADD613F8C}" srcOrd="0" destOrd="1" presId="urn:microsoft.com/office/officeart/2005/8/layout/vList3"/>
    <dgm:cxn modelId="{BBC92E42-DFDB-BD4A-9F52-4C2644D836C7}" type="presOf" srcId="{BE2CEA28-3304-E443-9673-A06F23451F20}" destId="{14D3AF2F-E850-4450-9ACF-4A2BA33AB165}" srcOrd="0" destOrd="4" presId="urn:microsoft.com/office/officeart/2005/8/layout/vList3"/>
    <dgm:cxn modelId="{8C666D45-7C3B-4547-931E-A98AAD72B19A}" type="presOf" srcId="{41DB1CCE-0619-4312-B36C-077C8AE74D94}" destId="{840EA00A-67EB-4206-AE9C-DFCA707DDB50}" srcOrd="0" destOrd="1" presId="urn:microsoft.com/office/officeart/2005/8/layout/vList3"/>
    <dgm:cxn modelId="{393B735A-5417-4A06-BD6B-AE3B1FA82C9A}" type="presOf" srcId="{C83B790E-CECB-4AB1-8299-32E5B08CC3DD}" destId="{840EA00A-67EB-4206-AE9C-DFCA707DDB50}" srcOrd="0" destOrd="0" presId="urn:microsoft.com/office/officeart/2005/8/layout/vList3"/>
    <dgm:cxn modelId="{84F6C667-09DF-45D5-8D4C-739333AE8266}" srcId="{C83B790E-CECB-4AB1-8299-32E5B08CC3DD}" destId="{41DB1CCE-0619-4312-B36C-077C8AE74D94}" srcOrd="0" destOrd="0" parTransId="{AB501FE8-9176-47F9-9D78-273FC6D26BB3}" sibTransId="{B3CA3986-2AC6-4E9B-B91F-432FFA393C1A}"/>
    <dgm:cxn modelId="{72B45075-0566-4331-AE80-771FC94342E5}" type="presOf" srcId="{AD3A8FFA-EBE2-4FDE-AC91-D740512669FC}" destId="{1A960FF6-C653-4E7C-9069-086ADD613F8C}" srcOrd="0" destOrd="0" presId="urn:microsoft.com/office/officeart/2005/8/layout/vList3"/>
    <dgm:cxn modelId="{16BF6A81-11D0-419D-9CF7-EC30A88711C1}" srcId="{AD3A8FFA-EBE2-4FDE-AC91-D740512669FC}" destId="{453D035C-871A-4ADD-8B9C-07D811B1E131}" srcOrd="1" destOrd="0" parTransId="{E9B41663-C752-4475-9A7E-CD4700320F66}" sibTransId="{E45D0567-3746-44D9-9EB0-C06A24A37B36}"/>
    <dgm:cxn modelId="{CF6B9E89-3BB3-6549-ACA5-3BFFCCB1802A}" srcId="{A1B59848-9D16-4D0B-96DD-82CC782511E9}" destId="{1C6812BE-2821-E84E-84BF-DEFFD253A11A}" srcOrd="0" destOrd="0" parTransId="{AC76C2F0-7C58-794B-AC89-7D2C0D46F662}" sibTransId="{AE378A44-49F5-BA42-8561-2ADF07888D96}"/>
    <dgm:cxn modelId="{55FE888A-61A9-44B8-84F2-7C944740C57B}" type="presOf" srcId="{573F068D-3F4A-42CF-AA17-4B4650E43D90}" destId="{14D3AF2F-E850-4450-9ACF-4A2BA33AB165}" srcOrd="0" destOrd="1" presId="urn:microsoft.com/office/officeart/2005/8/layout/vList3"/>
    <dgm:cxn modelId="{03F9348B-01B9-45B2-A71B-B95A702093ED}" type="presOf" srcId="{453D035C-871A-4ADD-8B9C-07D811B1E131}" destId="{1A960FF6-C653-4E7C-9069-086ADD613F8C}" srcOrd="0" destOrd="2" presId="urn:microsoft.com/office/officeart/2005/8/layout/vList3"/>
    <dgm:cxn modelId="{71F99897-AEA3-4CAE-AAFD-10587465C95B}" srcId="{D24FD05E-B5DA-4996-A109-D7E3D22410A1}" destId="{73E4CC4C-5AC1-449F-8B40-E4927B32939B}" srcOrd="1" destOrd="0" parTransId="{A9342B57-D53E-4AB2-AC6C-C14521AFB8AE}" sibTransId="{3FEE6B27-D3AF-4211-B468-129CDA3157D6}"/>
    <dgm:cxn modelId="{EF3289A0-CB6D-4A94-960B-97CA0179FE47}" srcId="{C83B790E-CECB-4AB1-8299-32E5B08CC3DD}" destId="{099301F4-B79E-4FF0-9DEE-9FE0130FCA8D}" srcOrd="1" destOrd="0" parTransId="{E2253D50-3A7D-46E1-8A92-8D97FF249B2D}" sibTransId="{742D9B87-4A89-46D9-86C4-BDAC5A18C2D9}"/>
    <dgm:cxn modelId="{722CE4A3-805E-4930-82A6-BD555EC1181C}" srcId="{B47CB7D2-6D32-4B5C-8078-E59D8AFE7306}" destId="{A1B59848-9D16-4D0B-96DD-82CC782511E9}" srcOrd="1" destOrd="0" parTransId="{9FB33CF0-412A-4E25-9E5D-63B370D739C5}" sibTransId="{52A68950-98AA-41C3-8F6C-8EFDC184C138}"/>
    <dgm:cxn modelId="{D0C3DCA8-51F6-4DBE-B56E-5B022333D062}" type="presOf" srcId="{B47CB7D2-6D32-4B5C-8078-E59D8AFE7306}" destId="{BB0DE3DC-41B7-486D-93AA-31A326963B6E}" srcOrd="0" destOrd="0" presId="urn:microsoft.com/office/officeart/2005/8/layout/vList3"/>
    <dgm:cxn modelId="{F8AF3EAA-823A-43D6-AB66-9D345F8636C5}" srcId="{AD3A8FFA-EBE2-4FDE-AC91-D740512669FC}" destId="{34C0078A-459F-4147-97EF-427581B635F6}" srcOrd="0" destOrd="0" parTransId="{339AF07E-1C5F-4F47-BD04-E08A9118F8BC}" sibTransId="{E73BC8D3-02E3-4D8F-B2CB-921827A20E54}"/>
    <dgm:cxn modelId="{47E651AF-C8F7-4ABE-B29F-7843A730C35E}" srcId="{B47CB7D2-6D32-4B5C-8078-E59D8AFE7306}" destId="{AD3A8FFA-EBE2-4FDE-AC91-D740512669FC}" srcOrd="2" destOrd="0" parTransId="{55FC8C94-76E9-4E63-B314-BDBE37FC1542}" sibTransId="{3DFEA976-4FC2-4F94-960E-655BC4A835CD}"/>
    <dgm:cxn modelId="{B18DBDB5-87B9-E74B-86B3-718B407D1730}" type="presOf" srcId="{0AE8BEEE-5D0C-0648-801C-0C766E41721D}" destId="{840EA00A-67EB-4206-AE9C-DFCA707DDB50}" srcOrd="0" destOrd="3" presId="urn:microsoft.com/office/officeart/2005/8/layout/vList3"/>
    <dgm:cxn modelId="{581E51CD-9D00-4486-8D0A-1F98597D94C9}" type="presOf" srcId="{099301F4-B79E-4FF0-9DEE-9FE0130FCA8D}" destId="{840EA00A-67EB-4206-AE9C-DFCA707DDB50}" srcOrd="0" destOrd="2" presId="urn:microsoft.com/office/officeart/2005/8/layout/vList3"/>
    <dgm:cxn modelId="{96F027F4-249E-4017-B566-F17DBF9A3565}" type="presOf" srcId="{A1B59848-9D16-4D0B-96DD-82CC782511E9}" destId="{AE9CA71C-54F8-44BA-8C93-13E0240F2582}" srcOrd="0" destOrd="0" presId="urn:microsoft.com/office/officeart/2005/8/layout/vList3"/>
    <dgm:cxn modelId="{014CF5F8-0E8B-480A-BC0E-E228E928DB35}" srcId="{D24FD05E-B5DA-4996-A109-D7E3D22410A1}" destId="{F9BB0B64-041E-4E4B-BD10-231B3A7D7AEC}" srcOrd="2" destOrd="0" parTransId="{CFD34242-0CFF-40E7-AE13-9628E3FD1E37}" sibTransId="{A65F5FA6-106A-49CD-A78E-79886EC4514F}"/>
    <dgm:cxn modelId="{15BD06FB-908F-B643-A51C-BD52B5300C35}" srcId="{C83B790E-CECB-4AB1-8299-32E5B08CC3DD}" destId="{0AE8BEEE-5D0C-0648-801C-0C766E41721D}" srcOrd="2" destOrd="0" parTransId="{9F10AAC6-39BC-A94A-AB4A-2B1C3196E056}" sibTransId="{61EC62D2-1573-5645-8023-58F54BEC5C31}"/>
    <dgm:cxn modelId="{71914DFB-ADCD-40CE-8044-BB7B7DDB4DA2}" type="presOf" srcId="{F9BB0B64-041E-4E4B-BD10-231B3A7D7AEC}" destId="{14D3AF2F-E850-4450-9ACF-4A2BA33AB165}" srcOrd="0" destOrd="3" presId="urn:microsoft.com/office/officeart/2005/8/layout/vList3"/>
    <dgm:cxn modelId="{73D31A3C-661F-40A8-A450-E8E2456719EC}" type="presParOf" srcId="{BB0DE3DC-41B7-486D-93AA-31A326963B6E}" destId="{5DD0608C-9E9A-471C-B9E1-6DAE3758A6A4}" srcOrd="0" destOrd="0" presId="urn:microsoft.com/office/officeart/2005/8/layout/vList3"/>
    <dgm:cxn modelId="{37B1055F-7047-4234-93BD-4F40ABECC381}" type="presParOf" srcId="{5DD0608C-9E9A-471C-B9E1-6DAE3758A6A4}" destId="{F1C46C13-7AEF-4FEC-AD8C-AFA9C6DC5D23}" srcOrd="0" destOrd="0" presId="urn:microsoft.com/office/officeart/2005/8/layout/vList3"/>
    <dgm:cxn modelId="{91E099D3-FB51-4A57-AC7E-8FD3F9012903}" type="presParOf" srcId="{5DD0608C-9E9A-471C-B9E1-6DAE3758A6A4}" destId="{840EA00A-67EB-4206-AE9C-DFCA707DDB50}" srcOrd="1" destOrd="0" presId="urn:microsoft.com/office/officeart/2005/8/layout/vList3"/>
    <dgm:cxn modelId="{2118D65D-28AB-4328-B426-F2E1420C69E1}" type="presParOf" srcId="{BB0DE3DC-41B7-486D-93AA-31A326963B6E}" destId="{A25B827A-74CC-4F60-8AA4-9B79C1890370}" srcOrd="1" destOrd="0" presId="urn:microsoft.com/office/officeart/2005/8/layout/vList3"/>
    <dgm:cxn modelId="{C8D6B451-A38E-40AF-B7B5-2AA6500F91C7}" type="presParOf" srcId="{BB0DE3DC-41B7-486D-93AA-31A326963B6E}" destId="{9611ADE0-639D-4564-9831-660C80E7BF50}" srcOrd="2" destOrd="0" presId="urn:microsoft.com/office/officeart/2005/8/layout/vList3"/>
    <dgm:cxn modelId="{7996E29F-D8CC-4C58-BD80-1CE59A4806BB}" type="presParOf" srcId="{9611ADE0-639D-4564-9831-660C80E7BF50}" destId="{DE3654F8-A2BF-4000-BDD9-CDF01B0A9732}" srcOrd="0" destOrd="0" presId="urn:microsoft.com/office/officeart/2005/8/layout/vList3"/>
    <dgm:cxn modelId="{28D14B81-3455-4465-9F65-619C2C8F84B3}" type="presParOf" srcId="{9611ADE0-639D-4564-9831-660C80E7BF50}" destId="{AE9CA71C-54F8-44BA-8C93-13E0240F2582}" srcOrd="1" destOrd="0" presId="urn:microsoft.com/office/officeart/2005/8/layout/vList3"/>
    <dgm:cxn modelId="{B1F77FBB-C542-4DEC-9B21-9B06D9ED1FB3}" type="presParOf" srcId="{BB0DE3DC-41B7-486D-93AA-31A326963B6E}" destId="{A1563252-ED2D-489E-9634-19848E30A4D7}" srcOrd="3" destOrd="0" presId="urn:microsoft.com/office/officeart/2005/8/layout/vList3"/>
    <dgm:cxn modelId="{56ABC8B5-7EFB-4A15-ACD8-867BD7D277E4}" type="presParOf" srcId="{BB0DE3DC-41B7-486D-93AA-31A326963B6E}" destId="{44019F91-3368-4B14-A83A-4CF6F6AEC4E4}" srcOrd="4" destOrd="0" presId="urn:microsoft.com/office/officeart/2005/8/layout/vList3"/>
    <dgm:cxn modelId="{F6BA9FE1-C4AB-4B69-9906-15426D74FA4A}" type="presParOf" srcId="{44019F91-3368-4B14-A83A-4CF6F6AEC4E4}" destId="{19474F61-A0D9-45FE-913A-61567565FA0A}" srcOrd="0" destOrd="0" presId="urn:microsoft.com/office/officeart/2005/8/layout/vList3"/>
    <dgm:cxn modelId="{7F305E0A-BC2F-4811-8D8F-4A8A95E6CB4D}" type="presParOf" srcId="{44019F91-3368-4B14-A83A-4CF6F6AEC4E4}" destId="{1A960FF6-C653-4E7C-9069-086ADD613F8C}" srcOrd="1" destOrd="0" presId="urn:microsoft.com/office/officeart/2005/8/layout/vList3"/>
    <dgm:cxn modelId="{7408AD48-6325-4133-A5E2-E172BD33CAC9}" type="presParOf" srcId="{BB0DE3DC-41B7-486D-93AA-31A326963B6E}" destId="{2250AE62-6AEE-4450-9D00-C2774397616C}" srcOrd="5" destOrd="0" presId="urn:microsoft.com/office/officeart/2005/8/layout/vList3"/>
    <dgm:cxn modelId="{DEF8E1E8-5118-4A97-8F60-58E03A62ADE8}" type="presParOf" srcId="{BB0DE3DC-41B7-486D-93AA-31A326963B6E}" destId="{6CDE87F0-45EF-436E-A6AE-135647469924}" srcOrd="6" destOrd="0" presId="urn:microsoft.com/office/officeart/2005/8/layout/vList3"/>
    <dgm:cxn modelId="{601D475B-487F-4207-93EB-D5594BF5D747}" type="presParOf" srcId="{6CDE87F0-45EF-436E-A6AE-135647469924}" destId="{5F28788D-BB32-4612-90E0-2BBDE87128BF}" srcOrd="0" destOrd="0" presId="urn:microsoft.com/office/officeart/2005/8/layout/vList3"/>
    <dgm:cxn modelId="{6725A54F-EF80-47DF-B4AF-5DE36E9C7D23}" type="presParOf" srcId="{6CDE87F0-45EF-436E-A6AE-135647469924}" destId="{14D3AF2F-E850-4450-9ACF-4A2BA33AB1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7DF28-592E-440F-B9D4-9A90AD37A5FC}" type="doc">
      <dgm:prSet loTypeId="urn:microsoft.com/office/officeart/2005/8/layout/cycle8" loCatId="cycle" qsTypeId="urn:microsoft.com/office/officeart/2005/8/quickstyle/3d3" qsCatId="3D" csTypeId="urn:microsoft.com/office/officeart/2005/8/colors/colorful5" csCatId="colorful" phldr="1"/>
      <dgm:spPr/>
    </dgm:pt>
    <dgm:pt modelId="{FDFCB854-648E-404D-A2EF-2C7F9C5E3B03}">
      <dgm:prSet phldrT="[Metin]"/>
      <dgm:spPr/>
      <dgm:t>
        <a:bodyPr/>
        <a:lstStyle/>
        <a:p>
          <a:r>
            <a:rPr lang="tr-TR" dirty="0">
              <a:latin typeface="Product Sans" pitchFamily="34" charset="0"/>
            </a:rPr>
            <a:t>Premium servislerden üyelik gelirleri</a:t>
          </a:r>
        </a:p>
      </dgm:t>
    </dgm:pt>
    <dgm:pt modelId="{8EFA81ED-C98D-489F-9BE0-7A6DE723297E}" type="parTrans" cxnId="{B7F25F32-6FF2-4083-93C2-7F664F1E22D5}">
      <dgm:prSet/>
      <dgm:spPr/>
      <dgm:t>
        <a:bodyPr/>
        <a:lstStyle/>
        <a:p>
          <a:endParaRPr lang="tr-TR"/>
        </a:p>
      </dgm:t>
    </dgm:pt>
    <dgm:pt modelId="{5DB66936-20D5-4B78-9ABB-D380D6472195}" type="sibTrans" cxnId="{B7F25F32-6FF2-4083-93C2-7F664F1E22D5}">
      <dgm:prSet/>
      <dgm:spPr/>
      <dgm:t>
        <a:bodyPr/>
        <a:lstStyle/>
        <a:p>
          <a:endParaRPr lang="tr-TR"/>
        </a:p>
      </dgm:t>
    </dgm:pt>
    <dgm:pt modelId="{9734BD01-A02A-48A0-8D8D-32D3347037B0}">
      <dgm:prSet phldrT="[Metin]"/>
      <dgm:spPr/>
      <dgm:t>
        <a:bodyPr/>
        <a:lstStyle/>
        <a:p>
          <a:r>
            <a:rPr lang="tr-TR">
              <a:latin typeface="Product Sans" pitchFamily="34" charset="0"/>
              <a:ea typeface="Times New Roman"/>
              <a:cs typeface="Times New Roman"/>
              <a:sym typeface="Times New Roman"/>
            </a:rPr>
            <a:t>Reklam ve sponsorluk gelirleri, </a:t>
          </a:r>
          <a:endParaRPr lang="tr-TR" dirty="0">
            <a:latin typeface="Product Sans" pitchFamily="34" charset="0"/>
          </a:endParaRPr>
        </a:p>
      </dgm:t>
    </dgm:pt>
    <dgm:pt modelId="{D5825FA3-1274-4B7F-93CB-2AE8F34D9840}" type="parTrans" cxnId="{092518C0-5140-4EA7-9760-C51135FB2ADB}">
      <dgm:prSet/>
      <dgm:spPr/>
      <dgm:t>
        <a:bodyPr/>
        <a:lstStyle/>
        <a:p>
          <a:endParaRPr lang="tr-TR"/>
        </a:p>
      </dgm:t>
    </dgm:pt>
    <dgm:pt modelId="{5BB9A0A0-5B2E-4670-9231-EBF4839AD3E5}" type="sibTrans" cxnId="{092518C0-5140-4EA7-9760-C51135FB2ADB}">
      <dgm:prSet/>
      <dgm:spPr/>
      <dgm:t>
        <a:bodyPr/>
        <a:lstStyle/>
        <a:p>
          <a:endParaRPr lang="tr-TR"/>
        </a:p>
      </dgm:t>
    </dgm:pt>
    <dgm:pt modelId="{74C449C3-81E4-4F75-9148-B5637016AC74}">
      <dgm:prSet phldrT="[Metin]"/>
      <dgm:spPr/>
      <dgm:t>
        <a:bodyPr/>
        <a:lstStyle/>
        <a:p>
          <a:r>
            <a:rPr lang="tr-TR" dirty="0">
              <a:latin typeface="Product Sans" pitchFamily="34" charset="0"/>
            </a:rPr>
            <a:t>Komisyon Ücretleri</a:t>
          </a:r>
        </a:p>
      </dgm:t>
    </dgm:pt>
    <dgm:pt modelId="{ADFA79D6-B84C-4BA0-B534-D4787F97BCE1}" type="parTrans" cxnId="{6790643A-1FC3-464F-930E-C4A5E3767984}">
      <dgm:prSet/>
      <dgm:spPr/>
      <dgm:t>
        <a:bodyPr/>
        <a:lstStyle/>
        <a:p>
          <a:endParaRPr lang="tr-TR"/>
        </a:p>
      </dgm:t>
    </dgm:pt>
    <dgm:pt modelId="{0774FC9A-D294-4321-8C5C-2294A767D6C5}" type="sibTrans" cxnId="{6790643A-1FC3-464F-930E-C4A5E3767984}">
      <dgm:prSet/>
      <dgm:spPr/>
      <dgm:t>
        <a:bodyPr/>
        <a:lstStyle/>
        <a:p>
          <a:endParaRPr lang="tr-TR"/>
        </a:p>
      </dgm:t>
    </dgm:pt>
    <dgm:pt modelId="{4FF60E15-9991-47A9-A056-2D5A181D829D}">
      <dgm:prSet phldrT="[Metin]"/>
      <dgm:spPr/>
      <dgm:t>
        <a:bodyPr/>
        <a:lstStyle/>
        <a:p>
          <a:r>
            <a:rPr lang="tr-TR">
              <a:latin typeface="Product Sans" pitchFamily="34" charset="0"/>
              <a:ea typeface="Times New Roman"/>
              <a:cs typeface="Times New Roman"/>
              <a:sym typeface="Times New Roman"/>
            </a:rPr>
            <a:t>Yatırım bankalarıyla olan iş anlaşmaları</a:t>
          </a:r>
          <a:endParaRPr lang="tr-TR" dirty="0">
            <a:latin typeface="Product Sans" pitchFamily="34" charset="0"/>
          </a:endParaRPr>
        </a:p>
      </dgm:t>
    </dgm:pt>
    <dgm:pt modelId="{4D639E52-E6BE-4DC8-9779-5B2C18F4FE97}" type="parTrans" cxnId="{CDDAB6D5-02FC-41D6-854A-36FDC91EE9DB}">
      <dgm:prSet/>
      <dgm:spPr/>
      <dgm:t>
        <a:bodyPr/>
        <a:lstStyle/>
        <a:p>
          <a:endParaRPr lang="tr-TR"/>
        </a:p>
      </dgm:t>
    </dgm:pt>
    <dgm:pt modelId="{570B5E52-7E5A-4F27-9ECB-59DC8DB9B0EE}" type="sibTrans" cxnId="{CDDAB6D5-02FC-41D6-854A-36FDC91EE9DB}">
      <dgm:prSet/>
      <dgm:spPr/>
      <dgm:t>
        <a:bodyPr/>
        <a:lstStyle/>
        <a:p>
          <a:endParaRPr lang="tr-TR"/>
        </a:p>
      </dgm:t>
    </dgm:pt>
    <dgm:pt modelId="{9CD6C250-BEB5-496E-BE37-5769A1C0A5B5}" type="pres">
      <dgm:prSet presAssocID="{4C27DF28-592E-440F-B9D4-9A90AD37A5FC}" presName="compositeShape" presStyleCnt="0">
        <dgm:presLayoutVars>
          <dgm:chMax val="7"/>
          <dgm:dir/>
          <dgm:resizeHandles val="exact"/>
        </dgm:presLayoutVars>
      </dgm:prSet>
      <dgm:spPr/>
    </dgm:pt>
    <dgm:pt modelId="{8F634C5F-F61B-410C-BBB4-450E71FFC06D}" type="pres">
      <dgm:prSet presAssocID="{4C27DF28-592E-440F-B9D4-9A90AD37A5FC}" presName="wedge1" presStyleLbl="node1" presStyleIdx="0" presStyleCnt="4"/>
      <dgm:spPr/>
    </dgm:pt>
    <dgm:pt modelId="{AA82F2E7-10EC-4B28-A4AF-B01088320E5A}" type="pres">
      <dgm:prSet presAssocID="{4C27DF28-592E-440F-B9D4-9A90AD37A5FC}" presName="dummy1a" presStyleCnt="0"/>
      <dgm:spPr/>
    </dgm:pt>
    <dgm:pt modelId="{C2B9FAC4-8A9C-471E-BEF3-415C54C88254}" type="pres">
      <dgm:prSet presAssocID="{4C27DF28-592E-440F-B9D4-9A90AD37A5FC}" presName="dummy1b" presStyleCnt="0"/>
      <dgm:spPr/>
    </dgm:pt>
    <dgm:pt modelId="{D86159D0-12FC-41D4-B038-84E79E37E739}" type="pres">
      <dgm:prSet presAssocID="{4C27DF28-592E-440F-B9D4-9A90AD37A5F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1AEC74A-2B87-4B77-A6E9-778715ED1B32}" type="pres">
      <dgm:prSet presAssocID="{4C27DF28-592E-440F-B9D4-9A90AD37A5FC}" presName="wedge2" presStyleLbl="node1" presStyleIdx="1" presStyleCnt="4"/>
      <dgm:spPr/>
    </dgm:pt>
    <dgm:pt modelId="{0107BB13-8971-45AD-8AFF-4D24F43D5ED2}" type="pres">
      <dgm:prSet presAssocID="{4C27DF28-592E-440F-B9D4-9A90AD37A5FC}" presName="dummy2a" presStyleCnt="0"/>
      <dgm:spPr/>
    </dgm:pt>
    <dgm:pt modelId="{EB9D67E8-D03D-4280-8A47-8D462B2E4134}" type="pres">
      <dgm:prSet presAssocID="{4C27DF28-592E-440F-B9D4-9A90AD37A5FC}" presName="dummy2b" presStyleCnt="0"/>
      <dgm:spPr/>
    </dgm:pt>
    <dgm:pt modelId="{F82B5994-6F25-4717-9DD2-195616E9886A}" type="pres">
      <dgm:prSet presAssocID="{4C27DF28-592E-440F-B9D4-9A90AD37A5F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EF2776-87D2-4866-92C9-1297341E40D1}" type="pres">
      <dgm:prSet presAssocID="{4C27DF28-592E-440F-B9D4-9A90AD37A5FC}" presName="wedge3" presStyleLbl="node1" presStyleIdx="2" presStyleCnt="4"/>
      <dgm:spPr/>
    </dgm:pt>
    <dgm:pt modelId="{916499D2-72E9-4681-A4B8-C917CEDB5905}" type="pres">
      <dgm:prSet presAssocID="{4C27DF28-592E-440F-B9D4-9A90AD37A5FC}" presName="dummy3a" presStyleCnt="0"/>
      <dgm:spPr/>
    </dgm:pt>
    <dgm:pt modelId="{7BE52629-E200-43C5-A963-F85D7E787452}" type="pres">
      <dgm:prSet presAssocID="{4C27DF28-592E-440F-B9D4-9A90AD37A5FC}" presName="dummy3b" presStyleCnt="0"/>
      <dgm:spPr/>
    </dgm:pt>
    <dgm:pt modelId="{3A765287-8932-45A4-B7C7-6711523FC324}" type="pres">
      <dgm:prSet presAssocID="{4C27DF28-592E-440F-B9D4-9A90AD37A5F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5598B0-1B7D-4078-8D9F-D2A5BE10D2DF}" type="pres">
      <dgm:prSet presAssocID="{4C27DF28-592E-440F-B9D4-9A90AD37A5FC}" presName="wedge4" presStyleLbl="node1" presStyleIdx="3" presStyleCnt="4"/>
      <dgm:spPr/>
    </dgm:pt>
    <dgm:pt modelId="{4A899DB3-200F-42FC-977A-D1C19E4187E7}" type="pres">
      <dgm:prSet presAssocID="{4C27DF28-592E-440F-B9D4-9A90AD37A5FC}" presName="dummy4a" presStyleCnt="0"/>
      <dgm:spPr/>
    </dgm:pt>
    <dgm:pt modelId="{EAD5C585-7FDE-4D58-88CA-3D46B5A2DBA6}" type="pres">
      <dgm:prSet presAssocID="{4C27DF28-592E-440F-B9D4-9A90AD37A5FC}" presName="dummy4b" presStyleCnt="0"/>
      <dgm:spPr/>
    </dgm:pt>
    <dgm:pt modelId="{BAF23F0D-57AA-4BD9-B3DA-A40DBEC12CAE}" type="pres">
      <dgm:prSet presAssocID="{4C27DF28-592E-440F-B9D4-9A90AD37A5F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3F25D40-B0A8-4C8C-9CE5-AA77E707ACAE}" type="pres">
      <dgm:prSet presAssocID="{5DB66936-20D5-4B78-9ABB-D380D6472195}" presName="arrowWedge1" presStyleLbl="fgSibTrans2D1" presStyleIdx="0" presStyleCnt="4"/>
      <dgm:spPr/>
    </dgm:pt>
    <dgm:pt modelId="{45AE840E-7D18-4722-AE5B-22E19D023DBB}" type="pres">
      <dgm:prSet presAssocID="{5BB9A0A0-5B2E-4670-9231-EBF4839AD3E5}" presName="arrowWedge2" presStyleLbl="fgSibTrans2D1" presStyleIdx="1" presStyleCnt="4"/>
      <dgm:spPr/>
    </dgm:pt>
    <dgm:pt modelId="{F9D19ED8-5188-4FB4-AC01-B7BCC46657B6}" type="pres">
      <dgm:prSet presAssocID="{0774FC9A-D294-4321-8C5C-2294A767D6C5}" presName="arrowWedge3" presStyleLbl="fgSibTrans2D1" presStyleIdx="2" presStyleCnt="4"/>
      <dgm:spPr/>
    </dgm:pt>
    <dgm:pt modelId="{D6F750FF-F4B2-4966-9C4F-1EF36ED755EC}" type="pres">
      <dgm:prSet presAssocID="{570B5E52-7E5A-4F27-9ECB-59DC8DB9B0EE}" presName="arrowWedge4" presStyleLbl="fgSibTrans2D1" presStyleIdx="3" presStyleCnt="4"/>
      <dgm:spPr/>
    </dgm:pt>
  </dgm:ptLst>
  <dgm:cxnLst>
    <dgm:cxn modelId="{04148F08-4A78-49C5-951D-75BEEDA7C2D9}" type="presOf" srcId="{9734BD01-A02A-48A0-8D8D-32D3347037B0}" destId="{F1AEC74A-2B87-4B77-A6E9-778715ED1B32}" srcOrd="0" destOrd="0" presId="urn:microsoft.com/office/officeart/2005/8/layout/cycle8"/>
    <dgm:cxn modelId="{B7F25F32-6FF2-4083-93C2-7F664F1E22D5}" srcId="{4C27DF28-592E-440F-B9D4-9A90AD37A5FC}" destId="{FDFCB854-648E-404D-A2EF-2C7F9C5E3B03}" srcOrd="0" destOrd="0" parTransId="{8EFA81ED-C98D-489F-9BE0-7A6DE723297E}" sibTransId="{5DB66936-20D5-4B78-9ABB-D380D6472195}"/>
    <dgm:cxn modelId="{6790643A-1FC3-464F-930E-C4A5E3767984}" srcId="{4C27DF28-592E-440F-B9D4-9A90AD37A5FC}" destId="{74C449C3-81E4-4F75-9148-B5637016AC74}" srcOrd="2" destOrd="0" parTransId="{ADFA79D6-B84C-4BA0-B534-D4787F97BCE1}" sibTransId="{0774FC9A-D294-4321-8C5C-2294A767D6C5}"/>
    <dgm:cxn modelId="{ACE4E868-D3E7-4627-A3D5-22DAD879F9A7}" type="presOf" srcId="{74C449C3-81E4-4F75-9148-B5637016AC74}" destId="{B2EF2776-87D2-4866-92C9-1297341E40D1}" srcOrd="0" destOrd="0" presId="urn:microsoft.com/office/officeart/2005/8/layout/cycle8"/>
    <dgm:cxn modelId="{8F485269-1ED3-40DB-A06A-464613CA7C7E}" type="presOf" srcId="{4FF60E15-9991-47A9-A056-2D5A181D829D}" destId="{BAF23F0D-57AA-4BD9-B3DA-A40DBEC12CAE}" srcOrd="1" destOrd="0" presId="urn:microsoft.com/office/officeart/2005/8/layout/cycle8"/>
    <dgm:cxn modelId="{55211E76-4C62-4E50-B5BF-3D8A5CE7C52F}" type="presOf" srcId="{4FF60E15-9991-47A9-A056-2D5A181D829D}" destId="{A15598B0-1B7D-4078-8D9F-D2A5BE10D2DF}" srcOrd="0" destOrd="0" presId="urn:microsoft.com/office/officeart/2005/8/layout/cycle8"/>
    <dgm:cxn modelId="{1356F77C-4871-449C-8A05-9C3B753FFD88}" type="presOf" srcId="{74C449C3-81E4-4F75-9148-B5637016AC74}" destId="{3A765287-8932-45A4-B7C7-6711523FC324}" srcOrd="1" destOrd="0" presId="urn:microsoft.com/office/officeart/2005/8/layout/cycle8"/>
    <dgm:cxn modelId="{7F6E6C7D-82F6-4EF8-B9BE-9150CDEE5CFD}" type="presOf" srcId="{9734BD01-A02A-48A0-8D8D-32D3347037B0}" destId="{F82B5994-6F25-4717-9DD2-195616E9886A}" srcOrd="1" destOrd="0" presId="urn:microsoft.com/office/officeart/2005/8/layout/cycle8"/>
    <dgm:cxn modelId="{BC1F3A8C-7468-4052-ABE0-16556EFC3157}" type="presOf" srcId="{FDFCB854-648E-404D-A2EF-2C7F9C5E3B03}" destId="{8F634C5F-F61B-410C-BBB4-450E71FFC06D}" srcOrd="0" destOrd="0" presId="urn:microsoft.com/office/officeart/2005/8/layout/cycle8"/>
    <dgm:cxn modelId="{30C86C9D-5EF9-40BF-9846-8E7327AA6AA1}" type="presOf" srcId="{FDFCB854-648E-404D-A2EF-2C7F9C5E3B03}" destId="{D86159D0-12FC-41D4-B038-84E79E37E739}" srcOrd="1" destOrd="0" presId="urn:microsoft.com/office/officeart/2005/8/layout/cycle8"/>
    <dgm:cxn modelId="{092518C0-5140-4EA7-9760-C51135FB2ADB}" srcId="{4C27DF28-592E-440F-B9D4-9A90AD37A5FC}" destId="{9734BD01-A02A-48A0-8D8D-32D3347037B0}" srcOrd="1" destOrd="0" parTransId="{D5825FA3-1274-4B7F-93CB-2AE8F34D9840}" sibTransId="{5BB9A0A0-5B2E-4670-9231-EBF4839AD3E5}"/>
    <dgm:cxn modelId="{C555F0CC-5478-4A86-A6E2-213FC5AE54A5}" type="presOf" srcId="{4C27DF28-592E-440F-B9D4-9A90AD37A5FC}" destId="{9CD6C250-BEB5-496E-BE37-5769A1C0A5B5}" srcOrd="0" destOrd="0" presId="urn:microsoft.com/office/officeart/2005/8/layout/cycle8"/>
    <dgm:cxn modelId="{CDDAB6D5-02FC-41D6-854A-36FDC91EE9DB}" srcId="{4C27DF28-592E-440F-B9D4-9A90AD37A5FC}" destId="{4FF60E15-9991-47A9-A056-2D5A181D829D}" srcOrd="3" destOrd="0" parTransId="{4D639E52-E6BE-4DC8-9779-5B2C18F4FE97}" sibTransId="{570B5E52-7E5A-4F27-9ECB-59DC8DB9B0EE}"/>
    <dgm:cxn modelId="{9174BAA6-637A-4735-B277-DB412FAE2315}" type="presParOf" srcId="{9CD6C250-BEB5-496E-BE37-5769A1C0A5B5}" destId="{8F634C5F-F61B-410C-BBB4-450E71FFC06D}" srcOrd="0" destOrd="0" presId="urn:microsoft.com/office/officeart/2005/8/layout/cycle8"/>
    <dgm:cxn modelId="{CD5054FA-76CD-4D13-B82B-CEE80E51DB15}" type="presParOf" srcId="{9CD6C250-BEB5-496E-BE37-5769A1C0A5B5}" destId="{AA82F2E7-10EC-4B28-A4AF-B01088320E5A}" srcOrd="1" destOrd="0" presId="urn:microsoft.com/office/officeart/2005/8/layout/cycle8"/>
    <dgm:cxn modelId="{2BD99986-7F01-4ED4-9614-C5A13CD7B78D}" type="presParOf" srcId="{9CD6C250-BEB5-496E-BE37-5769A1C0A5B5}" destId="{C2B9FAC4-8A9C-471E-BEF3-415C54C88254}" srcOrd="2" destOrd="0" presId="urn:microsoft.com/office/officeart/2005/8/layout/cycle8"/>
    <dgm:cxn modelId="{CECABCE5-DB53-4706-8E3E-F8E33E0D0696}" type="presParOf" srcId="{9CD6C250-BEB5-496E-BE37-5769A1C0A5B5}" destId="{D86159D0-12FC-41D4-B038-84E79E37E739}" srcOrd="3" destOrd="0" presId="urn:microsoft.com/office/officeart/2005/8/layout/cycle8"/>
    <dgm:cxn modelId="{9E0F936A-A238-4BDB-85A2-AC77687054A4}" type="presParOf" srcId="{9CD6C250-BEB5-496E-BE37-5769A1C0A5B5}" destId="{F1AEC74A-2B87-4B77-A6E9-778715ED1B32}" srcOrd="4" destOrd="0" presId="urn:microsoft.com/office/officeart/2005/8/layout/cycle8"/>
    <dgm:cxn modelId="{F881543F-1631-44FC-96BD-F6F493A66BD0}" type="presParOf" srcId="{9CD6C250-BEB5-496E-BE37-5769A1C0A5B5}" destId="{0107BB13-8971-45AD-8AFF-4D24F43D5ED2}" srcOrd="5" destOrd="0" presId="urn:microsoft.com/office/officeart/2005/8/layout/cycle8"/>
    <dgm:cxn modelId="{C9A6067B-0850-4C7D-A589-818886BFB0C4}" type="presParOf" srcId="{9CD6C250-BEB5-496E-BE37-5769A1C0A5B5}" destId="{EB9D67E8-D03D-4280-8A47-8D462B2E4134}" srcOrd="6" destOrd="0" presId="urn:microsoft.com/office/officeart/2005/8/layout/cycle8"/>
    <dgm:cxn modelId="{6B866A1E-DF69-4A86-B09B-93932C2F6505}" type="presParOf" srcId="{9CD6C250-BEB5-496E-BE37-5769A1C0A5B5}" destId="{F82B5994-6F25-4717-9DD2-195616E9886A}" srcOrd="7" destOrd="0" presId="urn:microsoft.com/office/officeart/2005/8/layout/cycle8"/>
    <dgm:cxn modelId="{685FC291-55C5-4F25-8499-A43ACA0BD180}" type="presParOf" srcId="{9CD6C250-BEB5-496E-BE37-5769A1C0A5B5}" destId="{B2EF2776-87D2-4866-92C9-1297341E40D1}" srcOrd="8" destOrd="0" presId="urn:microsoft.com/office/officeart/2005/8/layout/cycle8"/>
    <dgm:cxn modelId="{8BA040E5-AA2E-4300-AEE0-CBA3FF78D8A4}" type="presParOf" srcId="{9CD6C250-BEB5-496E-BE37-5769A1C0A5B5}" destId="{916499D2-72E9-4681-A4B8-C917CEDB5905}" srcOrd="9" destOrd="0" presId="urn:microsoft.com/office/officeart/2005/8/layout/cycle8"/>
    <dgm:cxn modelId="{5DFA9BFD-7363-4644-8545-97185AF681EE}" type="presParOf" srcId="{9CD6C250-BEB5-496E-BE37-5769A1C0A5B5}" destId="{7BE52629-E200-43C5-A963-F85D7E787452}" srcOrd="10" destOrd="0" presId="urn:microsoft.com/office/officeart/2005/8/layout/cycle8"/>
    <dgm:cxn modelId="{72557C35-D75D-4AA2-AECC-3EA9EAAC4161}" type="presParOf" srcId="{9CD6C250-BEB5-496E-BE37-5769A1C0A5B5}" destId="{3A765287-8932-45A4-B7C7-6711523FC324}" srcOrd="11" destOrd="0" presId="urn:microsoft.com/office/officeart/2005/8/layout/cycle8"/>
    <dgm:cxn modelId="{DD4FDD99-E581-4FA8-B26F-D8838CB76EA3}" type="presParOf" srcId="{9CD6C250-BEB5-496E-BE37-5769A1C0A5B5}" destId="{A15598B0-1B7D-4078-8D9F-D2A5BE10D2DF}" srcOrd="12" destOrd="0" presId="urn:microsoft.com/office/officeart/2005/8/layout/cycle8"/>
    <dgm:cxn modelId="{892BF735-A4D6-4D71-A6F2-8E6318AFD10A}" type="presParOf" srcId="{9CD6C250-BEB5-496E-BE37-5769A1C0A5B5}" destId="{4A899DB3-200F-42FC-977A-D1C19E4187E7}" srcOrd="13" destOrd="0" presId="urn:microsoft.com/office/officeart/2005/8/layout/cycle8"/>
    <dgm:cxn modelId="{26C75A2A-E597-4A8A-8097-32E8F901B866}" type="presParOf" srcId="{9CD6C250-BEB5-496E-BE37-5769A1C0A5B5}" destId="{EAD5C585-7FDE-4D58-88CA-3D46B5A2DBA6}" srcOrd="14" destOrd="0" presId="urn:microsoft.com/office/officeart/2005/8/layout/cycle8"/>
    <dgm:cxn modelId="{720A2ECA-4025-43E9-B074-108944303DFC}" type="presParOf" srcId="{9CD6C250-BEB5-496E-BE37-5769A1C0A5B5}" destId="{BAF23F0D-57AA-4BD9-B3DA-A40DBEC12CAE}" srcOrd="15" destOrd="0" presId="urn:microsoft.com/office/officeart/2005/8/layout/cycle8"/>
    <dgm:cxn modelId="{54E2647C-EE31-4483-A396-EBFB89438083}" type="presParOf" srcId="{9CD6C250-BEB5-496E-BE37-5769A1C0A5B5}" destId="{63F25D40-B0A8-4C8C-9CE5-AA77E707ACAE}" srcOrd="16" destOrd="0" presId="urn:microsoft.com/office/officeart/2005/8/layout/cycle8"/>
    <dgm:cxn modelId="{9DE65E61-478E-4098-8ED4-C61EBA3048E0}" type="presParOf" srcId="{9CD6C250-BEB5-496E-BE37-5769A1C0A5B5}" destId="{45AE840E-7D18-4722-AE5B-22E19D023DBB}" srcOrd="17" destOrd="0" presId="urn:microsoft.com/office/officeart/2005/8/layout/cycle8"/>
    <dgm:cxn modelId="{C12A7CF5-0248-476F-831B-8764B97C0071}" type="presParOf" srcId="{9CD6C250-BEB5-496E-BE37-5769A1C0A5B5}" destId="{F9D19ED8-5188-4FB4-AC01-B7BCC46657B6}" srcOrd="18" destOrd="0" presId="urn:microsoft.com/office/officeart/2005/8/layout/cycle8"/>
    <dgm:cxn modelId="{C83097EF-84F8-4069-8AB1-D00DCC22751B}" type="presParOf" srcId="{9CD6C250-BEB5-496E-BE37-5769A1C0A5B5}" destId="{D6F750FF-F4B2-4966-9C4F-1EF36ED755E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EA00A-67EB-4206-AE9C-DFCA707DDB50}">
      <dsp:nvSpPr>
        <dsp:cNvPr id="0" name=""/>
        <dsp:cNvSpPr/>
      </dsp:nvSpPr>
      <dsp:spPr>
        <a:xfrm rot="10800000">
          <a:off x="1643527" y="9080"/>
          <a:ext cx="5665500" cy="8264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36" tIns="41910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Product Sans" pitchFamily="34" charset="0"/>
            </a:rPr>
            <a:t>Güçlü Yönler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Kullanıcı taleplerine göre özelliklerle dizayn edilmiş arayüz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Analitik Araçlarımız (</a:t>
          </a:r>
          <a:r>
            <a:rPr lang="tr-TR" sz="900" kern="1200" dirty="0" err="1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Robo-Invest</a:t>
          </a:r>
          <a:r>
            <a:rPr lang="tr-TR" sz="900" kern="12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 , </a:t>
          </a:r>
          <a:r>
            <a:rPr lang="tr-TR" sz="900" kern="1200" dirty="0" err="1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InvesTrade</a:t>
          </a:r>
          <a:r>
            <a:rPr lang="tr-TR" sz="900" kern="12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)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INTER-API entegrasyonlarıyla tüm data sağlayıcılara haber ve piyasa platformlarına yatırım bankalarına erişim</a:t>
          </a:r>
          <a:r>
            <a:rPr lang="tr-TR" sz="900" kern="1200" dirty="0">
              <a:solidFill>
                <a:schemeClr val="bg1"/>
              </a:solidFill>
              <a:latin typeface="Product Sans" pitchFamily="34" charset="0"/>
              <a:ea typeface="Times New Roman"/>
              <a:cs typeface="Times New Roman"/>
              <a:sym typeface="Times New Roman"/>
            </a:rPr>
            <a:t> 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</dsp:txBody>
      <dsp:txXfrm rot="10800000">
        <a:off x="1850136" y="9080"/>
        <a:ext cx="5458891" cy="826436"/>
      </dsp:txXfrm>
    </dsp:sp>
    <dsp:sp modelId="{F1C46C13-7AEF-4FEC-AD8C-AFA9C6DC5D23}">
      <dsp:nvSpPr>
        <dsp:cNvPr id="0" name=""/>
        <dsp:cNvSpPr/>
      </dsp:nvSpPr>
      <dsp:spPr>
        <a:xfrm>
          <a:off x="1225371" y="378"/>
          <a:ext cx="826436" cy="8438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CA71C-54F8-44BA-8C93-13E0240F2582}">
      <dsp:nvSpPr>
        <dsp:cNvPr id="0" name=""/>
        <dsp:cNvSpPr/>
      </dsp:nvSpPr>
      <dsp:spPr>
        <a:xfrm rot="10800000">
          <a:off x="1636121" y="1090917"/>
          <a:ext cx="5675376" cy="826436"/>
        </a:xfrm>
        <a:prstGeom prst="homePlate">
          <a:avLst/>
        </a:prstGeom>
        <a:solidFill>
          <a:srgbClr val="C0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36" tIns="41910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Product Sans" pitchFamily="34" charset="0"/>
            </a:rPr>
            <a:t>Geliştirilebilir Yönler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Risk profili ve portföy dağılım önerileri belirlemede yapay zeka kullanımı daha gelişmiş analitik araçlarla </a:t>
          </a:r>
          <a:r>
            <a:rPr lang="tr-TR" sz="900" kern="1200" dirty="0" err="1"/>
            <a:t>algo-trading</a:t>
          </a:r>
          <a:r>
            <a:rPr lang="tr-TR" sz="900" kern="1200" dirty="0"/>
            <a:t> modellerimizi zenginleştirmek.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</dsp:txBody>
      <dsp:txXfrm rot="10800000">
        <a:off x="1842730" y="1090917"/>
        <a:ext cx="5468767" cy="826436"/>
      </dsp:txXfrm>
    </dsp:sp>
    <dsp:sp modelId="{DE3654F8-A2BF-4000-BDD9-CDF01B0A9732}">
      <dsp:nvSpPr>
        <dsp:cNvPr id="0" name=""/>
        <dsp:cNvSpPr/>
      </dsp:nvSpPr>
      <dsp:spPr>
        <a:xfrm>
          <a:off x="1222902" y="1090917"/>
          <a:ext cx="826436" cy="82643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60FF6-C653-4E7C-9069-086ADD613F8C}">
      <dsp:nvSpPr>
        <dsp:cNvPr id="0" name=""/>
        <dsp:cNvSpPr/>
      </dsp:nvSpPr>
      <dsp:spPr>
        <a:xfrm rot="10800000">
          <a:off x="1636121" y="2164051"/>
          <a:ext cx="5675376" cy="826436"/>
        </a:xfrm>
        <a:prstGeom prst="homePlate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36" tIns="41910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Product Sans" pitchFamily="34" charset="0"/>
            </a:rPr>
            <a:t>Fırsatlar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Kolay yatırım hesabı açılamaması ve yüksek komisyonlar nedeniyle yatırım uygulaması kullanmaya ancak sıcak bakan genç kitle.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Dijital dönüşüm süreçleri ve </a:t>
          </a:r>
          <a:r>
            <a:rPr lang="tr-TR" sz="900" kern="1200" dirty="0" err="1"/>
            <a:t>pandemi</a:t>
          </a:r>
          <a:r>
            <a:rPr lang="tr-TR" sz="900" kern="1200" dirty="0"/>
            <a:t> döneminde yatırım bankacılığı alanında da mobil uygulamalara artan talep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</dsp:txBody>
      <dsp:txXfrm rot="10800000">
        <a:off x="1842730" y="2164051"/>
        <a:ext cx="5468767" cy="826436"/>
      </dsp:txXfrm>
    </dsp:sp>
    <dsp:sp modelId="{19474F61-A0D9-45FE-913A-61567565FA0A}">
      <dsp:nvSpPr>
        <dsp:cNvPr id="0" name=""/>
        <dsp:cNvSpPr/>
      </dsp:nvSpPr>
      <dsp:spPr>
        <a:xfrm>
          <a:off x="1222902" y="2164051"/>
          <a:ext cx="826436" cy="8264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3AF2F-E850-4450-9ACF-4A2BA33AB165}">
      <dsp:nvSpPr>
        <dsp:cNvPr id="0" name=""/>
        <dsp:cNvSpPr/>
      </dsp:nvSpPr>
      <dsp:spPr>
        <a:xfrm rot="10800000">
          <a:off x="1546052" y="3237563"/>
          <a:ext cx="5675376" cy="826436"/>
        </a:xfrm>
        <a:prstGeom prst="homePlate">
          <a:avLst/>
        </a:prstGeom>
        <a:solidFill>
          <a:srgbClr val="339966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36" tIns="41910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Product Sans" pitchFamily="34" charset="0"/>
            </a:rPr>
            <a:t>Tehditler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Güçlü ve büyük yatırım bankalarının benzer platformlar geliştirmesi. 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Dijital dönüşüm sürecinde hızla artan siber saldırılar.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900" kern="1200" dirty="0"/>
            <a:t>Hızla artan </a:t>
          </a:r>
          <a:r>
            <a:rPr lang="tr-TR" sz="900" kern="1200" dirty="0" err="1"/>
            <a:t>Fintech</a:t>
          </a:r>
          <a:r>
            <a:rPr lang="tr-TR" sz="900" kern="1200" dirty="0"/>
            <a:t> yatırımlarıyla benzer uygulamaların çoğalması.</a:t>
          </a:r>
          <a:endParaRPr lang="tr-TR" sz="900" kern="1200" dirty="0">
            <a:solidFill>
              <a:schemeClr val="bg1"/>
            </a:solidFill>
            <a:latin typeface="Product Sans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800" kern="1200" dirty="0"/>
        </a:p>
      </dsp:txBody>
      <dsp:txXfrm rot="10800000">
        <a:off x="1752661" y="3237563"/>
        <a:ext cx="5468767" cy="826436"/>
      </dsp:txXfrm>
    </dsp:sp>
    <dsp:sp modelId="{5F28788D-BB32-4612-90E0-2BBDE87128BF}">
      <dsp:nvSpPr>
        <dsp:cNvPr id="0" name=""/>
        <dsp:cNvSpPr/>
      </dsp:nvSpPr>
      <dsp:spPr>
        <a:xfrm>
          <a:off x="1222902" y="3237185"/>
          <a:ext cx="826436" cy="82643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34C5F-F61B-410C-BBB4-450E71FFC06D}">
      <dsp:nvSpPr>
        <dsp:cNvPr id="0" name=""/>
        <dsp:cNvSpPr/>
      </dsp:nvSpPr>
      <dsp:spPr>
        <a:xfrm>
          <a:off x="1129861" y="236971"/>
          <a:ext cx="3250012" cy="3250012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latin typeface="Product Sans" pitchFamily="34" charset="0"/>
            </a:rPr>
            <a:t>Premium servislerden üyelik gelirleri</a:t>
          </a:r>
        </a:p>
      </dsp:txBody>
      <dsp:txXfrm>
        <a:off x="2855076" y="910574"/>
        <a:ext cx="1199409" cy="889884"/>
      </dsp:txXfrm>
    </dsp:sp>
    <dsp:sp modelId="{F1AEC74A-2B87-4B77-A6E9-778715ED1B32}">
      <dsp:nvSpPr>
        <dsp:cNvPr id="0" name=""/>
        <dsp:cNvSpPr/>
      </dsp:nvSpPr>
      <dsp:spPr>
        <a:xfrm>
          <a:off x="1129861" y="346078"/>
          <a:ext cx="3250012" cy="3250012"/>
        </a:xfrm>
        <a:prstGeom prst="pie">
          <a:avLst>
            <a:gd name="adj1" fmla="val 0"/>
            <a:gd name="adj2" fmla="val 5400000"/>
          </a:avLst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>
              <a:latin typeface="Product Sans" pitchFamily="34" charset="0"/>
              <a:ea typeface="Times New Roman"/>
              <a:cs typeface="Times New Roman"/>
              <a:sym typeface="Times New Roman"/>
            </a:rPr>
            <a:t>Reklam ve sponsorluk gelirleri, </a:t>
          </a:r>
          <a:endParaRPr lang="tr-TR" sz="1500" kern="1200" dirty="0">
            <a:latin typeface="Product Sans" pitchFamily="34" charset="0"/>
          </a:endParaRPr>
        </a:p>
      </dsp:txBody>
      <dsp:txXfrm>
        <a:off x="2855076" y="2032602"/>
        <a:ext cx="1199409" cy="889884"/>
      </dsp:txXfrm>
    </dsp:sp>
    <dsp:sp modelId="{B2EF2776-87D2-4866-92C9-1297341E40D1}">
      <dsp:nvSpPr>
        <dsp:cNvPr id="0" name=""/>
        <dsp:cNvSpPr/>
      </dsp:nvSpPr>
      <dsp:spPr>
        <a:xfrm>
          <a:off x="1020754" y="346078"/>
          <a:ext cx="3250012" cy="3250012"/>
        </a:xfrm>
        <a:prstGeom prst="pie">
          <a:avLst>
            <a:gd name="adj1" fmla="val 5400000"/>
            <a:gd name="adj2" fmla="val 10800000"/>
          </a:avLst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latin typeface="Product Sans" pitchFamily="34" charset="0"/>
            </a:rPr>
            <a:t>Komisyon Ücretleri</a:t>
          </a:r>
        </a:p>
      </dsp:txBody>
      <dsp:txXfrm>
        <a:off x="1346142" y="2032602"/>
        <a:ext cx="1199409" cy="889884"/>
      </dsp:txXfrm>
    </dsp:sp>
    <dsp:sp modelId="{A15598B0-1B7D-4078-8D9F-D2A5BE10D2DF}">
      <dsp:nvSpPr>
        <dsp:cNvPr id="0" name=""/>
        <dsp:cNvSpPr/>
      </dsp:nvSpPr>
      <dsp:spPr>
        <a:xfrm>
          <a:off x="1020754" y="236971"/>
          <a:ext cx="3250012" cy="3250012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>
              <a:latin typeface="Product Sans" pitchFamily="34" charset="0"/>
              <a:ea typeface="Times New Roman"/>
              <a:cs typeface="Times New Roman"/>
              <a:sym typeface="Times New Roman"/>
            </a:rPr>
            <a:t>Yatırım bankalarıyla olan iş anlaşmaları</a:t>
          </a:r>
          <a:endParaRPr lang="tr-TR" sz="1500" kern="1200" dirty="0">
            <a:latin typeface="Product Sans" pitchFamily="34" charset="0"/>
          </a:endParaRPr>
        </a:p>
      </dsp:txBody>
      <dsp:txXfrm>
        <a:off x="1346142" y="910574"/>
        <a:ext cx="1199409" cy="889884"/>
      </dsp:txXfrm>
    </dsp:sp>
    <dsp:sp modelId="{63F25D40-B0A8-4C8C-9CE5-AA77E707ACAE}">
      <dsp:nvSpPr>
        <dsp:cNvPr id="0" name=""/>
        <dsp:cNvSpPr/>
      </dsp:nvSpPr>
      <dsp:spPr>
        <a:xfrm>
          <a:off x="928670" y="35779"/>
          <a:ext cx="3652394" cy="365239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E840E-7D18-4722-AE5B-22E19D023DBB}">
      <dsp:nvSpPr>
        <dsp:cNvPr id="0" name=""/>
        <dsp:cNvSpPr/>
      </dsp:nvSpPr>
      <dsp:spPr>
        <a:xfrm>
          <a:off x="928670" y="144887"/>
          <a:ext cx="3652394" cy="365239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19ED8-5188-4FB4-AC01-B7BCC46657B6}">
      <dsp:nvSpPr>
        <dsp:cNvPr id="0" name=""/>
        <dsp:cNvSpPr/>
      </dsp:nvSpPr>
      <dsp:spPr>
        <a:xfrm>
          <a:off x="819562" y="144887"/>
          <a:ext cx="3652394" cy="365239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750FF-F4B2-4966-9C4F-1EF36ED755EC}">
      <dsp:nvSpPr>
        <dsp:cNvPr id="0" name=""/>
        <dsp:cNvSpPr/>
      </dsp:nvSpPr>
      <dsp:spPr>
        <a:xfrm>
          <a:off x="819562" y="35779"/>
          <a:ext cx="3652394" cy="365239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270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be5b5d6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be5b5d6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e5b5d6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e5b5d6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e5b5d6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e5b5d6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1a9b5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01a9b5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1a9b59c8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01a9b59c8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e5b5d6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e5b5d6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1a9b59c8_5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1a9b59c8_5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9232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8033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746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4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54008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24059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8360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75997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4899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321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459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1996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8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6EDC96BC-0638-C946-8206-1C9AC3B718E9}"/>
              </a:ext>
            </a:extLst>
          </p:cNvPr>
          <p:cNvSpPr txBox="1">
            <a:spLocks/>
          </p:cNvSpPr>
          <p:nvPr/>
        </p:nvSpPr>
        <p:spPr>
          <a:xfrm>
            <a:off x="4572000" y="574766"/>
            <a:ext cx="4215600" cy="2000902"/>
          </a:xfrm>
          <a:prstGeom prst="rect">
            <a:avLst/>
          </a:prstGeom>
          <a:solidFill>
            <a:srgbClr val="629DD2"/>
          </a:solidFill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tr-TR" sz="3200" dirty="0">
              <a:solidFill>
                <a:schemeClr val="tx1"/>
              </a:solidFill>
              <a:latin typeface="Product Sans" pitchFamily="34" charset="0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95" y="463404"/>
            <a:ext cx="4470328" cy="43437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DCC438D3-6029-C849-92E2-61B4549B3B55}"/>
              </a:ext>
            </a:extLst>
          </p:cNvPr>
          <p:cNvSpPr txBox="1">
            <a:spLocks/>
          </p:cNvSpPr>
          <p:nvPr/>
        </p:nvSpPr>
        <p:spPr>
          <a:xfrm>
            <a:off x="4727544" y="2571750"/>
            <a:ext cx="4130936" cy="244523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tr-TR" sz="3600" dirty="0">
                <a:solidFill>
                  <a:schemeClr val="bg1"/>
                </a:solidFill>
                <a:latin typeface="Product Sans" pitchFamily="34" charset="0"/>
              </a:rPr>
              <a:t>INVEST IN FUTURE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19"/>
            <a:ext cx="9144000" cy="46405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tr-TR" sz="2433" dirty="0">
                <a:solidFill>
                  <a:schemeClr val="tx1"/>
                </a:solidFill>
              </a:rPr>
              <a:t>                       </a:t>
            </a:r>
            <a:r>
              <a:rPr lang="tr-TR" sz="2433" b="1" dirty="0">
                <a:solidFill>
                  <a:schemeClr val="bg2">
                    <a:lumMod val="90000"/>
                  </a:schemeClr>
                </a:solidFill>
                <a:latin typeface="Product Sans" pitchFamily="34" charset="0"/>
              </a:rPr>
              <a:t>2023 - 2030 ArasI Hedeflerİmİz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216649"/>
            <a:ext cx="7580443" cy="3769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br>
              <a:rPr lang="tr-TR" dirty="0"/>
            </a:br>
            <a:endParaRPr dirty="0"/>
          </a:p>
        </p:txBody>
      </p:sp>
      <p:sp>
        <p:nvSpPr>
          <p:cNvPr id="10" name="Google Shape;113;p18">
            <a:extLst>
              <a:ext uri="{FF2B5EF4-FFF2-40B4-BE49-F238E27FC236}">
                <a16:creationId xmlns:a16="http://schemas.microsoft.com/office/drawing/2014/main" id="{B2FB32AD-0F58-8A4C-8FEC-007DF047DF48}"/>
              </a:ext>
            </a:extLst>
          </p:cNvPr>
          <p:cNvSpPr txBox="1">
            <a:spLocks/>
          </p:cNvSpPr>
          <p:nvPr/>
        </p:nvSpPr>
        <p:spPr>
          <a:xfrm>
            <a:off x="2577010" y="1261895"/>
            <a:ext cx="4879704" cy="8896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Wingdings 2" panose="05020102010507070707" pitchFamily="18" charset="2"/>
              <a:buChar char="●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tr-TR" sz="1800" dirty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Uluslararası yatırım kurumları ile de anlaşmalar sağlayıp müşterilerimize bütün küresel piyasaların kapılarını aralamak</a:t>
            </a:r>
            <a:endParaRPr lang="tr-TR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oogle Shape;113;p18">
            <a:extLst>
              <a:ext uri="{FF2B5EF4-FFF2-40B4-BE49-F238E27FC236}">
                <a16:creationId xmlns:a16="http://schemas.microsoft.com/office/drawing/2014/main" id="{2632BDDA-0482-9840-9A96-40EE0FAFD5B9}"/>
              </a:ext>
            </a:extLst>
          </p:cNvPr>
          <p:cNvSpPr txBox="1">
            <a:spLocks/>
          </p:cNvSpPr>
          <p:nvPr/>
        </p:nvSpPr>
        <p:spPr>
          <a:xfrm>
            <a:off x="2577010" y="2443206"/>
            <a:ext cx="4879704" cy="7846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Wingdings 2" panose="05020102010507070707" pitchFamily="18" charset="2"/>
              <a:buChar char="●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tr-TR" sz="1800" dirty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4 milyon indirilme ve 2 milyon aktif kullanıcı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A8AFC58-55AB-054F-8F67-260EF8CC9DF8}"/>
              </a:ext>
            </a:extLst>
          </p:cNvPr>
          <p:cNvSpPr/>
          <p:nvPr/>
        </p:nvSpPr>
        <p:spPr>
          <a:xfrm>
            <a:off x="2577009" y="3737409"/>
            <a:ext cx="6043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Türkiye'nin önde gelen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Unicorn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 şirketlerinden biri olabilmek</a:t>
            </a:r>
          </a:p>
        </p:txBody>
      </p:sp>
      <p:pic>
        <p:nvPicPr>
          <p:cNvPr id="2050" name="Picture 2" descr="C:\Users\MERT\Downloads\unicor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7" y="3491871"/>
            <a:ext cx="1040518" cy="10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RT\Downloads\direct-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9" y="2335392"/>
            <a:ext cx="975633" cy="9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RT\Downloads\handshak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70" y="1044505"/>
            <a:ext cx="1002010" cy="100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3F385-83F0-2C41-BBB2-036F32B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792" y="2129352"/>
            <a:ext cx="5641044" cy="572700"/>
          </a:xfrm>
        </p:spPr>
        <p:txBody>
          <a:bodyPr>
            <a:noAutofit/>
          </a:bodyPr>
          <a:lstStyle/>
          <a:p>
            <a:pPr algn="ctr"/>
            <a:r>
              <a:rPr lang="tr-T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roduct Sans" pitchFamily="34" charset="0"/>
              </a:rPr>
              <a:t>DEMO İNCELEMESİ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73C3CE-8ABF-F241-BD25-D389E284E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" t="1524" r="2319"/>
          <a:stretch/>
        </p:blipFill>
        <p:spPr>
          <a:xfrm>
            <a:off x="637715" y="561109"/>
            <a:ext cx="1994648" cy="4274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79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19"/>
            <a:ext cx="9144000" cy="46405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658334" y="460586"/>
            <a:ext cx="53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tr-T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INVESTECH NEDİR?</a:t>
            </a:r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Product Sans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B5A24F-66F9-844C-A5E2-EBC2BC991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153" y="1458198"/>
            <a:ext cx="1784861" cy="3224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0" y="595744"/>
            <a:ext cx="9143999" cy="454775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chemeClr val="dk1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/>
          <p:nvPr/>
        </p:nvSpPr>
        <p:spPr>
          <a:xfrm rot="-359">
            <a:off x="5004235" y="447217"/>
            <a:ext cx="3537124" cy="2493275"/>
          </a:xfrm>
          <a:prstGeom prst="wedgeEllipseCallout">
            <a:avLst>
              <a:gd name="adj1" fmla="val -30635"/>
              <a:gd name="adj2" fmla="val 586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300" endPos="38500" dist="508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r>
              <a:rPr lang="tr-TR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Yerel ve global pazarda en önemli aktörlerden biri olarak muadillerinin önüne geçen bir mobil uygulama geliştirmek.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08" y="2791963"/>
            <a:ext cx="2588228" cy="1946136"/>
          </a:xfrm>
          <a:prstGeom prst="rect">
            <a:avLst/>
          </a:prstGeom>
        </p:spPr>
      </p:pic>
      <p:sp>
        <p:nvSpPr>
          <p:cNvPr id="85" name="Google Shape;85;p16"/>
          <p:cNvSpPr/>
          <p:nvPr/>
        </p:nvSpPr>
        <p:spPr>
          <a:xfrm rot="-375">
            <a:off x="217304" y="518589"/>
            <a:ext cx="3327081" cy="2747430"/>
          </a:xfrm>
          <a:prstGeom prst="wedgeEllipseCallout">
            <a:avLst>
              <a:gd name="adj1" fmla="val 52101"/>
              <a:gd name="adj2" fmla="val 51470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300" endPos="38500" dist="508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600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  Sade ve şık ara yüzüyle müşterilerimize kullanım kolaylığı, hız ve güvenilirlik sağlayan, yenilikleriyle sektöründe fark yaratan bir mobil çözüm üretmek.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duct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574625"/>
            <a:ext cx="5988739" cy="995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tr-T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INVESTECH Özellikleri ve Yenİlİklerİ </a:t>
            </a:r>
            <a:endParaRPr sz="2400" b="1" dirty="0">
              <a:solidFill>
                <a:schemeClr val="accent2">
                  <a:lumMod val="60000"/>
                  <a:lumOff val="40000"/>
                </a:schemeClr>
              </a:solidFill>
              <a:latin typeface="Product Sans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724" y="707381"/>
            <a:ext cx="1993989" cy="400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kutusu 3"/>
          <p:cNvSpPr txBox="1"/>
          <p:nvPr/>
        </p:nvSpPr>
        <p:spPr>
          <a:xfrm>
            <a:off x="716287" y="1436527"/>
            <a:ext cx="33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Piyasa İzleme Ekranı</a:t>
            </a:r>
          </a:p>
          <a:p>
            <a:pPr marL="285750" lvl="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Emir Ekranı</a:t>
            </a:r>
          </a:p>
          <a:p>
            <a:pPr marL="285750" lvl="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Haber Takibi</a:t>
            </a:r>
          </a:p>
          <a:p>
            <a:pPr marL="285750" lvl="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Portföy Ekranı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Para Transfer Ekranı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 err="1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Robo-Invest</a:t>
            </a:r>
            <a:endParaRPr lang="tr-TR" dirty="0">
              <a:latin typeface="Product Sans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tr-TR" dirty="0" err="1">
                <a:latin typeface="Product Sans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InvesTrade</a:t>
            </a:r>
            <a:endParaRPr lang="tr-TR" dirty="0">
              <a:latin typeface="Product Sans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5EC34B-E1D3-4DA3-8AD3-3E341AEB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2700" b="1" dirty="0">
                <a:solidFill>
                  <a:schemeClr val="bg2"/>
                </a:solidFill>
                <a:latin typeface="+mj-lt"/>
              </a:rPr>
              <a:t>ANALİTİK VE ALGO ÇÖZÜMLERİMİZ</a:t>
            </a:r>
            <a:br>
              <a:rPr lang="tr-TR" sz="2000" dirty="0">
                <a:solidFill>
                  <a:schemeClr val="bg2"/>
                </a:solidFill>
                <a:latin typeface="+mj-lt"/>
              </a:rPr>
            </a:b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E71C1C-E5E6-4FBC-9426-03F73787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Robo-Invest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114300" indent="0">
              <a:buNone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114300" indent="0">
              <a:buNone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20E36E-7A41-4F44-BEA4-EBF0E0DA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66" y="1830110"/>
            <a:ext cx="2093141" cy="2093141"/>
          </a:xfrm>
          <a:prstGeom prst="rect">
            <a:avLst/>
          </a:prstGeom>
        </p:spPr>
      </p:pic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AC8529C1-8FF0-1248-B822-0639836F0895}"/>
              </a:ext>
            </a:extLst>
          </p:cNvPr>
          <p:cNvSpPr txBox="1">
            <a:spLocks/>
          </p:cNvSpPr>
          <p:nvPr/>
        </p:nvSpPr>
        <p:spPr>
          <a:xfrm>
            <a:off x="4247974" y="1152475"/>
            <a:ext cx="42603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Wingdings 2" panose="05020102010507070707" pitchFamily="18" charset="2"/>
              <a:buChar char="●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0A13DC26-CB89-B448-AE24-82CA5502AE54}"/>
              </a:ext>
            </a:extLst>
          </p:cNvPr>
          <p:cNvSpPr txBox="1">
            <a:spLocks/>
          </p:cNvSpPr>
          <p:nvPr/>
        </p:nvSpPr>
        <p:spPr>
          <a:xfrm>
            <a:off x="4409987" y="1168481"/>
            <a:ext cx="42603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Wingdings 2" panose="05020102010507070707" pitchFamily="18" charset="2"/>
              <a:buChar char="●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●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○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 pitchFamily="18" charset="2"/>
              <a:buChar char="■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bg2"/>
                </a:solidFill>
              </a:rPr>
              <a:t>InvesTrade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114300" indent="0">
              <a:buNone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114300" indent="0">
              <a:buFont typeface="Wingdings 2" panose="05020102010507070707" pitchFamily="18" charset="2"/>
              <a:buNone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114300" indent="0">
              <a:buFont typeface="Wingdings 2" panose="05020102010507070707" pitchFamily="18" charset="2"/>
              <a:buNone/>
            </a:pPr>
            <a:endParaRPr lang="tr-T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930E575-2D54-B34C-B333-38EAF3AB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30110"/>
            <a:ext cx="2322286" cy="2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19"/>
            <a:ext cx="9144000" cy="46405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chemeClr val="bg2">
                    <a:lumMod val="90000"/>
                  </a:schemeClr>
                </a:solidFill>
                <a:latin typeface="Product Sans" pitchFamily="34" charset="0"/>
              </a:rPr>
              <a:t>Anket Verİlerİ</a:t>
            </a:r>
          </a:p>
        </p:txBody>
      </p:sp>
      <p:pic>
        <p:nvPicPr>
          <p:cNvPr id="1028" name="Picture 4" descr="Formlar yanıt grafiği. Soru başlığı: Aktif olarak bir yatırım uygulaması kullanıyor musunuz?. Yanıt sayısı: 257 yanıt.">
            <a:extLst>
              <a:ext uri="{FF2B5EF4-FFF2-40B4-BE49-F238E27FC236}">
                <a16:creationId xmlns:a16="http://schemas.microsoft.com/office/drawing/2014/main" id="{7612DA3F-8845-5943-BF44-2073A730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3" y="1150882"/>
            <a:ext cx="3837704" cy="1881601"/>
          </a:xfrm>
          <a:prstGeom prst="rect">
            <a:avLst/>
          </a:prstGeom>
          <a:noFill/>
        </p:spPr>
      </p:pic>
      <p:pic>
        <p:nvPicPr>
          <p:cNvPr id="1030" name="Picture 6" descr="Formlar yanıt grafiği. Soru başlığı: Kullanmadıysanız kullanmayı düşünür müsünüz?. Yanıt sayısı: 213 yanıt.">
            <a:extLst>
              <a:ext uri="{FF2B5EF4-FFF2-40B4-BE49-F238E27FC236}">
                <a16:creationId xmlns:a16="http://schemas.microsoft.com/office/drawing/2014/main" id="{190B7259-8A2A-A847-9923-1B6D893F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41" y="3151959"/>
            <a:ext cx="4125792" cy="173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lar yanıt grafiği. Soru başlığı: Yaş grubunuzu seçiniz.. Yanıt sayısı: 257 yanıt.">
            <a:extLst>
              <a:ext uri="{FF2B5EF4-FFF2-40B4-BE49-F238E27FC236}">
                <a16:creationId xmlns:a16="http://schemas.microsoft.com/office/drawing/2014/main" id="{DCBCB8BA-98A5-6A46-9DFD-472222C1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1079310"/>
            <a:ext cx="4152900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Resi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19"/>
            <a:ext cx="9144000" cy="46405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259065657"/>
              </p:ext>
            </p:extLst>
          </p:nvPr>
        </p:nvGraphicFramePr>
        <p:xfrm>
          <a:off x="311727" y="53975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19"/>
            <a:ext cx="9144000" cy="464058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  </a:t>
            </a:r>
            <a:r>
              <a:rPr lang="tr-T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roduct Sans" pitchFamily="34" charset="0"/>
              </a:rPr>
              <a:t>İŞ VE Gelir Modelİ</a:t>
            </a:r>
            <a:br>
              <a:rPr lang="tr-TR" dirty="0">
                <a:solidFill>
                  <a:schemeClr val="accent1">
                    <a:lumMod val="50000"/>
                  </a:schemeClr>
                </a:solidFill>
                <a:latin typeface="Product Sans" pitchFamily="34" charset="0"/>
              </a:rPr>
            </a:b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2332381706"/>
              </p:ext>
            </p:extLst>
          </p:nvPr>
        </p:nvGraphicFramePr>
        <p:xfrm>
          <a:off x="1363686" y="1017725"/>
          <a:ext cx="5436628" cy="386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87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Resim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1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graphicFrame>
        <p:nvGraphicFramePr>
          <p:cNvPr id="91" name="Google Shape;91;p17"/>
          <p:cNvGraphicFramePr/>
          <p:nvPr>
            <p:extLst>
              <p:ext uri="{D42A27DB-BD31-4B8C-83A1-F6EECF244321}">
                <p14:modId xmlns:p14="http://schemas.microsoft.com/office/powerpoint/2010/main" val="2035821913"/>
              </p:ext>
            </p:extLst>
          </p:nvPr>
        </p:nvGraphicFramePr>
        <p:xfrm>
          <a:off x="-1" y="633820"/>
          <a:ext cx="9144000" cy="45049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1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noProof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    </a:t>
                      </a:r>
                      <a:r>
                        <a:rPr lang="tr-TR" sz="2400" b="1" noProof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Product Sans" pitchFamily="34" charset="0"/>
                        </a:rPr>
                        <a:t>2021  Q4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200" b="1" noProof="0" dirty="0">
                        <a:solidFill>
                          <a:schemeClr val="bg2">
                            <a:lumMod val="90000"/>
                          </a:schemeClr>
                        </a:solidFill>
                        <a:latin typeface="Product Sans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400" b="1" noProof="0" dirty="0">
                        <a:solidFill>
                          <a:schemeClr val="bg2">
                            <a:lumMod val="90000"/>
                          </a:schemeClr>
                        </a:solidFill>
                        <a:latin typeface="Product Sans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İş geliştirme departmanı kurulması.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Deniz Yatırımla işbirliği sağlamak.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marR="0" lvl="0" indent="-171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tr-TR" sz="1200" noProof="0" dirty="0"/>
                        <a:t>50 bin indirilme ve 25 bin aktif kullanıcı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tr-TR" sz="1200" noProof="0" dirty="0"/>
                        <a:t>		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Reklam ve tanıtım faaliyetleri. </a:t>
                      </a:r>
                    </a:p>
                    <a:p>
                      <a:pPr marL="6286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457200" lvl="0" indent="457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tr-TR" sz="1100" noProof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noProof="0" dirty="0">
                        <a:solidFill>
                          <a:schemeClr val="tx1"/>
                        </a:solidFill>
                        <a:latin typeface="Product Sans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noProof="0" dirty="0"/>
                        <a:t>       </a:t>
                      </a:r>
                      <a:r>
                        <a:rPr lang="tr-TR" sz="2400" b="1" noProof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Product Sans" pitchFamily="34" charset="0"/>
                        </a:rPr>
                        <a:t>2022 Q1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100" noProof="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marR="0" lvl="0" indent="-171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tr-TR" sz="1200" noProof="0" dirty="0"/>
                        <a:t>Türkiye'deki aracı kurumların ve yatırım bankalarının yüzde 20’siyle  entegrasyon sağlamak.</a:t>
                      </a:r>
                    </a:p>
                    <a:p>
                      <a:pPr marL="171450" marR="0" lvl="0" indent="-171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tr-TR" sz="1200" noProof="0" dirty="0"/>
                    </a:p>
                    <a:p>
                      <a:pPr marL="171450" marR="0" lvl="0" indent="-171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tr-TR" sz="1200" noProof="0" dirty="0"/>
                        <a:t>Güvenlik sistemlerinin geliştirilmesi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marR="0" lvl="0" indent="-171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tr-TR" sz="1200" noProof="0" dirty="0"/>
                        <a:t>100 bin indirilme ve 50 bin aktif kullanıcı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Yatırımcı görüşmeleri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None/>
                      </a:pPr>
                      <a:r>
                        <a:rPr lang="tr-TR" sz="1200" noProof="0" dirty="0"/>
                        <a:t>		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Kampanya entegrasyonları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noProof="0" dirty="0">
                        <a:solidFill>
                          <a:schemeClr val="tx1"/>
                        </a:solidFill>
                        <a:latin typeface="Product Sans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noProof="0" dirty="0"/>
                        <a:t>          </a:t>
                      </a:r>
                      <a:r>
                        <a:rPr lang="tr-TR" sz="2400" b="1" noProof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Product Sans" pitchFamily="34" charset="0"/>
                        </a:rPr>
                        <a:t>2022 Q2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IOS platformuna çıkış yapmak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Aracı kurumlar ve yatırım bankalarıyla olan işbirliğimizi yüzde 50 oranına çıkarmak.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250 bin indirilme ve 120 bin aktif kullanıcı.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Farklı dil seçenekleri eklemek.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noProof="0" dirty="0">
                        <a:solidFill>
                          <a:schemeClr val="tx1"/>
                        </a:solidFill>
                        <a:latin typeface="Product Sans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noProof="0" dirty="0"/>
                        <a:t>      </a:t>
                      </a:r>
                      <a:r>
                        <a:rPr lang="tr-TR" sz="2400" b="1" noProof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Product Sans" pitchFamily="34" charset="0"/>
                        </a:rPr>
                        <a:t>2022 Q3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1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Analitik araçlarımızın çözüm zenginliğini artırmak.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Yurtdışı pazarında tanıtım ve reklam faaliyetlerine başlamak.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r>
                        <a:rPr lang="tr-TR" sz="1200" noProof="0" dirty="0"/>
                        <a:t>400 bin indirilme ve 200 bin aktif kullanıcı.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itchFamily="34" charset="0"/>
                        <a:buChar char="•"/>
                      </a:pPr>
                      <a:endParaRPr lang="tr-TR" sz="1200" noProof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noProof="0" dirty="0">
                        <a:solidFill>
                          <a:schemeClr val="tx1"/>
                        </a:solidFill>
                        <a:latin typeface="Product Sans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oğ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r Payı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363</Words>
  <Application>Microsoft Macintosh PowerPoint</Application>
  <PresentationFormat>Ekran Gösterisi (16:9)</PresentationFormat>
  <Paragraphs>94</Paragraphs>
  <Slides>11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Wingdings 2</vt:lpstr>
      <vt:lpstr>Product Sans</vt:lpstr>
      <vt:lpstr>Times New Roman</vt:lpstr>
      <vt:lpstr>Gill Sans MT</vt:lpstr>
      <vt:lpstr>Kar Payı</vt:lpstr>
      <vt:lpstr>PowerPoint Sunusu</vt:lpstr>
      <vt:lpstr>INVESTECH NEDİR?</vt:lpstr>
      <vt:lpstr>PowerPoint Sunusu</vt:lpstr>
      <vt:lpstr>INVESTECH Özellikleri ve Yenİlİklerİ </vt:lpstr>
      <vt:lpstr>ANALİTİK VE ALGO ÇÖZÜMLERİMİZ </vt:lpstr>
      <vt:lpstr>Anket Verİlerİ</vt:lpstr>
      <vt:lpstr>PowerPoint Sunusu</vt:lpstr>
      <vt:lpstr>  İŞ VE Gelir Modelİ </vt:lpstr>
      <vt:lpstr>PowerPoint Sunusu</vt:lpstr>
      <vt:lpstr>                       2023 - 2030 ArasI Hedeflerİmİz </vt:lpstr>
      <vt:lpstr>DEMO İNCELEMESİ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</dc:creator>
  <cp:lastModifiedBy>erinc serten</cp:lastModifiedBy>
  <cp:revision>25</cp:revision>
  <dcterms:modified xsi:type="dcterms:W3CDTF">2021-09-16T20:06:53Z</dcterms:modified>
</cp:coreProperties>
</file>