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9B685-031C-46A9-A0BF-8AA7306DBEB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64C7-EEAE-4554-810B-B36642C9CD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59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BC544-A64A-4CBD-ACA6-C3A91BF07651}" type="slidenum">
              <a:rPr lang="es-ES" altLang="es-ES" smtClean="0"/>
              <a:pPr/>
              <a:t>1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47255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E2A72-00C0-4EDE-83E8-08CFCC1A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16FE7-14D8-42B7-8EF2-C8F18732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F157B-E805-44E2-83C4-02F254AF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A1177-A0E9-43DA-ADE8-4621F221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4C247-819F-49D9-B307-1C09877D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68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28346-DA33-4F75-9491-ABEDBD6B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3122FC-F734-4182-A1DD-686F46D1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1D981-FBEB-4053-8311-01B80228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C9374-AA54-4759-9163-8D727347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C424D-6991-4CC5-B4B6-2B2DDAC6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2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B9CDD6-717E-44B7-83BB-43EAD2BEC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78C67-5281-4797-B231-8859B003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A3647E-F527-4546-9533-1A8B9772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8E6DB-FB1F-487D-B195-0CF0E52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5DA30-BF29-4EF5-B94D-37FAC46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1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188640"/>
            <a:ext cx="690188" cy="505744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>
                <a:latin typeface="Arial" panose="020B0604020202020204" pitchFamily="34" charset="0"/>
              </a:rPr>
              <a:t>/ </a:t>
            </a:r>
            <a:fld id="{B1C48162-673A-453C-AB50-7A2348986D4F}" type="slidenum">
              <a:rPr lang="es-ES" smtClean="0">
                <a:latin typeface="Arial" panose="020B0604020202020204" pitchFamily="34" charset="0"/>
              </a:rPr>
              <a:pPr/>
              <a:t>‹Nº›</a:t>
            </a:fld>
            <a:endParaRPr lang="es-ES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" y="6520244"/>
            <a:ext cx="960107" cy="287600"/>
          </a:xfrm>
          <a:prstGeom prst="rect">
            <a:avLst/>
          </a:prstGeom>
        </p:spPr>
      </p:pic>
      <p:cxnSp>
        <p:nvCxnSpPr>
          <p:cNvPr id="7" name="10 Conector recto"/>
          <p:cNvCxnSpPr/>
          <p:nvPr userDrawn="1"/>
        </p:nvCxnSpPr>
        <p:spPr>
          <a:xfrm flipH="1">
            <a:off x="-12698" y="6453336"/>
            <a:ext cx="12215284" cy="0"/>
          </a:xfrm>
          <a:prstGeom prst="line">
            <a:avLst/>
          </a:prstGeom>
          <a:ln>
            <a:solidFill>
              <a:srgbClr val="5B718F"/>
            </a:solidFill>
          </a:ln>
          <a:effectLst>
            <a:outerShdw blurRad="50800" dist="38100" dir="16200000" rotWithShape="0">
              <a:srgbClr val="5B718F">
                <a:alpha val="40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9B54-1CCC-40E5-B870-6A4AE8C7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FC79D-559C-447C-B0D6-00AAA0FE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5833F-5B39-468D-B880-11AFD190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EA899-F250-4C59-A759-662CC8F1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A1F45-1C93-419F-9937-3D29F604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15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2FDE9-8B69-4F6A-9691-325C9398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60AB4D-1C49-4403-8D0A-8C69B4FA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327F7-6095-4410-AE5E-53C3CB4D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000F4-94AB-40AC-A223-89E01B64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25107-593F-4D2E-BA6E-1E41D52A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33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2654D-95A9-44E1-9541-E2132629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C88F0-DC29-461A-9AB3-AE92A659E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3E1D0-DEEB-4400-82BD-A2C28F51A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E247E-4B6E-40BB-BAE2-9982C798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601282-30B2-4ADE-81C6-5CC79C31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ABBFA0-3048-4657-AB19-B3FF7C32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92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A2949-44FE-4A88-BAFA-EA73FCC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B4A4D-86CA-46C2-8BDD-D922A25D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7EEBD2-B389-410F-B5B1-4EADF24E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E9899F-4E73-4C7A-AFB6-C6FCD8DF8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856C34-B9B7-4964-856A-A62CA41EF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CE38D6-10F6-49BF-A390-6F498274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D8EF87-E7E2-42CB-9C23-7BFA8E9F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2ACBB5-8601-4654-90D5-8E4567A4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46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C6AC2-1356-46F8-84F3-5C17F0E5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1D7E43-28FE-4157-9A79-C4DD115D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19FD60-1A3B-4531-8342-58369F78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8B525-8922-48A1-BF50-F5C2EDE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3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BA5D7-C319-43F5-853C-29D2BFD1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95A378-4F78-4F6A-B579-E3BFB2A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2EA95-856A-4767-BAB6-DCF1290C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3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88903-A404-4F25-BF7A-CDAF9699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77497-68DC-4656-8725-F14A38F6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CF44DB-0C3B-41E5-ACF2-7F6A9923E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851FE-AF51-4652-AFD7-AF0E2C94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4BCAD-2CE2-4713-8282-2CB9465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C398A-50CE-47A3-BBF0-A6C6E1ED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8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E4C06-1CE0-4EA1-B771-C3DAEE3D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B7C534-345C-4E0F-A5A4-5F44AA849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9A16AD-4CC4-4385-A7BF-5A99D51C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29A9BC-7646-4E65-87D3-27081EC0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99D56-D6A0-4C3E-891E-0253305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1795B-BD8C-4A14-AA91-E2B09C06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09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A7FCFA-4DC6-4597-B4BD-B11B25A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58DAA-994C-40E7-82DF-EEAC1E97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0BEDE-320F-4D51-BD55-25A8E9B2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03E5-50E2-41D7-AD1D-AFBD5AB2EC8D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1BD7E-81EE-4E2F-8B72-154384CE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8CEDE-D765-4ECD-873F-43120756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0A13-E341-4EEF-8A57-F90A570AAB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1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/>
          <p:cNvSpPr/>
          <p:nvPr/>
        </p:nvSpPr>
        <p:spPr>
          <a:xfrm>
            <a:off x="1606748" y="3788459"/>
            <a:ext cx="1004745" cy="4653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INNOVACIÓN</a:t>
            </a:r>
          </a:p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RELACIONAL</a:t>
            </a:r>
          </a:p>
        </p:txBody>
      </p:sp>
      <p:sp>
        <p:nvSpPr>
          <p:cNvPr id="70" name="Elipse 69"/>
          <p:cNvSpPr/>
          <p:nvPr/>
        </p:nvSpPr>
        <p:spPr>
          <a:xfrm>
            <a:off x="2872100" y="3795376"/>
            <a:ext cx="1027656" cy="4653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TECNOLOGÍA ORIENTADA PROVEEDOR</a:t>
            </a:r>
          </a:p>
        </p:txBody>
      </p:sp>
      <p:sp>
        <p:nvSpPr>
          <p:cNvPr id="71" name="Elipse 70"/>
          <p:cNvSpPr/>
          <p:nvPr/>
        </p:nvSpPr>
        <p:spPr>
          <a:xfrm>
            <a:off x="4890298" y="2983012"/>
            <a:ext cx="989308" cy="53090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CAPITAL  MARCA APORTADO PROVEEDOR</a:t>
            </a:r>
          </a:p>
        </p:txBody>
      </p:sp>
      <p:sp>
        <p:nvSpPr>
          <p:cNvPr id="72" name="Elipse 71"/>
          <p:cNvSpPr/>
          <p:nvPr/>
        </p:nvSpPr>
        <p:spPr>
          <a:xfrm>
            <a:off x="3803258" y="4580289"/>
            <a:ext cx="1088238" cy="3291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NOTORIEDAD</a:t>
            </a:r>
          </a:p>
        </p:txBody>
      </p:sp>
      <p:sp>
        <p:nvSpPr>
          <p:cNvPr id="73" name="Elipse 72"/>
          <p:cNvSpPr/>
          <p:nvPr/>
        </p:nvSpPr>
        <p:spPr>
          <a:xfrm>
            <a:off x="4861260" y="2203628"/>
            <a:ext cx="1052568" cy="47314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5B718F"/>
            </a:solidFill>
            <a:prstDash val="solid"/>
            <a:miter lim="800000"/>
          </a:ln>
          <a:effectLst/>
        </p:spPr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VALOR DE LA RELACIÓN</a:t>
            </a:r>
          </a:p>
        </p:txBody>
      </p:sp>
      <p:sp>
        <p:nvSpPr>
          <p:cNvPr id="74" name="Elipse 73"/>
          <p:cNvSpPr/>
          <p:nvPr/>
        </p:nvSpPr>
        <p:spPr>
          <a:xfrm>
            <a:off x="2489914" y="1463878"/>
            <a:ext cx="989308" cy="4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SACRIFICIOS RELACIÓN</a:t>
            </a:r>
          </a:p>
        </p:txBody>
      </p:sp>
      <p:sp>
        <p:nvSpPr>
          <p:cNvPr id="75" name="Elipse 74"/>
          <p:cNvSpPr/>
          <p:nvPr/>
        </p:nvSpPr>
        <p:spPr>
          <a:xfrm>
            <a:off x="1790608" y="734656"/>
            <a:ext cx="1029028" cy="50349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BENEFICIOS  RELACIÓN </a:t>
            </a:r>
          </a:p>
        </p:txBody>
      </p:sp>
      <p:sp>
        <p:nvSpPr>
          <p:cNvPr id="76" name="Elipse 75"/>
          <p:cNvSpPr/>
          <p:nvPr/>
        </p:nvSpPr>
        <p:spPr>
          <a:xfrm>
            <a:off x="4890298" y="1260054"/>
            <a:ext cx="989308" cy="446484"/>
          </a:xfrm>
          <a:prstGeom prst="ellipse">
            <a:avLst/>
          </a:prstGeom>
          <a:solidFill>
            <a:srgbClr val="5B718F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CONFIANZA</a:t>
            </a:r>
          </a:p>
        </p:txBody>
      </p:sp>
      <p:sp>
        <p:nvSpPr>
          <p:cNvPr id="77" name="Elipse 76"/>
          <p:cNvSpPr/>
          <p:nvPr/>
        </p:nvSpPr>
        <p:spPr>
          <a:xfrm>
            <a:off x="5919376" y="455766"/>
            <a:ext cx="1088239" cy="446484"/>
          </a:xfrm>
          <a:prstGeom prst="ellipse">
            <a:avLst/>
          </a:prstGeom>
          <a:solidFill>
            <a:srgbClr val="5B718F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COMPROMISO</a:t>
            </a:r>
          </a:p>
        </p:txBody>
      </p:sp>
      <p:sp>
        <p:nvSpPr>
          <p:cNvPr id="78" name="Elipse 77"/>
          <p:cNvSpPr/>
          <p:nvPr/>
        </p:nvSpPr>
        <p:spPr>
          <a:xfrm>
            <a:off x="6883517" y="2226886"/>
            <a:ext cx="1248328" cy="446484"/>
          </a:xfrm>
          <a:prstGeom prst="ellipse">
            <a:avLst/>
          </a:prstGeom>
          <a:solidFill>
            <a:srgbClr val="5B718F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SATISFACCIÓN ECONÓMICA</a:t>
            </a:r>
          </a:p>
        </p:txBody>
      </p:sp>
      <p:sp>
        <p:nvSpPr>
          <p:cNvPr id="79" name="Elipse 78"/>
          <p:cNvSpPr/>
          <p:nvPr/>
        </p:nvSpPr>
        <p:spPr>
          <a:xfrm>
            <a:off x="8569784" y="2222244"/>
            <a:ext cx="1104662" cy="446484"/>
          </a:xfrm>
          <a:prstGeom prst="ellipse">
            <a:avLst/>
          </a:prstGeom>
          <a:solidFill>
            <a:srgbClr val="5B718F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SATISFACCIÓN SOCIAL</a:t>
            </a:r>
          </a:p>
        </p:txBody>
      </p:sp>
      <p:sp>
        <p:nvSpPr>
          <p:cNvPr id="80" name="Elipse 79"/>
          <p:cNvSpPr/>
          <p:nvPr/>
        </p:nvSpPr>
        <p:spPr>
          <a:xfrm>
            <a:off x="8585194" y="959822"/>
            <a:ext cx="1014708" cy="44648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5B718F"/>
            </a:solidFill>
            <a:prstDash val="solid"/>
            <a:miter lim="800000"/>
          </a:ln>
          <a:effectLst/>
        </p:spPr>
        <p:txBody>
          <a:bodyPr wrap="square" lIns="0" tIns="0" rIns="0" bIns="0" anchor="ctr"/>
          <a:lstStyle/>
          <a:p>
            <a:pPr algn="ctr"/>
            <a:r>
              <a:rPr lang="es-ES" sz="8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LEALTAD</a:t>
            </a:r>
          </a:p>
        </p:txBody>
      </p:sp>
      <p:cxnSp>
        <p:nvCxnSpPr>
          <p:cNvPr id="81" name="Conector recto de flecha 80"/>
          <p:cNvCxnSpPr>
            <a:stCxn id="69" idx="6"/>
            <a:endCxn id="70" idx="2"/>
          </p:cNvCxnSpPr>
          <p:nvPr/>
        </p:nvCxnSpPr>
        <p:spPr>
          <a:xfrm>
            <a:off x="2611492" y="4021110"/>
            <a:ext cx="260608" cy="6917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70" idx="0"/>
            <a:endCxn id="74" idx="4"/>
          </p:cNvCxnSpPr>
          <p:nvPr/>
        </p:nvCxnSpPr>
        <p:spPr>
          <a:xfrm flipH="1" flipV="1">
            <a:off x="2984568" y="1910362"/>
            <a:ext cx="401360" cy="1885014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70" idx="0"/>
            <a:endCxn id="75" idx="3"/>
          </p:cNvCxnSpPr>
          <p:nvPr/>
        </p:nvCxnSpPr>
        <p:spPr>
          <a:xfrm flipH="1" flipV="1">
            <a:off x="1941306" y="1164412"/>
            <a:ext cx="1444622" cy="2630964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71" idx="0"/>
            <a:endCxn id="73" idx="4"/>
          </p:cNvCxnSpPr>
          <p:nvPr/>
        </p:nvCxnSpPr>
        <p:spPr>
          <a:xfrm flipV="1">
            <a:off x="5384952" y="2676775"/>
            <a:ext cx="2592" cy="306237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73" idx="0"/>
            <a:endCxn id="76" idx="4"/>
          </p:cNvCxnSpPr>
          <p:nvPr/>
        </p:nvCxnSpPr>
        <p:spPr>
          <a:xfrm flipH="1" flipV="1">
            <a:off x="5384952" y="1706539"/>
            <a:ext cx="2592" cy="497089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76" idx="0"/>
            <a:endCxn id="77" idx="2"/>
          </p:cNvCxnSpPr>
          <p:nvPr/>
        </p:nvCxnSpPr>
        <p:spPr>
          <a:xfrm flipV="1">
            <a:off x="5384953" y="679008"/>
            <a:ext cx="534423" cy="581046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77" idx="6"/>
            <a:endCxn id="80" idx="1"/>
          </p:cNvCxnSpPr>
          <p:nvPr/>
        </p:nvCxnSpPr>
        <p:spPr>
          <a:xfrm>
            <a:off x="7007615" y="679008"/>
            <a:ext cx="1726181" cy="346200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>
            <a:stCxn id="73" idx="6"/>
            <a:endCxn id="78" idx="2"/>
          </p:cNvCxnSpPr>
          <p:nvPr/>
        </p:nvCxnSpPr>
        <p:spPr>
          <a:xfrm>
            <a:off x="5913829" y="2440202"/>
            <a:ext cx="969689" cy="9927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79" idx="0"/>
            <a:endCxn id="80" idx="6"/>
          </p:cNvCxnSpPr>
          <p:nvPr/>
        </p:nvCxnSpPr>
        <p:spPr>
          <a:xfrm flipV="1">
            <a:off x="9122116" y="1183064"/>
            <a:ext cx="477787" cy="1039180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78" idx="6"/>
            <a:endCxn id="79" idx="2"/>
          </p:cNvCxnSpPr>
          <p:nvPr/>
        </p:nvCxnSpPr>
        <p:spPr>
          <a:xfrm flipV="1">
            <a:off x="8131845" y="2445487"/>
            <a:ext cx="437939" cy="4642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75" idx="6"/>
            <a:endCxn id="73" idx="1"/>
          </p:cNvCxnSpPr>
          <p:nvPr/>
        </p:nvCxnSpPr>
        <p:spPr>
          <a:xfrm>
            <a:off x="2819637" y="986402"/>
            <a:ext cx="2195769" cy="1286517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74" idx="6"/>
            <a:endCxn id="73" idx="1"/>
          </p:cNvCxnSpPr>
          <p:nvPr/>
        </p:nvCxnSpPr>
        <p:spPr>
          <a:xfrm>
            <a:off x="3479223" y="1687120"/>
            <a:ext cx="1536183" cy="585798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CuadroTexto 56"/>
          <p:cNvSpPr txBox="1"/>
          <p:nvPr/>
        </p:nvSpPr>
        <p:spPr>
          <a:xfrm>
            <a:off x="2645965" y="4189730"/>
            <a:ext cx="1635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</a:t>
            </a:r>
          </a:p>
        </p:txBody>
      </p:sp>
      <p:sp>
        <p:nvSpPr>
          <p:cNvPr id="95" name="CuadroTexto 56"/>
          <p:cNvSpPr txBox="1"/>
          <p:nvPr/>
        </p:nvSpPr>
        <p:spPr>
          <a:xfrm>
            <a:off x="4155500" y="4159533"/>
            <a:ext cx="430961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H7a</a:t>
            </a:r>
          </a:p>
        </p:txBody>
      </p:sp>
      <p:sp>
        <p:nvSpPr>
          <p:cNvPr id="96" name="CuadroTexto 56"/>
          <p:cNvSpPr txBox="1"/>
          <p:nvPr/>
        </p:nvSpPr>
        <p:spPr>
          <a:xfrm>
            <a:off x="2702744" y="2101498"/>
            <a:ext cx="24205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H2b</a:t>
            </a:r>
          </a:p>
        </p:txBody>
      </p:sp>
      <p:sp>
        <p:nvSpPr>
          <p:cNvPr id="97" name="CuadroTexto 56"/>
          <p:cNvSpPr txBox="1"/>
          <p:nvPr/>
        </p:nvSpPr>
        <p:spPr>
          <a:xfrm>
            <a:off x="2009534" y="1875601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H2a</a:t>
            </a:r>
          </a:p>
        </p:txBody>
      </p:sp>
      <p:sp>
        <p:nvSpPr>
          <p:cNvPr id="98" name="CuadroTexto 97"/>
          <p:cNvSpPr txBox="1"/>
          <p:nvPr/>
        </p:nvSpPr>
        <p:spPr>
          <a:xfrm flipH="1">
            <a:off x="5105751" y="2780928"/>
            <a:ext cx="1635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H5</a:t>
            </a:r>
          </a:p>
        </p:txBody>
      </p:sp>
      <p:sp>
        <p:nvSpPr>
          <p:cNvPr id="99" name="CuadroTexto 56"/>
          <p:cNvSpPr txBox="1"/>
          <p:nvPr/>
        </p:nvSpPr>
        <p:spPr>
          <a:xfrm>
            <a:off x="3701882" y="1844824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H4a</a:t>
            </a:r>
          </a:p>
        </p:txBody>
      </p:sp>
      <p:sp>
        <p:nvSpPr>
          <p:cNvPr id="100" name="CuadroTexto 56"/>
          <p:cNvSpPr txBox="1"/>
          <p:nvPr/>
        </p:nvSpPr>
        <p:spPr>
          <a:xfrm>
            <a:off x="3520226" y="1155521"/>
            <a:ext cx="1635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H3</a:t>
            </a:r>
          </a:p>
        </p:txBody>
      </p:sp>
      <p:sp>
        <p:nvSpPr>
          <p:cNvPr id="101" name="CuadroTexto 56"/>
          <p:cNvSpPr txBox="1"/>
          <p:nvPr/>
        </p:nvSpPr>
        <p:spPr>
          <a:xfrm>
            <a:off x="5105751" y="1923322"/>
            <a:ext cx="1635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H8</a:t>
            </a:r>
          </a:p>
        </p:txBody>
      </p:sp>
      <p:sp>
        <p:nvSpPr>
          <p:cNvPr id="102" name="CuadroTexto 56"/>
          <p:cNvSpPr txBox="1"/>
          <p:nvPr/>
        </p:nvSpPr>
        <p:spPr>
          <a:xfrm>
            <a:off x="5741801" y="876453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H10</a:t>
            </a:r>
          </a:p>
        </p:txBody>
      </p:sp>
      <p:sp>
        <p:nvSpPr>
          <p:cNvPr id="103" name="CuadroTexto 56"/>
          <p:cNvSpPr txBox="1"/>
          <p:nvPr/>
        </p:nvSpPr>
        <p:spPr>
          <a:xfrm>
            <a:off x="6154509" y="2451151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H13</a:t>
            </a:r>
          </a:p>
        </p:txBody>
      </p:sp>
      <p:sp>
        <p:nvSpPr>
          <p:cNvPr id="104" name="CuadroTexto 56"/>
          <p:cNvSpPr txBox="1"/>
          <p:nvPr/>
        </p:nvSpPr>
        <p:spPr>
          <a:xfrm>
            <a:off x="6965937" y="116632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H11</a:t>
            </a:r>
          </a:p>
        </p:txBody>
      </p:sp>
      <p:sp>
        <p:nvSpPr>
          <p:cNvPr id="105" name="CuadroTexto 56"/>
          <p:cNvSpPr txBox="1"/>
          <p:nvPr/>
        </p:nvSpPr>
        <p:spPr>
          <a:xfrm>
            <a:off x="7590154" y="620688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H12</a:t>
            </a:r>
          </a:p>
        </p:txBody>
      </p:sp>
      <p:sp>
        <p:nvSpPr>
          <p:cNvPr id="106" name="CuadroTexto 56"/>
          <p:cNvSpPr txBox="1"/>
          <p:nvPr/>
        </p:nvSpPr>
        <p:spPr>
          <a:xfrm>
            <a:off x="8220237" y="2513801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H15</a:t>
            </a:r>
          </a:p>
        </p:txBody>
      </p:sp>
      <p:sp>
        <p:nvSpPr>
          <p:cNvPr id="107" name="CuadroTexto 56"/>
          <p:cNvSpPr txBox="1"/>
          <p:nvPr/>
        </p:nvSpPr>
        <p:spPr>
          <a:xfrm>
            <a:off x="9342201" y="1718002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H19</a:t>
            </a:r>
          </a:p>
        </p:txBody>
      </p:sp>
      <p:cxnSp>
        <p:nvCxnSpPr>
          <p:cNvPr id="108" name="Conector recto de flecha 107"/>
          <p:cNvCxnSpPr>
            <a:stCxn id="78" idx="0"/>
            <a:endCxn id="80" idx="3"/>
          </p:cNvCxnSpPr>
          <p:nvPr/>
        </p:nvCxnSpPr>
        <p:spPr>
          <a:xfrm flipV="1">
            <a:off x="7507681" y="1340920"/>
            <a:ext cx="1226114" cy="885966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CuadroTexto 56"/>
          <p:cNvSpPr txBox="1"/>
          <p:nvPr/>
        </p:nvSpPr>
        <p:spPr>
          <a:xfrm>
            <a:off x="7967383" y="1865149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H18</a:t>
            </a:r>
          </a:p>
        </p:txBody>
      </p:sp>
      <p:sp>
        <p:nvSpPr>
          <p:cNvPr id="110" name="Elipse 109"/>
          <p:cNvSpPr/>
          <p:nvPr/>
        </p:nvSpPr>
        <p:spPr>
          <a:xfrm>
            <a:off x="3065978" y="2209565"/>
            <a:ext cx="989308" cy="4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COSTES DE CAMBIO</a:t>
            </a:r>
          </a:p>
        </p:txBody>
      </p:sp>
      <p:cxnSp>
        <p:nvCxnSpPr>
          <p:cNvPr id="111" name="Conector recto de flecha 110"/>
          <p:cNvCxnSpPr>
            <a:stCxn id="70" idx="0"/>
            <a:endCxn id="110" idx="4"/>
          </p:cNvCxnSpPr>
          <p:nvPr/>
        </p:nvCxnSpPr>
        <p:spPr>
          <a:xfrm flipV="1">
            <a:off x="3385928" y="2656050"/>
            <a:ext cx="174704" cy="1139327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2" name="CuadroTexto 56"/>
          <p:cNvSpPr txBox="1"/>
          <p:nvPr/>
        </p:nvSpPr>
        <p:spPr>
          <a:xfrm>
            <a:off x="3210007" y="2793443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H2c</a:t>
            </a:r>
          </a:p>
        </p:txBody>
      </p:sp>
      <p:cxnSp>
        <p:nvCxnSpPr>
          <p:cNvPr id="113" name="Conector recto de flecha 112"/>
          <p:cNvCxnSpPr>
            <a:stCxn id="110" idx="6"/>
            <a:endCxn id="73" idx="2"/>
          </p:cNvCxnSpPr>
          <p:nvPr/>
        </p:nvCxnSpPr>
        <p:spPr>
          <a:xfrm>
            <a:off x="4055286" y="2432807"/>
            <a:ext cx="805974" cy="7394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4" name="Elipse 113"/>
          <p:cNvSpPr/>
          <p:nvPr/>
        </p:nvSpPr>
        <p:spPr>
          <a:xfrm>
            <a:off x="4982945" y="4661486"/>
            <a:ext cx="804015" cy="33078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CALIDAD</a:t>
            </a:r>
          </a:p>
        </p:txBody>
      </p:sp>
      <p:sp>
        <p:nvSpPr>
          <p:cNvPr id="115" name="Elipse 114"/>
          <p:cNvSpPr/>
          <p:nvPr/>
        </p:nvSpPr>
        <p:spPr>
          <a:xfrm>
            <a:off x="5908318" y="4583980"/>
            <a:ext cx="1027289" cy="35859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LEALTAD TIENDA</a:t>
            </a:r>
          </a:p>
        </p:txBody>
      </p:sp>
      <p:sp>
        <p:nvSpPr>
          <p:cNvPr id="116" name="Elipse 115"/>
          <p:cNvSpPr/>
          <p:nvPr/>
        </p:nvSpPr>
        <p:spPr>
          <a:xfrm>
            <a:off x="4890298" y="3825706"/>
            <a:ext cx="989308" cy="44648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es-ES" sz="800" b="1" kern="0" dirty="0">
                <a:solidFill>
                  <a:schemeClr val="bg1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CAPITAL DE MARCA DE LA TIENDA</a:t>
            </a:r>
          </a:p>
        </p:txBody>
      </p:sp>
      <p:sp>
        <p:nvSpPr>
          <p:cNvPr id="117" name="CuadroTexto 56"/>
          <p:cNvSpPr txBox="1"/>
          <p:nvPr/>
        </p:nvSpPr>
        <p:spPr>
          <a:xfrm>
            <a:off x="5082253" y="4437112"/>
            <a:ext cx="24205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H7b</a:t>
            </a:r>
          </a:p>
        </p:txBody>
      </p:sp>
      <p:sp>
        <p:nvSpPr>
          <p:cNvPr id="118" name="CuadroTexto 56"/>
          <p:cNvSpPr txBox="1"/>
          <p:nvPr/>
        </p:nvSpPr>
        <p:spPr>
          <a:xfrm>
            <a:off x="6042109" y="4087525"/>
            <a:ext cx="44474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H7c</a:t>
            </a:r>
          </a:p>
        </p:txBody>
      </p:sp>
      <p:sp>
        <p:nvSpPr>
          <p:cNvPr id="119" name="CuadroTexto 56"/>
          <p:cNvSpPr txBox="1"/>
          <p:nvPr/>
        </p:nvSpPr>
        <p:spPr>
          <a:xfrm>
            <a:off x="4222270" y="2242429"/>
            <a:ext cx="24205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H4b</a:t>
            </a:r>
          </a:p>
        </p:txBody>
      </p:sp>
      <p:cxnSp>
        <p:nvCxnSpPr>
          <p:cNvPr id="120" name="Conector recto de flecha 119"/>
          <p:cNvCxnSpPr>
            <a:stCxn id="73" idx="7"/>
            <a:endCxn id="77" idx="4"/>
          </p:cNvCxnSpPr>
          <p:nvPr/>
        </p:nvCxnSpPr>
        <p:spPr>
          <a:xfrm flipV="1">
            <a:off x="5759683" y="902250"/>
            <a:ext cx="703812" cy="1370668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>
            <a:stCxn id="77" idx="5"/>
            <a:endCxn id="78" idx="0"/>
          </p:cNvCxnSpPr>
          <p:nvPr/>
        </p:nvCxnSpPr>
        <p:spPr>
          <a:xfrm>
            <a:off x="6848245" y="836864"/>
            <a:ext cx="659436" cy="1390022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>
            <a:stCxn id="77" idx="5"/>
            <a:endCxn id="79" idx="0"/>
          </p:cNvCxnSpPr>
          <p:nvPr/>
        </p:nvCxnSpPr>
        <p:spPr>
          <a:xfrm>
            <a:off x="6848245" y="836864"/>
            <a:ext cx="2273870" cy="1385380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3" name="CuadroTexto 56"/>
          <p:cNvSpPr txBox="1"/>
          <p:nvPr/>
        </p:nvSpPr>
        <p:spPr>
          <a:xfrm>
            <a:off x="5031019" y="3583469"/>
            <a:ext cx="373130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H6</a:t>
            </a:r>
          </a:p>
        </p:txBody>
      </p:sp>
      <p:sp>
        <p:nvSpPr>
          <p:cNvPr id="124" name="CuadroTexto 56"/>
          <p:cNvSpPr txBox="1"/>
          <p:nvPr/>
        </p:nvSpPr>
        <p:spPr>
          <a:xfrm>
            <a:off x="6041855" y="1806179"/>
            <a:ext cx="1635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H9</a:t>
            </a:r>
          </a:p>
        </p:txBody>
      </p:sp>
      <p:sp>
        <p:nvSpPr>
          <p:cNvPr id="125" name="CuadroTexto 56"/>
          <p:cNvSpPr txBox="1"/>
          <p:nvPr/>
        </p:nvSpPr>
        <p:spPr>
          <a:xfrm>
            <a:off x="7037945" y="1659737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H16</a:t>
            </a:r>
          </a:p>
        </p:txBody>
      </p:sp>
      <p:sp>
        <p:nvSpPr>
          <p:cNvPr id="126" name="CuadroTexto 56"/>
          <p:cNvSpPr txBox="1"/>
          <p:nvPr/>
        </p:nvSpPr>
        <p:spPr>
          <a:xfrm>
            <a:off x="7758025" y="1501978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H17</a:t>
            </a:r>
          </a:p>
        </p:txBody>
      </p:sp>
      <p:cxnSp>
        <p:nvCxnSpPr>
          <p:cNvPr id="127" name="Conector angular 126"/>
          <p:cNvCxnSpPr>
            <a:stCxn id="70" idx="4"/>
            <a:endCxn id="78" idx="4"/>
          </p:cNvCxnSpPr>
          <p:nvPr/>
        </p:nvCxnSpPr>
        <p:spPr>
          <a:xfrm rot="5400000" flipH="1" flipV="1">
            <a:off x="4653151" y="1406147"/>
            <a:ext cx="1587306" cy="4121753"/>
          </a:xfrm>
          <a:prstGeom prst="bentConnector3">
            <a:avLst>
              <a:gd name="adj1" fmla="val -60832"/>
            </a:avLst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8" name="CuadroTexto 56"/>
          <p:cNvSpPr txBox="1"/>
          <p:nvPr/>
        </p:nvSpPr>
        <p:spPr>
          <a:xfrm>
            <a:off x="5237745" y="5053826"/>
            <a:ext cx="23403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1">
            <a:spAutoFit/>
          </a:bodyPr>
          <a:lstStyle/>
          <a:p>
            <a:pPr algn="ctr">
              <a:defRPr/>
            </a:pPr>
            <a:r>
              <a:rPr lang="es-ES" sz="1000" b="1" kern="0" dirty="0">
                <a:solidFill>
                  <a:srgbClr val="5B718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H14</a:t>
            </a:r>
          </a:p>
        </p:txBody>
      </p:sp>
      <p:cxnSp>
        <p:nvCxnSpPr>
          <p:cNvPr id="129" name="Conector recto de flecha 128"/>
          <p:cNvCxnSpPr>
            <a:stCxn id="116" idx="0"/>
            <a:endCxn id="71" idx="4"/>
          </p:cNvCxnSpPr>
          <p:nvPr/>
        </p:nvCxnSpPr>
        <p:spPr>
          <a:xfrm flipV="1">
            <a:off x="5384952" y="3513916"/>
            <a:ext cx="0" cy="311790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72" idx="0"/>
            <a:endCxn id="116" idx="2"/>
          </p:cNvCxnSpPr>
          <p:nvPr/>
        </p:nvCxnSpPr>
        <p:spPr>
          <a:xfrm flipV="1">
            <a:off x="4347378" y="4048949"/>
            <a:ext cx="542921" cy="531341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1" name="Conector recto de flecha 130"/>
          <p:cNvCxnSpPr>
            <a:stCxn id="115" idx="0"/>
            <a:endCxn id="116" idx="6"/>
          </p:cNvCxnSpPr>
          <p:nvPr/>
        </p:nvCxnSpPr>
        <p:spPr>
          <a:xfrm flipH="1" flipV="1">
            <a:off x="5879606" y="4048949"/>
            <a:ext cx="542356" cy="535031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114" idx="0"/>
            <a:endCxn id="116" idx="4"/>
          </p:cNvCxnSpPr>
          <p:nvPr/>
        </p:nvCxnSpPr>
        <p:spPr>
          <a:xfrm flipV="1">
            <a:off x="5384952" y="4272191"/>
            <a:ext cx="0" cy="389295"/>
          </a:xfrm>
          <a:prstGeom prst="straightConnector1">
            <a:avLst/>
          </a:prstGeom>
          <a:ln w="22225">
            <a:solidFill>
              <a:srgbClr val="5B718F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76" idx="0"/>
            <a:endCxn id="80" idx="0"/>
          </p:cNvCxnSpPr>
          <p:nvPr/>
        </p:nvCxnSpPr>
        <p:spPr>
          <a:xfrm rot="5400000" flipH="1" flipV="1">
            <a:off x="7088634" y="-743860"/>
            <a:ext cx="300232" cy="3707596"/>
          </a:xfrm>
          <a:prstGeom prst="bentConnector3">
            <a:avLst>
              <a:gd name="adj1" fmla="val 387523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7799702" y="3356412"/>
            <a:ext cx="2760794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</a:rPr>
              <a:t>Variables antecedentes del valor de la relación</a:t>
            </a:r>
          </a:p>
        </p:txBody>
      </p:sp>
      <p:sp>
        <p:nvSpPr>
          <p:cNvPr id="133" name="CuadroTexto 132"/>
          <p:cNvSpPr txBox="1"/>
          <p:nvPr/>
        </p:nvSpPr>
        <p:spPr>
          <a:xfrm>
            <a:off x="7788188" y="4299773"/>
            <a:ext cx="2760794" cy="646331"/>
          </a:xfrm>
          <a:prstGeom prst="rect">
            <a:avLst/>
          </a:prstGeom>
          <a:solidFill>
            <a:srgbClr val="5B718F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</a:rPr>
              <a:t>Variables consecuentes del valor de la relación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>
                <a:latin typeface="Arial" panose="020B0604020202020204" pitchFamily="34" charset="0"/>
              </a:rPr>
              <a:t>/ </a:t>
            </a:r>
            <a:fld id="{B1C48162-673A-453C-AB50-7A2348986D4F}" type="slidenum">
              <a:rPr lang="es-ES" smtClean="0">
                <a:latin typeface="Arial" panose="020B0604020202020204" pitchFamily="34" charset="0"/>
              </a:rPr>
              <a:pPr/>
              <a:t>1</a:t>
            </a:fld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95B8C8-2A21-432F-9FF1-47B1F8704268}"/>
              </a:ext>
            </a:extLst>
          </p:cNvPr>
          <p:cNvSpPr txBox="1"/>
          <p:nvPr/>
        </p:nvSpPr>
        <p:spPr>
          <a:xfrm>
            <a:off x="888642" y="5872766"/>
            <a:ext cx="656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3 trocitos de modelo a probar podrían ser: h1-h4; h5-h7; h8-h19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</Words>
  <Application>Microsoft Office PowerPoint</Application>
  <PresentationFormat>Panorámica</PresentationFormat>
  <Paragraphs>46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Gil-Saura</dc:creator>
  <cp:lastModifiedBy>Irene Gil-Saura</cp:lastModifiedBy>
  <cp:revision>2</cp:revision>
  <dcterms:created xsi:type="dcterms:W3CDTF">2021-03-16T18:05:56Z</dcterms:created>
  <dcterms:modified xsi:type="dcterms:W3CDTF">2021-03-16T18:11:35Z</dcterms:modified>
</cp:coreProperties>
</file>