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3" r:id="rId6"/>
    <p:sldId id="264" r:id="rId7"/>
    <p:sldId id="265" r:id="rId8"/>
    <p:sldId id="266" r:id="rId9"/>
    <p:sldId id="268" r:id="rId10"/>
    <p:sldId id="261"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6" autoAdjust="0"/>
    <p:restoredTop sz="94660"/>
  </p:normalViewPr>
  <p:slideViewPr>
    <p:cSldViewPr snapToGrid="0">
      <p:cViewPr varScale="1">
        <p:scale>
          <a:sx n="75" d="100"/>
          <a:sy n="75" d="100"/>
        </p:scale>
        <p:origin x="67"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52F4E-1CC6-43F8-8C67-29C09667DFE7}"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48826953-4E39-497F-ADC3-44746C7E0DDB}">
      <dgm:prSet/>
      <dgm:spPr/>
      <dgm:t>
        <a:bodyPr/>
        <a:lstStyle/>
        <a:p>
          <a:r>
            <a:rPr lang="es-MX"/>
            <a:t>Existen diversas implementaciones teóricas para aproximar el problema planteado.</a:t>
          </a:r>
          <a:endParaRPr lang="en-US"/>
        </a:p>
      </dgm:t>
    </dgm:pt>
    <dgm:pt modelId="{E1067156-480F-44E8-8C67-EEED9B03FAA5}" type="parTrans" cxnId="{234A0EFD-7C04-4A04-97EF-502AFDEC8FC9}">
      <dgm:prSet/>
      <dgm:spPr/>
      <dgm:t>
        <a:bodyPr/>
        <a:lstStyle/>
        <a:p>
          <a:endParaRPr lang="en-US"/>
        </a:p>
      </dgm:t>
    </dgm:pt>
    <dgm:pt modelId="{43331904-633B-47C6-9805-59549623D100}" type="sibTrans" cxnId="{234A0EFD-7C04-4A04-97EF-502AFDEC8FC9}">
      <dgm:prSet/>
      <dgm:spPr/>
      <dgm:t>
        <a:bodyPr/>
        <a:lstStyle/>
        <a:p>
          <a:endParaRPr lang="en-US"/>
        </a:p>
      </dgm:t>
    </dgm:pt>
    <dgm:pt modelId="{5EB15A36-3800-4E22-B4D4-5C143EEBE1AD}">
      <dgm:prSet/>
      <dgm:spPr/>
      <dgm:t>
        <a:bodyPr/>
        <a:lstStyle/>
        <a:p>
          <a:r>
            <a:rPr lang="es-MX"/>
            <a:t>Su validación contra datos es problemática.</a:t>
          </a:r>
          <a:endParaRPr lang="en-US"/>
        </a:p>
      </dgm:t>
    </dgm:pt>
    <dgm:pt modelId="{40884E77-FBD2-47C1-97BA-DAA941AAB901}" type="parTrans" cxnId="{77312AD3-F1CA-414E-9BF7-76EF496E745A}">
      <dgm:prSet/>
      <dgm:spPr/>
      <dgm:t>
        <a:bodyPr/>
        <a:lstStyle/>
        <a:p>
          <a:endParaRPr lang="en-US"/>
        </a:p>
      </dgm:t>
    </dgm:pt>
    <dgm:pt modelId="{F1586A1C-6455-4EB1-A049-EB89A563DEAC}" type="sibTrans" cxnId="{77312AD3-F1CA-414E-9BF7-76EF496E745A}">
      <dgm:prSet/>
      <dgm:spPr/>
      <dgm:t>
        <a:bodyPr/>
        <a:lstStyle/>
        <a:p>
          <a:endParaRPr lang="en-US"/>
        </a:p>
      </dgm:t>
    </dgm:pt>
    <dgm:pt modelId="{9C297F4F-CCB6-44C8-A30E-A8895D282586}">
      <dgm:prSet/>
      <dgm:spPr/>
      <dgm:t>
        <a:bodyPr/>
        <a:lstStyle/>
        <a:p>
          <a:r>
            <a:rPr lang="es-MX" dirty="0"/>
            <a:t>Sus formas funcionales son difíciles de estimar.</a:t>
          </a:r>
          <a:endParaRPr lang="en-US" dirty="0"/>
        </a:p>
      </dgm:t>
    </dgm:pt>
    <dgm:pt modelId="{8AF0F691-3A23-4538-AFDF-4239D02CDC8C}" type="parTrans" cxnId="{4BCD99A8-5E86-4086-8524-4410F9865F45}">
      <dgm:prSet/>
      <dgm:spPr/>
      <dgm:t>
        <a:bodyPr/>
        <a:lstStyle/>
        <a:p>
          <a:endParaRPr lang="en-US"/>
        </a:p>
      </dgm:t>
    </dgm:pt>
    <dgm:pt modelId="{C651304B-BB25-4AEC-9420-2B7B9A16C6F8}" type="sibTrans" cxnId="{4BCD99A8-5E86-4086-8524-4410F9865F45}">
      <dgm:prSet/>
      <dgm:spPr/>
      <dgm:t>
        <a:bodyPr/>
        <a:lstStyle/>
        <a:p>
          <a:endParaRPr lang="en-US"/>
        </a:p>
      </dgm:t>
    </dgm:pt>
    <dgm:pt modelId="{39991AED-F757-4F28-8F13-DED0CE78F810}">
      <dgm:prSet/>
      <dgm:spPr/>
      <dgm:t>
        <a:bodyPr/>
        <a:lstStyle/>
        <a:p>
          <a:r>
            <a:rPr lang="es-MX" dirty="0"/>
            <a:t>Sufren problemas de endogeneidad.</a:t>
          </a:r>
          <a:endParaRPr lang="en-US" dirty="0"/>
        </a:p>
      </dgm:t>
    </dgm:pt>
    <dgm:pt modelId="{A454F83A-4F3F-4086-B3D4-3998FF1DE200}" type="parTrans" cxnId="{F1A3FCA5-DF28-404A-AAB2-1F7D9FBA18DD}">
      <dgm:prSet/>
      <dgm:spPr/>
      <dgm:t>
        <a:bodyPr/>
        <a:lstStyle/>
        <a:p>
          <a:endParaRPr lang="en-US"/>
        </a:p>
      </dgm:t>
    </dgm:pt>
    <dgm:pt modelId="{B55D1F17-7C04-4C60-9962-B7A24EA32712}" type="sibTrans" cxnId="{F1A3FCA5-DF28-404A-AAB2-1F7D9FBA18DD}">
      <dgm:prSet/>
      <dgm:spPr/>
      <dgm:t>
        <a:bodyPr/>
        <a:lstStyle/>
        <a:p>
          <a:endParaRPr lang="en-US"/>
        </a:p>
      </dgm:t>
    </dgm:pt>
    <dgm:pt modelId="{31CA7673-07DD-4C7B-B7E9-9519757D1258}">
      <dgm:prSet/>
      <dgm:spPr/>
      <dgm:t>
        <a:bodyPr/>
        <a:lstStyle/>
        <a:p>
          <a:r>
            <a:rPr lang="es-MX"/>
            <a:t>Los observables no corresponden a las variables del modelo.</a:t>
          </a:r>
          <a:endParaRPr lang="en-US"/>
        </a:p>
      </dgm:t>
    </dgm:pt>
    <dgm:pt modelId="{793810CC-DA01-4857-BB64-9B0D762EAE40}" type="parTrans" cxnId="{58EF89A4-014C-44BA-AE43-63238E91328F}">
      <dgm:prSet/>
      <dgm:spPr/>
      <dgm:t>
        <a:bodyPr/>
        <a:lstStyle/>
        <a:p>
          <a:endParaRPr lang="en-US"/>
        </a:p>
      </dgm:t>
    </dgm:pt>
    <dgm:pt modelId="{E33F9D80-B34A-4282-8ED6-2FBDB9EC602F}" type="sibTrans" cxnId="{58EF89A4-014C-44BA-AE43-63238E91328F}">
      <dgm:prSet/>
      <dgm:spPr/>
      <dgm:t>
        <a:bodyPr/>
        <a:lstStyle/>
        <a:p>
          <a:endParaRPr lang="en-US"/>
        </a:p>
      </dgm:t>
    </dgm:pt>
    <dgm:pt modelId="{AA357E84-27FB-4D49-A2F8-043474BEFEFB}" type="pres">
      <dgm:prSet presAssocID="{C4E52F4E-1CC6-43F8-8C67-29C09667DFE7}" presName="diagram" presStyleCnt="0">
        <dgm:presLayoutVars>
          <dgm:dir/>
          <dgm:resizeHandles val="exact"/>
        </dgm:presLayoutVars>
      </dgm:prSet>
      <dgm:spPr/>
    </dgm:pt>
    <dgm:pt modelId="{64B17DE9-1A00-4139-811C-E5F66FBC885F}" type="pres">
      <dgm:prSet presAssocID="{48826953-4E39-497F-ADC3-44746C7E0DDB}" presName="node" presStyleLbl="node1" presStyleIdx="0" presStyleCnt="2">
        <dgm:presLayoutVars>
          <dgm:bulletEnabled val="1"/>
        </dgm:presLayoutVars>
      </dgm:prSet>
      <dgm:spPr/>
    </dgm:pt>
    <dgm:pt modelId="{EE6A506D-70FC-489E-91DB-8E5C59B280B1}" type="pres">
      <dgm:prSet presAssocID="{43331904-633B-47C6-9805-59549623D100}" presName="sibTrans" presStyleCnt="0"/>
      <dgm:spPr/>
    </dgm:pt>
    <dgm:pt modelId="{5AFCF1A3-1DCF-43E8-A9E7-1D5AC0A1F7FD}" type="pres">
      <dgm:prSet presAssocID="{5EB15A36-3800-4E22-B4D4-5C143EEBE1AD}" presName="node" presStyleLbl="node1" presStyleIdx="1" presStyleCnt="2">
        <dgm:presLayoutVars>
          <dgm:bulletEnabled val="1"/>
        </dgm:presLayoutVars>
      </dgm:prSet>
      <dgm:spPr/>
    </dgm:pt>
  </dgm:ptLst>
  <dgm:cxnLst>
    <dgm:cxn modelId="{538DC86B-15D3-4C19-9F6F-CF824211B8D0}" type="presOf" srcId="{C4E52F4E-1CC6-43F8-8C67-29C09667DFE7}" destId="{AA357E84-27FB-4D49-A2F8-043474BEFEFB}" srcOrd="0" destOrd="0" presId="urn:microsoft.com/office/officeart/2005/8/layout/default"/>
    <dgm:cxn modelId="{21848A7F-9BB9-4A7A-8FEA-62A0C8FAFA2E}" type="presOf" srcId="{5EB15A36-3800-4E22-B4D4-5C143EEBE1AD}" destId="{5AFCF1A3-1DCF-43E8-A9E7-1D5AC0A1F7FD}" srcOrd="0" destOrd="0" presId="urn:microsoft.com/office/officeart/2005/8/layout/default"/>
    <dgm:cxn modelId="{0AA78E89-1348-449F-9B8D-2B165AA0807B}" type="presOf" srcId="{48826953-4E39-497F-ADC3-44746C7E0DDB}" destId="{64B17DE9-1A00-4139-811C-E5F66FBC885F}" srcOrd="0" destOrd="0" presId="urn:microsoft.com/office/officeart/2005/8/layout/default"/>
    <dgm:cxn modelId="{58EF89A4-014C-44BA-AE43-63238E91328F}" srcId="{5EB15A36-3800-4E22-B4D4-5C143EEBE1AD}" destId="{31CA7673-07DD-4C7B-B7E9-9519757D1258}" srcOrd="2" destOrd="0" parTransId="{793810CC-DA01-4857-BB64-9B0D762EAE40}" sibTransId="{E33F9D80-B34A-4282-8ED6-2FBDB9EC602F}"/>
    <dgm:cxn modelId="{F1A3FCA5-DF28-404A-AAB2-1F7D9FBA18DD}" srcId="{5EB15A36-3800-4E22-B4D4-5C143EEBE1AD}" destId="{39991AED-F757-4F28-8F13-DED0CE78F810}" srcOrd="1" destOrd="0" parTransId="{A454F83A-4F3F-4086-B3D4-3998FF1DE200}" sibTransId="{B55D1F17-7C04-4C60-9962-B7A24EA32712}"/>
    <dgm:cxn modelId="{4BCD99A8-5E86-4086-8524-4410F9865F45}" srcId="{5EB15A36-3800-4E22-B4D4-5C143EEBE1AD}" destId="{9C297F4F-CCB6-44C8-A30E-A8895D282586}" srcOrd="0" destOrd="0" parTransId="{8AF0F691-3A23-4538-AFDF-4239D02CDC8C}" sibTransId="{C651304B-BB25-4AEC-9420-2B7B9A16C6F8}"/>
    <dgm:cxn modelId="{77312AD3-F1CA-414E-9BF7-76EF496E745A}" srcId="{C4E52F4E-1CC6-43F8-8C67-29C09667DFE7}" destId="{5EB15A36-3800-4E22-B4D4-5C143EEBE1AD}" srcOrd="1" destOrd="0" parTransId="{40884E77-FBD2-47C1-97BA-DAA941AAB901}" sibTransId="{F1586A1C-6455-4EB1-A049-EB89A563DEAC}"/>
    <dgm:cxn modelId="{BBCB30D3-641D-4785-B449-CFEC93BE1D35}" type="presOf" srcId="{9C297F4F-CCB6-44C8-A30E-A8895D282586}" destId="{5AFCF1A3-1DCF-43E8-A9E7-1D5AC0A1F7FD}" srcOrd="0" destOrd="1" presId="urn:microsoft.com/office/officeart/2005/8/layout/default"/>
    <dgm:cxn modelId="{709929D7-2F14-4D6A-B9F0-6A116BD48F19}" type="presOf" srcId="{31CA7673-07DD-4C7B-B7E9-9519757D1258}" destId="{5AFCF1A3-1DCF-43E8-A9E7-1D5AC0A1F7FD}" srcOrd="0" destOrd="3" presId="urn:microsoft.com/office/officeart/2005/8/layout/default"/>
    <dgm:cxn modelId="{254D4EDA-E560-4D42-A96A-1E71D3883626}" type="presOf" srcId="{39991AED-F757-4F28-8F13-DED0CE78F810}" destId="{5AFCF1A3-1DCF-43E8-A9E7-1D5AC0A1F7FD}" srcOrd="0" destOrd="2" presId="urn:microsoft.com/office/officeart/2005/8/layout/default"/>
    <dgm:cxn modelId="{234A0EFD-7C04-4A04-97EF-502AFDEC8FC9}" srcId="{C4E52F4E-1CC6-43F8-8C67-29C09667DFE7}" destId="{48826953-4E39-497F-ADC3-44746C7E0DDB}" srcOrd="0" destOrd="0" parTransId="{E1067156-480F-44E8-8C67-EEED9B03FAA5}" sibTransId="{43331904-633B-47C6-9805-59549623D100}"/>
    <dgm:cxn modelId="{C3EC3B99-1961-4CA3-B862-2E63A7252A89}" type="presParOf" srcId="{AA357E84-27FB-4D49-A2F8-043474BEFEFB}" destId="{64B17DE9-1A00-4139-811C-E5F66FBC885F}" srcOrd="0" destOrd="0" presId="urn:microsoft.com/office/officeart/2005/8/layout/default"/>
    <dgm:cxn modelId="{E2993B69-B038-4EA0-B308-F47EA7778A69}" type="presParOf" srcId="{AA357E84-27FB-4D49-A2F8-043474BEFEFB}" destId="{EE6A506D-70FC-489E-91DB-8E5C59B280B1}" srcOrd="1" destOrd="0" presId="urn:microsoft.com/office/officeart/2005/8/layout/default"/>
    <dgm:cxn modelId="{C790D33C-DA17-44CD-A42D-3D95F06DCC80}" type="presParOf" srcId="{AA357E84-27FB-4D49-A2F8-043474BEFEFB}" destId="{5AFCF1A3-1DCF-43E8-A9E7-1D5AC0A1F7F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13B482-A2BC-4102-900B-C2C78D7BFB39}"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4B828A29-891E-44D6-AF2B-5BBCA269547E}">
      <dgm:prSet custT="1"/>
      <dgm:spPr/>
      <dgm:t>
        <a:bodyPr/>
        <a:lstStyle/>
        <a:p>
          <a:r>
            <a:rPr lang="es-MX" sz="1200" dirty="0"/>
            <a:t>-No se validan con muestras externas a las de su estimación.</a:t>
          </a:r>
        </a:p>
        <a:p>
          <a:r>
            <a:rPr lang="es-MX" sz="1200" dirty="0"/>
            <a:t>-Se preocupan por temas de convergencia asintótica, más que de predicción.</a:t>
          </a:r>
        </a:p>
        <a:p>
          <a:r>
            <a:rPr lang="es-MX" sz="1200" dirty="0"/>
            <a:t>-Formas funcionales muy restringidas.</a:t>
          </a:r>
        </a:p>
      </dgm:t>
    </dgm:pt>
    <dgm:pt modelId="{A7DB8DA2-60CB-4A1F-BE4D-33C3246A2519}" type="parTrans" cxnId="{E27D9E9B-4DD6-40A4-B37E-BCDAC7FC1487}">
      <dgm:prSet/>
      <dgm:spPr/>
      <dgm:t>
        <a:bodyPr/>
        <a:lstStyle/>
        <a:p>
          <a:endParaRPr lang="en-US"/>
        </a:p>
      </dgm:t>
    </dgm:pt>
    <dgm:pt modelId="{B25F47FB-670D-4CFB-B82E-CB7D996C8A5C}" type="sibTrans" cxnId="{E27D9E9B-4DD6-40A4-B37E-BCDAC7FC1487}">
      <dgm:prSet/>
      <dgm:spPr/>
      <dgm:t>
        <a:bodyPr/>
        <a:lstStyle/>
        <a:p>
          <a:endParaRPr lang="en-US"/>
        </a:p>
      </dgm:t>
    </dgm:pt>
    <dgm:pt modelId="{9665C59B-A46A-4112-BCCF-E438F05634AD}">
      <dgm:prSet/>
      <dgm:spPr/>
      <dgm:t>
        <a:bodyPr/>
        <a:lstStyle/>
        <a:p>
          <a:endParaRPr lang="en-US" dirty="0"/>
        </a:p>
      </dgm:t>
    </dgm:pt>
    <dgm:pt modelId="{DAB538A2-BC31-42CB-B86C-E95A76D5DAFF}" type="parTrans" cxnId="{EDA7A22F-7DA7-4526-B9E0-6885688BB155}">
      <dgm:prSet/>
      <dgm:spPr/>
      <dgm:t>
        <a:bodyPr/>
        <a:lstStyle/>
        <a:p>
          <a:endParaRPr lang="en-US"/>
        </a:p>
      </dgm:t>
    </dgm:pt>
    <dgm:pt modelId="{FD7A70C1-A3A2-4269-BF79-3B5D73B349AD}" type="sibTrans" cxnId="{EDA7A22F-7DA7-4526-B9E0-6885688BB155}">
      <dgm:prSet/>
      <dgm:spPr/>
      <dgm:t>
        <a:bodyPr/>
        <a:lstStyle/>
        <a:p>
          <a:endParaRPr lang="en-US"/>
        </a:p>
      </dgm:t>
    </dgm:pt>
    <dgm:pt modelId="{CE76E376-700C-47A0-B575-23C881EE9605}" type="pres">
      <dgm:prSet presAssocID="{7213B482-A2BC-4102-900B-C2C78D7BFB39}" presName="root" presStyleCnt="0">
        <dgm:presLayoutVars>
          <dgm:dir/>
          <dgm:resizeHandles val="exact"/>
        </dgm:presLayoutVars>
      </dgm:prSet>
      <dgm:spPr/>
    </dgm:pt>
    <dgm:pt modelId="{FF63B580-3C96-4327-93F1-E6B51249CF94}" type="pres">
      <dgm:prSet presAssocID="{4B828A29-891E-44D6-AF2B-5BBCA269547E}" presName="compNode" presStyleCnt="0"/>
      <dgm:spPr/>
    </dgm:pt>
    <dgm:pt modelId="{8D181969-85D2-43B5-9AB0-B8AD318C24DA}" type="pres">
      <dgm:prSet presAssocID="{4B828A29-891E-44D6-AF2B-5BBCA269547E}" presName="bgRect" presStyleLbl="bgShp" presStyleIdx="0" presStyleCnt="2"/>
      <dgm:spPr/>
    </dgm:pt>
    <dgm:pt modelId="{F6722043-B75C-4040-936C-8B564DB2EAEC}" type="pres">
      <dgm:prSet presAssocID="{4B828A29-891E-44D6-AF2B-5BBCA26954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F4E17827-0557-474E-A7F8-79E648D38BF6}" type="pres">
      <dgm:prSet presAssocID="{4B828A29-891E-44D6-AF2B-5BBCA269547E}" presName="spaceRect" presStyleCnt="0"/>
      <dgm:spPr/>
    </dgm:pt>
    <dgm:pt modelId="{6935CE8A-7783-4B66-AE11-30C38AB0E7B6}" type="pres">
      <dgm:prSet presAssocID="{4B828A29-891E-44D6-AF2B-5BBCA269547E}" presName="parTx" presStyleLbl="revTx" presStyleIdx="0" presStyleCnt="2">
        <dgm:presLayoutVars>
          <dgm:chMax val="0"/>
          <dgm:chPref val="0"/>
        </dgm:presLayoutVars>
      </dgm:prSet>
      <dgm:spPr/>
    </dgm:pt>
    <dgm:pt modelId="{10BC9975-F738-437A-9006-DE2EBEB7F2FD}" type="pres">
      <dgm:prSet presAssocID="{B25F47FB-670D-4CFB-B82E-CB7D996C8A5C}" presName="sibTrans" presStyleCnt="0"/>
      <dgm:spPr/>
    </dgm:pt>
    <dgm:pt modelId="{5127A717-941F-4860-AD5D-11456B560E6B}" type="pres">
      <dgm:prSet presAssocID="{9665C59B-A46A-4112-BCCF-E438F05634AD}" presName="compNode" presStyleCnt="0"/>
      <dgm:spPr/>
    </dgm:pt>
    <dgm:pt modelId="{AFD268D3-B029-43EA-9D4E-CEB76F629E39}" type="pres">
      <dgm:prSet presAssocID="{9665C59B-A46A-4112-BCCF-E438F05634AD}" presName="bgRect" presStyleLbl="bgShp" presStyleIdx="1" presStyleCnt="2"/>
      <dgm:spPr/>
    </dgm:pt>
    <dgm:pt modelId="{FBE95724-CC5F-4A31-AE12-5AA0FAC32D4D}" type="pres">
      <dgm:prSet presAssocID="{9665C59B-A46A-4112-BCCF-E438F05634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2DC4D9A-4DE4-403E-B8DE-0599A97C4102}" type="pres">
      <dgm:prSet presAssocID="{9665C59B-A46A-4112-BCCF-E438F05634AD}" presName="spaceRect" presStyleCnt="0"/>
      <dgm:spPr/>
    </dgm:pt>
    <dgm:pt modelId="{1433BE1C-982F-4C16-B9BD-1E1D1DB9E902}" type="pres">
      <dgm:prSet presAssocID="{9665C59B-A46A-4112-BCCF-E438F05634AD}" presName="parTx" presStyleLbl="revTx" presStyleIdx="1" presStyleCnt="2">
        <dgm:presLayoutVars>
          <dgm:chMax val="0"/>
          <dgm:chPref val="0"/>
        </dgm:presLayoutVars>
      </dgm:prSet>
      <dgm:spPr/>
    </dgm:pt>
  </dgm:ptLst>
  <dgm:cxnLst>
    <dgm:cxn modelId="{EDA7A22F-7DA7-4526-B9E0-6885688BB155}" srcId="{7213B482-A2BC-4102-900B-C2C78D7BFB39}" destId="{9665C59B-A46A-4112-BCCF-E438F05634AD}" srcOrd="1" destOrd="0" parTransId="{DAB538A2-BC31-42CB-B86C-E95A76D5DAFF}" sibTransId="{FD7A70C1-A3A2-4269-BF79-3B5D73B349AD}"/>
    <dgm:cxn modelId="{76A2CB82-3E16-45D3-A078-59E272D3B994}" type="presOf" srcId="{9665C59B-A46A-4112-BCCF-E438F05634AD}" destId="{1433BE1C-982F-4C16-B9BD-1E1D1DB9E902}" srcOrd="0" destOrd="0" presId="urn:microsoft.com/office/officeart/2018/2/layout/IconVerticalSolidList"/>
    <dgm:cxn modelId="{E27D9E9B-4DD6-40A4-B37E-BCDAC7FC1487}" srcId="{7213B482-A2BC-4102-900B-C2C78D7BFB39}" destId="{4B828A29-891E-44D6-AF2B-5BBCA269547E}" srcOrd="0" destOrd="0" parTransId="{A7DB8DA2-60CB-4A1F-BE4D-33C3246A2519}" sibTransId="{B25F47FB-670D-4CFB-B82E-CB7D996C8A5C}"/>
    <dgm:cxn modelId="{751ADBD1-7F63-4275-B62D-FFEE101E7537}" type="presOf" srcId="{7213B482-A2BC-4102-900B-C2C78D7BFB39}" destId="{CE76E376-700C-47A0-B575-23C881EE9605}" srcOrd="0" destOrd="0" presId="urn:microsoft.com/office/officeart/2018/2/layout/IconVerticalSolidList"/>
    <dgm:cxn modelId="{631080DB-83F1-476A-90F2-E1AE0E4E21AF}" type="presOf" srcId="{4B828A29-891E-44D6-AF2B-5BBCA269547E}" destId="{6935CE8A-7783-4B66-AE11-30C38AB0E7B6}" srcOrd="0" destOrd="0" presId="urn:microsoft.com/office/officeart/2018/2/layout/IconVerticalSolidList"/>
    <dgm:cxn modelId="{0BECD577-C43A-4E26-B618-0DBD6E620CA5}" type="presParOf" srcId="{CE76E376-700C-47A0-B575-23C881EE9605}" destId="{FF63B580-3C96-4327-93F1-E6B51249CF94}" srcOrd="0" destOrd="0" presId="urn:microsoft.com/office/officeart/2018/2/layout/IconVerticalSolidList"/>
    <dgm:cxn modelId="{93BE59E9-7470-4201-8064-4697542083D3}" type="presParOf" srcId="{FF63B580-3C96-4327-93F1-E6B51249CF94}" destId="{8D181969-85D2-43B5-9AB0-B8AD318C24DA}" srcOrd="0" destOrd="0" presId="urn:microsoft.com/office/officeart/2018/2/layout/IconVerticalSolidList"/>
    <dgm:cxn modelId="{5EA612F3-85AB-4C28-94F8-FEBDFC732353}" type="presParOf" srcId="{FF63B580-3C96-4327-93F1-E6B51249CF94}" destId="{F6722043-B75C-4040-936C-8B564DB2EAEC}" srcOrd="1" destOrd="0" presId="urn:microsoft.com/office/officeart/2018/2/layout/IconVerticalSolidList"/>
    <dgm:cxn modelId="{ED7CD891-0165-4BDE-8D52-3BC1CC0138C3}" type="presParOf" srcId="{FF63B580-3C96-4327-93F1-E6B51249CF94}" destId="{F4E17827-0557-474E-A7F8-79E648D38BF6}" srcOrd="2" destOrd="0" presId="urn:microsoft.com/office/officeart/2018/2/layout/IconVerticalSolidList"/>
    <dgm:cxn modelId="{32C98675-993B-47F5-A520-E2A7D711978B}" type="presParOf" srcId="{FF63B580-3C96-4327-93F1-E6B51249CF94}" destId="{6935CE8A-7783-4B66-AE11-30C38AB0E7B6}" srcOrd="3" destOrd="0" presId="urn:microsoft.com/office/officeart/2018/2/layout/IconVerticalSolidList"/>
    <dgm:cxn modelId="{D8E4BDB1-41A9-4464-882A-ED7F95FE8255}" type="presParOf" srcId="{CE76E376-700C-47A0-B575-23C881EE9605}" destId="{10BC9975-F738-437A-9006-DE2EBEB7F2FD}" srcOrd="1" destOrd="0" presId="urn:microsoft.com/office/officeart/2018/2/layout/IconVerticalSolidList"/>
    <dgm:cxn modelId="{A2440C9C-9D8F-407B-B683-02F714E29523}" type="presParOf" srcId="{CE76E376-700C-47A0-B575-23C881EE9605}" destId="{5127A717-941F-4860-AD5D-11456B560E6B}" srcOrd="2" destOrd="0" presId="urn:microsoft.com/office/officeart/2018/2/layout/IconVerticalSolidList"/>
    <dgm:cxn modelId="{FDBC8FF4-D3D6-4791-9D4A-D19500CF650E}" type="presParOf" srcId="{5127A717-941F-4860-AD5D-11456B560E6B}" destId="{AFD268D3-B029-43EA-9D4E-CEB76F629E39}" srcOrd="0" destOrd="0" presId="urn:microsoft.com/office/officeart/2018/2/layout/IconVerticalSolidList"/>
    <dgm:cxn modelId="{E9155F9A-3B09-48ED-88FD-923E52D13DF2}" type="presParOf" srcId="{5127A717-941F-4860-AD5D-11456B560E6B}" destId="{FBE95724-CC5F-4A31-AE12-5AA0FAC32D4D}" srcOrd="1" destOrd="0" presId="urn:microsoft.com/office/officeart/2018/2/layout/IconVerticalSolidList"/>
    <dgm:cxn modelId="{59A6BBD3-3E3E-48A3-BF13-AA1742E2A698}" type="presParOf" srcId="{5127A717-941F-4860-AD5D-11456B560E6B}" destId="{F2DC4D9A-4DE4-403E-B8DE-0599A97C4102}" srcOrd="2" destOrd="0" presId="urn:microsoft.com/office/officeart/2018/2/layout/IconVerticalSolidList"/>
    <dgm:cxn modelId="{A354CBC0-6942-48ED-9FC2-13D75A4E6F9C}" type="presParOf" srcId="{5127A717-941F-4860-AD5D-11456B560E6B}" destId="{1433BE1C-982F-4C16-B9BD-1E1D1DB9E9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17DE9-1A00-4139-811C-E5F66FBC885F}">
      <dsp:nvSpPr>
        <dsp:cNvPr id="0" name=""/>
        <dsp:cNvSpPr/>
      </dsp:nvSpPr>
      <dsp:spPr>
        <a:xfrm>
          <a:off x="995487" y="3003"/>
          <a:ext cx="4522629" cy="271357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MX" sz="2700" kern="1200"/>
            <a:t>Existen diversas implementaciones teóricas para aproximar el problema planteado.</a:t>
          </a:r>
          <a:endParaRPr lang="en-US" sz="2700" kern="1200"/>
        </a:p>
      </dsp:txBody>
      <dsp:txXfrm>
        <a:off x="995487" y="3003"/>
        <a:ext cx="4522629" cy="2713577"/>
      </dsp:txXfrm>
    </dsp:sp>
    <dsp:sp modelId="{5AFCF1A3-1DCF-43E8-A9E7-1D5AC0A1F7FD}">
      <dsp:nvSpPr>
        <dsp:cNvPr id="0" name=""/>
        <dsp:cNvSpPr/>
      </dsp:nvSpPr>
      <dsp:spPr>
        <a:xfrm>
          <a:off x="995487" y="3168844"/>
          <a:ext cx="4522629" cy="2713577"/>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MX" sz="2700" kern="1200"/>
            <a:t>Su validación contra datos es problemática.</a:t>
          </a:r>
          <a:endParaRPr lang="en-US" sz="2700" kern="1200"/>
        </a:p>
        <a:p>
          <a:pPr marL="228600" lvl="1" indent="-228600" algn="l" defTabSz="933450">
            <a:lnSpc>
              <a:spcPct val="90000"/>
            </a:lnSpc>
            <a:spcBef>
              <a:spcPct val="0"/>
            </a:spcBef>
            <a:spcAft>
              <a:spcPct val="15000"/>
            </a:spcAft>
            <a:buChar char="•"/>
          </a:pPr>
          <a:r>
            <a:rPr lang="es-MX" sz="2100" kern="1200" dirty="0"/>
            <a:t>Sus formas funcionales son difíciles de estimar.</a:t>
          </a:r>
          <a:endParaRPr lang="en-US" sz="2100" kern="1200" dirty="0"/>
        </a:p>
        <a:p>
          <a:pPr marL="228600" lvl="1" indent="-228600" algn="l" defTabSz="933450">
            <a:lnSpc>
              <a:spcPct val="90000"/>
            </a:lnSpc>
            <a:spcBef>
              <a:spcPct val="0"/>
            </a:spcBef>
            <a:spcAft>
              <a:spcPct val="15000"/>
            </a:spcAft>
            <a:buChar char="•"/>
          </a:pPr>
          <a:r>
            <a:rPr lang="es-MX" sz="2100" kern="1200" dirty="0"/>
            <a:t>Sufren problemas de endogeneidad.</a:t>
          </a:r>
          <a:endParaRPr lang="en-US" sz="2100" kern="1200" dirty="0"/>
        </a:p>
        <a:p>
          <a:pPr marL="228600" lvl="1" indent="-228600" algn="l" defTabSz="933450">
            <a:lnSpc>
              <a:spcPct val="90000"/>
            </a:lnSpc>
            <a:spcBef>
              <a:spcPct val="0"/>
            </a:spcBef>
            <a:spcAft>
              <a:spcPct val="15000"/>
            </a:spcAft>
            <a:buChar char="•"/>
          </a:pPr>
          <a:r>
            <a:rPr lang="es-MX" sz="2100" kern="1200"/>
            <a:t>Los observables no corresponden a las variables del modelo.</a:t>
          </a:r>
          <a:endParaRPr lang="en-US" sz="2100" kern="1200"/>
        </a:p>
      </dsp:txBody>
      <dsp:txXfrm>
        <a:off x="995487" y="3168844"/>
        <a:ext cx="4522629" cy="2713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81969-85D2-43B5-9AB0-B8AD318C24DA}">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6722043-B75C-4040-936C-8B564DB2EAEC}">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935CE8A-7783-4B66-AE11-30C38AB0E7B6}">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533400">
            <a:lnSpc>
              <a:spcPct val="90000"/>
            </a:lnSpc>
            <a:spcBef>
              <a:spcPct val="0"/>
            </a:spcBef>
            <a:spcAft>
              <a:spcPct val="35000"/>
            </a:spcAft>
            <a:buNone/>
          </a:pPr>
          <a:r>
            <a:rPr lang="es-MX" sz="1200" kern="1200" dirty="0"/>
            <a:t>-No se validan con muestras externas a las de su estimación.</a:t>
          </a:r>
        </a:p>
        <a:p>
          <a:pPr marL="0" lvl="0" indent="0" algn="l" defTabSz="533400">
            <a:lnSpc>
              <a:spcPct val="90000"/>
            </a:lnSpc>
            <a:spcBef>
              <a:spcPct val="0"/>
            </a:spcBef>
            <a:spcAft>
              <a:spcPct val="35000"/>
            </a:spcAft>
            <a:buNone/>
          </a:pPr>
          <a:r>
            <a:rPr lang="es-MX" sz="1200" kern="1200" dirty="0"/>
            <a:t>-Se preocupan por temas de convergencia asintótica, más que de predicción.</a:t>
          </a:r>
        </a:p>
        <a:p>
          <a:pPr marL="0" lvl="0" indent="0" algn="l" defTabSz="533400">
            <a:lnSpc>
              <a:spcPct val="90000"/>
            </a:lnSpc>
            <a:spcBef>
              <a:spcPct val="0"/>
            </a:spcBef>
            <a:spcAft>
              <a:spcPct val="35000"/>
            </a:spcAft>
            <a:buNone/>
          </a:pPr>
          <a:r>
            <a:rPr lang="es-MX" sz="1200" kern="1200" dirty="0"/>
            <a:t>-Formas funcionales muy restringidas.</a:t>
          </a:r>
        </a:p>
      </dsp:txBody>
      <dsp:txXfrm>
        <a:off x="2039300" y="956381"/>
        <a:ext cx="4474303" cy="1765627"/>
      </dsp:txXfrm>
    </dsp:sp>
    <dsp:sp modelId="{AFD268D3-B029-43EA-9D4E-CEB76F629E39}">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BE95724-CC5F-4A31-AE12-5AA0FAC32D4D}">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433BE1C-982F-4C16-B9BD-1E1D1DB9E902}">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endParaRPr lang="en-US" sz="2500" kern="1200" dirty="0"/>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7A80D-0CB2-4A90-A96E-733E58604B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F7F35B8-4537-4C87-903A-E249DFFCB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79449E3-C28A-44DA-B0B8-B1602A5814D5}"/>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5" name="Marcador de pie de página 4">
            <a:extLst>
              <a:ext uri="{FF2B5EF4-FFF2-40B4-BE49-F238E27FC236}">
                <a16:creationId xmlns:a16="http://schemas.microsoft.com/office/drawing/2014/main" id="{3501F6D3-9D76-4C6F-8E77-1FE84B67AF9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6A7309B-8ABE-4469-809D-007092A1D802}"/>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2437535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F4345-9499-4B12-B5B9-395CC9EE708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108EE19-7B82-41FB-845D-236D316BD64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5C002B-60A0-482E-991E-2FB59F40DAB2}"/>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5" name="Marcador de pie de página 4">
            <a:extLst>
              <a:ext uri="{FF2B5EF4-FFF2-40B4-BE49-F238E27FC236}">
                <a16:creationId xmlns:a16="http://schemas.microsoft.com/office/drawing/2014/main" id="{E4B4C34D-917F-486D-8FB0-F961F4014E1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6D9F989-A081-435A-B3C3-6CE071B83143}"/>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400393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F3EA4B-621C-4F9E-ABEB-C39E61FF3C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327B0BD-C0E8-40D0-B12F-71AE8F988DA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0DCBEC-0393-41B1-9DA7-0941EBEEEFB5}"/>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5" name="Marcador de pie de página 4">
            <a:extLst>
              <a:ext uri="{FF2B5EF4-FFF2-40B4-BE49-F238E27FC236}">
                <a16:creationId xmlns:a16="http://schemas.microsoft.com/office/drawing/2014/main" id="{2AFD1E4E-BF62-49E2-A7E2-9D5D56236C4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6236C18-630B-4F7E-9189-CE1B199682F9}"/>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209493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51673-50C6-4D09-85CA-2CEB4B30714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A1E0D9D-BE83-41D7-93E2-88ADD57AF12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4664C13-6A34-44FE-AF22-A9CA5AEEE4F3}"/>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5" name="Marcador de pie de página 4">
            <a:extLst>
              <a:ext uri="{FF2B5EF4-FFF2-40B4-BE49-F238E27FC236}">
                <a16:creationId xmlns:a16="http://schemas.microsoft.com/office/drawing/2014/main" id="{41BA2E86-C27B-40A7-BEF7-62B56CADDFC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508D262-4B54-4D66-B28E-FE9D497AFFC3}"/>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201668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12334-904B-47F2-95A6-25C4DA775F7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85DD52E-C5A5-416B-B9D8-097E74935D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AB5D0F3-6B8C-4A48-890C-CE5DC03DA42C}"/>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5" name="Marcador de pie de página 4">
            <a:extLst>
              <a:ext uri="{FF2B5EF4-FFF2-40B4-BE49-F238E27FC236}">
                <a16:creationId xmlns:a16="http://schemas.microsoft.com/office/drawing/2014/main" id="{B1791BA7-537E-44DA-B917-45BF61EA255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7567192-C764-4146-A227-67D086E5279B}"/>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105079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5F8AB-A273-422B-A17F-1CB2CE0616F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70FCD04-397F-4E90-B916-B5F981F06B5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97872B58-04D0-4555-9273-DE46B2514DB3}"/>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4A53BF75-7E8E-41E1-A784-45DD1276B1E4}"/>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6" name="Marcador de pie de página 5">
            <a:extLst>
              <a:ext uri="{FF2B5EF4-FFF2-40B4-BE49-F238E27FC236}">
                <a16:creationId xmlns:a16="http://schemas.microsoft.com/office/drawing/2014/main" id="{33FA6C40-5719-4CCB-9CD3-820C4037B4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5915401-AFA4-4716-8E04-BA9B6DDC1F5A}"/>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28422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6F35C-083B-40E3-A593-EAAABD8E11D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EB8E805-067D-4A60-9B31-DE71AA18F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B08FB4B-740F-4DE0-99A1-43EFCC31D43C}"/>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0F16DBC-546E-486A-A010-266CD2DFB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BACF811-E9C2-419E-BDE1-14EBDFF3889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A86EBA6-C543-4160-95F3-77D34B6DA13B}"/>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8" name="Marcador de pie de página 7">
            <a:extLst>
              <a:ext uri="{FF2B5EF4-FFF2-40B4-BE49-F238E27FC236}">
                <a16:creationId xmlns:a16="http://schemas.microsoft.com/office/drawing/2014/main" id="{6BA704B6-238B-4076-A4CB-560BCB82B19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A08E819-26C6-4828-A96F-AB463485B64B}"/>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272652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33F4F-9817-4B5D-B6B8-7A854AB2087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D2A9871-1C91-4E2B-8F90-D49E25AEFE6B}"/>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4" name="Marcador de pie de página 3">
            <a:extLst>
              <a:ext uri="{FF2B5EF4-FFF2-40B4-BE49-F238E27FC236}">
                <a16:creationId xmlns:a16="http://schemas.microsoft.com/office/drawing/2014/main" id="{7C2AC4A9-EF3F-4ACE-8658-0677D1FBEA2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9237886-5CF1-45F9-BD8F-1574FF08CD76}"/>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203754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7F371D-79F6-44B3-A364-F1137ABE3720}"/>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3" name="Marcador de pie de página 2">
            <a:extLst>
              <a:ext uri="{FF2B5EF4-FFF2-40B4-BE49-F238E27FC236}">
                <a16:creationId xmlns:a16="http://schemas.microsoft.com/office/drawing/2014/main" id="{FFDC7E37-3839-4C0F-9A6D-6884392D3DB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5BA5EF1-BC34-4632-8179-DF1AC1E25C69}"/>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395136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E08B2-BE6A-48BF-A0BD-21399D4EA76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DF74A0A-5077-4CA5-9B06-B9F39E238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49090D9-38B5-4304-989C-194E9D7C1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B371790-71DF-499D-A784-D298D6385196}"/>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6" name="Marcador de pie de página 5">
            <a:extLst>
              <a:ext uri="{FF2B5EF4-FFF2-40B4-BE49-F238E27FC236}">
                <a16:creationId xmlns:a16="http://schemas.microsoft.com/office/drawing/2014/main" id="{5B0B310C-DC4C-4A9E-8EC0-6E5DC1DF802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8D925E2-E6ED-4798-9F2D-956DE1B3B126}"/>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3830481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55F64-9DD7-4216-B63E-BA9356ED75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2729650C-12EA-4A6D-A7AC-101888F19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A2C4C76-34FA-462D-B652-869DF82E6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134149A-C6CD-438E-83A9-83DBBDC0E63B}"/>
              </a:ext>
            </a:extLst>
          </p:cNvPr>
          <p:cNvSpPr>
            <a:spLocks noGrp="1"/>
          </p:cNvSpPr>
          <p:nvPr>
            <p:ph type="dt" sz="half" idx="10"/>
          </p:nvPr>
        </p:nvSpPr>
        <p:spPr/>
        <p:txBody>
          <a:bodyPr/>
          <a:lstStyle/>
          <a:p>
            <a:fld id="{41E42C4F-BD21-4941-B083-09721546BACE}" type="datetimeFigureOut">
              <a:rPr lang="es-MX" smtClean="0"/>
              <a:t>20/12/2018</a:t>
            </a:fld>
            <a:endParaRPr lang="es-MX"/>
          </a:p>
        </p:txBody>
      </p:sp>
      <p:sp>
        <p:nvSpPr>
          <p:cNvPr id="6" name="Marcador de pie de página 5">
            <a:extLst>
              <a:ext uri="{FF2B5EF4-FFF2-40B4-BE49-F238E27FC236}">
                <a16:creationId xmlns:a16="http://schemas.microsoft.com/office/drawing/2014/main" id="{714311DF-2682-4536-9DF7-965E95A5DC7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BBB5F3F-3ED7-462C-9AD1-7B28C9C11051}"/>
              </a:ext>
            </a:extLst>
          </p:cNvPr>
          <p:cNvSpPr>
            <a:spLocks noGrp="1"/>
          </p:cNvSpPr>
          <p:nvPr>
            <p:ph type="sldNum" sz="quarter" idx="12"/>
          </p:nvPr>
        </p:nvSpPr>
        <p:spPr/>
        <p:txBody>
          <a:bodyPr/>
          <a:lstStyle/>
          <a:p>
            <a:fld id="{FB15DDA1-9910-4274-9539-6DDD79632B90}" type="slidenum">
              <a:rPr lang="es-MX" smtClean="0"/>
              <a:t>‹#›</a:t>
            </a:fld>
            <a:endParaRPr lang="es-MX"/>
          </a:p>
        </p:txBody>
      </p:sp>
    </p:spTree>
    <p:extLst>
      <p:ext uri="{BB962C8B-B14F-4D97-AF65-F5344CB8AC3E}">
        <p14:creationId xmlns:p14="http://schemas.microsoft.com/office/powerpoint/2010/main" val="301267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7DC7AF2-9C14-4AFC-B3B2-9B805074B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C8174D6-D2BE-4E2D-B667-823C282B9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BA4354F-FBF2-468B-B19F-ADA4AE3C6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42C4F-BD21-4941-B083-09721546BACE}" type="datetimeFigureOut">
              <a:rPr lang="es-MX" smtClean="0"/>
              <a:t>20/12/2018</a:t>
            </a:fld>
            <a:endParaRPr lang="es-MX"/>
          </a:p>
        </p:txBody>
      </p:sp>
      <p:sp>
        <p:nvSpPr>
          <p:cNvPr id="5" name="Marcador de pie de página 4">
            <a:extLst>
              <a:ext uri="{FF2B5EF4-FFF2-40B4-BE49-F238E27FC236}">
                <a16:creationId xmlns:a16="http://schemas.microsoft.com/office/drawing/2014/main" id="{B2987018-985E-4F5A-98E4-7A447F970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92A5F222-640D-46DC-A321-5DEA9DFFE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5DDA1-9910-4274-9539-6DDD79632B90}" type="slidenum">
              <a:rPr lang="es-MX" smtClean="0"/>
              <a:t>‹#›</a:t>
            </a:fld>
            <a:endParaRPr lang="es-MX"/>
          </a:p>
        </p:txBody>
      </p:sp>
    </p:spTree>
    <p:extLst>
      <p:ext uri="{BB962C8B-B14F-4D97-AF65-F5344CB8AC3E}">
        <p14:creationId xmlns:p14="http://schemas.microsoft.com/office/powerpoint/2010/main" val="344561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3D673-CEE5-4883-BB97-0CA04C2B05E6}"/>
              </a:ext>
            </a:extLst>
          </p:cNvPr>
          <p:cNvSpPr>
            <a:spLocks noGrp="1"/>
          </p:cNvSpPr>
          <p:nvPr>
            <p:ph type="ctrTitle"/>
          </p:nvPr>
        </p:nvSpPr>
        <p:spPr>
          <a:xfrm>
            <a:off x="6746627" y="662550"/>
            <a:ext cx="5053023" cy="2889114"/>
          </a:xfrm>
        </p:spPr>
        <p:txBody>
          <a:bodyPr anchor="b">
            <a:normAutofit/>
          </a:bodyPr>
          <a:lstStyle/>
          <a:p>
            <a:r>
              <a:rPr lang="es-MX" sz="5400" dirty="0"/>
              <a:t>Equilibrio de mercados</a:t>
            </a:r>
            <a:br>
              <a:rPr lang="es-MX" sz="3800" dirty="0"/>
            </a:br>
            <a:r>
              <a:rPr lang="es-MX" sz="2000" dirty="0"/>
              <a:t>-Una aproximación vía machine </a:t>
            </a:r>
            <a:r>
              <a:rPr lang="es-MX" sz="2000" dirty="0" err="1"/>
              <a:t>learning</a:t>
            </a:r>
            <a:r>
              <a:rPr lang="es-MX" sz="2000" dirty="0"/>
              <a:t>-</a:t>
            </a:r>
            <a:endParaRPr lang="es-MX" sz="3800" dirty="0"/>
          </a:p>
        </p:txBody>
      </p:sp>
      <p:sp>
        <p:nvSpPr>
          <p:cNvPr id="3" name="Subtítulo 2">
            <a:extLst>
              <a:ext uri="{FF2B5EF4-FFF2-40B4-BE49-F238E27FC236}">
                <a16:creationId xmlns:a16="http://schemas.microsoft.com/office/drawing/2014/main" id="{7FA2C59D-7B0D-4D3F-8E10-DA824BC16CA0}"/>
              </a:ext>
            </a:extLst>
          </p:cNvPr>
          <p:cNvSpPr>
            <a:spLocks noGrp="1"/>
          </p:cNvSpPr>
          <p:nvPr>
            <p:ph type="subTitle" idx="1"/>
          </p:nvPr>
        </p:nvSpPr>
        <p:spPr>
          <a:xfrm>
            <a:off x="7023463" y="5047587"/>
            <a:ext cx="4645250" cy="1147863"/>
          </a:xfrm>
        </p:spPr>
        <p:txBody>
          <a:bodyPr anchor="t">
            <a:normAutofit/>
          </a:bodyPr>
          <a:lstStyle/>
          <a:p>
            <a:pPr algn="r"/>
            <a:r>
              <a:rPr lang="es-MX" sz="1900" dirty="0"/>
              <a:t>Alejandro Hidalgo</a:t>
            </a:r>
          </a:p>
        </p:txBody>
      </p:sp>
      <p:sp>
        <p:nvSpPr>
          <p:cNvPr id="1028" name="Freeform: Shape 134">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Resultado de imagen para bowl of cereal">
            <a:extLst>
              <a:ext uri="{FF2B5EF4-FFF2-40B4-BE49-F238E27FC236}">
                <a16:creationId xmlns:a16="http://schemas.microsoft.com/office/drawing/2014/main" id="{0CFE1FC7-5A21-45AE-BFF6-C585F0A061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89" r="18330"/>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9711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6" name="Tabla 5">
            <a:extLst>
              <a:ext uri="{FF2B5EF4-FFF2-40B4-BE49-F238E27FC236}">
                <a16:creationId xmlns:a16="http://schemas.microsoft.com/office/drawing/2014/main" id="{BE00D2AD-86A0-4A29-A5AD-949DEB92B115}"/>
              </a:ext>
            </a:extLst>
          </p:cNvPr>
          <p:cNvGraphicFramePr>
            <a:graphicFrameLocks noGrp="1"/>
          </p:cNvGraphicFramePr>
          <p:nvPr>
            <p:extLst>
              <p:ext uri="{D42A27DB-BD31-4B8C-83A1-F6EECF244321}">
                <p14:modId xmlns:p14="http://schemas.microsoft.com/office/powerpoint/2010/main" val="3696135942"/>
              </p:ext>
            </p:extLst>
          </p:nvPr>
        </p:nvGraphicFramePr>
        <p:xfrm>
          <a:off x="8252676" y="906886"/>
          <a:ext cx="2768368" cy="2877024"/>
        </p:xfrm>
        <a:graphic>
          <a:graphicData uri="http://schemas.openxmlformats.org/drawingml/2006/table">
            <a:tbl>
              <a:tblPr firstRow="1" bandRow="1">
                <a:tableStyleId>{5940675A-B579-460E-94D1-54222C63F5DA}</a:tableStyleId>
              </a:tblPr>
              <a:tblGrid>
                <a:gridCol w="1384184">
                  <a:extLst>
                    <a:ext uri="{9D8B030D-6E8A-4147-A177-3AD203B41FA5}">
                      <a16:colId xmlns:a16="http://schemas.microsoft.com/office/drawing/2014/main" val="2533961272"/>
                    </a:ext>
                  </a:extLst>
                </a:gridCol>
                <a:gridCol w="1384184">
                  <a:extLst>
                    <a:ext uri="{9D8B030D-6E8A-4147-A177-3AD203B41FA5}">
                      <a16:colId xmlns:a16="http://schemas.microsoft.com/office/drawing/2014/main" val="1746407380"/>
                    </a:ext>
                  </a:extLst>
                </a:gridCol>
              </a:tblGrid>
              <a:tr h="309355">
                <a:tc gridSpan="2">
                  <a:txBody>
                    <a:bodyPr/>
                    <a:lstStyle/>
                    <a:p>
                      <a:pPr algn="ctr"/>
                      <a:r>
                        <a:rPr lang="es-MX" sz="1400" b="1" dirty="0"/>
                        <a:t>Resultados</a:t>
                      </a:r>
                    </a:p>
                  </a:txBody>
                  <a:tcPr/>
                </a:tc>
                <a:tc hMerge="1">
                  <a:txBody>
                    <a:bodyPr/>
                    <a:lstStyle/>
                    <a:p>
                      <a:endParaRPr lang="es-MX" dirty="0"/>
                    </a:p>
                  </a:txBody>
                  <a:tcPr/>
                </a:tc>
                <a:extLst>
                  <a:ext uri="{0D108BD9-81ED-4DB2-BD59-A6C34878D82A}">
                    <a16:rowId xmlns:a16="http://schemas.microsoft.com/office/drawing/2014/main" val="1403060505"/>
                  </a:ext>
                </a:extLst>
              </a:tr>
              <a:tr h="468459">
                <a:tc>
                  <a:txBody>
                    <a:bodyPr/>
                    <a:lstStyle/>
                    <a:p>
                      <a:pPr algn="ctr"/>
                      <a:r>
                        <a:rPr lang="es-MX" sz="1400" b="0" dirty="0"/>
                        <a:t>Iteraciones</a:t>
                      </a:r>
                    </a:p>
                  </a:txBody>
                  <a:tcPr/>
                </a:tc>
                <a:tc>
                  <a:txBody>
                    <a:bodyPr/>
                    <a:lstStyle/>
                    <a:p>
                      <a:pPr algn="ctr"/>
                      <a:r>
                        <a:rPr lang="es-MX" sz="1400" b="0" dirty="0"/>
                        <a:t>1000</a:t>
                      </a:r>
                    </a:p>
                  </a:txBody>
                  <a:tcPr/>
                </a:tc>
                <a:extLst>
                  <a:ext uri="{0D108BD9-81ED-4DB2-BD59-A6C34878D82A}">
                    <a16:rowId xmlns:a16="http://schemas.microsoft.com/office/drawing/2014/main" val="4289576400"/>
                  </a:ext>
                </a:extLst>
              </a:tr>
              <a:tr h="1171148">
                <a:tc>
                  <a:txBody>
                    <a:bodyPr/>
                    <a:lstStyle/>
                    <a:p>
                      <a:pPr algn="ctr"/>
                      <a:r>
                        <a:rPr lang="es-MX" sz="1400" b="0" dirty="0"/>
                        <a:t>Error de entrenamiento (mínimo</a:t>
                      </a:r>
                    </a:p>
                  </a:txBody>
                  <a:tcPr/>
                </a:tc>
                <a:tc>
                  <a:txBody>
                    <a:bodyPr/>
                    <a:lstStyle/>
                    <a:p>
                      <a:pPr algn="ctr"/>
                      <a:r>
                        <a:rPr lang="es-MX" sz="1400" b="0" dirty="0"/>
                        <a:t>0.1699%</a:t>
                      </a:r>
                    </a:p>
                  </a:txBody>
                  <a:tcPr/>
                </a:tc>
                <a:extLst>
                  <a:ext uri="{0D108BD9-81ED-4DB2-BD59-A6C34878D82A}">
                    <a16:rowId xmlns:a16="http://schemas.microsoft.com/office/drawing/2014/main" val="1021077232"/>
                  </a:ext>
                </a:extLst>
              </a:tr>
              <a:tr h="409902">
                <a:tc>
                  <a:txBody>
                    <a:bodyPr/>
                    <a:lstStyle/>
                    <a:p>
                      <a:pPr algn="ctr"/>
                      <a:r>
                        <a:rPr lang="es-MX" sz="1400" b="0" dirty="0"/>
                        <a:t>Error de validación</a:t>
                      </a:r>
                    </a:p>
                  </a:txBody>
                  <a:tcPr/>
                </a:tc>
                <a:tc>
                  <a:txBody>
                    <a:bodyPr/>
                    <a:lstStyle/>
                    <a:p>
                      <a:pPr algn="ctr"/>
                      <a:r>
                        <a:rPr lang="es-MX" sz="1400" b="0" dirty="0"/>
                        <a:t>0.1701%</a:t>
                      </a:r>
                    </a:p>
                  </a:txBody>
                  <a:tcPr/>
                </a:tc>
                <a:extLst>
                  <a:ext uri="{0D108BD9-81ED-4DB2-BD59-A6C34878D82A}">
                    <a16:rowId xmlns:a16="http://schemas.microsoft.com/office/drawing/2014/main" val="2839138631"/>
                  </a:ext>
                </a:extLst>
              </a:tr>
              <a:tr h="409902">
                <a:tc>
                  <a:txBody>
                    <a:bodyPr/>
                    <a:lstStyle/>
                    <a:p>
                      <a:pPr algn="ctr"/>
                      <a:r>
                        <a:rPr lang="es-MX" sz="1400" b="0" dirty="0" err="1"/>
                        <a:t>Learning</a:t>
                      </a:r>
                      <a:r>
                        <a:rPr lang="es-MX" sz="1400" b="0" dirty="0"/>
                        <a:t> </a:t>
                      </a:r>
                      <a:r>
                        <a:rPr lang="es-MX" sz="1400" b="0" dirty="0" err="1"/>
                        <a:t>rate</a:t>
                      </a:r>
                      <a:endParaRPr lang="es-MX" sz="1400" b="0" dirty="0"/>
                    </a:p>
                  </a:txBody>
                  <a:tcPr/>
                </a:tc>
                <a:tc>
                  <a:txBody>
                    <a:bodyPr/>
                    <a:lstStyle/>
                    <a:p>
                      <a:pPr algn="ctr"/>
                      <a:r>
                        <a:rPr lang="es-MX" sz="1400" b="0" dirty="0"/>
                        <a:t>0.00000001</a:t>
                      </a:r>
                    </a:p>
                  </a:txBody>
                  <a:tcPr/>
                </a:tc>
                <a:extLst>
                  <a:ext uri="{0D108BD9-81ED-4DB2-BD59-A6C34878D82A}">
                    <a16:rowId xmlns:a16="http://schemas.microsoft.com/office/drawing/2014/main" val="1369601769"/>
                  </a:ext>
                </a:extLst>
              </a:tr>
            </a:tbl>
          </a:graphicData>
        </a:graphic>
      </p:graphicFrame>
      <p:pic>
        <p:nvPicPr>
          <p:cNvPr id="14" name="Imagen 13" descr="Imagen que contiene texto, mapa&#10;&#10;Descripción generada automáticamente">
            <a:extLst>
              <a:ext uri="{FF2B5EF4-FFF2-40B4-BE49-F238E27FC236}">
                <a16:creationId xmlns:a16="http://schemas.microsoft.com/office/drawing/2014/main" id="{F659719D-F6C4-4BF8-B4C2-3541F4755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55" y="1371313"/>
            <a:ext cx="7049484" cy="41153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aphicFrame>
        <p:nvGraphicFramePr>
          <p:cNvPr id="5" name="Tabla 5">
            <a:extLst>
              <a:ext uri="{FF2B5EF4-FFF2-40B4-BE49-F238E27FC236}">
                <a16:creationId xmlns:a16="http://schemas.microsoft.com/office/drawing/2014/main" id="{3DD46DBC-4B1D-4B7F-A60D-A7C8E1A66F3D}"/>
              </a:ext>
            </a:extLst>
          </p:cNvPr>
          <p:cNvGraphicFramePr>
            <a:graphicFrameLocks noGrp="1"/>
          </p:cNvGraphicFramePr>
          <p:nvPr>
            <p:extLst>
              <p:ext uri="{D42A27DB-BD31-4B8C-83A1-F6EECF244321}">
                <p14:modId xmlns:p14="http://schemas.microsoft.com/office/powerpoint/2010/main" val="1780626781"/>
              </p:ext>
            </p:extLst>
          </p:nvPr>
        </p:nvGraphicFramePr>
        <p:xfrm>
          <a:off x="8252676" y="3968623"/>
          <a:ext cx="2768368" cy="2895838"/>
        </p:xfrm>
        <a:graphic>
          <a:graphicData uri="http://schemas.openxmlformats.org/drawingml/2006/table">
            <a:tbl>
              <a:tblPr firstRow="1" bandRow="1">
                <a:tableStyleId>{5940675A-B579-460E-94D1-54222C63F5DA}</a:tableStyleId>
              </a:tblPr>
              <a:tblGrid>
                <a:gridCol w="1384184">
                  <a:extLst>
                    <a:ext uri="{9D8B030D-6E8A-4147-A177-3AD203B41FA5}">
                      <a16:colId xmlns:a16="http://schemas.microsoft.com/office/drawing/2014/main" val="2533961272"/>
                    </a:ext>
                  </a:extLst>
                </a:gridCol>
                <a:gridCol w="1384184">
                  <a:extLst>
                    <a:ext uri="{9D8B030D-6E8A-4147-A177-3AD203B41FA5}">
                      <a16:colId xmlns:a16="http://schemas.microsoft.com/office/drawing/2014/main" val="1746407380"/>
                    </a:ext>
                  </a:extLst>
                </a:gridCol>
              </a:tblGrid>
              <a:tr h="328169">
                <a:tc gridSpan="2">
                  <a:txBody>
                    <a:bodyPr/>
                    <a:lstStyle/>
                    <a:p>
                      <a:pPr algn="ctr"/>
                      <a:r>
                        <a:rPr lang="es-MX" sz="1400" b="1" dirty="0"/>
                        <a:t>Resultados </a:t>
                      </a:r>
                      <a:r>
                        <a:rPr lang="es-MX" sz="1400" b="1" dirty="0" err="1"/>
                        <a:t>Benchmark</a:t>
                      </a:r>
                      <a:endParaRPr lang="es-MX" sz="1400" b="1" dirty="0"/>
                    </a:p>
                  </a:txBody>
                  <a:tcPr/>
                </a:tc>
                <a:tc hMerge="1">
                  <a:txBody>
                    <a:bodyPr/>
                    <a:lstStyle/>
                    <a:p>
                      <a:endParaRPr lang="es-MX" dirty="0"/>
                    </a:p>
                  </a:txBody>
                  <a:tcPr/>
                </a:tc>
                <a:extLst>
                  <a:ext uri="{0D108BD9-81ED-4DB2-BD59-A6C34878D82A}">
                    <a16:rowId xmlns:a16="http://schemas.microsoft.com/office/drawing/2014/main" val="1403060505"/>
                  </a:ext>
                </a:extLst>
              </a:tr>
              <a:tr h="468459">
                <a:tc>
                  <a:txBody>
                    <a:bodyPr/>
                    <a:lstStyle/>
                    <a:p>
                      <a:pPr algn="ctr"/>
                      <a:r>
                        <a:rPr lang="es-MX" sz="1400" b="0" dirty="0"/>
                        <a:t>Iteraciones</a:t>
                      </a:r>
                    </a:p>
                  </a:txBody>
                  <a:tcPr/>
                </a:tc>
                <a:tc>
                  <a:txBody>
                    <a:bodyPr/>
                    <a:lstStyle/>
                    <a:p>
                      <a:pPr algn="ctr"/>
                      <a:r>
                        <a:rPr lang="es-MX" sz="1400" b="0" dirty="0"/>
                        <a:t>NA</a:t>
                      </a:r>
                    </a:p>
                  </a:txBody>
                  <a:tcPr/>
                </a:tc>
                <a:extLst>
                  <a:ext uri="{0D108BD9-81ED-4DB2-BD59-A6C34878D82A}">
                    <a16:rowId xmlns:a16="http://schemas.microsoft.com/office/drawing/2014/main" val="4289576400"/>
                  </a:ext>
                </a:extLst>
              </a:tr>
              <a:tr h="1171148">
                <a:tc>
                  <a:txBody>
                    <a:bodyPr/>
                    <a:lstStyle/>
                    <a:p>
                      <a:pPr algn="ctr"/>
                      <a:r>
                        <a:rPr lang="es-MX" sz="1400" b="0" dirty="0"/>
                        <a:t>Error de entrenamiento (mínimo</a:t>
                      </a:r>
                    </a:p>
                  </a:txBody>
                  <a:tcPr/>
                </a:tc>
                <a:tc>
                  <a:txBody>
                    <a:bodyPr/>
                    <a:lstStyle/>
                    <a:p>
                      <a:pPr algn="ctr"/>
                      <a:r>
                        <a:rPr lang="es-MX" sz="1400" b="0" dirty="0"/>
                        <a:t>0.1696%</a:t>
                      </a:r>
                    </a:p>
                  </a:txBody>
                  <a:tcPr/>
                </a:tc>
                <a:extLst>
                  <a:ext uri="{0D108BD9-81ED-4DB2-BD59-A6C34878D82A}">
                    <a16:rowId xmlns:a16="http://schemas.microsoft.com/office/drawing/2014/main" val="1021077232"/>
                  </a:ext>
                </a:extLst>
              </a:tr>
              <a:tr h="409902">
                <a:tc>
                  <a:txBody>
                    <a:bodyPr/>
                    <a:lstStyle/>
                    <a:p>
                      <a:pPr algn="ctr"/>
                      <a:r>
                        <a:rPr lang="es-MX" sz="1400" b="0" dirty="0"/>
                        <a:t>Error de validación</a:t>
                      </a:r>
                    </a:p>
                  </a:txBody>
                  <a:tcPr/>
                </a:tc>
                <a:tc>
                  <a:txBody>
                    <a:bodyPr/>
                    <a:lstStyle/>
                    <a:p>
                      <a:pPr algn="ctr"/>
                      <a:r>
                        <a:rPr lang="es-MX" sz="1400" b="0" dirty="0"/>
                        <a:t>0.1708%</a:t>
                      </a:r>
                    </a:p>
                  </a:txBody>
                  <a:tcPr/>
                </a:tc>
                <a:extLst>
                  <a:ext uri="{0D108BD9-81ED-4DB2-BD59-A6C34878D82A}">
                    <a16:rowId xmlns:a16="http://schemas.microsoft.com/office/drawing/2014/main" val="2839138631"/>
                  </a:ext>
                </a:extLst>
              </a:tr>
              <a:tr h="409902">
                <a:tc>
                  <a:txBody>
                    <a:bodyPr/>
                    <a:lstStyle/>
                    <a:p>
                      <a:pPr algn="ctr"/>
                      <a:r>
                        <a:rPr lang="es-MX" sz="1400" b="0" dirty="0" err="1"/>
                        <a:t>Learning</a:t>
                      </a:r>
                      <a:r>
                        <a:rPr lang="es-MX" sz="1400" b="0" dirty="0"/>
                        <a:t> </a:t>
                      </a:r>
                      <a:r>
                        <a:rPr lang="es-MX" sz="1400" b="0" dirty="0" err="1"/>
                        <a:t>rate</a:t>
                      </a:r>
                      <a:endParaRPr lang="es-MX" sz="1400" b="0" dirty="0"/>
                    </a:p>
                  </a:txBody>
                  <a:tcPr/>
                </a:tc>
                <a:tc>
                  <a:txBody>
                    <a:bodyPr/>
                    <a:lstStyle/>
                    <a:p>
                      <a:pPr algn="ctr"/>
                      <a:r>
                        <a:rPr lang="es-MX" sz="1400" b="0" dirty="0"/>
                        <a:t>NA</a:t>
                      </a:r>
                    </a:p>
                  </a:txBody>
                  <a:tcPr/>
                </a:tc>
                <a:extLst>
                  <a:ext uri="{0D108BD9-81ED-4DB2-BD59-A6C34878D82A}">
                    <a16:rowId xmlns:a16="http://schemas.microsoft.com/office/drawing/2014/main" val="1369601769"/>
                  </a:ext>
                </a:extLst>
              </a:tr>
            </a:tbl>
          </a:graphicData>
        </a:graphic>
      </p:graphicFrame>
    </p:spTree>
    <p:extLst>
      <p:ext uri="{BB962C8B-B14F-4D97-AF65-F5344CB8AC3E}">
        <p14:creationId xmlns:p14="http://schemas.microsoft.com/office/powerpoint/2010/main" val="263534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1F0ED2-2527-4B30-9E5C-3D751723DFC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MX" sz="2800" dirty="0">
                <a:solidFill>
                  <a:schemeClr val="bg1"/>
                </a:solidFill>
              </a:rPr>
              <a:t>Descripción del problema económico</a:t>
            </a:r>
          </a:p>
        </p:txBody>
      </p:sp>
      <p:sp>
        <p:nvSpPr>
          <p:cNvPr id="5" name="CuadroTexto 4">
            <a:extLst>
              <a:ext uri="{FF2B5EF4-FFF2-40B4-BE49-F238E27FC236}">
                <a16:creationId xmlns:a16="http://schemas.microsoft.com/office/drawing/2014/main" id="{81A234EA-92C3-48A6-A05D-523139165BAF}"/>
              </a:ext>
            </a:extLst>
          </p:cNvPr>
          <p:cNvSpPr txBox="1"/>
          <p:nvPr/>
        </p:nvSpPr>
        <p:spPr>
          <a:xfrm>
            <a:off x="447472" y="2636196"/>
            <a:ext cx="3463047" cy="4801314"/>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chemeClr val="bg1"/>
                </a:solidFill>
              </a:rPr>
              <a:t>Modelar el proceso generador (conjunto) de datos-las cantidades demandas por marca- como una elección optima de un agente representativo</a:t>
            </a:r>
          </a:p>
          <a:p>
            <a:pPr marL="285750" indent="-285750">
              <a:buFont typeface="Arial" panose="020B0604020202020204" pitchFamily="34" charset="0"/>
              <a:buChar char="•"/>
            </a:pPr>
            <a:r>
              <a:rPr lang="es-MX" dirty="0">
                <a:solidFill>
                  <a:schemeClr val="bg1"/>
                </a:solidFill>
              </a:rPr>
              <a:t>Representa retos de carácter metodológico que siguen sin ser del todo sorteados.</a:t>
            </a:r>
          </a:p>
          <a:p>
            <a:pPr marL="285750" indent="-285750">
              <a:buFont typeface="Arial" panose="020B0604020202020204" pitchFamily="34" charset="0"/>
              <a:buChar char="•"/>
            </a:pPr>
            <a:r>
              <a:rPr lang="es-MX" dirty="0">
                <a:solidFill>
                  <a:schemeClr val="bg1"/>
                </a:solidFill>
              </a:rPr>
              <a:t>Hay un gran valor agregado en el buscar formas más precisas de modelar mercados.</a:t>
            </a:r>
          </a:p>
          <a:p>
            <a:pPr marL="285750" indent="-285750">
              <a:buFont typeface="Arial" panose="020B0604020202020204" pitchFamily="34" charset="0"/>
              <a:buChar char="•"/>
            </a:pPr>
            <a:r>
              <a:rPr lang="es-MX" dirty="0">
                <a:solidFill>
                  <a:schemeClr val="bg1"/>
                </a:solidFill>
              </a:rPr>
              <a:t>Por ejemplo: Predecir el efecto del cambio en precios sobre las ventas de una compañía.</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p:txBody>
      </p:sp>
      <p:pic>
        <p:nvPicPr>
          <p:cNvPr id="3" name="Picture 2">
            <a:extLst>
              <a:ext uri="{FF2B5EF4-FFF2-40B4-BE49-F238E27FC236}">
                <a16:creationId xmlns:a16="http://schemas.microsoft.com/office/drawing/2014/main" id="{6FBFDA90-A347-483B-B896-1A8FEDF608C2}"/>
              </a:ext>
            </a:extLst>
          </p:cNvPr>
          <p:cNvPicPr>
            <a:picLocks noChangeAspect="1"/>
          </p:cNvPicPr>
          <p:nvPr/>
        </p:nvPicPr>
        <p:blipFill rotWithShape="1">
          <a:blip r:embed="rId2"/>
          <a:srcRect l="19750" t="22222" r="40834" b="28887"/>
          <a:stretch/>
        </p:blipFill>
        <p:spPr>
          <a:xfrm>
            <a:off x="5734975" y="71021"/>
            <a:ext cx="5180101" cy="2920753"/>
          </a:xfrm>
          <a:prstGeom prst="rect">
            <a:avLst/>
          </a:prstGeom>
        </p:spPr>
      </p:pic>
      <p:pic>
        <p:nvPicPr>
          <p:cNvPr id="7" name="Picture 6">
            <a:extLst>
              <a:ext uri="{FF2B5EF4-FFF2-40B4-BE49-F238E27FC236}">
                <a16:creationId xmlns:a16="http://schemas.microsoft.com/office/drawing/2014/main" id="{D24F45CF-4910-417C-AF7A-EDAF868F228C}"/>
              </a:ext>
            </a:extLst>
          </p:cNvPr>
          <p:cNvPicPr>
            <a:picLocks noChangeAspect="1"/>
          </p:cNvPicPr>
          <p:nvPr/>
        </p:nvPicPr>
        <p:blipFill rotWithShape="1">
          <a:blip r:embed="rId3"/>
          <a:srcRect l="19916" t="19851" r="35501" b="24149"/>
          <a:stretch/>
        </p:blipFill>
        <p:spPr>
          <a:xfrm>
            <a:off x="5479476" y="2991774"/>
            <a:ext cx="5435600" cy="3840480"/>
          </a:xfrm>
          <a:prstGeom prst="rect">
            <a:avLst/>
          </a:prstGeom>
        </p:spPr>
      </p:pic>
    </p:spTree>
    <p:extLst>
      <p:ext uri="{BB962C8B-B14F-4D97-AF65-F5344CB8AC3E}">
        <p14:creationId xmlns:p14="http://schemas.microsoft.com/office/powerpoint/2010/main" val="183120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336DC5A-F9F0-4F3C-B956-1F75EA37FC68}"/>
              </a:ext>
            </a:extLst>
          </p:cNvPr>
          <p:cNvSpPr>
            <a:spLocks noGrp="1"/>
          </p:cNvSpPr>
          <p:nvPr>
            <p:ph type="title"/>
          </p:nvPr>
        </p:nvSpPr>
        <p:spPr>
          <a:xfrm>
            <a:off x="863029" y="1012004"/>
            <a:ext cx="3416158" cy="4795408"/>
          </a:xfrm>
        </p:spPr>
        <p:txBody>
          <a:bodyPr>
            <a:normAutofit/>
          </a:bodyPr>
          <a:lstStyle/>
          <a:p>
            <a:r>
              <a:rPr lang="es-MX">
                <a:solidFill>
                  <a:srgbClr val="FFFFFF"/>
                </a:solidFill>
              </a:rPr>
              <a:t>Problema econométrico</a:t>
            </a:r>
          </a:p>
        </p:txBody>
      </p:sp>
      <p:graphicFrame>
        <p:nvGraphicFramePr>
          <p:cNvPr id="8" name="Marcador de contenido 2">
            <a:extLst>
              <a:ext uri="{FF2B5EF4-FFF2-40B4-BE49-F238E27FC236}">
                <a16:creationId xmlns:a16="http://schemas.microsoft.com/office/drawing/2014/main" id="{5147C485-349D-414B-BB8A-A72E68AF2BC5}"/>
              </a:ext>
            </a:extLst>
          </p:cNvPr>
          <p:cNvGraphicFramePr>
            <a:graphicFrameLocks noGrp="1"/>
          </p:cNvGraphicFramePr>
          <p:nvPr>
            <p:ph idx="1"/>
            <p:extLst>
              <p:ext uri="{D42A27DB-BD31-4B8C-83A1-F6EECF244321}">
                <p14:modId xmlns:p14="http://schemas.microsoft.com/office/powerpoint/2010/main" val="37656440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74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39E6A-6371-4B06-ACCF-F44BD544CECE}"/>
              </a:ext>
            </a:extLst>
          </p:cNvPr>
          <p:cNvSpPr>
            <a:spLocks noGrp="1"/>
          </p:cNvSpPr>
          <p:nvPr>
            <p:ph type="title"/>
          </p:nvPr>
        </p:nvSpPr>
        <p:spPr>
          <a:xfrm>
            <a:off x="67111" y="1451006"/>
            <a:ext cx="3045205" cy="3457467"/>
          </a:xfrm>
          <a:prstGeom prst="homePlat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800" dirty="0" err="1">
                <a:solidFill>
                  <a:schemeClr val="bg1"/>
                </a:solidFill>
              </a:rPr>
              <a:t>Estimación</a:t>
            </a:r>
            <a:r>
              <a:rPr lang="en-US" sz="2800" dirty="0">
                <a:solidFill>
                  <a:schemeClr val="bg1"/>
                </a:solidFill>
              </a:rPr>
              <a:t> </a:t>
            </a:r>
            <a:r>
              <a:rPr lang="en-US" sz="2800" dirty="0" err="1">
                <a:solidFill>
                  <a:schemeClr val="bg1"/>
                </a:solidFill>
              </a:rPr>
              <a:t>tradicional</a:t>
            </a:r>
            <a:r>
              <a:rPr lang="en-US" sz="2800" dirty="0">
                <a:solidFill>
                  <a:schemeClr val="bg1"/>
                </a:solidFill>
              </a:rPr>
              <a:t>.</a:t>
            </a:r>
          </a:p>
        </p:txBody>
      </p:sp>
      <p:pic>
        <p:nvPicPr>
          <p:cNvPr id="13" name="Imagen 12">
            <a:extLst>
              <a:ext uri="{FF2B5EF4-FFF2-40B4-BE49-F238E27FC236}">
                <a16:creationId xmlns:a16="http://schemas.microsoft.com/office/drawing/2014/main" id="{7BDC34ED-481B-4C7E-8D84-DAD0D3995D2F}"/>
              </a:ext>
            </a:extLst>
          </p:cNvPr>
          <p:cNvPicPr>
            <a:picLocks noChangeAspect="1"/>
          </p:cNvPicPr>
          <p:nvPr/>
        </p:nvPicPr>
        <p:blipFill>
          <a:blip r:embed="rId2"/>
          <a:stretch>
            <a:fillRect/>
          </a:stretch>
        </p:blipFill>
        <p:spPr>
          <a:xfrm>
            <a:off x="6096000" y="623591"/>
            <a:ext cx="5475153" cy="476250"/>
          </a:xfrm>
          <a:prstGeom prst="rect">
            <a:avLst/>
          </a:prstGeom>
          <a:ln>
            <a:solidFill>
              <a:schemeClr val="tx1"/>
            </a:solidFill>
          </a:ln>
        </p:spPr>
      </p:pic>
      <p:pic>
        <p:nvPicPr>
          <p:cNvPr id="14" name="Imagen 13">
            <a:extLst>
              <a:ext uri="{FF2B5EF4-FFF2-40B4-BE49-F238E27FC236}">
                <a16:creationId xmlns:a16="http://schemas.microsoft.com/office/drawing/2014/main" id="{288F7DA3-2875-4EF2-BA03-0E1252974CCE}"/>
              </a:ext>
            </a:extLst>
          </p:cNvPr>
          <p:cNvPicPr>
            <a:picLocks noChangeAspect="1"/>
          </p:cNvPicPr>
          <p:nvPr/>
        </p:nvPicPr>
        <p:blipFill>
          <a:blip r:embed="rId3"/>
          <a:stretch>
            <a:fillRect/>
          </a:stretch>
        </p:blipFill>
        <p:spPr>
          <a:xfrm>
            <a:off x="6799988" y="1756191"/>
            <a:ext cx="4067175" cy="942975"/>
          </a:xfrm>
          <a:prstGeom prst="rect">
            <a:avLst/>
          </a:prstGeom>
          <a:ln>
            <a:solidFill>
              <a:schemeClr val="tx1"/>
            </a:solidFill>
          </a:ln>
        </p:spPr>
      </p:pic>
      <p:pic>
        <p:nvPicPr>
          <p:cNvPr id="15" name="Imagen 14">
            <a:extLst>
              <a:ext uri="{FF2B5EF4-FFF2-40B4-BE49-F238E27FC236}">
                <a16:creationId xmlns:a16="http://schemas.microsoft.com/office/drawing/2014/main" id="{F66DACDD-46B6-40B2-9417-92F37361749D}"/>
              </a:ext>
            </a:extLst>
          </p:cNvPr>
          <p:cNvPicPr>
            <a:picLocks noChangeAspect="1"/>
          </p:cNvPicPr>
          <p:nvPr/>
        </p:nvPicPr>
        <p:blipFill>
          <a:blip r:embed="rId4"/>
          <a:stretch>
            <a:fillRect/>
          </a:stretch>
        </p:blipFill>
        <p:spPr>
          <a:xfrm>
            <a:off x="7337900" y="3179740"/>
            <a:ext cx="3257550" cy="485775"/>
          </a:xfrm>
          <a:prstGeom prst="rect">
            <a:avLst/>
          </a:prstGeom>
          <a:ln>
            <a:solidFill>
              <a:schemeClr val="tx1"/>
            </a:solidFill>
          </a:ln>
        </p:spPr>
      </p:pic>
      <p:pic>
        <p:nvPicPr>
          <p:cNvPr id="16" name="Imagen 15">
            <a:extLst>
              <a:ext uri="{FF2B5EF4-FFF2-40B4-BE49-F238E27FC236}">
                <a16:creationId xmlns:a16="http://schemas.microsoft.com/office/drawing/2014/main" id="{AE6DC833-3A05-4904-AC5B-C221B5398D87}"/>
              </a:ext>
            </a:extLst>
          </p:cNvPr>
          <p:cNvPicPr>
            <a:picLocks noChangeAspect="1"/>
          </p:cNvPicPr>
          <p:nvPr/>
        </p:nvPicPr>
        <p:blipFill>
          <a:blip r:embed="rId5"/>
          <a:stretch>
            <a:fillRect/>
          </a:stretch>
        </p:blipFill>
        <p:spPr>
          <a:xfrm>
            <a:off x="7385775" y="4379281"/>
            <a:ext cx="2895600" cy="495300"/>
          </a:xfrm>
          <a:prstGeom prst="rect">
            <a:avLst/>
          </a:prstGeom>
          <a:ln>
            <a:solidFill>
              <a:schemeClr val="tx1"/>
            </a:solidFill>
          </a:ln>
        </p:spPr>
      </p:pic>
      <p:sp>
        <p:nvSpPr>
          <p:cNvPr id="17" name="Flecha: hacia abajo 16">
            <a:extLst>
              <a:ext uri="{FF2B5EF4-FFF2-40B4-BE49-F238E27FC236}">
                <a16:creationId xmlns:a16="http://schemas.microsoft.com/office/drawing/2014/main" id="{968A9A28-E93A-4F23-B215-348BBEA7E89C}"/>
              </a:ext>
            </a:extLst>
          </p:cNvPr>
          <p:cNvSpPr/>
          <p:nvPr/>
        </p:nvSpPr>
        <p:spPr>
          <a:xfrm>
            <a:off x="8647889" y="1177047"/>
            <a:ext cx="505839" cy="47665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Flecha: hacia abajo 17">
            <a:extLst>
              <a:ext uri="{FF2B5EF4-FFF2-40B4-BE49-F238E27FC236}">
                <a16:creationId xmlns:a16="http://schemas.microsoft.com/office/drawing/2014/main" id="{E9B9F39D-EF8D-4AF9-86EA-9DEA8B278611}"/>
              </a:ext>
            </a:extLst>
          </p:cNvPr>
          <p:cNvSpPr/>
          <p:nvPr/>
        </p:nvSpPr>
        <p:spPr>
          <a:xfrm>
            <a:off x="8580655" y="2703085"/>
            <a:ext cx="505839" cy="47665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Flecha: hacia abajo 18">
            <a:extLst>
              <a:ext uri="{FF2B5EF4-FFF2-40B4-BE49-F238E27FC236}">
                <a16:creationId xmlns:a16="http://schemas.microsoft.com/office/drawing/2014/main" id="{8D8E6C29-0C0B-49CA-BC8D-FD5950E32271}"/>
              </a:ext>
            </a:extLst>
          </p:cNvPr>
          <p:cNvSpPr/>
          <p:nvPr/>
        </p:nvSpPr>
        <p:spPr>
          <a:xfrm>
            <a:off x="8647889" y="3782616"/>
            <a:ext cx="505839" cy="47665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Flecha: hacia abajo 19">
            <a:extLst>
              <a:ext uri="{FF2B5EF4-FFF2-40B4-BE49-F238E27FC236}">
                <a16:creationId xmlns:a16="http://schemas.microsoft.com/office/drawing/2014/main" id="{0A204553-E6A4-4A70-9890-52A520C697B3}"/>
              </a:ext>
            </a:extLst>
          </p:cNvPr>
          <p:cNvSpPr/>
          <p:nvPr/>
        </p:nvSpPr>
        <p:spPr>
          <a:xfrm>
            <a:off x="8647888" y="4973037"/>
            <a:ext cx="505839" cy="47665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1" name="Imagen 20">
            <a:extLst>
              <a:ext uri="{FF2B5EF4-FFF2-40B4-BE49-F238E27FC236}">
                <a16:creationId xmlns:a16="http://schemas.microsoft.com/office/drawing/2014/main" id="{072C9211-387A-439E-81AE-912E55864FA2}"/>
              </a:ext>
            </a:extLst>
          </p:cNvPr>
          <p:cNvPicPr>
            <a:picLocks noChangeAspect="1"/>
          </p:cNvPicPr>
          <p:nvPr/>
        </p:nvPicPr>
        <p:blipFill>
          <a:blip r:embed="rId6"/>
          <a:stretch>
            <a:fillRect/>
          </a:stretch>
        </p:blipFill>
        <p:spPr>
          <a:xfrm>
            <a:off x="5919482" y="5616726"/>
            <a:ext cx="2981325" cy="485775"/>
          </a:xfrm>
          <a:prstGeom prst="rect">
            <a:avLst/>
          </a:prstGeom>
          <a:ln>
            <a:solidFill>
              <a:schemeClr val="tx1"/>
            </a:solidFill>
          </a:ln>
        </p:spPr>
      </p:pic>
      <p:pic>
        <p:nvPicPr>
          <p:cNvPr id="22" name="Imagen 21">
            <a:extLst>
              <a:ext uri="{FF2B5EF4-FFF2-40B4-BE49-F238E27FC236}">
                <a16:creationId xmlns:a16="http://schemas.microsoft.com/office/drawing/2014/main" id="{D573058D-67B3-448C-B550-427ABC95F3E7}"/>
              </a:ext>
            </a:extLst>
          </p:cNvPr>
          <p:cNvPicPr>
            <a:picLocks noChangeAspect="1"/>
          </p:cNvPicPr>
          <p:nvPr/>
        </p:nvPicPr>
        <p:blipFill>
          <a:blip r:embed="rId7"/>
          <a:stretch>
            <a:fillRect/>
          </a:stretch>
        </p:blipFill>
        <p:spPr>
          <a:xfrm>
            <a:off x="9406648" y="5623835"/>
            <a:ext cx="1771650" cy="485775"/>
          </a:xfrm>
          <a:prstGeom prst="rect">
            <a:avLst/>
          </a:prstGeom>
          <a:ln>
            <a:solidFill>
              <a:schemeClr val="tx1"/>
            </a:solidFill>
          </a:ln>
        </p:spPr>
      </p:pic>
      <p:cxnSp>
        <p:nvCxnSpPr>
          <p:cNvPr id="24" name="Conector recto de flecha 23">
            <a:extLst>
              <a:ext uri="{FF2B5EF4-FFF2-40B4-BE49-F238E27FC236}">
                <a16:creationId xmlns:a16="http://schemas.microsoft.com/office/drawing/2014/main" id="{FFB9510E-C99B-4663-9AC3-546923D0007F}"/>
              </a:ext>
            </a:extLst>
          </p:cNvPr>
          <p:cNvCxnSpPr/>
          <p:nvPr/>
        </p:nvCxnSpPr>
        <p:spPr>
          <a:xfrm>
            <a:off x="9002726" y="5866723"/>
            <a:ext cx="30200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Abrir llave 24">
            <a:extLst>
              <a:ext uri="{FF2B5EF4-FFF2-40B4-BE49-F238E27FC236}">
                <a16:creationId xmlns:a16="http://schemas.microsoft.com/office/drawing/2014/main" id="{6967A881-4716-4B23-A4BD-B66EF055D3A4}"/>
              </a:ext>
            </a:extLst>
          </p:cNvPr>
          <p:cNvSpPr/>
          <p:nvPr/>
        </p:nvSpPr>
        <p:spPr>
          <a:xfrm>
            <a:off x="5429439" y="623591"/>
            <a:ext cx="351334" cy="4250990"/>
          </a:xfrm>
          <a:prstGeom prst="lef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s-MX"/>
          </a:p>
        </p:txBody>
      </p:sp>
      <p:sp>
        <p:nvSpPr>
          <p:cNvPr id="27" name="Abrir llave 26">
            <a:extLst>
              <a:ext uri="{FF2B5EF4-FFF2-40B4-BE49-F238E27FC236}">
                <a16:creationId xmlns:a16="http://schemas.microsoft.com/office/drawing/2014/main" id="{B3EF00F4-E485-4448-A4D4-7A9FF2A755B1}"/>
              </a:ext>
            </a:extLst>
          </p:cNvPr>
          <p:cNvSpPr/>
          <p:nvPr/>
        </p:nvSpPr>
        <p:spPr>
          <a:xfrm>
            <a:off x="5496049" y="5558105"/>
            <a:ext cx="218113" cy="551505"/>
          </a:xfrm>
          <a:prstGeom prst="lef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s-MX"/>
          </a:p>
        </p:txBody>
      </p:sp>
      <p:sp>
        <p:nvSpPr>
          <p:cNvPr id="28" name="CuadroTexto 27">
            <a:extLst>
              <a:ext uri="{FF2B5EF4-FFF2-40B4-BE49-F238E27FC236}">
                <a16:creationId xmlns:a16="http://schemas.microsoft.com/office/drawing/2014/main" id="{D73A9701-7FE7-4F29-93FB-A45CDE149367}"/>
              </a:ext>
            </a:extLst>
          </p:cNvPr>
          <p:cNvSpPr txBox="1"/>
          <p:nvPr/>
        </p:nvSpPr>
        <p:spPr>
          <a:xfrm>
            <a:off x="3746806" y="2533408"/>
            <a:ext cx="1367406" cy="646331"/>
          </a:xfrm>
          <a:prstGeom prst="rect">
            <a:avLst/>
          </a:prstGeom>
          <a:noFill/>
          <a:ln>
            <a:solidFill>
              <a:schemeClr val="tx1"/>
            </a:solidFill>
          </a:ln>
        </p:spPr>
        <p:txBody>
          <a:bodyPr wrap="square" rtlCol="0">
            <a:spAutoFit/>
          </a:bodyPr>
          <a:lstStyle/>
          <a:p>
            <a:r>
              <a:rPr lang="es-MX" b="1" dirty="0"/>
              <a:t>Derivación teórica</a:t>
            </a:r>
          </a:p>
        </p:txBody>
      </p:sp>
      <p:sp>
        <p:nvSpPr>
          <p:cNvPr id="29" name="CuadroTexto 28">
            <a:extLst>
              <a:ext uri="{FF2B5EF4-FFF2-40B4-BE49-F238E27FC236}">
                <a16:creationId xmlns:a16="http://schemas.microsoft.com/office/drawing/2014/main" id="{8A1749AF-8CCB-4862-8000-32D766DF2570}"/>
              </a:ext>
            </a:extLst>
          </p:cNvPr>
          <p:cNvSpPr txBox="1"/>
          <p:nvPr/>
        </p:nvSpPr>
        <p:spPr>
          <a:xfrm>
            <a:off x="3019623" y="5562596"/>
            <a:ext cx="2094589" cy="646331"/>
          </a:xfrm>
          <a:prstGeom prst="rect">
            <a:avLst/>
          </a:prstGeom>
          <a:noFill/>
          <a:ln>
            <a:solidFill>
              <a:schemeClr val="tx1"/>
            </a:solidFill>
          </a:ln>
        </p:spPr>
        <p:txBody>
          <a:bodyPr wrap="square" rtlCol="0">
            <a:spAutoFit/>
          </a:bodyPr>
          <a:lstStyle/>
          <a:p>
            <a:r>
              <a:rPr lang="es-MX" b="1" dirty="0"/>
              <a:t>Modelo poblacional econométrico </a:t>
            </a:r>
            <a:r>
              <a:rPr lang="es-MX" sz="1400" b="1" dirty="0"/>
              <a:t>(GMM)</a:t>
            </a:r>
            <a:endParaRPr lang="es-MX" b="1" dirty="0"/>
          </a:p>
        </p:txBody>
      </p:sp>
    </p:spTree>
    <p:extLst>
      <p:ext uri="{BB962C8B-B14F-4D97-AF65-F5344CB8AC3E}">
        <p14:creationId xmlns:p14="http://schemas.microsoft.com/office/powerpoint/2010/main" val="250725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633F6BE-0962-49E2-848B-3D9BC56E4903}"/>
              </a:ext>
            </a:extLst>
          </p:cNvPr>
          <p:cNvSpPr>
            <a:spLocks noGrp="1"/>
          </p:cNvSpPr>
          <p:nvPr>
            <p:ph type="title"/>
          </p:nvPr>
        </p:nvSpPr>
        <p:spPr>
          <a:xfrm>
            <a:off x="863029" y="1012004"/>
            <a:ext cx="3416158" cy="4795408"/>
          </a:xfrm>
        </p:spPr>
        <p:txBody>
          <a:bodyPr>
            <a:normAutofit/>
          </a:bodyPr>
          <a:lstStyle/>
          <a:p>
            <a:r>
              <a:rPr lang="es-MX">
                <a:solidFill>
                  <a:srgbClr val="FFFFFF"/>
                </a:solidFill>
              </a:rPr>
              <a:t>Algunas observaciones</a:t>
            </a:r>
          </a:p>
        </p:txBody>
      </p:sp>
      <p:graphicFrame>
        <p:nvGraphicFramePr>
          <p:cNvPr id="5" name="Marcador de contenido 2">
            <a:extLst>
              <a:ext uri="{FF2B5EF4-FFF2-40B4-BE49-F238E27FC236}">
                <a16:creationId xmlns:a16="http://schemas.microsoft.com/office/drawing/2014/main" id="{E5ED7674-E691-4B29-A5A2-629190336315}"/>
              </a:ext>
            </a:extLst>
          </p:cNvPr>
          <p:cNvGraphicFramePr>
            <a:graphicFrameLocks noGrp="1"/>
          </p:cNvGraphicFramePr>
          <p:nvPr>
            <p:ph idx="1"/>
            <p:extLst>
              <p:ext uri="{D42A27DB-BD31-4B8C-83A1-F6EECF244321}">
                <p14:modId xmlns:p14="http://schemas.microsoft.com/office/powerpoint/2010/main" val="422319961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id="{9BB90C07-F014-4126-9A6E-FF0329E8CE49}"/>
              </a:ext>
            </a:extLst>
          </p:cNvPr>
          <p:cNvSpPr txBox="1"/>
          <p:nvPr/>
        </p:nvSpPr>
        <p:spPr>
          <a:xfrm>
            <a:off x="7490298" y="3743453"/>
            <a:ext cx="3838673" cy="1631216"/>
          </a:xfrm>
          <a:prstGeom prst="rect">
            <a:avLst/>
          </a:prstGeom>
          <a:noFill/>
        </p:spPr>
        <p:txBody>
          <a:bodyPr wrap="square" rtlCol="0">
            <a:spAutoFit/>
          </a:bodyPr>
          <a:lstStyle/>
          <a:p>
            <a:r>
              <a:rPr lang="es-MX" sz="1600" dirty="0"/>
              <a:t>-</a:t>
            </a:r>
            <a:r>
              <a:rPr lang="es-MX" sz="1200" dirty="0"/>
              <a:t>Los modelos planteados se encuentran micro fundamentados  sustentada en observaciones plausibles de la realidad, no partir de ellos es desechar una oportunidad para mejor entendimiento del sistema.</a:t>
            </a:r>
          </a:p>
          <a:p>
            <a:r>
              <a:rPr lang="es-MX" sz="1200" dirty="0"/>
              <a:t>- Adaptar algunos métodos implementados en aprendizaje estadístico podría aportar métodos de validación adecuados para dar soluciones de negocio al tiempo que se incorporan variables de ejecución en el punto de venta.</a:t>
            </a:r>
          </a:p>
        </p:txBody>
      </p:sp>
    </p:spTree>
    <p:extLst>
      <p:ext uri="{BB962C8B-B14F-4D97-AF65-F5344CB8AC3E}">
        <p14:creationId xmlns:p14="http://schemas.microsoft.com/office/powerpoint/2010/main" val="206662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DC1E54-65A0-4418-B289-EF2379A3AB7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MX" sz="2800">
                <a:solidFill>
                  <a:schemeClr val="bg1"/>
                </a:solidFill>
              </a:rPr>
              <a:t>Caso de aplicación: mercado RTEC.</a:t>
            </a:r>
          </a:p>
        </p:txBody>
      </p:sp>
      <p:sp>
        <p:nvSpPr>
          <p:cNvPr id="6" name="Marcador de contenido 5">
            <a:extLst>
              <a:ext uri="{FF2B5EF4-FFF2-40B4-BE49-F238E27FC236}">
                <a16:creationId xmlns:a16="http://schemas.microsoft.com/office/drawing/2014/main" id="{162EFE5D-71C1-44B4-898F-2D49BE051C33}"/>
              </a:ext>
            </a:extLst>
          </p:cNvPr>
          <p:cNvSpPr>
            <a:spLocks noGrp="1"/>
          </p:cNvSpPr>
          <p:nvPr>
            <p:ph idx="1"/>
          </p:nvPr>
        </p:nvSpPr>
        <p:spPr>
          <a:xfrm>
            <a:off x="643468" y="2638044"/>
            <a:ext cx="3519970" cy="3415622"/>
          </a:xfrm>
        </p:spPr>
        <p:txBody>
          <a:bodyPr>
            <a:normAutofit fontScale="92500" lnSpcReduction="20000"/>
          </a:bodyPr>
          <a:lstStyle/>
          <a:p>
            <a:r>
              <a:rPr lang="es-MX" sz="2000" dirty="0">
                <a:solidFill>
                  <a:schemeClr val="bg1"/>
                </a:solidFill>
              </a:rPr>
              <a:t>Mercado cuasi diferenciado: pocas empresas, muchas marcas = gran cantidad de dependencias entre marcas </a:t>
            </a:r>
          </a:p>
          <a:p>
            <a:r>
              <a:rPr lang="es-MX" sz="2000" dirty="0">
                <a:solidFill>
                  <a:schemeClr val="bg1"/>
                </a:solidFill>
              </a:rPr>
              <a:t>Base de datos con:</a:t>
            </a:r>
          </a:p>
          <a:p>
            <a:pPr lvl="1"/>
            <a:r>
              <a:rPr lang="es-MX" sz="1600" dirty="0">
                <a:solidFill>
                  <a:schemeClr val="bg1"/>
                </a:solidFill>
              </a:rPr>
              <a:t>Fecha</a:t>
            </a:r>
          </a:p>
          <a:p>
            <a:pPr lvl="1"/>
            <a:r>
              <a:rPr lang="es-MX" sz="1600" dirty="0">
                <a:solidFill>
                  <a:schemeClr val="bg1"/>
                </a:solidFill>
              </a:rPr>
              <a:t>Marcas</a:t>
            </a:r>
          </a:p>
          <a:p>
            <a:pPr lvl="1"/>
            <a:r>
              <a:rPr lang="es-MX" sz="1600" dirty="0">
                <a:solidFill>
                  <a:schemeClr val="bg1"/>
                </a:solidFill>
              </a:rPr>
              <a:t>Share </a:t>
            </a:r>
            <a:r>
              <a:rPr lang="es-MX" sz="1600" dirty="0" err="1">
                <a:solidFill>
                  <a:schemeClr val="bg1"/>
                </a:solidFill>
              </a:rPr>
              <a:t>of</a:t>
            </a:r>
            <a:r>
              <a:rPr lang="es-MX" sz="1600" dirty="0">
                <a:solidFill>
                  <a:schemeClr val="bg1"/>
                </a:solidFill>
              </a:rPr>
              <a:t> </a:t>
            </a:r>
            <a:r>
              <a:rPr lang="es-MX" sz="1600" dirty="0" err="1">
                <a:solidFill>
                  <a:schemeClr val="bg1"/>
                </a:solidFill>
              </a:rPr>
              <a:t>market</a:t>
            </a:r>
            <a:r>
              <a:rPr lang="es-MX" sz="1600" dirty="0">
                <a:solidFill>
                  <a:schemeClr val="bg1"/>
                </a:solidFill>
              </a:rPr>
              <a:t> por marca.</a:t>
            </a:r>
          </a:p>
          <a:p>
            <a:pPr lvl="1"/>
            <a:r>
              <a:rPr lang="es-MX" sz="1600" dirty="0">
                <a:solidFill>
                  <a:schemeClr val="bg1"/>
                </a:solidFill>
              </a:rPr>
              <a:t>Gasto en RTEC.</a:t>
            </a:r>
          </a:p>
          <a:p>
            <a:pPr lvl="1"/>
            <a:r>
              <a:rPr lang="es-MX" sz="1600" dirty="0">
                <a:solidFill>
                  <a:schemeClr val="bg1"/>
                </a:solidFill>
              </a:rPr>
              <a:t>Precios por kg.</a:t>
            </a:r>
          </a:p>
          <a:p>
            <a:pPr lvl="1"/>
            <a:r>
              <a:rPr lang="es-MX" sz="1600" dirty="0">
                <a:solidFill>
                  <a:schemeClr val="bg1"/>
                </a:solidFill>
              </a:rPr>
              <a:t>Índice </a:t>
            </a:r>
            <a:r>
              <a:rPr lang="es-MX" sz="1600" dirty="0" err="1">
                <a:solidFill>
                  <a:schemeClr val="bg1"/>
                </a:solidFill>
              </a:rPr>
              <a:t>Paschee</a:t>
            </a:r>
            <a:endParaRPr lang="es-MX" sz="1600" dirty="0">
              <a:solidFill>
                <a:schemeClr val="bg1"/>
              </a:solidFill>
            </a:endParaRPr>
          </a:p>
          <a:p>
            <a:pPr lvl="1"/>
            <a:r>
              <a:rPr lang="es-MX" sz="1600" dirty="0">
                <a:solidFill>
                  <a:schemeClr val="bg1"/>
                </a:solidFill>
              </a:rPr>
              <a:t>18marcas.</a:t>
            </a:r>
          </a:p>
          <a:p>
            <a:pPr lvl="1"/>
            <a:r>
              <a:rPr lang="es-MX" sz="1600" dirty="0">
                <a:solidFill>
                  <a:schemeClr val="bg1"/>
                </a:solidFill>
              </a:rPr>
              <a:t>105 semanas.</a:t>
            </a:r>
          </a:p>
          <a:p>
            <a:pPr lvl="1"/>
            <a:r>
              <a:rPr lang="es-MX" sz="1600" dirty="0">
                <a:solidFill>
                  <a:schemeClr val="bg1"/>
                </a:solidFill>
              </a:rPr>
              <a:t>1890 observaciones</a:t>
            </a:r>
          </a:p>
          <a:p>
            <a:endParaRPr lang="es-MX" sz="2000" dirty="0">
              <a:solidFill>
                <a:schemeClr val="bg1"/>
              </a:solidFill>
            </a:endParaRPr>
          </a:p>
          <a:p>
            <a:endParaRPr lang="es-MX" sz="2000" dirty="0">
              <a:solidFill>
                <a:schemeClr val="bg1"/>
              </a:solidFill>
            </a:endParaRPr>
          </a:p>
        </p:txBody>
      </p:sp>
      <p:pic>
        <p:nvPicPr>
          <p:cNvPr id="7" name="Marcador de contenido 3">
            <a:extLst>
              <a:ext uri="{FF2B5EF4-FFF2-40B4-BE49-F238E27FC236}">
                <a16:creationId xmlns:a16="http://schemas.microsoft.com/office/drawing/2014/main" id="{D3EE6E31-7029-4FF8-846E-03E3E5E1834E}"/>
              </a:ext>
            </a:extLst>
          </p:cNvPr>
          <p:cNvPicPr>
            <a:picLocks noChangeAspect="1"/>
          </p:cNvPicPr>
          <p:nvPr/>
        </p:nvPicPr>
        <p:blipFill>
          <a:blip r:embed="rId2"/>
          <a:stretch>
            <a:fillRect/>
          </a:stretch>
        </p:blipFill>
        <p:spPr>
          <a:xfrm>
            <a:off x="5297763" y="1246745"/>
            <a:ext cx="6250769" cy="4203642"/>
          </a:xfrm>
          <a:prstGeom prst="rect">
            <a:avLst/>
          </a:prstGeom>
        </p:spPr>
      </p:pic>
    </p:spTree>
    <p:extLst>
      <p:ext uri="{BB962C8B-B14F-4D97-AF65-F5344CB8AC3E}">
        <p14:creationId xmlns:p14="http://schemas.microsoft.com/office/powerpoint/2010/main" val="84198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8DDAB4-5178-4394-9E12-42131155839F}"/>
              </a:ext>
            </a:extLst>
          </p:cNvPr>
          <p:cNvSpPr>
            <a:spLocks noGrp="1"/>
          </p:cNvSpPr>
          <p:nvPr>
            <p:ph type="title"/>
          </p:nvPr>
        </p:nvSpPr>
        <p:spPr>
          <a:xfrm>
            <a:off x="2209800" y="196207"/>
            <a:ext cx="7751064" cy="1325563"/>
          </a:xfrm>
          <a:solidFill>
            <a:schemeClr val="bg1"/>
          </a:solidFill>
          <a:ln w="31750">
            <a:solidFill>
              <a:schemeClr val="tx1">
                <a:lumMod val="75000"/>
                <a:lumOff val="25000"/>
              </a:schemeClr>
            </a:solidFill>
          </a:ln>
        </p:spPr>
        <p:txBody>
          <a:bodyPr vert="horz" lIns="91440" tIns="45720" rIns="91440" bIns="45720" rtlCol="0" anchor="ctr">
            <a:normAutofit/>
          </a:bodyPr>
          <a:lstStyle/>
          <a:p>
            <a:pPr algn="ctr"/>
            <a:r>
              <a:rPr lang="en-US" sz="3200" kern="1200" dirty="0" err="1">
                <a:solidFill>
                  <a:schemeClr val="tx1"/>
                </a:solidFill>
                <a:latin typeface="+mj-lt"/>
                <a:ea typeface="+mj-ea"/>
                <a:cs typeface="+mj-cs"/>
              </a:rPr>
              <a:t>Implementación</a:t>
            </a:r>
            <a:r>
              <a:rPr lang="en-US" sz="3200" kern="1200" dirty="0">
                <a:solidFill>
                  <a:schemeClr val="tx1"/>
                </a:solidFill>
                <a:latin typeface="+mj-lt"/>
                <a:ea typeface="+mj-ea"/>
                <a:cs typeface="+mj-cs"/>
              </a:rPr>
              <a:t>: </a:t>
            </a:r>
            <a:r>
              <a:rPr lang="en-US" sz="3200" kern="1200" dirty="0" err="1">
                <a:solidFill>
                  <a:schemeClr val="tx1"/>
                </a:solidFill>
                <a:latin typeface="+mj-lt"/>
                <a:ea typeface="+mj-ea"/>
                <a:cs typeface="+mj-cs"/>
              </a:rPr>
              <a:t>errores</a:t>
            </a:r>
            <a:endParaRPr lang="en-US" sz="3200" kern="120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B9E0BE1F-D5EF-4FA9-99F8-B8A1B97A4F82}"/>
              </a:ext>
            </a:extLst>
          </p:cNvPr>
          <p:cNvSpPr txBox="1"/>
          <p:nvPr/>
        </p:nvSpPr>
        <p:spPr>
          <a:xfrm>
            <a:off x="1295742" y="2714074"/>
            <a:ext cx="2976664" cy="307777"/>
          </a:xfrm>
          <a:prstGeom prst="rect">
            <a:avLst/>
          </a:prstGeom>
          <a:noFill/>
        </p:spPr>
        <p:txBody>
          <a:bodyPr wrap="square" rtlCol="0">
            <a:spAutoFit/>
          </a:bodyPr>
          <a:lstStyle/>
          <a:p>
            <a:r>
              <a:rPr lang="es-MX" sz="1400" b="1" dirty="0"/>
              <a:t>Función de error</a:t>
            </a:r>
          </a:p>
        </p:txBody>
      </p:sp>
      <p:pic>
        <p:nvPicPr>
          <p:cNvPr id="6" name="Imagen 5">
            <a:extLst>
              <a:ext uri="{FF2B5EF4-FFF2-40B4-BE49-F238E27FC236}">
                <a16:creationId xmlns:a16="http://schemas.microsoft.com/office/drawing/2014/main" id="{4AD180AD-2BFB-455F-9811-07B779688A3E}"/>
              </a:ext>
            </a:extLst>
          </p:cNvPr>
          <p:cNvPicPr>
            <a:picLocks noChangeAspect="1"/>
          </p:cNvPicPr>
          <p:nvPr/>
        </p:nvPicPr>
        <p:blipFill>
          <a:blip r:embed="rId2"/>
          <a:stretch>
            <a:fillRect/>
          </a:stretch>
        </p:blipFill>
        <p:spPr>
          <a:xfrm>
            <a:off x="5084722" y="1682885"/>
            <a:ext cx="6900118" cy="4348264"/>
          </a:xfrm>
          <a:prstGeom prst="rect">
            <a:avLst/>
          </a:prstGeom>
        </p:spPr>
      </p:pic>
      <p:pic>
        <p:nvPicPr>
          <p:cNvPr id="7" name="Imagen 6">
            <a:extLst>
              <a:ext uri="{FF2B5EF4-FFF2-40B4-BE49-F238E27FC236}">
                <a16:creationId xmlns:a16="http://schemas.microsoft.com/office/drawing/2014/main" id="{DA256668-E195-44F3-95BE-732D21A7A71A}"/>
              </a:ext>
            </a:extLst>
          </p:cNvPr>
          <p:cNvPicPr>
            <a:picLocks noChangeAspect="1"/>
          </p:cNvPicPr>
          <p:nvPr/>
        </p:nvPicPr>
        <p:blipFill>
          <a:blip r:embed="rId3"/>
          <a:stretch>
            <a:fillRect/>
          </a:stretch>
        </p:blipFill>
        <p:spPr>
          <a:xfrm>
            <a:off x="156013" y="3310849"/>
            <a:ext cx="4522551" cy="781050"/>
          </a:xfrm>
          <a:prstGeom prst="rect">
            <a:avLst/>
          </a:prstGeom>
          <a:ln>
            <a:solidFill>
              <a:schemeClr val="tx1"/>
            </a:solidFill>
          </a:ln>
        </p:spPr>
      </p:pic>
    </p:spTree>
    <p:extLst>
      <p:ext uri="{BB962C8B-B14F-4D97-AF65-F5344CB8AC3E}">
        <p14:creationId xmlns:p14="http://schemas.microsoft.com/office/powerpoint/2010/main" val="23856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EC009E2-958C-40B0-9370-DCBF2AA7836E}"/>
              </a:ext>
            </a:extLst>
          </p:cNvPr>
          <p:cNvSpPr txBox="1">
            <a:spLocks/>
          </p:cNvSpPr>
          <p:nvPr/>
        </p:nvSpPr>
        <p:spPr>
          <a:xfrm>
            <a:off x="2220468" y="363987"/>
            <a:ext cx="7751064" cy="1325563"/>
          </a:xfrm>
          <a:prstGeom prst="rect">
            <a:avLst/>
          </a:prstGeom>
          <a:solidFill>
            <a:schemeClr val="bg1"/>
          </a:solidFill>
          <a:ln w="31750">
            <a:solidFill>
              <a:schemeClr val="tx1">
                <a:lumMod val="75000"/>
                <a:lumOff val="2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t>Implementación</a:t>
            </a:r>
            <a:r>
              <a:rPr lang="en-US" sz="3200" dirty="0"/>
              <a:t>: </a:t>
            </a:r>
            <a:r>
              <a:rPr lang="en-US" sz="3200" dirty="0" err="1"/>
              <a:t>gradientes</a:t>
            </a:r>
            <a:endParaRPr lang="en-US" sz="3200" dirty="0"/>
          </a:p>
        </p:txBody>
      </p:sp>
      <p:pic>
        <p:nvPicPr>
          <p:cNvPr id="6" name="Imagen 5">
            <a:extLst>
              <a:ext uri="{FF2B5EF4-FFF2-40B4-BE49-F238E27FC236}">
                <a16:creationId xmlns:a16="http://schemas.microsoft.com/office/drawing/2014/main" id="{1992DDF2-602F-4208-9EC7-DEDBDD55228D}"/>
              </a:ext>
            </a:extLst>
          </p:cNvPr>
          <p:cNvPicPr>
            <a:picLocks noChangeAspect="1"/>
          </p:cNvPicPr>
          <p:nvPr/>
        </p:nvPicPr>
        <p:blipFill>
          <a:blip r:embed="rId2"/>
          <a:stretch>
            <a:fillRect/>
          </a:stretch>
        </p:blipFill>
        <p:spPr>
          <a:xfrm>
            <a:off x="142672" y="2021780"/>
            <a:ext cx="5662509" cy="857250"/>
          </a:xfrm>
          <a:prstGeom prst="rect">
            <a:avLst/>
          </a:prstGeom>
          <a:ln>
            <a:solidFill>
              <a:schemeClr val="tx1"/>
            </a:solidFill>
          </a:ln>
        </p:spPr>
      </p:pic>
      <p:pic>
        <p:nvPicPr>
          <p:cNvPr id="7" name="Imagen 6">
            <a:extLst>
              <a:ext uri="{FF2B5EF4-FFF2-40B4-BE49-F238E27FC236}">
                <a16:creationId xmlns:a16="http://schemas.microsoft.com/office/drawing/2014/main" id="{470A5B6F-C4FF-4DAB-A502-4B3F7B0F2727}"/>
              </a:ext>
            </a:extLst>
          </p:cNvPr>
          <p:cNvPicPr>
            <a:picLocks noChangeAspect="1"/>
          </p:cNvPicPr>
          <p:nvPr/>
        </p:nvPicPr>
        <p:blipFill>
          <a:blip r:embed="rId3"/>
          <a:stretch>
            <a:fillRect/>
          </a:stretch>
        </p:blipFill>
        <p:spPr>
          <a:xfrm>
            <a:off x="142672" y="3025326"/>
            <a:ext cx="5662510" cy="857250"/>
          </a:xfrm>
          <a:prstGeom prst="rect">
            <a:avLst/>
          </a:prstGeom>
          <a:ln>
            <a:solidFill>
              <a:schemeClr val="tx1"/>
            </a:solidFill>
          </a:ln>
        </p:spPr>
      </p:pic>
      <p:pic>
        <p:nvPicPr>
          <p:cNvPr id="8" name="Imagen 7">
            <a:extLst>
              <a:ext uri="{FF2B5EF4-FFF2-40B4-BE49-F238E27FC236}">
                <a16:creationId xmlns:a16="http://schemas.microsoft.com/office/drawing/2014/main" id="{655CECD5-ABE8-4586-84FB-57BFF09344B7}"/>
              </a:ext>
            </a:extLst>
          </p:cNvPr>
          <p:cNvPicPr>
            <a:picLocks noChangeAspect="1"/>
          </p:cNvPicPr>
          <p:nvPr/>
        </p:nvPicPr>
        <p:blipFill>
          <a:blip r:embed="rId4"/>
          <a:stretch>
            <a:fillRect/>
          </a:stretch>
        </p:blipFill>
        <p:spPr>
          <a:xfrm>
            <a:off x="142673" y="4016799"/>
            <a:ext cx="5662510" cy="1325563"/>
          </a:xfrm>
          <a:prstGeom prst="rect">
            <a:avLst/>
          </a:prstGeom>
          <a:ln>
            <a:solidFill>
              <a:schemeClr val="tx1"/>
            </a:solidFill>
          </a:ln>
        </p:spPr>
      </p:pic>
      <p:pic>
        <p:nvPicPr>
          <p:cNvPr id="9" name="Imagen 8">
            <a:extLst>
              <a:ext uri="{FF2B5EF4-FFF2-40B4-BE49-F238E27FC236}">
                <a16:creationId xmlns:a16="http://schemas.microsoft.com/office/drawing/2014/main" id="{F5A146B2-78A3-4E9C-AFA9-838924482619}"/>
              </a:ext>
            </a:extLst>
          </p:cNvPr>
          <p:cNvPicPr>
            <a:picLocks noChangeAspect="1"/>
          </p:cNvPicPr>
          <p:nvPr/>
        </p:nvPicPr>
        <p:blipFill>
          <a:blip r:embed="rId5"/>
          <a:stretch>
            <a:fillRect/>
          </a:stretch>
        </p:blipFill>
        <p:spPr>
          <a:xfrm>
            <a:off x="188471" y="5634955"/>
            <a:ext cx="5616711" cy="990600"/>
          </a:xfrm>
          <a:prstGeom prst="rect">
            <a:avLst/>
          </a:prstGeom>
          <a:ln>
            <a:solidFill>
              <a:schemeClr val="tx1"/>
            </a:solidFill>
          </a:ln>
        </p:spPr>
      </p:pic>
      <p:pic>
        <p:nvPicPr>
          <p:cNvPr id="11" name="Imagen 10">
            <a:extLst>
              <a:ext uri="{FF2B5EF4-FFF2-40B4-BE49-F238E27FC236}">
                <a16:creationId xmlns:a16="http://schemas.microsoft.com/office/drawing/2014/main" id="{586AA065-4754-4EAC-9FCC-025151B19A16}"/>
              </a:ext>
            </a:extLst>
          </p:cNvPr>
          <p:cNvPicPr>
            <a:picLocks noChangeAspect="1"/>
          </p:cNvPicPr>
          <p:nvPr/>
        </p:nvPicPr>
        <p:blipFill>
          <a:blip r:embed="rId6"/>
          <a:stretch>
            <a:fillRect/>
          </a:stretch>
        </p:blipFill>
        <p:spPr>
          <a:xfrm>
            <a:off x="6783830" y="1806126"/>
            <a:ext cx="5042068" cy="4819429"/>
          </a:xfrm>
          <a:prstGeom prst="rect">
            <a:avLst/>
          </a:prstGeom>
        </p:spPr>
      </p:pic>
    </p:spTree>
    <p:extLst>
      <p:ext uri="{BB962C8B-B14F-4D97-AF65-F5344CB8AC3E}">
        <p14:creationId xmlns:p14="http://schemas.microsoft.com/office/powerpoint/2010/main" val="49524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135088A-DE9B-48B1-A82E-79EF31D304EE}"/>
              </a:ext>
            </a:extLst>
          </p:cNvPr>
          <p:cNvSpPr txBox="1">
            <a:spLocks noGrp="1"/>
          </p:cNvSpPr>
          <p:nvPr>
            <p:ph type="title"/>
          </p:nvPr>
        </p:nvSpPr>
        <p:spPr>
          <a:xfrm>
            <a:off x="838200" y="365125"/>
            <a:ext cx="10515600" cy="1325563"/>
          </a:xfrm>
          <a:prstGeom prst="rect">
            <a:avLst/>
          </a:prstGeom>
          <a:solidFill>
            <a:schemeClr val="bg1"/>
          </a:solidFill>
          <a:ln w="31750">
            <a:solidFill>
              <a:schemeClr val="tx1">
                <a:lumMod val="75000"/>
                <a:lumOff val="2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t>Implementación</a:t>
            </a:r>
            <a:r>
              <a:rPr lang="en-US" sz="3200" dirty="0"/>
              <a:t>: </a:t>
            </a:r>
            <a:r>
              <a:rPr lang="en-US" sz="3200" dirty="0" err="1"/>
              <a:t>Descenso</a:t>
            </a:r>
            <a:r>
              <a:rPr lang="en-US" sz="3200" dirty="0"/>
              <a:t> </a:t>
            </a:r>
            <a:r>
              <a:rPr lang="en-US" sz="3200" dirty="0" err="1"/>
              <a:t>en</a:t>
            </a:r>
            <a:r>
              <a:rPr lang="en-US" sz="3200" dirty="0"/>
              <a:t> </a:t>
            </a:r>
            <a:r>
              <a:rPr lang="en-US" sz="3200" dirty="0" err="1"/>
              <a:t>gradiente</a:t>
            </a:r>
            <a:endParaRPr lang="en-US" sz="3200" dirty="0"/>
          </a:p>
        </p:txBody>
      </p:sp>
      <p:pic>
        <p:nvPicPr>
          <p:cNvPr id="10" name="Imagen 9" descr="Imagen que contiene texto, captura de pantalla&#10;&#10;Descripción generada automáticamente">
            <a:extLst>
              <a:ext uri="{FF2B5EF4-FFF2-40B4-BE49-F238E27FC236}">
                <a16:creationId xmlns:a16="http://schemas.microsoft.com/office/drawing/2014/main" id="{A171F355-F74C-4162-9868-C94D5B730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59" y="2057061"/>
            <a:ext cx="5905500" cy="4435814"/>
          </a:xfrm>
          <a:prstGeom prst="rect">
            <a:avLst/>
          </a:prstGeom>
        </p:spPr>
      </p:pic>
      <p:pic>
        <p:nvPicPr>
          <p:cNvPr id="2" name="Picture 1">
            <a:extLst>
              <a:ext uri="{FF2B5EF4-FFF2-40B4-BE49-F238E27FC236}">
                <a16:creationId xmlns:a16="http://schemas.microsoft.com/office/drawing/2014/main" id="{1F64361F-A0E5-4685-A61B-B5CA51F05C53}"/>
              </a:ext>
            </a:extLst>
          </p:cNvPr>
          <p:cNvPicPr>
            <a:picLocks noChangeAspect="1"/>
          </p:cNvPicPr>
          <p:nvPr/>
        </p:nvPicPr>
        <p:blipFill rotWithShape="1">
          <a:blip r:embed="rId3"/>
          <a:srcRect l="11000" t="45037" r="47000" b="17482"/>
          <a:stretch/>
        </p:blipFill>
        <p:spPr>
          <a:xfrm>
            <a:off x="6687081" y="2605701"/>
            <a:ext cx="5120640" cy="2570480"/>
          </a:xfrm>
          <a:prstGeom prst="rect">
            <a:avLst/>
          </a:prstGeom>
        </p:spPr>
      </p:pic>
    </p:spTree>
    <p:extLst>
      <p:ext uri="{BB962C8B-B14F-4D97-AF65-F5344CB8AC3E}">
        <p14:creationId xmlns:p14="http://schemas.microsoft.com/office/powerpoint/2010/main" val="7095972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TM02900769[[fn=Retrospección]]</Template>
  <TotalTime>2900</TotalTime>
  <Words>330</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Tema de Office</vt:lpstr>
      <vt:lpstr>Equilibrio de mercados -Una aproximación vía machine learning-</vt:lpstr>
      <vt:lpstr>Descripción del problema económico</vt:lpstr>
      <vt:lpstr>Problema econométrico</vt:lpstr>
      <vt:lpstr>Estimación tradicional.</vt:lpstr>
      <vt:lpstr>Algunas observaciones</vt:lpstr>
      <vt:lpstr>Caso de aplicación: mercado RTEC.</vt:lpstr>
      <vt:lpstr>Implementación: errores</vt:lpstr>
      <vt:lpstr>PowerPoint Presentation</vt:lpstr>
      <vt:lpstr>Implementación: Descenso en gradiente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Equilibrio de mercados -Una aproximación vía machine learning-</dc:title>
  <dc:creator>Hector Huitzil Granados</dc:creator>
  <cp:lastModifiedBy>Alejandro Hidalgo Garcia</cp:lastModifiedBy>
  <cp:revision>21</cp:revision>
  <dcterms:created xsi:type="dcterms:W3CDTF">2018-12-10T02:19:24Z</dcterms:created>
  <dcterms:modified xsi:type="dcterms:W3CDTF">2018-12-20T21:22:59Z</dcterms:modified>
</cp:coreProperties>
</file>