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9" r:id="rId5"/>
    <p:sldId id="259" r:id="rId6"/>
    <p:sldId id="260" r:id="rId7"/>
    <p:sldId id="261" r:id="rId8"/>
    <p:sldId id="262" r:id="rId9"/>
    <p:sldId id="263" r:id="rId10"/>
    <p:sldId id="264" r:id="rId11"/>
    <p:sldId id="265" r:id="rId12"/>
    <p:sldId id="266" r:id="rId13"/>
    <p:sldId id="267" r:id="rId14"/>
    <p:sldId id="270"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24FB2C-0BD5-46B4-BF4D-A55064D75FB0}" v="101" dt="2019-04-11T11:25:30.9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22" autoAdjust="0"/>
    <p:restoredTop sz="93817" autoAdjust="0"/>
  </p:normalViewPr>
  <p:slideViewPr>
    <p:cSldViewPr snapToGrid="0">
      <p:cViewPr varScale="1">
        <p:scale>
          <a:sx n="63" d="100"/>
          <a:sy n="63" d="100"/>
        </p:scale>
        <p:origin x="10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5533956692913394E-2"/>
          <c:y val="0.17186939149425495"/>
          <c:w val="0.9294660433070866"/>
          <c:h val="0.77447460786942623"/>
        </c:manualLayout>
      </c:layout>
      <c:lineChart>
        <c:grouping val="standard"/>
        <c:varyColors val="0"/>
        <c:ser>
          <c:idx val="0"/>
          <c:order val="0"/>
          <c:tx>
            <c:strRef>
              <c:f>Sheet1!$B$1</c:f>
              <c:strCache>
                <c:ptCount val="1"/>
                <c:pt idx="0">
                  <c:v>New Tweets</c:v>
                </c:pt>
              </c:strCache>
            </c:strRef>
          </c:tx>
          <c:spPr>
            <a:ln w="28575" cap="rnd">
              <a:solidFill>
                <a:srgbClr val="00B050"/>
              </a:solidFill>
              <a:round/>
            </a:ln>
            <a:effectLst/>
          </c:spPr>
          <c:marker>
            <c:symbol val="none"/>
          </c:marker>
          <c:cat>
            <c:numRef>
              <c:f>Sheet1!$A$2:$A$4</c:f>
              <c:numCache>
                <c:formatCode>General</c:formatCode>
                <c:ptCount val="3"/>
                <c:pt idx="0">
                  <c:v>500</c:v>
                </c:pt>
                <c:pt idx="1">
                  <c:v>1000</c:v>
                </c:pt>
                <c:pt idx="2">
                  <c:v>1500</c:v>
                </c:pt>
              </c:numCache>
            </c:numRef>
          </c:cat>
          <c:val>
            <c:numRef>
              <c:f>Sheet1!$B$2:$B$4</c:f>
              <c:numCache>
                <c:formatCode>General</c:formatCode>
                <c:ptCount val="3"/>
                <c:pt idx="0">
                  <c:v>0.69</c:v>
                </c:pt>
                <c:pt idx="1">
                  <c:v>0.6</c:v>
                </c:pt>
                <c:pt idx="2">
                  <c:v>0.59</c:v>
                </c:pt>
              </c:numCache>
            </c:numRef>
          </c:val>
          <c:smooth val="0"/>
          <c:extLst>
            <c:ext xmlns:c16="http://schemas.microsoft.com/office/drawing/2014/chart" uri="{C3380CC4-5D6E-409C-BE32-E72D297353CC}">
              <c16:uniqueId val="{00000000-33C2-438F-A715-676075423C7B}"/>
            </c:ext>
          </c:extLst>
        </c:ser>
        <c:ser>
          <c:idx val="1"/>
          <c:order val="1"/>
          <c:tx>
            <c:strRef>
              <c:f>Sheet1!$C$1</c:f>
              <c:strCache>
                <c:ptCount val="1"/>
                <c:pt idx="0">
                  <c:v>Old Tweets</c:v>
                </c:pt>
              </c:strCache>
            </c:strRef>
          </c:tx>
          <c:spPr>
            <a:ln w="28575" cap="rnd">
              <a:solidFill>
                <a:srgbClr val="00B0F0"/>
              </a:solidFill>
              <a:round/>
            </a:ln>
            <a:effectLst/>
          </c:spPr>
          <c:marker>
            <c:symbol val="none"/>
          </c:marker>
          <c:cat>
            <c:numRef>
              <c:f>Sheet1!$A$2:$A$4</c:f>
              <c:numCache>
                <c:formatCode>General</c:formatCode>
                <c:ptCount val="3"/>
                <c:pt idx="0">
                  <c:v>500</c:v>
                </c:pt>
                <c:pt idx="1">
                  <c:v>1000</c:v>
                </c:pt>
                <c:pt idx="2">
                  <c:v>1500</c:v>
                </c:pt>
              </c:numCache>
            </c:numRef>
          </c:cat>
          <c:val>
            <c:numRef>
              <c:f>Sheet1!$C$2:$C$4</c:f>
              <c:numCache>
                <c:formatCode>General</c:formatCode>
                <c:ptCount val="3"/>
                <c:pt idx="0">
                  <c:v>0.78</c:v>
                </c:pt>
                <c:pt idx="1">
                  <c:v>0.74</c:v>
                </c:pt>
                <c:pt idx="2">
                  <c:v>0.69</c:v>
                </c:pt>
              </c:numCache>
            </c:numRef>
          </c:val>
          <c:smooth val="0"/>
          <c:extLst>
            <c:ext xmlns:c16="http://schemas.microsoft.com/office/drawing/2014/chart" uri="{C3380CC4-5D6E-409C-BE32-E72D297353CC}">
              <c16:uniqueId val="{00000004-33C2-438F-A715-676075423C7B}"/>
            </c:ext>
          </c:extLst>
        </c:ser>
        <c:dLbls>
          <c:showLegendKey val="0"/>
          <c:showVal val="0"/>
          <c:showCatName val="0"/>
          <c:showSerName val="0"/>
          <c:showPercent val="0"/>
          <c:showBubbleSize val="0"/>
        </c:dLbls>
        <c:smooth val="0"/>
        <c:axId val="300294832"/>
        <c:axId val="300296432"/>
      </c:lineChart>
      <c:catAx>
        <c:axId val="30029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00296432"/>
        <c:crosses val="autoZero"/>
        <c:auto val="1"/>
        <c:lblAlgn val="ctr"/>
        <c:lblOffset val="100"/>
        <c:noMultiLvlLbl val="0"/>
      </c:catAx>
      <c:valAx>
        <c:axId val="3002964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00294832"/>
        <c:crosses val="autoZero"/>
        <c:crossBetween val="between"/>
      </c:valAx>
      <c:spPr>
        <a:noFill/>
        <a:ln>
          <a:solidFill>
            <a:srgbClr val="FFC000"/>
          </a:solid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A31CB30-E0E7-4B2C-A3A3-816872C287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05AD4E29-B61A-40BE-97BC-68E77C1EB7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C18DED4-B929-47C8-B57F-F3C8901432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214A095-576F-461F-A154-1FC4202D7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15F2694-7885-4B84-A9A1-A55707FE6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0542D629-79A6-44ED-AC25-F55A6E2A2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B41D9E3C-5E56-476D-9AD3-BFB8B56314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8F87D754-D0AA-499C-81E1-80EC0595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970C55C7-6473-4215-A4E7-EAF80DCBC0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CA11488B-749A-4380-B3CA-4445935314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11E930F-4EA6-4224-8AF2-950E50972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Rectangle 2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Freeform: Shape 3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294CAF5-5F29-40F8-9B7F-1F8FADA6B844}"/>
              </a:ext>
            </a:extLst>
          </p:cNvPr>
          <p:cNvSpPr>
            <a:spLocks noGrp="1"/>
          </p:cNvSpPr>
          <p:nvPr>
            <p:ph type="ctrTitle"/>
          </p:nvPr>
        </p:nvSpPr>
        <p:spPr>
          <a:xfrm>
            <a:off x="6537293" y="609600"/>
            <a:ext cx="5157420" cy="2227730"/>
          </a:xfrm>
        </p:spPr>
        <p:txBody>
          <a:bodyPr vert="horz" lIns="91440" tIns="45720" rIns="91440" bIns="45720" rtlCol="0" anchor="ctr">
            <a:normAutofit/>
          </a:bodyPr>
          <a:lstStyle/>
          <a:p>
            <a:pPr algn="l"/>
            <a:r>
              <a:rPr lang="en-US" sz="3200" dirty="0">
                <a:solidFill>
                  <a:srgbClr val="FFFFFF"/>
                </a:solidFill>
              </a:rPr>
              <a:t>Emotion Detection Analysis</a:t>
            </a:r>
          </a:p>
        </p:txBody>
      </p:sp>
      <p:pic>
        <p:nvPicPr>
          <p:cNvPr id="5" name="Picture 4">
            <a:extLst>
              <a:ext uri="{FF2B5EF4-FFF2-40B4-BE49-F238E27FC236}">
                <a16:creationId xmlns:a16="http://schemas.microsoft.com/office/drawing/2014/main" id="{72CCB20C-B98A-4417-BEAA-B034EC4A3355}"/>
              </a:ext>
            </a:extLst>
          </p:cNvPr>
          <p:cNvPicPr>
            <a:picLocks noChangeAspect="1"/>
          </p:cNvPicPr>
          <p:nvPr/>
        </p:nvPicPr>
        <p:blipFill>
          <a:blip r:embed="rId2"/>
          <a:stretch>
            <a:fillRect/>
          </a:stretch>
        </p:blipFill>
        <p:spPr>
          <a:xfrm>
            <a:off x="757251" y="2046209"/>
            <a:ext cx="3856774" cy="2892580"/>
          </a:xfrm>
          <a:prstGeom prst="rect">
            <a:avLst/>
          </a:prstGeom>
        </p:spPr>
      </p:pic>
      <p:sp>
        <p:nvSpPr>
          <p:cNvPr id="3" name="Subtitle 2">
            <a:extLst>
              <a:ext uri="{FF2B5EF4-FFF2-40B4-BE49-F238E27FC236}">
                <a16:creationId xmlns:a16="http://schemas.microsoft.com/office/drawing/2014/main" id="{197A6F98-86E6-4CFF-A183-8CB9C35CEEC0}"/>
              </a:ext>
            </a:extLst>
          </p:cNvPr>
          <p:cNvSpPr>
            <a:spLocks noGrp="1"/>
          </p:cNvSpPr>
          <p:nvPr>
            <p:ph type="subTitle" idx="1"/>
          </p:nvPr>
        </p:nvSpPr>
        <p:spPr>
          <a:xfrm>
            <a:off x="7181725" y="2837329"/>
            <a:ext cx="4512988" cy="3317938"/>
          </a:xfrm>
        </p:spPr>
        <p:txBody>
          <a:bodyPr vert="horz" lIns="91440" tIns="45720" rIns="91440" bIns="45720" rtlCol="0" anchor="t">
            <a:normAutofit/>
          </a:bodyPr>
          <a:lstStyle/>
          <a:p>
            <a:pPr algn="l">
              <a:buFont typeface="Wingdings 3" charset="2"/>
              <a:buChar char=""/>
            </a:pPr>
            <a:r>
              <a:rPr lang="en-US" dirty="0">
                <a:solidFill>
                  <a:srgbClr val="FFFFFF"/>
                </a:solidFill>
              </a:rPr>
              <a:t>										</a:t>
            </a:r>
            <a:r>
              <a:rPr lang="en-US" sz="3600" b="1" dirty="0">
                <a:solidFill>
                  <a:srgbClr val="FFFFFF"/>
                </a:solidFill>
              </a:rPr>
              <a:t>IM1</a:t>
            </a:r>
            <a:r>
              <a:rPr lang="en-US" dirty="0">
                <a:solidFill>
                  <a:srgbClr val="FFFFFF"/>
                </a:solidFill>
              </a:rPr>
              <a:t>							</a:t>
            </a:r>
          </a:p>
          <a:p>
            <a:pPr algn="l"/>
            <a:r>
              <a:rPr lang="en-US" dirty="0">
                <a:solidFill>
                  <a:srgbClr val="FFFFFF"/>
                </a:solidFill>
              </a:rPr>
              <a:t>	Suresh Katamsetty	</a:t>
            </a:r>
            <a:r>
              <a:rPr lang="en-US" sz="1600" dirty="0">
                <a:solidFill>
                  <a:srgbClr val="FFFFFF"/>
                </a:solidFill>
              </a:rPr>
              <a:t>18022208</a:t>
            </a:r>
            <a:r>
              <a:rPr lang="en-US" dirty="0">
                <a:solidFill>
                  <a:srgbClr val="FFFFFF"/>
                </a:solidFill>
              </a:rPr>
              <a:t>	</a:t>
            </a:r>
          </a:p>
          <a:p>
            <a:pPr lvl="1" algn="l"/>
            <a:r>
              <a:rPr lang="en-US" dirty="0">
                <a:solidFill>
                  <a:srgbClr val="FFFFFF"/>
                </a:solidFill>
              </a:rPr>
              <a:t>Sai Lakshmi Surapaneni	17059627</a:t>
            </a:r>
          </a:p>
          <a:p>
            <a:pPr lvl="1" algn="l"/>
            <a:r>
              <a:rPr lang="en-US" dirty="0">
                <a:solidFill>
                  <a:srgbClr val="FFFFFF"/>
                </a:solidFill>
              </a:rPr>
              <a:t>Rashika Jayakumar		17067580</a:t>
            </a:r>
          </a:p>
          <a:p>
            <a:pPr lvl="1" algn="just"/>
            <a:r>
              <a:rPr lang="en-US" dirty="0">
                <a:solidFill>
                  <a:srgbClr val="FFFFFF"/>
                </a:solidFill>
              </a:rPr>
              <a:t>Yamini Myla			18021658				</a:t>
            </a:r>
          </a:p>
        </p:txBody>
      </p:sp>
      <p:pic>
        <p:nvPicPr>
          <p:cNvPr id="7" name="Picture 6">
            <a:extLst>
              <a:ext uri="{FF2B5EF4-FFF2-40B4-BE49-F238E27FC236}">
                <a16:creationId xmlns:a16="http://schemas.microsoft.com/office/drawing/2014/main" id="{DDFB11DC-F32E-40B6-BB16-EFF49FBBA24D}"/>
              </a:ext>
            </a:extLst>
          </p:cNvPr>
          <p:cNvPicPr>
            <a:picLocks noChangeAspect="1"/>
          </p:cNvPicPr>
          <p:nvPr/>
        </p:nvPicPr>
        <p:blipFill>
          <a:blip r:embed="rId3"/>
          <a:stretch>
            <a:fillRect/>
          </a:stretch>
        </p:blipFill>
        <p:spPr>
          <a:xfrm>
            <a:off x="9049" y="2969"/>
            <a:ext cx="4047914" cy="897271"/>
          </a:xfrm>
          <a:prstGeom prst="rect">
            <a:avLst/>
          </a:prstGeom>
        </p:spPr>
      </p:pic>
    </p:spTree>
    <p:extLst>
      <p:ext uri="{BB962C8B-B14F-4D97-AF65-F5344CB8AC3E}">
        <p14:creationId xmlns:p14="http://schemas.microsoft.com/office/powerpoint/2010/main" val="782986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38F9F-2EDF-4AFC-A4C9-850B3BCE11B2}"/>
              </a:ext>
            </a:extLst>
          </p:cNvPr>
          <p:cNvSpPr>
            <a:spLocks noGrp="1"/>
          </p:cNvSpPr>
          <p:nvPr>
            <p:ph type="ctrTitle"/>
          </p:nvPr>
        </p:nvSpPr>
        <p:spPr>
          <a:xfrm>
            <a:off x="4180330" y="787836"/>
            <a:ext cx="4125470" cy="805594"/>
          </a:xfrm>
        </p:spPr>
        <p:txBody>
          <a:bodyPr>
            <a:normAutofit fontScale="90000"/>
          </a:bodyPr>
          <a:lstStyle/>
          <a:p>
            <a:pPr algn="l"/>
            <a:r>
              <a:rPr lang="en-GB" sz="4400" dirty="0"/>
              <a:t>Project Accuracy</a:t>
            </a:r>
          </a:p>
        </p:txBody>
      </p:sp>
      <p:sp>
        <p:nvSpPr>
          <p:cNvPr id="11" name="Isosceles Triangle 10">
            <a:extLst>
              <a:ext uri="{FF2B5EF4-FFF2-40B4-BE49-F238E27FC236}">
                <a16:creationId xmlns:a16="http://schemas.microsoft.com/office/drawing/2014/main" id="{5AFB35D3-858E-4E79-BF76-43CADC0A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828A84AF-CA56-4485-A2F1-0C43DF9811B1}"/>
              </a:ext>
            </a:extLst>
          </p:cNvPr>
          <p:cNvPicPr>
            <a:picLocks noChangeAspect="1"/>
          </p:cNvPicPr>
          <p:nvPr/>
        </p:nvPicPr>
        <p:blipFill>
          <a:blip r:embed="rId2"/>
          <a:stretch>
            <a:fillRect/>
          </a:stretch>
        </p:blipFill>
        <p:spPr>
          <a:xfrm>
            <a:off x="845771" y="975582"/>
            <a:ext cx="3023991" cy="3350683"/>
          </a:xfrm>
          <a:prstGeom prst="rect">
            <a:avLst/>
          </a:prstGeom>
        </p:spPr>
      </p:pic>
      <p:sp>
        <p:nvSpPr>
          <p:cNvPr id="10" name="TextBox 9">
            <a:extLst>
              <a:ext uri="{FF2B5EF4-FFF2-40B4-BE49-F238E27FC236}">
                <a16:creationId xmlns:a16="http://schemas.microsoft.com/office/drawing/2014/main" id="{F665655E-5E4A-47F9-A5EC-41B7C38CF05D}"/>
              </a:ext>
            </a:extLst>
          </p:cNvPr>
          <p:cNvSpPr txBox="1"/>
          <p:nvPr/>
        </p:nvSpPr>
        <p:spPr>
          <a:xfrm>
            <a:off x="4180330" y="1593430"/>
            <a:ext cx="4220720" cy="2585323"/>
          </a:xfrm>
          <a:prstGeom prst="rect">
            <a:avLst/>
          </a:prstGeom>
          <a:noFill/>
        </p:spPr>
        <p:txBody>
          <a:bodyPr wrap="square" rtlCol="0">
            <a:spAutoFit/>
          </a:bodyPr>
          <a:lstStyle/>
          <a:p>
            <a:r>
              <a:rPr lang="en-GB" dirty="0"/>
              <a:t>1</a:t>
            </a:r>
            <a:r>
              <a:rPr lang="en-GB" baseline="30000" dirty="0"/>
              <a:t>st</a:t>
            </a:r>
            <a:r>
              <a:rPr lang="en-GB" dirty="0"/>
              <a:t> 500 Fresh Tweet Results</a:t>
            </a:r>
          </a:p>
          <a:p>
            <a:r>
              <a:rPr lang="en-GB" dirty="0"/>
              <a:t>Accuracy     = 0.69</a:t>
            </a:r>
          </a:p>
          <a:p>
            <a:r>
              <a:rPr lang="en-GB" dirty="0"/>
              <a:t>Tweets	     = 500</a:t>
            </a:r>
          </a:p>
          <a:p>
            <a:endParaRPr lang="en-GB" dirty="0"/>
          </a:p>
          <a:p>
            <a:r>
              <a:rPr lang="en-GB" dirty="0"/>
              <a:t>2</a:t>
            </a:r>
            <a:r>
              <a:rPr lang="en-GB" baseline="30000" dirty="0"/>
              <a:t>nd</a:t>
            </a:r>
            <a:r>
              <a:rPr lang="en-GB" dirty="0"/>
              <a:t> 500 Tweets Test Results</a:t>
            </a:r>
          </a:p>
          <a:p>
            <a:r>
              <a:rPr lang="en-GB" dirty="0"/>
              <a:t>Accuracy     = 0.79</a:t>
            </a:r>
          </a:p>
          <a:p>
            <a:r>
              <a:rPr lang="en-GB" dirty="0"/>
              <a:t>Tweets	     = 500 F</a:t>
            </a:r>
          </a:p>
          <a:p>
            <a:endParaRPr lang="en-GB" dirty="0"/>
          </a:p>
          <a:p>
            <a:endParaRPr lang="en-GB" dirty="0"/>
          </a:p>
        </p:txBody>
      </p:sp>
      <p:pic>
        <p:nvPicPr>
          <p:cNvPr id="12" name="Picture 11">
            <a:extLst>
              <a:ext uri="{FF2B5EF4-FFF2-40B4-BE49-F238E27FC236}">
                <a16:creationId xmlns:a16="http://schemas.microsoft.com/office/drawing/2014/main" id="{E8F939A9-F066-4115-9AFB-CA7273E59C77}"/>
              </a:ext>
            </a:extLst>
          </p:cNvPr>
          <p:cNvPicPr>
            <a:picLocks noChangeAspect="1"/>
          </p:cNvPicPr>
          <p:nvPr/>
        </p:nvPicPr>
        <p:blipFill>
          <a:blip r:embed="rId3"/>
          <a:stretch>
            <a:fillRect/>
          </a:stretch>
        </p:blipFill>
        <p:spPr>
          <a:xfrm>
            <a:off x="0" y="-19049"/>
            <a:ext cx="3982563" cy="886120"/>
          </a:xfrm>
          <a:prstGeom prst="rect">
            <a:avLst/>
          </a:prstGeom>
        </p:spPr>
      </p:pic>
      <p:pic>
        <p:nvPicPr>
          <p:cNvPr id="7" name="Picture 6">
            <a:extLst>
              <a:ext uri="{FF2B5EF4-FFF2-40B4-BE49-F238E27FC236}">
                <a16:creationId xmlns:a16="http://schemas.microsoft.com/office/drawing/2014/main" id="{8EA20B4D-5B08-4E6D-BBDA-4F18E404FB1F}"/>
              </a:ext>
            </a:extLst>
          </p:cNvPr>
          <p:cNvPicPr>
            <a:picLocks noChangeAspect="1"/>
          </p:cNvPicPr>
          <p:nvPr/>
        </p:nvPicPr>
        <p:blipFill>
          <a:blip r:embed="rId4"/>
          <a:stretch>
            <a:fillRect/>
          </a:stretch>
        </p:blipFill>
        <p:spPr>
          <a:xfrm>
            <a:off x="4322538" y="3992345"/>
            <a:ext cx="3311177" cy="2715994"/>
          </a:xfrm>
          <a:prstGeom prst="rect">
            <a:avLst/>
          </a:prstGeom>
        </p:spPr>
      </p:pic>
    </p:spTree>
    <p:extLst>
      <p:ext uri="{BB962C8B-B14F-4D97-AF65-F5344CB8AC3E}">
        <p14:creationId xmlns:p14="http://schemas.microsoft.com/office/powerpoint/2010/main" val="369529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38F9F-2EDF-4AFC-A4C9-850B3BCE11B2}"/>
              </a:ext>
            </a:extLst>
          </p:cNvPr>
          <p:cNvSpPr>
            <a:spLocks noGrp="1"/>
          </p:cNvSpPr>
          <p:nvPr>
            <p:ph type="ctrTitle"/>
          </p:nvPr>
        </p:nvSpPr>
        <p:spPr>
          <a:xfrm>
            <a:off x="5570980" y="1127982"/>
            <a:ext cx="4125470" cy="805594"/>
          </a:xfrm>
        </p:spPr>
        <p:txBody>
          <a:bodyPr>
            <a:normAutofit fontScale="90000"/>
          </a:bodyPr>
          <a:lstStyle/>
          <a:p>
            <a:pPr algn="l"/>
            <a:r>
              <a:rPr lang="en-GB" sz="4400" dirty="0"/>
              <a:t>Project Accuracy</a:t>
            </a:r>
          </a:p>
        </p:txBody>
      </p:sp>
      <p:sp>
        <p:nvSpPr>
          <p:cNvPr id="10" name="TextBox 9">
            <a:extLst>
              <a:ext uri="{FF2B5EF4-FFF2-40B4-BE49-F238E27FC236}">
                <a16:creationId xmlns:a16="http://schemas.microsoft.com/office/drawing/2014/main" id="{F665655E-5E4A-47F9-A5EC-41B7C38CF05D}"/>
              </a:ext>
            </a:extLst>
          </p:cNvPr>
          <p:cNvSpPr txBox="1"/>
          <p:nvPr/>
        </p:nvSpPr>
        <p:spPr>
          <a:xfrm>
            <a:off x="5523355" y="2255202"/>
            <a:ext cx="4220720" cy="923330"/>
          </a:xfrm>
          <a:prstGeom prst="rect">
            <a:avLst/>
          </a:prstGeom>
          <a:noFill/>
        </p:spPr>
        <p:txBody>
          <a:bodyPr wrap="square" rtlCol="0">
            <a:spAutoFit/>
          </a:bodyPr>
          <a:lstStyle/>
          <a:p>
            <a:r>
              <a:rPr lang="en-GB" dirty="0"/>
              <a:t>700 existing tweets from pool</a:t>
            </a:r>
          </a:p>
          <a:p>
            <a:r>
              <a:rPr lang="en-GB" dirty="0"/>
              <a:t>Accuracy     = 0.75</a:t>
            </a:r>
          </a:p>
          <a:p>
            <a:r>
              <a:rPr lang="en-GB" dirty="0"/>
              <a:t>Tweets	     = 700 </a:t>
            </a:r>
          </a:p>
        </p:txBody>
      </p:sp>
      <p:pic>
        <p:nvPicPr>
          <p:cNvPr id="12" name="Picture 11">
            <a:extLst>
              <a:ext uri="{FF2B5EF4-FFF2-40B4-BE49-F238E27FC236}">
                <a16:creationId xmlns:a16="http://schemas.microsoft.com/office/drawing/2014/main" id="{E8F939A9-F066-4115-9AFB-CA7273E59C77}"/>
              </a:ext>
            </a:extLst>
          </p:cNvPr>
          <p:cNvPicPr>
            <a:picLocks noChangeAspect="1"/>
          </p:cNvPicPr>
          <p:nvPr/>
        </p:nvPicPr>
        <p:blipFill>
          <a:blip r:embed="rId2"/>
          <a:stretch>
            <a:fillRect/>
          </a:stretch>
        </p:blipFill>
        <p:spPr>
          <a:xfrm>
            <a:off x="0" y="-19049"/>
            <a:ext cx="3982563" cy="886120"/>
          </a:xfrm>
          <a:prstGeom prst="rect">
            <a:avLst/>
          </a:prstGeom>
        </p:spPr>
      </p:pic>
      <p:pic>
        <p:nvPicPr>
          <p:cNvPr id="5" name="Picture 4">
            <a:extLst>
              <a:ext uri="{FF2B5EF4-FFF2-40B4-BE49-F238E27FC236}">
                <a16:creationId xmlns:a16="http://schemas.microsoft.com/office/drawing/2014/main" id="{C7A0CB00-7F42-4AE6-A2FC-0D7EADF0C021}"/>
              </a:ext>
            </a:extLst>
          </p:cNvPr>
          <p:cNvPicPr>
            <a:picLocks noChangeAspect="1"/>
          </p:cNvPicPr>
          <p:nvPr/>
        </p:nvPicPr>
        <p:blipFill>
          <a:blip r:embed="rId3"/>
          <a:stretch>
            <a:fillRect/>
          </a:stretch>
        </p:blipFill>
        <p:spPr>
          <a:xfrm>
            <a:off x="1053961" y="1207744"/>
            <a:ext cx="3737114" cy="2126006"/>
          </a:xfrm>
          <a:prstGeom prst="rect">
            <a:avLst/>
          </a:prstGeom>
        </p:spPr>
      </p:pic>
      <p:pic>
        <p:nvPicPr>
          <p:cNvPr id="6" name="Picture 5">
            <a:extLst>
              <a:ext uri="{FF2B5EF4-FFF2-40B4-BE49-F238E27FC236}">
                <a16:creationId xmlns:a16="http://schemas.microsoft.com/office/drawing/2014/main" id="{A0CF9B70-FC48-4893-BAA9-E0BA2CB4F966}"/>
              </a:ext>
            </a:extLst>
          </p:cNvPr>
          <p:cNvPicPr>
            <a:picLocks noChangeAspect="1"/>
          </p:cNvPicPr>
          <p:nvPr/>
        </p:nvPicPr>
        <p:blipFill>
          <a:blip r:embed="rId4"/>
          <a:stretch>
            <a:fillRect/>
          </a:stretch>
        </p:blipFill>
        <p:spPr>
          <a:xfrm>
            <a:off x="1053960" y="3524251"/>
            <a:ext cx="3737113" cy="2745897"/>
          </a:xfrm>
          <a:prstGeom prst="rect">
            <a:avLst/>
          </a:prstGeom>
        </p:spPr>
      </p:pic>
      <p:sp>
        <p:nvSpPr>
          <p:cNvPr id="7" name="TextBox 6">
            <a:extLst>
              <a:ext uri="{FF2B5EF4-FFF2-40B4-BE49-F238E27FC236}">
                <a16:creationId xmlns:a16="http://schemas.microsoft.com/office/drawing/2014/main" id="{524AE020-8007-4A71-9A46-B8A87C1DBF06}"/>
              </a:ext>
            </a:extLst>
          </p:cNvPr>
          <p:cNvSpPr txBox="1"/>
          <p:nvPr/>
        </p:nvSpPr>
        <p:spPr>
          <a:xfrm>
            <a:off x="5523355" y="3524251"/>
            <a:ext cx="4220720" cy="923330"/>
          </a:xfrm>
          <a:prstGeom prst="rect">
            <a:avLst/>
          </a:prstGeom>
          <a:noFill/>
        </p:spPr>
        <p:txBody>
          <a:bodyPr wrap="square" rtlCol="0">
            <a:spAutoFit/>
          </a:bodyPr>
          <a:lstStyle/>
          <a:p>
            <a:r>
              <a:rPr lang="en-GB" dirty="0"/>
              <a:t>Combined 1000 fresh tweets</a:t>
            </a:r>
          </a:p>
          <a:p>
            <a:r>
              <a:rPr lang="en-GB" dirty="0"/>
              <a:t>Accuracy     = 0.60</a:t>
            </a:r>
          </a:p>
          <a:p>
            <a:r>
              <a:rPr lang="en-GB" dirty="0"/>
              <a:t>Tweets	     = 1000 </a:t>
            </a:r>
          </a:p>
        </p:txBody>
      </p:sp>
      <p:sp>
        <p:nvSpPr>
          <p:cNvPr id="3" name="Rectangle 2">
            <a:extLst>
              <a:ext uri="{FF2B5EF4-FFF2-40B4-BE49-F238E27FC236}">
                <a16:creationId xmlns:a16="http://schemas.microsoft.com/office/drawing/2014/main" id="{9AE9BE56-8D5E-4681-850F-999C7148B54C}"/>
              </a:ext>
            </a:extLst>
          </p:cNvPr>
          <p:cNvSpPr/>
          <p:nvPr/>
        </p:nvSpPr>
        <p:spPr>
          <a:xfrm>
            <a:off x="5523355" y="4806688"/>
            <a:ext cx="6096000" cy="1200329"/>
          </a:xfrm>
          <a:prstGeom prst="rect">
            <a:avLst/>
          </a:prstGeom>
        </p:spPr>
        <p:txBody>
          <a:bodyPr>
            <a:spAutoFit/>
          </a:bodyPr>
          <a:lstStyle/>
          <a:p>
            <a:r>
              <a:rPr lang="en-GB" dirty="0"/>
              <a:t>Combined of 1500 fresh tweets and 700 existing tweets </a:t>
            </a:r>
          </a:p>
          <a:p>
            <a:r>
              <a:rPr lang="en-GB" dirty="0"/>
              <a:t>(2200 tweets)</a:t>
            </a:r>
          </a:p>
          <a:p>
            <a:r>
              <a:rPr lang="en-GB" dirty="0"/>
              <a:t>Accuracy     = 0.54</a:t>
            </a:r>
          </a:p>
          <a:p>
            <a:r>
              <a:rPr lang="en-GB" dirty="0"/>
              <a:t>Tweets	     </a:t>
            </a:r>
            <a:r>
              <a:rPr lang="en-GB"/>
              <a:t>= 2200</a:t>
            </a:r>
            <a:endParaRPr lang="en-GB" dirty="0"/>
          </a:p>
        </p:txBody>
      </p:sp>
    </p:spTree>
    <p:extLst>
      <p:ext uri="{BB962C8B-B14F-4D97-AF65-F5344CB8AC3E}">
        <p14:creationId xmlns:p14="http://schemas.microsoft.com/office/powerpoint/2010/main" val="1553476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38F9F-2EDF-4AFC-A4C9-850B3BCE11B2}"/>
              </a:ext>
            </a:extLst>
          </p:cNvPr>
          <p:cNvSpPr>
            <a:spLocks noGrp="1"/>
          </p:cNvSpPr>
          <p:nvPr>
            <p:ph type="ctrTitle"/>
          </p:nvPr>
        </p:nvSpPr>
        <p:spPr>
          <a:xfrm>
            <a:off x="457200" y="372285"/>
            <a:ext cx="8715377" cy="1342215"/>
          </a:xfrm>
        </p:spPr>
        <p:txBody>
          <a:bodyPr>
            <a:normAutofit/>
          </a:bodyPr>
          <a:lstStyle/>
          <a:p>
            <a:pPr>
              <a:lnSpc>
                <a:spcPct val="90000"/>
              </a:lnSpc>
            </a:pPr>
            <a:r>
              <a:rPr lang="en-GB" sz="5000"/>
              <a:t>Final GUI Prediction Window</a:t>
            </a:r>
            <a:endParaRPr lang="en-GB" sz="5000" dirty="0"/>
          </a:p>
        </p:txBody>
      </p:sp>
      <p:pic>
        <p:nvPicPr>
          <p:cNvPr id="12" name="Picture 11">
            <a:extLst>
              <a:ext uri="{FF2B5EF4-FFF2-40B4-BE49-F238E27FC236}">
                <a16:creationId xmlns:a16="http://schemas.microsoft.com/office/drawing/2014/main" id="{E8F939A9-F066-4115-9AFB-CA7273E59C77}"/>
              </a:ext>
            </a:extLst>
          </p:cNvPr>
          <p:cNvPicPr>
            <a:picLocks noChangeAspect="1"/>
          </p:cNvPicPr>
          <p:nvPr/>
        </p:nvPicPr>
        <p:blipFill>
          <a:blip r:embed="rId2"/>
          <a:stretch>
            <a:fillRect/>
          </a:stretch>
        </p:blipFill>
        <p:spPr>
          <a:xfrm>
            <a:off x="1" y="0"/>
            <a:ext cx="3829050" cy="851963"/>
          </a:xfrm>
          <a:prstGeom prst="rect">
            <a:avLst/>
          </a:prstGeom>
        </p:spPr>
      </p:pic>
      <p:pic>
        <p:nvPicPr>
          <p:cNvPr id="5" name="Picture 4">
            <a:extLst>
              <a:ext uri="{FF2B5EF4-FFF2-40B4-BE49-F238E27FC236}">
                <a16:creationId xmlns:a16="http://schemas.microsoft.com/office/drawing/2014/main" id="{AC2DE837-15BE-4CF2-99DA-F901AA153108}"/>
              </a:ext>
            </a:extLst>
          </p:cNvPr>
          <p:cNvPicPr>
            <a:picLocks noChangeAspect="1"/>
          </p:cNvPicPr>
          <p:nvPr/>
        </p:nvPicPr>
        <p:blipFill>
          <a:blip r:embed="rId3"/>
          <a:stretch>
            <a:fillRect/>
          </a:stretch>
        </p:blipFill>
        <p:spPr>
          <a:xfrm>
            <a:off x="1047750" y="1638134"/>
            <a:ext cx="7820025" cy="5067466"/>
          </a:xfrm>
          <a:prstGeom prst="rect">
            <a:avLst/>
          </a:prstGeom>
        </p:spPr>
      </p:pic>
      <p:pic>
        <p:nvPicPr>
          <p:cNvPr id="7" name="Picture 6">
            <a:extLst>
              <a:ext uri="{FF2B5EF4-FFF2-40B4-BE49-F238E27FC236}">
                <a16:creationId xmlns:a16="http://schemas.microsoft.com/office/drawing/2014/main" id="{BFFF9FF6-EB19-448C-9CF1-AF996F6F4022}"/>
              </a:ext>
            </a:extLst>
          </p:cNvPr>
          <p:cNvPicPr>
            <a:picLocks noChangeAspect="1"/>
          </p:cNvPicPr>
          <p:nvPr/>
        </p:nvPicPr>
        <p:blipFill>
          <a:blip r:embed="rId4"/>
          <a:stretch>
            <a:fillRect/>
          </a:stretch>
        </p:blipFill>
        <p:spPr>
          <a:xfrm>
            <a:off x="5730714" y="1714500"/>
            <a:ext cx="4835686" cy="4865053"/>
          </a:xfrm>
          <a:prstGeom prst="rect">
            <a:avLst/>
          </a:prstGeom>
        </p:spPr>
      </p:pic>
    </p:spTree>
    <p:extLst>
      <p:ext uri="{BB962C8B-B14F-4D97-AF65-F5344CB8AC3E}">
        <p14:creationId xmlns:p14="http://schemas.microsoft.com/office/powerpoint/2010/main" val="1189120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38F9F-2EDF-4AFC-A4C9-850B3BCE11B2}"/>
              </a:ext>
            </a:extLst>
          </p:cNvPr>
          <p:cNvSpPr>
            <a:spLocks noGrp="1"/>
          </p:cNvSpPr>
          <p:nvPr>
            <p:ph type="ctrTitle"/>
          </p:nvPr>
        </p:nvSpPr>
        <p:spPr>
          <a:xfrm>
            <a:off x="165612" y="851963"/>
            <a:ext cx="9470001" cy="851964"/>
          </a:xfrm>
        </p:spPr>
        <p:txBody>
          <a:bodyPr>
            <a:normAutofit fontScale="90000"/>
          </a:bodyPr>
          <a:lstStyle/>
          <a:p>
            <a:pPr>
              <a:lnSpc>
                <a:spcPct val="90000"/>
              </a:lnSpc>
            </a:pPr>
            <a:r>
              <a:rPr lang="en-GB" sz="5000" dirty="0"/>
              <a:t>Old vs New tweets result analysis</a:t>
            </a:r>
          </a:p>
        </p:txBody>
      </p:sp>
      <p:pic>
        <p:nvPicPr>
          <p:cNvPr id="12" name="Picture 11">
            <a:extLst>
              <a:ext uri="{FF2B5EF4-FFF2-40B4-BE49-F238E27FC236}">
                <a16:creationId xmlns:a16="http://schemas.microsoft.com/office/drawing/2014/main" id="{E8F939A9-F066-4115-9AFB-CA7273E59C77}"/>
              </a:ext>
            </a:extLst>
          </p:cNvPr>
          <p:cNvPicPr>
            <a:picLocks noChangeAspect="1"/>
          </p:cNvPicPr>
          <p:nvPr/>
        </p:nvPicPr>
        <p:blipFill>
          <a:blip r:embed="rId2"/>
          <a:stretch>
            <a:fillRect/>
          </a:stretch>
        </p:blipFill>
        <p:spPr>
          <a:xfrm>
            <a:off x="1" y="0"/>
            <a:ext cx="3829050" cy="851963"/>
          </a:xfrm>
          <a:prstGeom prst="rect">
            <a:avLst/>
          </a:prstGeom>
        </p:spPr>
      </p:pic>
      <p:graphicFrame>
        <p:nvGraphicFramePr>
          <p:cNvPr id="6" name="Chart 5">
            <a:extLst>
              <a:ext uri="{FF2B5EF4-FFF2-40B4-BE49-F238E27FC236}">
                <a16:creationId xmlns:a16="http://schemas.microsoft.com/office/drawing/2014/main" id="{DF6AA2C3-85E1-46B0-9BBB-DC2B60477A66}"/>
              </a:ext>
            </a:extLst>
          </p:cNvPr>
          <p:cNvGraphicFramePr/>
          <p:nvPr>
            <p:extLst>
              <p:ext uri="{D42A27DB-BD31-4B8C-83A1-F6EECF244321}">
                <p14:modId xmlns:p14="http://schemas.microsoft.com/office/powerpoint/2010/main" val="2507103584"/>
              </p:ext>
            </p:extLst>
          </p:nvPr>
        </p:nvGraphicFramePr>
        <p:xfrm>
          <a:off x="1203325" y="1426064"/>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85876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38F9F-2EDF-4AFC-A4C9-850B3BCE11B2}"/>
              </a:ext>
            </a:extLst>
          </p:cNvPr>
          <p:cNvSpPr>
            <a:spLocks noGrp="1"/>
          </p:cNvSpPr>
          <p:nvPr>
            <p:ph type="ctrTitle"/>
          </p:nvPr>
        </p:nvSpPr>
        <p:spPr>
          <a:xfrm>
            <a:off x="985968" y="4473225"/>
            <a:ext cx="8288035" cy="1095059"/>
          </a:xfrm>
        </p:spPr>
        <p:txBody>
          <a:bodyPr>
            <a:normAutofit/>
          </a:bodyPr>
          <a:lstStyle/>
          <a:p>
            <a:pPr algn="l"/>
            <a:r>
              <a:rPr lang="en-GB" sz="4800"/>
              <a:t>Code </a:t>
            </a:r>
          </a:p>
        </p:txBody>
      </p:sp>
      <p:pic>
        <p:nvPicPr>
          <p:cNvPr id="7" name="Picture 6">
            <a:extLst>
              <a:ext uri="{FF2B5EF4-FFF2-40B4-BE49-F238E27FC236}">
                <a16:creationId xmlns:a16="http://schemas.microsoft.com/office/drawing/2014/main" id="{59FD5274-1C08-4B21-9CD0-D8D0ACC2FF62}"/>
              </a:ext>
            </a:extLst>
          </p:cNvPr>
          <p:cNvPicPr>
            <a:picLocks noChangeAspect="1"/>
          </p:cNvPicPr>
          <p:nvPr/>
        </p:nvPicPr>
        <p:blipFill>
          <a:blip r:embed="rId2"/>
          <a:stretch>
            <a:fillRect/>
          </a:stretch>
        </p:blipFill>
        <p:spPr>
          <a:xfrm>
            <a:off x="0" y="3676651"/>
            <a:ext cx="5410233" cy="3181348"/>
          </a:xfrm>
          <a:prstGeom prst="rect">
            <a:avLst/>
          </a:prstGeom>
        </p:spPr>
      </p:pic>
      <p:pic>
        <p:nvPicPr>
          <p:cNvPr id="4" name="Picture 3">
            <a:extLst>
              <a:ext uri="{FF2B5EF4-FFF2-40B4-BE49-F238E27FC236}">
                <a16:creationId xmlns:a16="http://schemas.microsoft.com/office/drawing/2014/main" id="{48545160-F6F6-4C52-8F12-32CDD9DDE919}"/>
              </a:ext>
            </a:extLst>
          </p:cNvPr>
          <p:cNvPicPr>
            <a:picLocks noChangeAspect="1"/>
          </p:cNvPicPr>
          <p:nvPr/>
        </p:nvPicPr>
        <p:blipFill>
          <a:blip r:embed="rId3"/>
          <a:stretch>
            <a:fillRect/>
          </a:stretch>
        </p:blipFill>
        <p:spPr>
          <a:xfrm>
            <a:off x="0" y="-66675"/>
            <a:ext cx="6400233" cy="3663790"/>
          </a:xfrm>
          <a:prstGeom prst="rect">
            <a:avLst/>
          </a:prstGeom>
        </p:spPr>
      </p:pic>
      <p:pic>
        <p:nvPicPr>
          <p:cNvPr id="12" name="Picture 11">
            <a:extLst>
              <a:ext uri="{FF2B5EF4-FFF2-40B4-BE49-F238E27FC236}">
                <a16:creationId xmlns:a16="http://schemas.microsoft.com/office/drawing/2014/main" id="{E8F939A9-F066-4115-9AFB-CA7273E59C77}"/>
              </a:ext>
            </a:extLst>
          </p:cNvPr>
          <p:cNvPicPr>
            <a:picLocks noChangeAspect="1"/>
          </p:cNvPicPr>
          <p:nvPr/>
        </p:nvPicPr>
        <p:blipFill>
          <a:blip r:embed="rId4"/>
          <a:stretch>
            <a:fillRect/>
          </a:stretch>
        </p:blipFill>
        <p:spPr>
          <a:xfrm>
            <a:off x="6666684" y="2140551"/>
            <a:ext cx="2608783" cy="580454"/>
          </a:xfrm>
          <a:prstGeom prst="rect">
            <a:avLst/>
          </a:prstGeom>
        </p:spPr>
      </p:pic>
      <p:sp>
        <p:nvSpPr>
          <p:cNvPr id="5" name="Content Placeholder 2">
            <a:extLst>
              <a:ext uri="{FF2B5EF4-FFF2-40B4-BE49-F238E27FC236}">
                <a16:creationId xmlns:a16="http://schemas.microsoft.com/office/drawing/2014/main" id="{EEA9F13C-E929-468C-9B52-E1EE8EB35E60}"/>
              </a:ext>
            </a:extLst>
          </p:cNvPr>
          <p:cNvSpPr txBox="1">
            <a:spLocks/>
          </p:cNvSpPr>
          <p:nvPr/>
        </p:nvSpPr>
        <p:spPr>
          <a:xfrm>
            <a:off x="419100" y="1824702"/>
            <a:ext cx="8596668" cy="3880773"/>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lumMod val="75000"/>
                </a:schemeClr>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lumMod val="75000"/>
                </a:schemeClr>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lumMod val="75000"/>
                </a:schemeClr>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9pPr>
          </a:lstStyle>
          <a:p>
            <a:pPr marL="342900" indent="-342900" algn="l">
              <a:buFont typeface="+mj-lt"/>
              <a:buAutoNum type="arabicPeriod"/>
            </a:pPr>
            <a:endParaRPr lang="en-GB" dirty="0"/>
          </a:p>
          <a:p>
            <a:pPr marL="342900" indent="-342900" algn="l">
              <a:buFont typeface="+mj-lt"/>
              <a:buAutoNum type="arabicPeriod"/>
            </a:pPr>
            <a:endParaRPr lang="en-GB" dirty="0"/>
          </a:p>
          <a:p>
            <a:pPr marL="342900" indent="-342900" algn="l">
              <a:buFont typeface="+mj-lt"/>
              <a:buAutoNum type="arabicPeriod"/>
            </a:pPr>
            <a:endParaRPr lang="en-GB" dirty="0"/>
          </a:p>
          <a:p>
            <a:pPr marL="342900" indent="-342900" algn="l">
              <a:buFont typeface="+mj-lt"/>
              <a:buAutoNum type="arabicPeriod"/>
            </a:pPr>
            <a:endParaRPr lang="en-GB" dirty="0"/>
          </a:p>
          <a:p>
            <a:pPr marL="342900" indent="-342900" algn="l">
              <a:buFont typeface="+mj-lt"/>
              <a:buAutoNum type="arabicPeriod"/>
            </a:pPr>
            <a:endParaRPr lang="en-GB" dirty="0"/>
          </a:p>
          <a:p>
            <a:pPr algn="l"/>
            <a:endParaRPr lang="en-GB" dirty="0"/>
          </a:p>
          <a:p>
            <a:pPr algn="l"/>
            <a:endParaRPr lang="en-GB" dirty="0"/>
          </a:p>
          <a:p>
            <a:pPr algn="l"/>
            <a:endParaRPr lang="en-GB" dirty="0"/>
          </a:p>
          <a:p>
            <a:pPr algn="l"/>
            <a:endParaRPr lang="en-GB" dirty="0"/>
          </a:p>
          <a:p>
            <a:pPr algn="l"/>
            <a:endParaRPr lang="en-GB" dirty="0"/>
          </a:p>
          <a:p>
            <a:pPr algn="l"/>
            <a:endParaRPr lang="en-GB" dirty="0"/>
          </a:p>
        </p:txBody>
      </p:sp>
      <p:pic>
        <p:nvPicPr>
          <p:cNvPr id="9" name="Picture 8">
            <a:extLst>
              <a:ext uri="{FF2B5EF4-FFF2-40B4-BE49-F238E27FC236}">
                <a16:creationId xmlns:a16="http://schemas.microsoft.com/office/drawing/2014/main" id="{8B825C3B-6921-4911-B186-95AC4E82A6CE}"/>
              </a:ext>
            </a:extLst>
          </p:cNvPr>
          <p:cNvPicPr>
            <a:picLocks noChangeAspect="1"/>
          </p:cNvPicPr>
          <p:nvPr/>
        </p:nvPicPr>
        <p:blipFill>
          <a:blip r:embed="rId5"/>
          <a:stretch>
            <a:fillRect/>
          </a:stretch>
        </p:blipFill>
        <p:spPr>
          <a:xfrm>
            <a:off x="6096000" y="-66675"/>
            <a:ext cx="6156232" cy="6924674"/>
          </a:xfrm>
          <a:prstGeom prst="rect">
            <a:avLst/>
          </a:prstGeom>
        </p:spPr>
      </p:pic>
    </p:spTree>
    <p:extLst>
      <p:ext uri="{BB962C8B-B14F-4D97-AF65-F5344CB8AC3E}">
        <p14:creationId xmlns:p14="http://schemas.microsoft.com/office/powerpoint/2010/main" val="2262312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38F9F-2EDF-4AFC-A4C9-850B3BCE11B2}"/>
              </a:ext>
            </a:extLst>
          </p:cNvPr>
          <p:cNvSpPr>
            <a:spLocks noGrp="1"/>
          </p:cNvSpPr>
          <p:nvPr>
            <p:ph type="ctrTitle"/>
          </p:nvPr>
        </p:nvSpPr>
        <p:spPr>
          <a:xfrm>
            <a:off x="590550" y="1077135"/>
            <a:ext cx="7972425" cy="1494615"/>
          </a:xfrm>
        </p:spPr>
        <p:txBody>
          <a:bodyPr>
            <a:normAutofit/>
          </a:bodyPr>
          <a:lstStyle/>
          <a:p>
            <a:pPr algn="l">
              <a:lnSpc>
                <a:spcPct val="90000"/>
              </a:lnSpc>
            </a:pPr>
            <a:r>
              <a:rPr lang="en-GB" sz="5000" dirty="0"/>
              <a:t>Challenges faced  in Development and Testing</a:t>
            </a:r>
          </a:p>
        </p:txBody>
      </p:sp>
      <p:pic>
        <p:nvPicPr>
          <p:cNvPr id="12" name="Picture 11">
            <a:extLst>
              <a:ext uri="{FF2B5EF4-FFF2-40B4-BE49-F238E27FC236}">
                <a16:creationId xmlns:a16="http://schemas.microsoft.com/office/drawing/2014/main" id="{E8F939A9-F066-4115-9AFB-CA7273E59C77}"/>
              </a:ext>
            </a:extLst>
          </p:cNvPr>
          <p:cNvPicPr>
            <a:picLocks noChangeAspect="1"/>
          </p:cNvPicPr>
          <p:nvPr/>
        </p:nvPicPr>
        <p:blipFill>
          <a:blip r:embed="rId2"/>
          <a:stretch>
            <a:fillRect/>
          </a:stretch>
        </p:blipFill>
        <p:spPr>
          <a:xfrm>
            <a:off x="1" y="0"/>
            <a:ext cx="3829050" cy="851963"/>
          </a:xfrm>
          <a:prstGeom prst="rect">
            <a:avLst/>
          </a:prstGeom>
        </p:spPr>
      </p:pic>
      <p:sp>
        <p:nvSpPr>
          <p:cNvPr id="5" name="Content Placeholder 2">
            <a:extLst>
              <a:ext uri="{FF2B5EF4-FFF2-40B4-BE49-F238E27FC236}">
                <a16:creationId xmlns:a16="http://schemas.microsoft.com/office/drawing/2014/main" id="{EEA9F13C-E929-468C-9B52-E1EE8EB35E60}"/>
              </a:ext>
            </a:extLst>
          </p:cNvPr>
          <p:cNvSpPr txBox="1">
            <a:spLocks/>
          </p:cNvSpPr>
          <p:nvPr/>
        </p:nvSpPr>
        <p:spPr>
          <a:xfrm>
            <a:off x="590550" y="2977227"/>
            <a:ext cx="8596668" cy="3880773"/>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lumMod val="75000"/>
                </a:schemeClr>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lumMod val="75000"/>
                </a:schemeClr>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lumMod val="75000"/>
                </a:schemeClr>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9pPr>
          </a:lstStyle>
          <a:p>
            <a:pPr marL="342900" indent="-342900" algn="l">
              <a:buFont typeface="+mj-lt"/>
              <a:buAutoNum type="arabicPeriod"/>
            </a:pPr>
            <a:r>
              <a:rPr lang="en-GB" dirty="0">
                <a:solidFill>
                  <a:schemeClr val="tx1"/>
                </a:solidFill>
              </a:rPr>
              <a:t>More than 3300 tweets cannot be downloaded from twitter for particular username</a:t>
            </a:r>
          </a:p>
          <a:p>
            <a:pPr marL="342900" indent="-342900" algn="l">
              <a:buFont typeface="+mj-lt"/>
              <a:buAutoNum type="arabicPeriod"/>
            </a:pPr>
            <a:r>
              <a:rPr lang="en-GB" dirty="0">
                <a:solidFill>
                  <a:schemeClr val="tx1"/>
                </a:solidFill>
              </a:rPr>
              <a:t>Removing Junk data from tweets</a:t>
            </a:r>
          </a:p>
          <a:p>
            <a:pPr marL="342900" indent="-342900" algn="l">
              <a:buFont typeface="+mj-lt"/>
              <a:buAutoNum type="arabicPeriod"/>
            </a:pPr>
            <a:r>
              <a:rPr lang="en-GB" dirty="0">
                <a:solidFill>
                  <a:schemeClr val="tx1"/>
                </a:solidFill>
              </a:rPr>
              <a:t>UTF-8 errors while uploading the data to train the software </a:t>
            </a:r>
          </a:p>
          <a:p>
            <a:pPr marL="342900" indent="-342900" algn="l">
              <a:buFont typeface="+mj-lt"/>
              <a:buAutoNum type="arabicPeriod"/>
            </a:pPr>
            <a:r>
              <a:rPr lang="en-GB" dirty="0">
                <a:solidFill>
                  <a:schemeClr val="tx1"/>
                </a:solidFill>
              </a:rPr>
              <a:t>Math log error’s due to erroneous data in the value file</a:t>
            </a:r>
          </a:p>
          <a:p>
            <a:pPr marL="342900" indent="-342900" algn="l">
              <a:buFont typeface="+mj-lt"/>
              <a:buAutoNum type="arabicPeriod"/>
            </a:pPr>
            <a:r>
              <a:rPr lang="en-GB" dirty="0">
                <a:solidFill>
                  <a:schemeClr val="tx1"/>
                </a:solidFill>
              </a:rPr>
              <a:t>Testing results are always dynamic</a:t>
            </a:r>
          </a:p>
          <a:p>
            <a:pPr marL="342900" indent="-342900" algn="l">
              <a:buFont typeface="+mj-lt"/>
              <a:buAutoNum type="arabicPeriod"/>
            </a:pPr>
            <a:endParaRPr lang="en-GB" dirty="0"/>
          </a:p>
          <a:p>
            <a:pPr marL="342900" indent="-342900" algn="l">
              <a:buFont typeface="+mj-lt"/>
              <a:buAutoNum type="arabicPeriod"/>
            </a:pPr>
            <a:endParaRPr lang="en-GB" dirty="0"/>
          </a:p>
          <a:p>
            <a:pPr marL="342900" indent="-342900" algn="l">
              <a:buFont typeface="+mj-lt"/>
              <a:buAutoNum type="arabicPeriod"/>
            </a:pPr>
            <a:endParaRPr lang="en-GB" dirty="0"/>
          </a:p>
          <a:p>
            <a:pPr marL="342900" indent="-342900" algn="l">
              <a:buFont typeface="+mj-lt"/>
              <a:buAutoNum type="arabicPeriod"/>
            </a:pPr>
            <a:endParaRPr lang="en-GB" dirty="0"/>
          </a:p>
          <a:p>
            <a:pPr marL="342900" indent="-342900" algn="l">
              <a:buFont typeface="+mj-lt"/>
              <a:buAutoNum type="arabicPeriod"/>
            </a:pPr>
            <a:endParaRPr lang="en-GB" dirty="0"/>
          </a:p>
          <a:p>
            <a:pPr algn="l"/>
            <a:endParaRPr lang="en-GB" dirty="0"/>
          </a:p>
          <a:p>
            <a:pPr algn="l"/>
            <a:endParaRPr lang="en-GB" dirty="0"/>
          </a:p>
          <a:p>
            <a:pPr algn="l"/>
            <a:endParaRPr lang="en-GB" dirty="0"/>
          </a:p>
          <a:p>
            <a:pPr algn="l"/>
            <a:endParaRPr lang="en-GB" dirty="0"/>
          </a:p>
          <a:p>
            <a:pPr algn="l"/>
            <a:endParaRPr lang="en-GB" dirty="0"/>
          </a:p>
          <a:p>
            <a:pPr algn="l"/>
            <a:endParaRPr lang="en-GB" dirty="0"/>
          </a:p>
        </p:txBody>
      </p:sp>
    </p:spTree>
    <p:extLst>
      <p:ext uri="{BB962C8B-B14F-4D97-AF65-F5344CB8AC3E}">
        <p14:creationId xmlns:p14="http://schemas.microsoft.com/office/powerpoint/2010/main" val="3366996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E173F9-F04C-41C8-913B-FDD8A7CA1DD0}"/>
              </a:ext>
            </a:extLst>
          </p:cNvPr>
          <p:cNvPicPr>
            <a:picLocks noChangeAspect="1"/>
          </p:cNvPicPr>
          <p:nvPr/>
        </p:nvPicPr>
        <p:blipFill rotWithShape="1">
          <a:blip r:embed="rId2"/>
          <a:srcRect l="25942" r="48356"/>
          <a:stretch/>
        </p:blipFill>
        <p:spPr>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425BE565-753B-4AB5-BED7-D5D017752B30}"/>
              </a:ext>
            </a:extLst>
          </p:cNvPr>
          <p:cNvSpPr>
            <a:spLocks noGrp="1"/>
          </p:cNvSpPr>
          <p:nvPr>
            <p:ph type="title"/>
          </p:nvPr>
        </p:nvSpPr>
        <p:spPr>
          <a:xfrm>
            <a:off x="677333" y="609600"/>
            <a:ext cx="3851123" cy="1320800"/>
          </a:xfrm>
        </p:spPr>
        <p:txBody>
          <a:bodyPr>
            <a:normAutofit/>
          </a:bodyPr>
          <a:lstStyle/>
          <a:p>
            <a:r>
              <a:rPr lang="en-GB" dirty="0"/>
              <a:t>Abstract</a:t>
            </a:r>
          </a:p>
        </p:txBody>
      </p:sp>
      <p:sp>
        <p:nvSpPr>
          <p:cNvPr id="3" name="Content Placeholder 2">
            <a:extLst>
              <a:ext uri="{FF2B5EF4-FFF2-40B4-BE49-F238E27FC236}">
                <a16:creationId xmlns:a16="http://schemas.microsoft.com/office/drawing/2014/main" id="{FF534C23-AE9F-4B95-97CA-1AD5DC45EDB4}"/>
              </a:ext>
            </a:extLst>
          </p:cNvPr>
          <p:cNvSpPr>
            <a:spLocks noGrp="1"/>
          </p:cNvSpPr>
          <p:nvPr>
            <p:ph idx="1"/>
          </p:nvPr>
        </p:nvSpPr>
        <p:spPr>
          <a:xfrm>
            <a:off x="677334" y="2160589"/>
            <a:ext cx="3851122" cy="3880773"/>
          </a:xfrm>
        </p:spPr>
        <p:txBody>
          <a:bodyPr>
            <a:normAutofit/>
          </a:bodyPr>
          <a:lstStyle/>
          <a:p>
            <a:r>
              <a:rPr lang="en-GB" dirty="0"/>
              <a:t>The project titled Emotion Detection is Emotion Detection Software to detect the tweet emotion which posted by the user in the twitter. The project “Emotion Detection” is developed in python, which mainly  focuses on analysing the tweets and evaluate the tweet emotion based on user inputs.</a:t>
            </a:r>
          </a:p>
          <a:p>
            <a:endParaRPr lang="en-GB" dirty="0"/>
          </a:p>
        </p:txBody>
      </p:sp>
      <p:cxnSp>
        <p:nvCxnSpPr>
          <p:cNvPr id="10" name="Straight Connector 9">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65102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23380-BC3B-493E-ABC6-C16F1DC4D650}"/>
              </a:ext>
            </a:extLst>
          </p:cNvPr>
          <p:cNvSpPr>
            <a:spLocks noGrp="1"/>
          </p:cNvSpPr>
          <p:nvPr>
            <p:ph type="title"/>
          </p:nvPr>
        </p:nvSpPr>
        <p:spPr>
          <a:xfrm>
            <a:off x="677334" y="1335421"/>
            <a:ext cx="8596668" cy="1314450"/>
          </a:xfrm>
        </p:spPr>
        <p:txBody>
          <a:bodyPr/>
          <a:lstStyle/>
          <a:p>
            <a:r>
              <a:rPr lang="en-GB" dirty="0"/>
              <a:t>Project Development Process</a:t>
            </a:r>
          </a:p>
        </p:txBody>
      </p:sp>
      <p:sp>
        <p:nvSpPr>
          <p:cNvPr id="3" name="Content Placeholder 2">
            <a:extLst>
              <a:ext uri="{FF2B5EF4-FFF2-40B4-BE49-F238E27FC236}">
                <a16:creationId xmlns:a16="http://schemas.microsoft.com/office/drawing/2014/main" id="{D825E7C8-CA5C-445E-BFDF-CE08F8123F3C}"/>
              </a:ext>
            </a:extLst>
          </p:cNvPr>
          <p:cNvSpPr>
            <a:spLocks noGrp="1"/>
          </p:cNvSpPr>
          <p:nvPr>
            <p:ph idx="1"/>
          </p:nvPr>
        </p:nvSpPr>
        <p:spPr>
          <a:xfrm>
            <a:off x="677334" y="2360614"/>
            <a:ext cx="8596668" cy="3880773"/>
          </a:xfrm>
        </p:spPr>
        <p:txBody>
          <a:bodyPr/>
          <a:lstStyle/>
          <a:p>
            <a:r>
              <a:rPr lang="en-GB" dirty="0"/>
              <a:t>GitHub for planning the project </a:t>
            </a:r>
          </a:p>
          <a:p>
            <a:r>
              <a:rPr lang="en-GB" dirty="0"/>
              <a:t>Development - Python 2.7.14 Standard Editor</a:t>
            </a:r>
          </a:p>
          <a:p>
            <a:r>
              <a:rPr lang="en-GB" dirty="0"/>
              <a:t>Unit Test Cases – Shell</a:t>
            </a:r>
          </a:p>
          <a:p>
            <a:r>
              <a:rPr lang="en-GB" dirty="0"/>
              <a:t>Twitter API for collecting tweets</a:t>
            </a:r>
          </a:p>
          <a:p>
            <a:r>
              <a:rPr lang="en-GB" dirty="0"/>
              <a:t>Used graphical images of type GIF format to display the emotion</a:t>
            </a:r>
          </a:p>
          <a:p>
            <a:r>
              <a:rPr lang="en-GB" dirty="0"/>
              <a:t>Spent 80 man hours to complete the project</a:t>
            </a:r>
          </a:p>
          <a:p>
            <a:endParaRPr lang="en-GB" dirty="0"/>
          </a:p>
          <a:p>
            <a:endParaRPr lang="en-GB" dirty="0"/>
          </a:p>
          <a:p>
            <a:endParaRPr lang="en-GB" dirty="0"/>
          </a:p>
          <a:p>
            <a:endParaRPr lang="en-GB" dirty="0"/>
          </a:p>
          <a:p>
            <a:endParaRPr lang="en-GB" dirty="0"/>
          </a:p>
          <a:p>
            <a:endParaRPr lang="en-GB" dirty="0"/>
          </a:p>
          <a:p>
            <a:endParaRPr lang="en-GB" dirty="0"/>
          </a:p>
        </p:txBody>
      </p:sp>
      <p:pic>
        <p:nvPicPr>
          <p:cNvPr id="4" name="Picture 3">
            <a:extLst>
              <a:ext uri="{FF2B5EF4-FFF2-40B4-BE49-F238E27FC236}">
                <a16:creationId xmlns:a16="http://schemas.microsoft.com/office/drawing/2014/main" id="{A79B132C-2A76-4B55-960C-A3BD89B5D25C}"/>
              </a:ext>
            </a:extLst>
          </p:cNvPr>
          <p:cNvPicPr>
            <a:picLocks noChangeAspect="1"/>
          </p:cNvPicPr>
          <p:nvPr/>
        </p:nvPicPr>
        <p:blipFill>
          <a:blip r:embed="rId2"/>
          <a:stretch>
            <a:fillRect/>
          </a:stretch>
        </p:blipFill>
        <p:spPr>
          <a:xfrm>
            <a:off x="0" y="0"/>
            <a:ext cx="4047914" cy="897271"/>
          </a:xfrm>
          <a:prstGeom prst="rect">
            <a:avLst/>
          </a:prstGeom>
        </p:spPr>
      </p:pic>
    </p:spTree>
    <p:extLst>
      <p:ext uri="{BB962C8B-B14F-4D97-AF65-F5344CB8AC3E}">
        <p14:creationId xmlns:p14="http://schemas.microsoft.com/office/powerpoint/2010/main" val="4017304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23380-BC3B-493E-ABC6-C16F1DC4D650}"/>
              </a:ext>
            </a:extLst>
          </p:cNvPr>
          <p:cNvSpPr>
            <a:spLocks noGrp="1"/>
          </p:cNvSpPr>
          <p:nvPr>
            <p:ph type="title"/>
          </p:nvPr>
        </p:nvSpPr>
        <p:spPr>
          <a:xfrm>
            <a:off x="677334" y="1335421"/>
            <a:ext cx="8596668" cy="1314450"/>
          </a:xfrm>
        </p:spPr>
        <p:txBody>
          <a:bodyPr/>
          <a:lstStyle/>
          <a:p>
            <a:r>
              <a:rPr lang="en-GB" dirty="0"/>
              <a:t>Project Roles</a:t>
            </a:r>
          </a:p>
        </p:txBody>
      </p:sp>
      <p:sp>
        <p:nvSpPr>
          <p:cNvPr id="3" name="Content Placeholder 2">
            <a:extLst>
              <a:ext uri="{FF2B5EF4-FFF2-40B4-BE49-F238E27FC236}">
                <a16:creationId xmlns:a16="http://schemas.microsoft.com/office/drawing/2014/main" id="{D825E7C8-CA5C-445E-BFDF-CE08F8123F3C}"/>
              </a:ext>
            </a:extLst>
          </p:cNvPr>
          <p:cNvSpPr>
            <a:spLocks noGrp="1"/>
          </p:cNvSpPr>
          <p:nvPr>
            <p:ph idx="1"/>
          </p:nvPr>
        </p:nvSpPr>
        <p:spPr>
          <a:xfrm>
            <a:off x="677334" y="2360614"/>
            <a:ext cx="8596668" cy="3880773"/>
          </a:xfrm>
        </p:spPr>
        <p:txBody>
          <a:bodyPr/>
          <a:lstStyle/>
          <a:p>
            <a:pPr marL="0" indent="0">
              <a:buNone/>
            </a:pPr>
            <a:r>
              <a:rPr lang="en-GB" b="1" dirty="0"/>
              <a:t> </a:t>
            </a:r>
          </a:p>
          <a:p>
            <a:r>
              <a:rPr lang="en-GB" dirty="0"/>
              <a:t>Suresh </a:t>
            </a:r>
            <a:r>
              <a:rPr lang="en-GB" dirty="0" err="1"/>
              <a:t>Katamsetty</a:t>
            </a:r>
            <a:r>
              <a:rPr lang="en-GB" dirty="0"/>
              <a:t> 	– Project Lead</a:t>
            </a:r>
          </a:p>
          <a:p>
            <a:r>
              <a:rPr lang="en-GB" dirty="0"/>
              <a:t>Sai Lakshmi Surapaneni – Developer and Tester</a:t>
            </a:r>
          </a:p>
          <a:p>
            <a:r>
              <a:rPr lang="en-GB" dirty="0"/>
              <a:t>Rashika Jayakumar 	– Graphical User Interface Designer</a:t>
            </a:r>
          </a:p>
          <a:p>
            <a:r>
              <a:rPr lang="en-GB" dirty="0"/>
              <a:t>Yamini Myla 			– Developer and Tester</a:t>
            </a:r>
          </a:p>
          <a:p>
            <a:endParaRPr lang="en-GB" dirty="0"/>
          </a:p>
          <a:p>
            <a:endParaRPr lang="en-GB" dirty="0"/>
          </a:p>
          <a:p>
            <a:endParaRPr lang="en-GB" dirty="0"/>
          </a:p>
          <a:p>
            <a:endParaRPr lang="en-GB" dirty="0"/>
          </a:p>
          <a:p>
            <a:endParaRPr lang="en-GB" dirty="0"/>
          </a:p>
          <a:p>
            <a:endParaRPr lang="en-GB" dirty="0"/>
          </a:p>
          <a:p>
            <a:endParaRPr lang="en-GB" dirty="0"/>
          </a:p>
        </p:txBody>
      </p:sp>
      <p:pic>
        <p:nvPicPr>
          <p:cNvPr id="4" name="Picture 3">
            <a:extLst>
              <a:ext uri="{FF2B5EF4-FFF2-40B4-BE49-F238E27FC236}">
                <a16:creationId xmlns:a16="http://schemas.microsoft.com/office/drawing/2014/main" id="{A79B132C-2A76-4B55-960C-A3BD89B5D25C}"/>
              </a:ext>
            </a:extLst>
          </p:cNvPr>
          <p:cNvPicPr>
            <a:picLocks noChangeAspect="1"/>
          </p:cNvPicPr>
          <p:nvPr/>
        </p:nvPicPr>
        <p:blipFill>
          <a:blip r:embed="rId2"/>
          <a:stretch>
            <a:fillRect/>
          </a:stretch>
        </p:blipFill>
        <p:spPr>
          <a:xfrm>
            <a:off x="0" y="0"/>
            <a:ext cx="4047914" cy="897271"/>
          </a:xfrm>
          <a:prstGeom prst="rect">
            <a:avLst/>
          </a:prstGeom>
        </p:spPr>
      </p:pic>
    </p:spTree>
    <p:extLst>
      <p:ext uri="{BB962C8B-B14F-4D97-AF65-F5344CB8AC3E}">
        <p14:creationId xmlns:p14="http://schemas.microsoft.com/office/powerpoint/2010/main" val="113512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E986B-4BC5-4CC7-8AD5-6B4C9CAC02A5}"/>
              </a:ext>
            </a:extLst>
          </p:cNvPr>
          <p:cNvSpPr>
            <a:spLocks noGrp="1"/>
          </p:cNvSpPr>
          <p:nvPr>
            <p:ph type="title"/>
          </p:nvPr>
        </p:nvSpPr>
        <p:spPr>
          <a:xfrm>
            <a:off x="1797666" y="988162"/>
            <a:ext cx="8596668" cy="1320800"/>
          </a:xfrm>
        </p:spPr>
        <p:txBody>
          <a:bodyPr/>
          <a:lstStyle/>
          <a:p>
            <a:r>
              <a:rPr lang="en-GB" dirty="0"/>
              <a:t>Emotion Detection GUI Window</a:t>
            </a:r>
          </a:p>
        </p:txBody>
      </p:sp>
      <p:pic>
        <p:nvPicPr>
          <p:cNvPr id="5" name="Content Placeholder 4">
            <a:extLst>
              <a:ext uri="{FF2B5EF4-FFF2-40B4-BE49-F238E27FC236}">
                <a16:creationId xmlns:a16="http://schemas.microsoft.com/office/drawing/2014/main" id="{A11FA7C9-485D-403B-8067-A9AB4B94A739}"/>
              </a:ext>
            </a:extLst>
          </p:cNvPr>
          <p:cNvPicPr>
            <a:picLocks noGrp="1" noChangeAspect="1"/>
          </p:cNvPicPr>
          <p:nvPr>
            <p:ph idx="1"/>
          </p:nvPr>
        </p:nvPicPr>
        <p:blipFill>
          <a:blip r:embed="rId2"/>
          <a:stretch>
            <a:fillRect/>
          </a:stretch>
        </p:blipFill>
        <p:spPr>
          <a:xfrm>
            <a:off x="2917998" y="1648562"/>
            <a:ext cx="5000620" cy="5209438"/>
          </a:xfrm>
          <a:prstGeom prst="rect">
            <a:avLst/>
          </a:prstGeom>
        </p:spPr>
      </p:pic>
      <p:pic>
        <p:nvPicPr>
          <p:cNvPr id="4" name="Picture 3">
            <a:extLst>
              <a:ext uri="{FF2B5EF4-FFF2-40B4-BE49-F238E27FC236}">
                <a16:creationId xmlns:a16="http://schemas.microsoft.com/office/drawing/2014/main" id="{9EA56EC7-0028-439E-8E90-C43F01DCA4E5}"/>
              </a:ext>
            </a:extLst>
          </p:cNvPr>
          <p:cNvPicPr>
            <a:picLocks noChangeAspect="1"/>
          </p:cNvPicPr>
          <p:nvPr/>
        </p:nvPicPr>
        <p:blipFill>
          <a:blip r:embed="rId3"/>
          <a:stretch>
            <a:fillRect/>
          </a:stretch>
        </p:blipFill>
        <p:spPr>
          <a:xfrm>
            <a:off x="0" y="0"/>
            <a:ext cx="4047914" cy="897271"/>
          </a:xfrm>
          <a:prstGeom prst="rect">
            <a:avLst/>
          </a:prstGeom>
        </p:spPr>
      </p:pic>
    </p:spTree>
    <p:extLst>
      <p:ext uri="{BB962C8B-B14F-4D97-AF65-F5344CB8AC3E}">
        <p14:creationId xmlns:p14="http://schemas.microsoft.com/office/powerpoint/2010/main" val="4236455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0C8EB-E10C-4490-BD8F-92FDF4E91829}"/>
              </a:ext>
            </a:extLst>
          </p:cNvPr>
          <p:cNvSpPr>
            <a:spLocks noGrp="1"/>
          </p:cNvSpPr>
          <p:nvPr>
            <p:ph type="title"/>
          </p:nvPr>
        </p:nvSpPr>
        <p:spPr>
          <a:xfrm>
            <a:off x="677330" y="609600"/>
            <a:ext cx="2930518" cy="1320800"/>
          </a:xfrm>
        </p:spPr>
        <p:txBody>
          <a:bodyPr anchor="ctr">
            <a:normAutofit/>
          </a:bodyPr>
          <a:lstStyle/>
          <a:p>
            <a:r>
              <a:rPr lang="en-GB" dirty="0"/>
              <a:t>Training Data</a:t>
            </a:r>
          </a:p>
        </p:txBody>
      </p:sp>
      <p:sp>
        <p:nvSpPr>
          <p:cNvPr id="3" name="Content Placeholder 2">
            <a:extLst>
              <a:ext uri="{FF2B5EF4-FFF2-40B4-BE49-F238E27FC236}">
                <a16:creationId xmlns:a16="http://schemas.microsoft.com/office/drawing/2014/main" id="{F672B7A2-48A3-499B-9B23-2D9DEF2A7667}"/>
              </a:ext>
            </a:extLst>
          </p:cNvPr>
          <p:cNvSpPr>
            <a:spLocks noGrp="1"/>
          </p:cNvSpPr>
          <p:nvPr>
            <p:ph idx="1"/>
          </p:nvPr>
        </p:nvSpPr>
        <p:spPr>
          <a:xfrm>
            <a:off x="677330" y="2160589"/>
            <a:ext cx="2930517" cy="3880773"/>
          </a:xfrm>
        </p:spPr>
        <p:txBody>
          <a:bodyPr>
            <a:normAutofit/>
          </a:bodyPr>
          <a:lstStyle/>
          <a:p>
            <a:r>
              <a:rPr lang="en-GB" dirty="0"/>
              <a:t>Select the radio button of Training </a:t>
            </a:r>
          </a:p>
          <a:p>
            <a:r>
              <a:rPr lang="en-GB" dirty="0"/>
              <a:t>Upload data using the file dialog box to train the data</a:t>
            </a:r>
          </a:p>
          <a:p>
            <a:r>
              <a:rPr lang="en-GB" dirty="0"/>
              <a:t>Prompts message Dialog box to confirm the data upload</a:t>
            </a:r>
          </a:p>
          <a:p>
            <a:endParaRPr lang="en-GB" dirty="0"/>
          </a:p>
          <a:p>
            <a:endParaRPr lang="en-GB" dirty="0"/>
          </a:p>
        </p:txBody>
      </p:sp>
      <p:pic>
        <p:nvPicPr>
          <p:cNvPr id="7" name="Picture 6">
            <a:extLst>
              <a:ext uri="{FF2B5EF4-FFF2-40B4-BE49-F238E27FC236}">
                <a16:creationId xmlns:a16="http://schemas.microsoft.com/office/drawing/2014/main" id="{DEC96E92-F8A9-4F69-837B-95586D9A3A15}"/>
              </a:ext>
            </a:extLst>
          </p:cNvPr>
          <p:cNvPicPr>
            <a:picLocks noChangeAspect="1"/>
          </p:cNvPicPr>
          <p:nvPr/>
        </p:nvPicPr>
        <p:blipFill>
          <a:blip r:embed="rId2"/>
          <a:stretch>
            <a:fillRect/>
          </a:stretch>
        </p:blipFill>
        <p:spPr>
          <a:xfrm>
            <a:off x="3745374" y="1062729"/>
            <a:ext cx="4701251" cy="3880773"/>
          </a:xfrm>
          <a:prstGeom prst="rect">
            <a:avLst/>
          </a:prstGeom>
        </p:spPr>
      </p:pic>
      <p:pic>
        <p:nvPicPr>
          <p:cNvPr id="5" name="Picture 4">
            <a:extLst>
              <a:ext uri="{FF2B5EF4-FFF2-40B4-BE49-F238E27FC236}">
                <a16:creationId xmlns:a16="http://schemas.microsoft.com/office/drawing/2014/main" id="{6820EFD6-63D1-4187-8825-E5D504A6D4F3}"/>
              </a:ext>
            </a:extLst>
          </p:cNvPr>
          <p:cNvPicPr>
            <a:picLocks noChangeAspect="1"/>
          </p:cNvPicPr>
          <p:nvPr/>
        </p:nvPicPr>
        <p:blipFill>
          <a:blip r:embed="rId3"/>
          <a:stretch>
            <a:fillRect/>
          </a:stretch>
        </p:blipFill>
        <p:spPr>
          <a:xfrm>
            <a:off x="7981561" y="3429000"/>
            <a:ext cx="4000889" cy="3880773"/>
          </a:xfrm>
          <a:prstGeom prst="rect">
            <a:avLst/>
          </a:prstGeom>
        </p:spPr>
      </p:pic>
      <p:pic>
        <p:nvPicPr>
          <p:cNvPr id="4" name="Picture 3">
            <a:extLst>
              <a:ext uri="{FF2B5EF4-FFF2-40B4-BE49-F238E27FC236}">
                <a16:creationId xmlns:a16="http://schemas.microsoft.com/office/drawing/2014/main" id="{030BBD07-00AB-420E-B7A7-DE1F80DD89BD}"/>
              </a:ext>
            </a:extLst>
          </p:cNvPr>
          <p:cNvPicPr>
            <a:picLocks noChangeAspect="1"/>
          </p:cNvPicPr>
          <p:nvPr/>
        </p:nvPicPr>
        <p:blipFill>
          <a:blip r:embed="rId4"/>
          <a:stretch>
            <a:fillRect/>
          </a:stretch>
        </p:blipFill>
        <p:spPr>
          <a:xfrm>
            <a:off x="0" y="1"/>
            <a:ext cx="3982563" cy="886120"/>
          </a:xfrm>
          <a:prstGeom prst="rect">
            <a:avLst/>
          </a:prstGeom>
        </p:spPr>
      </p:pic>
    </p:spTree>
    <p:extLst>
      <p:ext uri="{BB962C8B-B14F-4D97-AF65-F5344CB8AC3E}">
        <p14:creationId xmlns:p14="http://schemas.microsoft.com/office/powerpoint/2010/main" val="3400629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0902-610C-41EF-9162-B658C028ED6E}"/>
              </a:ext>
            </a:extLst>
          </p:cNvPr>
          <p:cNvSpPr>
            <a:spLocks noGrp="1"/>
          </p:cNvSpPr>
          <p:nvPr>
            <p:ph type="title"/>
          </p:nvPr>
        </p:nvSpPr>
        <p:spPr>
          <a:xfrm>
            <a:off x="6343484" y="609600"/>
            <a:ext cx="2930518" cy="1320800"/>
          </a:xfrm>
        </p:spPr>
        <p:txBody>
          <a:bodyPr vert="horz" lIns="91440" tIns="45720" rIns="91440" bIns="45720" rtlCol="0" anchor="ctr">
            <a:normAutofit/>
          </a:bodyPr>
          <a:lstStyle/>
          <a:p>
            <a:r>
              <a:rPr lang="en-US"/>
              <a:t>Training</a:t>
            </a:r>
          </a:p>
        </p:txBody>
      </p:sp>
      <p:pic>
        <p:nvPicPr>
          <p:cNvPr id="8" name="Picture 7">
            <a:extLst>
              <a:ext uri="{FF2B5EF4-FFF2-40B4-BE49-F238E27FC236}">
                <a16:creationId xmlns:a16="http://schemas.microsoft.com/office/drawing/2014/main" id="{B3FB5B29-3DE1-4AE2-B598-00EA06A6AD04}"/>
              </a:ext>
            </a:extLst>
          </p:cNvPr>
          <p:cNvPicPr>
            <a:picLocks noChangeAspect="1"/>
          </p:cNvPicPr>
          <p:nvPr/>
        </p:nvPicPr>
        <p:blipFill>
          <a:blip r:embed="rId2"/>
          <a:stretch>
            <a:fillRect/>
          </a:stretch>
        </p:blipFill>
        <p:spPr>
          <a:xfrm>
            <a:off x="3447337" y="3943225"/>
            <a:ext cx="2763104" cy="2714750"/>
          </a:xfrm>
          <a:prstGeom prst="rect">
            <a:avLst/>
          </a:prstGeom>
        </p:spPr>
      </p:pic>
      <p:pic>
        <p:nvPicPr>
          <p:cNvPr id="7" name="Content Placeholder 3">
            <a:extLst>
              <a:ext uri="{FF2B5EF4-FFF2-40B4-BE49-F238E27FC236}">
                <a16:creationId xmlns:a16="http://schemas.microsoft.com/office/drawing/2014/main" id="{7021C760-4E06-4776-BE27-2C7C308548D9}"/>
              </a:ext>
            </a:extLst>
          </p:cNvPr>
          <p:cNvPicPr>
            <a:picLocks noChangeAspect="1"/>
          </p:cNvPicPr>
          <p:nvPr/>
        </p:nvPicPr>
        <p:blipFill>
          <a:blip r:embed="rId3"/>
          <a:stretch>
            <a:fillRect/>
          </a:stretch>
        </p:blipFill>
        <p:spPr>
          <a:xfrm>
            <a:off x="607441" y="3943225"/>
            <a:ext cx="2612946" cy="2714750"/>
          </a:xfrm>
          <a:prstGeom prst="rect">
            <a:avLst/>
          </a:prstGeom>
        </p:spPr>
      </p:pic>
      <p:sp>
        <p:nvSpPr>
          <p:cNvPr id="30" name="Content Placeholder 29">
            <a:extLst>
              <a:ext uri="{FF2B5EF4-FFF2-40B4-BE49-F238E27FC236}">
                <a16:creationId xmlns:a16="http://schemas.microsoft.com/office/drawing/2014/main" id="{EF4335A3-7037-4B2C-9157-67F47C65C59E}"/>
              </a:ext>
            </a:extLst>
          </p:cNvPr>
          <p:cNvSpPr>
            <a:spLocks noGrp="1"/>
          </p:cNvSpPr>
          <p:nvPr>
            <p:ph idx="1"/>
          </p:nvPr>
        </p:nvSpPr>
        <p:spPr>
          <a:xfrm>
            <a:off x="6343484" y="2160589"/>
            <a:ext cx="2930517" cy="3880773"/>
          </a:xfrm>
        </p:spPr>
        <p:txBody>
          <a:bodyPr>
            <a:normAutofit/>
          </a:bodyPr>
          <a:lstStyle/>
          <a:p>
            <a:r>
              <a:rPr lang="en-US" dirty="0"/>
              <a:t>Upload process starts after user confirms the data upload.</a:t>
            </a:r>
          </a:p>
          <a:p>
            <a:r>
              <a:rPr lang="en-US" dirty="0" err="1"/>
              <a:t>Built’s</a:t>
            </a:r>
            <a:r>
              <a:rPr lang="en-US" dirty="0"/>
              <a:t> the </a:t>
            </a:r>
            <a:r>
              <a:rPr lang="en-US" dirty="0" err="1"/>
              <a:t>wordwap</a:t>
            </a:r>
            <a:r>
              <a:rPr lang="en-US" dirty="0"/>
              <a:t> based on tweets and displays results “total number of vocabulary &lt;number&gt;” </a:t>
            </a:r>
          </a:p>
          <a:p>
            <a:endParaRPr lang="en-US" dirty="0"/>
          </a:p>
          <a:p>
            <a:endParaRPr lang="en-US" dirty="0"/>
          </a:p>
        </p:txBody>
      </p:sp>
      <p:pic>
        <p:nvPicPr>
          <p:cNvPr id="28" name="Content Placeholder 24">
            <a:extLst>
              <a:ext uri="{FF2B5EF4-FFF2-40B4-BE49-F238E27FC236}">
                <a16:creationId xmlns:a16="http://schemas.microsoft.com/office/drawing/2014/main" id="{512BEC65-E9A8-43CC-B3E5-F2509E673C2A}"/>
              </a:ext>
            </a:extLst>
          </p:cNvPr>
          <p:cNvPicPr>
            <a:picLocks noChangeAspect="1"/>
          </p:cNvPicPr>
          <p:nvPr/>
        </p:nvPicPr>
        <p:blipFill>
          <a:blip r:embed="rId4"/>
          <a:stretch>
            <a:fillRect/>
          </a:stretch>
        </p:blipFill>
        <p:spPr>
          <a:xfrm>
            <a:off x="607441" y="515800"/>
            <a:ext cx="4621113" cy="3130803"/>
          </a:xfrm>
          <a:prstGeom prst="rect">
            <a:avLst/>
          </a:prstGeom>
        </p:spPr>
      </p:pic>
      <p:pic>
        <p:nvPicPr>
          <p:cNvPr id="29" name="Picture 28">
            <a:extLst>
              <a:ext uri="{FF2B5EF4-FFF2-40B4-BE49-F238E27FC236}">
                <a16:creationId xmlns:a16="http://schemas.microsoft.com/office/drawing/2014/main" id="{B16EF5DA-4EB9-455E-9FA2-E29FD7AAD4BC}"/>
              </a:ext>
            </a:extLst>
          </p:cNvPr>
          <p:cNvPicPr>
            <a:picLocks noChangeAspect="1"/>
          </p:cNvPicPr>
          <p:nvPr/>
        </p:nvPicPr>
        <p:blipFill>
          <a:blip r:embed="rId5"/>
          <a:stretch>
            <a:fillRect/>
          </a:stretch>
        </p:blipFill>
        <p:spPr>
          <a:xfrm>
            <a:off x="0" y="1"/>
            <a:ext cx="2163097" cy="481289"/>
          </a:xfrm>
          <a:prstGeom prst="rect">
            <a:avLst/>
          </a:prstGeom>
        </p:spPr>
      </p:pic>
    </p:spTree>
    <p:extLst>
      <p:ext uri="{BB962C8B-B14F-4D97-AF65-F5344CB8AC3E}">
        <p14:creationId xmlns:p14="http://schemas.microsoft.com/office/powerpoint/2010/main" val="2213269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0C8EB-E10C-4490-BD8F-92FDF4E91829}"/>
              </a:ext>
            </a:extLst>
          </p:cNvPr>
          <p:cNvSpPr>
            <a:spLocks noGrp="1"/>
          </p:cNvSpPr>
          <p:nvPr>
            <p:ph type="title"/>
          </p:nvPr>
        </p:nvSpPr>
        <p:spPr>
          <a:xfrm>
            <a:off x="639785" y="866480"/>
            <a:ext cx="4113190" cy="886120"/>
          </a:xfrm>
        </p:spPr>
        <p:txBody>
          <a:bodyPr anchor="ctr">
            <a:normAutofit fontScale="90000"/>
          </a:bodyPr>
          <a:lstStyle/>
          <a:p>
            <a:r>
              <a:rPr lang="en-GB" dirty="0"/>
              <a:t>Testing Data</a:t>
            </a:r>
            <a:br>
              <a:rPr lang="en-GB" dirty="0"/>
            </a:br>
            <a:r>
              <a:rPr lang="en-GB" dirty="0"/>
              <a:t>Confusion Matrix</a:t>
            </a:r>
          </a:p>
        </p:txBody>
      </p:sp>
      <p:sp>
        <p:nvSpPr>
          <p:cNvPr id="3" name="Content Placeholder 2">
            <a:extLst>
              <a:ext uri="{FF2B5EF4-FFF2-40B4-BE49-F238E27FC236}">
                <a16:creationId xmlns:a16="http://schemas.microsoft.com/office/drawing/2014/main" id="{F672B7A2-48A3-499B-9B23-2D9DEF2A7667}"/>
              </a:ext>
            </a:extLst>
          </p:cNvPr>
          <p:cNvSpPr>
            <a:spLocks noGrp="1"/>
          </p:cNvSpPr>
          <p:nvPr>
            <p:ph idx="1"/>
          </p:nvPr>
        </p:nvSpPr>
        <p:spPr>
          <a:xfrm>
            <a:off x="677330" y="2160589"/>
            <a:ext cx="2930517" cy="3880773"/>
          </a:xfrm>
        </p:spPr>
        <p:txBody>
          <a:bodyPr>
            <a:normAutofit/>
          </a:bodyPr>
          <a:lstStyle/>
          <a:p>
            <a:endParaRPr lang="en-GB" dirty="0"/>
          </a:p>
          <a:p>
            <a:endParaRPr lang="en-GB" dirty="0"/>
          </a:p>
        </p:txBody>
      </p:sp>
      <p:pic>
        <p:nvPicPr>
          <p:cNvPr id="4" name="Picture 3">
            <a:extLst>
              <a:ext uri="{FF2B5EF4-FFF2-40B4-BE49-F238E27FC236}">
                <a16:creationId xmlns:a16="http://schemas.microsoft.com/office/drawing/2014/main" id="{030BBD07-00AB-420E-B7A7-DE1F80DD89BD}"/>
              </a:ext>
            </a:extLst>
          </p:cNvPr>
          <p:cNvPicPr>
            <a:picLocks noChangeAspect="1"/>
          </p:cNvPicPr>
          <p:nvPr/>
        </p:nvPicPr>
        <p:blipFill>
          <a:blip r:embed="rId2"/>
          <a:stretch>
            <a:fillRect/>
          </a:stretch>
        </p:blipFill>
        <p:spPr>
          <a:xfrm>
            <a:off x="0" y="1"/>
            <a:ext cx="3982563" cy="886120"/>
          </a:xfrm>
          <a:prstGeom prst="rect">
            <a:avLst/>
          </a:prstGeom>
        </p:spPr>
      </p:pic>
      <p:pic>
        <p:nvPicPr>
          <p:cNvPr id="12" name="Picture 11">
            <a:extLst>
              <a:ext uri="{FF2B5EF4-FFF2-40B4-BE49-F238E27FC236}">
                <a16:creationId xmlns:a16="http://schemas.microsoft.com/office/drawing/2014/main" id="{6D0D738F-64DE-4FEC-B660-9D877090907C}"/>
              </a:ext>
            </a:extLst>
          </p:cNvPr>
          <p:cNvPicPr>
            <a:picLocks noChangeAspect="1"/>
          </p:cNvPicPr>
          <p:nvPr/>
        </p:nvPicPr>
        <p:blipFill>
          <a:blip r:embed="rId3"/>
          <a:stretch>
            <a:fillRect/>
          </a:stretch>
        </p:blipFill>
        <p:spPr>
          <a:xfrm>
            <a:off x="116040" y="1990146"/>
            <a:ext cx="6121727" cy="4791386"/>
          </a:xfrm>
          <a:prstGeom prst="rect">
            <a:avLst/>
          </a:prstGeom>
        </p:spPr>
      </p:pic>
      <p:pic>
        <p:nvPicPr>
          <p:cNvPr id="5" name="Picture 4">
            <a:extLst>
              <a:ext uri="{FF2B5EF4-FFF2-40B4-BE49-F238E27FC236}">
                <a16:creationId xmlns:a16="http://schemas.microsoft.com/office/drawing/2014/main" id="{30A5D0EB-A552-411B-BFA4-13120EB753F0}"/>
              </a:ext>
            </a:extLst>
          </p:cNvPr>
          <p:cNvPicPr>
            <a:picLocks noChangeAspect="1"/>
          </p:cNvPicPr>
          <p:nvPr/>
        </p:nvPicPr>
        <p:blipFill>
          <a:blip r:embed="rId4"/>
          <a:stretch>
            <a:fillRect/>
          </a:stretch>
        </p:blipFill>
        <p:spPr>
          <a:xfrm>
            <a:off x="6387014" y="2026263"/>
            <a:ext cx="5351331" cy="4714918"/>
          </a:xfrm>
          <a:prstGeom prst="rect">
            <a:avLst/>
          </a:prstGeom>
        </p:spPr>
      </p:pic>
    </p:spTree>
    <p:extLst>
      <p:ext uri="{BB962C8B-B14F-4D97-AF65-F5344CB8AC3E}">
        <p14:creationId xmlns:p14="http://schemas.microsoft.com/office/powerpoint/2010/main" val="1241686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0C8EB-E10C-4490-BD8F-92FDF4E91829}"/>
              </a:ext>
            </a:extLst>
          </p:cNvPr>
          <p:cNvSpPr>
            <a:spLocks noGrp="1"/>
          </p:cNvSpPr>
          <p:nvPr>
            <p:ph type="title"/>
          </p:nvPr>
        </p:nvSpPr>
        <p:spPr>
          <a:xfrm>
            <a:off x="639785" y="866480"/>
            <a:ext cx="4113190" cy="886120"/>
          </a:xfrm>
        </p:spPr>
        <p:txBody>
          <a:bodyPr anchor="ctr">
            <a:normAutofit fontScale="90000"/>
          </a:bodyPr>
          <a:lstStyle/>
          <a:p>
            <a:r>
              <a:rPr lang="en-GB" dirty="0"/>
              <a:t>Testing Data</a:t>
            </a:r>
            <a:br>
              <a:rPr lang="en-GB" dirty="0"/>
            </a:br>
            <a:r>
              <a:rPr lang="en-GB" dirty="0"/>
              <a:t>Confusion Matrix</a:t>
            </a:r>
          </a:p>
        </p:txBody>
      </p:sp>
      <p:sp>
        <p:nvSpPr>
          <p:cNvPr id="3" name="Content Placeholder 2">
            <a:extLst>
              <a:ext uri="{FF2B5EF4-FFF2-40B4-BE49-F238E27FC236}">
                <a16:creationId xmlns:a16="http://schemas.microsoft.com/office/drawing/2014/main" id="{F672B7A2-48A3-499B-9B23-2D9DEF2A7667}"/>
              </a:ext>
            </a:extLst>
          </p:cNvPr>
          <p:cNvSpPr>
            <a:spLocks noGrp="1"/>
          </p:cNvSpPr>
          <p:nvPr>
            <p:ph idx="1"/>
          </p:nvPr>
        </p:nvSpPr>
        <p:spPr>
          <a:xfrm>
            <a:off x="677330" y="2160589"/>
            <a:ext cx="2930517" cy="3880773"/>
          </a:xfrm>
        </p:spPr>
        <p:txBody>
          <a:bodyPr>
            <a:normAutofit/>
          </a:bodyPr>
          <a:lstStyle/>
          <a:p>
            <a:endParaRPr lang="en-GB" dirty="0"/>
          </a:p>
          <a:p>
            <a:endParaRPr lang="en-GB" dirty="0"/>
          </a:p>
        </p:txBody>
      </p:sp>
      <p:pic>
        <p:nvPicPr>
          <p:cNvPr id="4" name="Picture 3">
            <a:extLst>
              <a:ext uri="{FF2B5EF4-FFF2-40B4-BE49-F238E27FC236}">
                <a16:creationId xmlns:a16="http://schemas.microsoft.com/office/drawing/2014/main" id="{030BBD07-00AB-420E-B7A7-DE1F80DD89BD}"/>
              </a:ext>
            </a:extLst>
          </p:cNvPr>
          <p:cNvPicPr>
            <a:picLocks noChangeAspect="1"/>
          </p:cNvPicPr>
          <p:nvPr/>
        </p:nvPicPr>
        <p:blipFill>
          <a:blip r:embed="rId2"/>
          <a:stretch>
            <a:fillRect/>
          </a:stretch>
        </p:blipFill>
        <p:spPr>
          <a:xfrm>
            <a:off x="0" y="1"/>
            <a:ext cx="3982563" cy="886120"/>
          </a:xfrm>
          <a:prstGeom prst="rect">
            <a:avLst/>
          </a:prstGeom>
        </p:spPr>
      </p:pic>
      <p:pic>
        <p:nvPicPr>
          <p:cNvPr id="10" name="Picture 9">
            <a:extLst>
              <a:ext uri="{FF2B5EF4-FFF2-40B4-BE49-F238E27FC236}">
                <a16:creationId xmlns:a16="http://schemas.microsoft.com/office/drawing/2014/main" id="{89E0BBFA-09D1-4F4C-BF08-E4BDC5A8AB59}"/>
              </a:ext>
            </a:extLst>
          </p:cNvPr>
          <p:cNvPicPr>
            <a:picLocks noChangeAspect="1"/>
          </p:cNvPicPr>
          <p:nvPr/>
        </p:nvPicPr>
        <p:blipFill>
          <a:blip r:embed="rId3"/>
          <a:stretch>
            <a:fillRect/>
          </a:stretch>
        </p:blipFill>
        <p:spPr>
          <a:xfrm>
            <a:off x="677330" y="1911192"/>
            <a:ext cx="7750686" cy="4946807"/>
          </a:xfrm>
          <a:prstGeom prst="rect">
            <a:avLst/>
          </a:prstGeom>
        </p:spPr>
      </p:pic>
    </p:spTree>
    <p:extLst>
      <p:ext uri="{BB962C8B-B14F-4D97-AF65-F5344CB8AC3E}">
        <p14:creationId xmlns:p14="http://schemas.microsoft.com/office/powerpoint/2010/main" val="42007993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otalTime>0</TotalTime>
  <Words>274</Words>
  <Application>Microsoft Office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Emotion Detection Analysis</vt:lpstr>
      <vt:lpstr>Abstract</vt:lpstr>
      <vt:lpstr>Project Development Process</vt:lpstr>
      <vt:lpstr>Project Roles</vt:lpstr>
      <vt:lpstr>Emotion Detection GUI Window</vt:lpstr>
      <vt:lpstr>Training Data</vt:lpstr>
      <vt:lpstr>Training</vt:lpstr>
      <vt:lpstr>Testing Data Confusion Matrix</vt:lpstr>
      <vt:lpstr>Testing Data Confusion Matrix</vt:lpstr>
      <vt:lpstr>Project Accuracy</vt:lpstr>
      <vt:lpstr>Project Accuracy</vt:lpstr>
      <vt:lpstr>Final GUI Prediction Window</vt:lpstr>
      <vt:lpstr>Old vs New tweets result analysis</vt:lpstr>
      <vt:lpstr>Code </vt:lpstr>
      <vt:lpstr>Challenges faced  in Development and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Detection Analysis</dc:title>
  <dc:creator>suresh k</dc:creator>
  <cp:lastModifiedBy>suresh k</cp:lastModifiedBy>
  <cp:revision>1</cp:revision>
  <dcterms:created xsi:type="dcterms:W3CDTF">2019-04-11T10:38:32Z</dcterms:created>
  <dcterms:modified xsi:type="dcterms:W3CDTF">2019-04-11T15:51:20Z</dcterms:modified>
</cp:coreProperties>
</file>