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322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e695b5e08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e695b5e08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4a3d9d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b4a3d9d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a3d9d2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b4a3d9d2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b4a3d9d2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b4a3d9d2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dfe9214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64dfe9214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af367f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6af367f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17d329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17d329f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17d329fd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17d329fd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64dfe921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64dfe921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64dfe921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64dfe921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64dfe9214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64dfe9214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dfe921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64dfe921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b46f7e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6b46f7e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e695b5e0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e695b5e0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e695b5e08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e695b5e08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e695b5e08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e695b5e08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CVX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inance.yahoo.com/quote/X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www.eia.gov/finance/markets/products/prices.php" TargetMode="External"/><Relationship Id="rId4" Type="http://schemas.openxmlformats.org/officeDocument/2006/relationships/hyperlink" Target="https://www.kaggl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dnav/pet/hist/LeafHandler.ashx?n=PET&amp;s=EMM_EPMR_PTE_NUS_DPG&amp;f=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4025" y="3918375"/>
            <a:ext cx="7048800" cy="6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Stock &amp; Gas Analysis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63400" y="4502450"/>
            <a:ext cx="85206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Claire, John, Nadiezhda, Monica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67500" y="4502450"/>
            <a:ext cx="8312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compare with AIC and BIC among these four model fits.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smaller the value returned from AIC and BIC, the better the model. From picture below, we will say Model 3 - Log-Linear Fit is the </a:t>
            </a:r>
            <a:r>
              <a:rPr lang="en" b="1" u="sng"/>
              <a:t>WINNER.</a:t>
            </a:r>
            <a:endParaRPr b="1" u="sng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25" y="3043625"/>
            <a:ext cx="3337125" cy="17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875" y="1152475"/>
            <a:ext cx="3050580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4820750" y="1057075"/>
            <a:ext cx="26388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0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 + Seasonal Components Decoupled</a:t>
            </a:r>
            <a:endParaRPr sz="1105" b="1" u="sng">
              <a:solidFill>
                <a:schemeClr val="dk1"/>
              </a:solidFill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7759875" y="2584450"/>
            <a:ext cx="400200" cy="262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759875" y="3356725"/>
            <a:ext cx="400200" cy="262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7759875" y="4129000"/>
            <a:ext cx="400200" cy="262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 rot="5400000">
            <a:off x="7448050" y="2223775"/>
            <a:ext cx="2137800" cy="813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8160075" y="2741900"/>
            <a:ext cx="105000" cy="1528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Trend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2"/>
          </p:nvPr>
        </p:nvSpPr>
        <p:spPr>
          <a:xfrm>
            <a:off x="240700" y="1165600"/>
            <a:ext cx="3999900" cy="33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A5ACD"/>
                </a:solidFill>
                <a:latin typeface="Calibri"/>
                <a:ea typeface="Calibri"/>
                <a:cs typeface="Calibri"/>
                <a:sym typeface="Calibri"/>
              </a:rPr>
              <a:t>Point Forecast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: Initially at T, and want to use a trend model to forecast the </a:t>
            </a:r>
            <a:r>
              <a:rPr lang="en" sz="1500" i="1">
                <a:latin typeface="Calibri"/>
                <a:ea typeface="Calibri"/>
                <a:cs typeface="Calibri"/>
                <a:sym typeface="Calibri"/>
              </a:rPr>
              <a:t>h-step-ahead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value.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We assume there is a linear trend: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At time </a:t>
            </a:r>
            <a:r>
              <a:rPr lang="en" sz="1500" i="1"/>
              <a:t>T+h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Prediction will then contain a fitted y value for each new x. Picture on the left shows the 95% confidence interval and 95% prediction interval.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975" y="127150"/>
            <a:ext cx="4527600" cy="22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78800"/>
            <a:ext cx="399990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550" y="2742300"/>
            <a:ext cx="4040025" cy="4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7431950" y="2971475"/>
            <a:ext cx="393600" cy="288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5728000" y="2971475"/>
            <a:ext cx="3936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075" y="2131375"/>
            <a:ext cx="3061148" cy="2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877" y="2701600"/>
            <a:ext cx="3459525" cy="2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Holt-Winters Filtering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Holt-Winters :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is a model of time series behavior. Forecasting always requires a model, and Holt-Winters is a way to model three aspects of the time series: a typical value (average), a slope (trend) over time, and a cyclical repeating pattern (seasonality).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The three aspects of the time series behavior—value, trend, and seasonality—are expressed as three types of exponential smoothing, so Holt-Winters is called triple exponential smoothing. The model predicts a current or future value by computing the combined effects of these three influences. The model requires several parameters: one for each smoothing (ɑ, β, γ), the length of a season, and the number of periods in a season.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4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more accurate for the forecast, we have to determine optimal parameter (alpha, beta and gamma)for Holt-Winters formula calculations.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725" y="2046575"/>
            <a:ext cx="3885249" cy="28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Holt-Winters Filtering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the forecasting to be more accurate, we set to find optimal smoothing parameters and consider seasonal Holt-Winters by using weekly price data, the forecast, which is the red line shows on the right, becomes more accurate comparing with actual data, which is the black line.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red line after 2020 is the point forecast with 95% interval.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462575" y="4624475"/>
            <a:ext cx="8464800" cy="26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929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*** consider seasonal Holt-Winters,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optimal smoothing parameters, no need to specify alpha, beta and gamma in the r formula; for non-seasonal Holt-Winters, set gamma = F; Exponential Smoothing, set gamma = F and Beta = F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13" y="544425"/>
            <a:ext cx="51911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899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975" y="2571750"/>
            <a:ext cx="862825" cy="2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7762975" y="1712050"/>
            <a:ext cx="1038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BACC6"/>
                </a:solidFill>
                <a:latin typeface="Calibri"/>
                <a:ea typeface="Calibri"/>
                <a:cs typeface="Calibri"/>
                <a:sym typeface="Calibri"/>
              </a:rPr>
              <a:t>Interval (95%)</a:t>
            </a:r>
            <a:endParaRPr sz="1000">
              <a:solidFill>
                <a:srgbClr val="4BAC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1849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 b="1">
                <a:solidFill>
                  <a:schemeClr val="lt1"/>
                </a:solidFill>
              </a:rPr>
              <a:t>Database Integration</a:t>
            </a:r>
            <a:endParaRPr sz="6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Sample Data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Sample data groups: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Stock Price data: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Stock Index: S&amp;P 500 - GSPC_Daily Stock Data 2000 - 08.2022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Oil and Gasoline Company Stocks: CVX (</a:t>
            </a:r>
            <a:r>
              <a:rPr lang="en" sz="15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Chevron Corporation</a:t>
            </a:r>
            <a:r>
              <a:rPr lang="en"/>
              <a:t>) &amp; XOM (</a:t>
            </a:r>
            <a:r>
              <a:rPr lang="en" sz="15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Exxon Mobil Corporation</a:t>
            </a:r>
            <a:r>
              <a:rPr lang="en"/>
              <a:t>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Potential data related to stock price: </a:t>
            </a:r>
            <a:endParaRPr/>
          </a:p>
          <a:p>
            <a:pPr marL="9144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financial market data: </a:t>
            </a:r>
            <a:r>
              <a:rPr lang="en" i="1"/>
              <a:t>crude oil futures</a:t>
            </a:r>
            <a:endParaRPr i="1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Gasoline Price data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Weekly U.S. Regular All Formulations Retail Gasoline Prices Dollars per Gallon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Weekly U.S. Ending Stocks of Total Gasoline Thousand Barrels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Gas Price by State/Region - TX, NY, FL, CO &amp; CA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Potential data related to gas price:</a:t>
            </a:r>
            <a:endParaRPr/>
          </a:p>
          <a:p>
            <a:pPr marL="9144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Trading data: </a:t>
            </a:r>
            <a:r>
              <a:rPr lang="en" i="1"/>
              <a:t>importing amounts</a:t>
            </a:r>
            <a:endParaRPr i="1"/>
          </a:p>
          <a:p>
            <a:pPr marL="9144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Production market data: crude oil price and production for gasoline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07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Analysis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524" y="148912"/>
            <a:ext cx="5201776" cy="48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856625" y="0"/>
            <a:ext cx="597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Agenda</a:t>
            </a:r>
            <a:endParaRPr sz="250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2856625" y="1152475"/>
            <a:ext cx="597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Project Overview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Topic</a:t>
            </a:r>
            <a:endParaRPr sz="2500">
              <a:solidFill>
                <a:schemeClr val="dk1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Data Source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Analysis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Database Integration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Machine Learning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Dashboard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l="55019" r="11604"/>
          <a:stretch/>
        </p:blipFill>
        <p:spPr>
          <a:xfrm>
            <a:off x="0" y="0"/>
            <a:ext cx="25756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- Topic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1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team was interested in analyzing stock data and discussed 3 different options: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lang="en" sz="1150">
                <a:solidFill>
                  <a:srgbClr val="1D1C1D"/>
                </a:solidFill>
              </a:rPr>
              <a:t> </a:t>
            </a:r>
            <a:r>
              <a:rPr lang="en" sz="11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best time to sell or buy stock</a:t>
            </a:r>
            <a:endParaRPr sz="11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Compare S&amp;P 500 vs. a large company (Meta, Amazon, Google, Salesforce)</a:t>
            </a:r>
            <a:endParaRPr sz="11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See if there is a correlation between stock and gas prices</a:t>
            </a:r>
            <a:endParaRPr sz="11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Ultimately, with gas prices reaching an all time high earlier in the year, we thought it would be interest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ing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see if there was any correlation between stock and gas prices. In addition to understanding if there is a correlation, we also want to use the data to answer the following questions: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has the stock market, specifically S&amp;P 500, changed in the last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 5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years?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What drives gas prices (location, world events, politics)?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we predict gas or stock price behavior?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- Data Source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7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We will be combining S&amp;P 500 index data from Yahoo with weekly gas price data from Kaggle and EIA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S&amp;P 500 Index (Yahoo Finance)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https://finance.yahoo.com/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Weekly Gas Prices (Kaggle &amp; EIA)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https://www.kaggle.com/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https://www.eia.gov/finance/markets/products/prices.php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Timeframe: X-2021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6">
            <a:alphaModFix/>
          </a:blip>
          <a:srcRect r="54640"/>
          <a:stretch/>
        </p:blipFill>
        <p:spPr>
          <a:xfrm>
            <a:off x="6394350" y="0"/>
            <a:ext cx="2749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849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 b="1">
                <a:solidFill>
                  <a:schemeClr val="lt1"/>
                </a:solidFill>
              </a:rPr>
              <a:t>Analysis</a:t>
            </a:r>
            <a:endParaRPr sz="6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and Forecasting in R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74500" cy="4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/>
              <a:t>Determine the modeling trends before starting predicting. Trend evolves in a perfectly predictable way</a:t>
            </a:r>
            <a:endParaRPr sz="1800" b="1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/>
              <a:t>Convert Data to Time Series Format</a:t>
            </a:r>
            <a:endParaRPr sz="1800" b="1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/>
              <a:t>Test By Using Four Modeling Trends</a:t>
            </a:r>
            <a:endParaRPr sz="1800" b="1"/>
          </a:p>
          <a:p>
            <a:pPr marL="457200" lvl="0" indent="-30481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12"/>
              <a:t>Linear fit</a:t>
            </a:r>
            <a:endParaRPr sz="1412"/>
          </a:p>
          <a:p>
            <a:pPr marL="457200" lvl="0" indent="-30481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12"/>
              <a:t>Quadratic fit</a:t>
            </a:r>
            <a:endParaRPr sz="1412"/>
          </a:p>
          <a:p>
            <a:pPr marL="457200" lvl="0" indent="-30481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12"/>
              <a:t>Log linear fit</a:t>
            </a:r>
            <a:endParaRPr sz="1412"/>
          </a:p>
          <a:p>
            <a:pPr marL="457200" lvl="0" indent="-30481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12"/>
              <a:t>Exponential fit</a:t>
            </a:r>
            <a:endParaRPr sz="1412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/>
              <a:t>Determine the best fit model by AIC (</a:t>
            </a:r>
            <a:r>
              <a:rPr lang="en" sz="1800" b="1" i="1">
                <a:solidFill>
                  <a:srgbClr val="021B34"/>
                </a:solidFill>
                <a:highlight>
                  <a:srgbClr val="FFFFFF"/>
                </a:highlight>
              </a:rPr>
              <a:t>Akaike’s Information Criteria</a:t>
            </a:r>
            <a:r>
              <a:rPr lang="en" sz="1800" b="1"/>
              <a:t>) &amp; BIC (</a:t>
            </a:r>
            <a:r>
              <a:rPr lang="en" sz="1800" b="1" i="1">
                <a:solidFill>
                  <a:srgbClr val="021B34"/>
                </a:solidFill>
                <a:highlight>
                  <a:srgbClr val="FFFFFF"/>
                </a:highlight>
              </a:rPr>
              <a:t>Bayesian information criteria</a:t>
            </a:r>
            <a:r>
              <a:rPr lang="en" sz="1800" b="1"/>
              <a:t>) </a:t>
            </a:r>
            <a:endParaRPr sz="1800" b="1"/>
          </a:p>
          <a:p>
            <a:pPr marL="457200" lvl="0" indent="-302468" algn="l" rtl="0">
              <a:spcBef>
                <a:spcPts val="0"/>
              </a:spcBef>
              <a:spcAft>
                <a:spcPts val="0"/>
              </a:spcAft>
              <a:buClr>
                <a:srgbClr val="021B34"/>
              </a:buClr>
              <a:buSzPct val="100000"/>
              <a:buChar char="●"/>
            </a:pPr>
            <a:r>
              <a:rPr lang="en" sz="1368">
                <a:solidFill>
                  <a:srgbClr val="021B34"/>
                </a:solidFill>
                <a:highlight>
                  <a:srgbClr val="FFFFFF"/>
                </a:highlight>
              </a:rPr>
              <a:t>Commonly used for model evaluation and selection;</a:t>
            </a:r>
            <a:endParaRPr sz="1368">
              <a:solidFill>
                <a:srgbClr val="021B34"/>
              </a:solidFill>
              <a:highlight>
                <a:srgbClr val="FFFFFF"/>
              </a:highlight>
            </a:endParaRPr>
          </a:p>
          <a:p>
            <a:pPr marL="457200" lvl="0" indent="-302468" algn="l" rtl="0">
              <a:spcBef>
                <a:spcPts val="0"/>
              </a:spcBef>
              <a:spcAft>
                <a:spcPts val="0"/>
              </a:spcAft>
              <a:buClr>
                <a:srgbClr val="021B34"/>
              </a:buClr>
              <a:buSzPct val="100000"/>
              <a:buChar char="●"/>
            </a:pPr>
            <a:r>
              <a:rPr lang="en" sz="1368">
                <a:solidFill>
                  <a:srgbClr val="021B34"/>
                </a:solidFill>
                <a:highlight>
                  <a:srgbClr val="FFFFFF"/>
                </a:highlight>
              </a:rPr>
              <a:t>There are always four metrics used for model selection MSE AIC BIC and Mallows CP;</a:t>
            </a:r>
            <a:endParaRPr sz="1368">
              <a:solidFill>
                <a:srgbClr val="021B34"/>
              </a:solidFill>
              <a:highlight>
                <a:srgbClr val="FFFFFF"/>
              </a:highlight>
            </a:endParaRPr>
          </a:p>
          <a:p>
            <a:pPr marL="457200" lvl="0" indent="-302468" algn="l" rtl="0">
              <a:spcBef>
                <a:spcPts val="0"/>
              </a:spcBef>
              <a:spcAft>
                <a:spcPts val="0"/>
              </a:spcAft>
              <a:buClr>
                <a:srgbClr val="021B34"/>
              </a:buClr>
              <a:buSzPct val="100000"/>
              <a:buChar char="●"/>
            </a:pPr>
            <a:r>
              <a:rPr lang="en" sz="1368">
                <a:solidFill>
                  <a:srgbClr val="021B34"/>
                </a:solidFill>
                <a:highlight>
                  <a:srgbClr val="FFFFFF"/>
                </a:highlight>
              </a:rPr>
              <a:t>The smaller the AIC/BIC value, the better the model</a:t>
            </a:r>
            <a:endParaRPr sz="1368">
              <a:solidFill>
                <a:srgbClr val="021B34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021B34"/>
              </a:buClr>
              <a:buSzPct val="100000"/>
              <a:buAutoNum type="arabicPeriod"/>
            </a:pPr>
            <a:r>
              <a:rPr lang="en" sz="1800" b="1">
                <a:solidFill>
                  <a:srgbClr val="292929"/>
                </a:solidFill>
                <a:highlight>
                  <a:srgbClr val="FFFFFF"/>
                </a:highlight>
              </a:rPr>
              <a:t>Holt-Winters forecasting is a way to model and predict the behavior of a sequence of values over time—a time series. Holt-Winters is one of the most popular forecasting techniques for time series</a:t>
            </a:r>
            <a:endParaRPr sz="1800" b="1">
              <a:solidFill>
                <a:srgbClr val="021B3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021B3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021B34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solidFill>
                <a:srgbClr val="021B3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U.S. Regular All Formulations Retail Gasoline Prices Dollars per Gallon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Source: 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U.S. Energy Information Administration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Date: </a:t>
            </a:r>
            <a:r>
              <a:rPr lang="en"/>
              <a:t>01/2000 - 04/2022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8520601" cy="17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Models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Fit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Quadratic Fit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4075"/>
            <a:ext cx="4013556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84" y="2155100"/>
            <a:ext cx="3581500" cy="271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1540550"/>
            <a:ext cx="4260325" cy="7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2777" y="2348300"/>
            <a:ext cx="3417525" cy="26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Fitting Models - cont.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Log-Linear Fit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2"/>
          </p:nvPr>
        </p:nvSpPr>
        <p:spPr>
          <a:xfrm>
            <a:off x="4311600" y="10737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Exponential Fit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25" y="1475925"/>
            <a:ext cx="3761775" cy="8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26" y="2282725"/>
            <a:ext cx="3358624" cy="26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8000" y="1384100"/>
            <a:ext cx="4224351" cy="16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8000" y="3037475"/>
            <a:ext cx="4224350" cy="20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Microsoft Office PowerPoint</Application>
  <PresentationFormat>On-screen Show (16:9)</PresentationFormat>
  <Paragraphs>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Simple Light</vt:lpstr>
      <vt:lpstr>Stock &amp; Gas Analysis</vt:lpstr>
      <vt:lpstr>Agenda</vt:lpstr>
      <vt:lpstr>Project Overview - Topic</vt:lpstr>
      <vt:lpstr>Project Overview - Data Source</vt:lpstr>
      <vt:lpstr>Analysis</vt:lpstr>
      <vt:lpstr>Prediction and Forecasting in R</vt:lpstr>
      <vt:lpstr>Data for Prediction </vt:lpstr>
      <vt:lpstr>Fitting Models</vt:lpstr>
      <vt:lpstr>Fitting Models - cont. </vt:lpstr>
      <vt:lpstr>Model Selection</vt:lpstr>
      <vt:lpstr>Forecasting Trend</vt:lpstr>
      <vt:lpstr>Holt-Winters Filtering</vt:lpstr>
      <vt:lpstr>Holt-Winters Filtering </vt:lpstr>
      <vt:lpstr>Database Integration</vt:lpstr>
      <vt:lpstr>Draft Sample Data</vt:lpstr>
      <vt:lpstr>Data Integration</vt:lpstr>
      <vt:lpstr>R Analysis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&amp; Gas Analysis</dc:title>
  <cp:lastModifiedBy>Claire Deng</cp:lastModifiedBy>
  <cp:revision>1</cp:revision>
  <dcterms:modified xsi:type="dcterms:W3CDTF">2022-09-05T20:36:22Z</dcterms:modified>
</cp:coreProperties>
</file>