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797675" cy="9928225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sSKQFTevxeapdslsk1AJb5aZ6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6C90A0-9FEA-4875-A1AC-B87E9E11CA50}">
  <a:tblStyle styleId="{5A6C90A0-9FEA-4875-A1AC-B87E9E11C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f906b472_2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7f906b472_2_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7f906b472_2_0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263329eed_2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263329eed_2_0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263329eed_2_0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63329eed_2_1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63329eed_2_13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e263329eed_2_13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63329eed_2_3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63329eed_2_35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263329eed_2_35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7f906b472_2_52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7f906b472_2_525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7f906b472_2_525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63329eed_1_7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263329eed_1_7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e263329eed_1_7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7f906b472_2_53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7f906b472_2_53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b7f906b472_2_534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63329eed_2_4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63329eed_2_44:notes"/>
          <p:cNvSpPr txBox="1"/>
          <p:nvPr>
            <p:ph idx="1" type="body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263329eed_2_44:notes"/>
          <p:cNvSpPr txBox="1"/>
          <p:nvPr>
            <p:ph idx="12" type="sldNum"/>
          </p:nvPr>
        </p:nvSpPr>
        <p:spPr>
          <a:xfrm>
            <a:off x="3850443" y="9430091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7f906b472_2_43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b7f906b472_2_43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b7f906b472_2_4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b7f906b472_2_4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b7f906b472_2_43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b7f906b472_2_43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b7f906b472_2_43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b7f906b472_2_49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b7f906b472_2_49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b7f906b472_2_49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b7f906b472_2_49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b7f906b472_2_49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b7f906b472_2_49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f906b472_2_5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7f906b472_2_5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gb7f906b472_2_5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gb7f906b472_2_50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b7f906b472_2_50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b7f906b472_2_5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b7f906b472_2_43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b7f906b472_2_4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b7f906b472_2_4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b7f906b472_2_43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b7f906b472_2_4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b7f906b472_2_44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b7f906b472_2_44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b7f906b472_2_4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b7f906b472_2_4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b7f906b472_2_44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b7f906b472_2_44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b7f906b472_2_4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7f906b472_2_45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b7f906b472_2_4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b7f906b472_2_4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b7f906b472_2_4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b7f906b472_2_45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b7f906b472_2_45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b7f906b472_2_45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b7f906b472_2_4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7f906b472_2_46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b7f906b472_2_46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b7f906b472_2_4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b7f906b472_2_4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b7f906b472_2_46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b7f906b472_2_46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7f906b472_2_46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b7f906b472_2_46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b7f906b472_2_4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b7f906b472_2_4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b7f906b472_2_46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b7f906b472_2_46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b7f906b472_2_4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b7f906b472_2_4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b7f906b472_2_4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b7f906b472_2_4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b7f906b472_2_47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b7f906b472_2_4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f906b472_2_48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b7f906b472_2_48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b7f906b472_2_4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b7f906b472_2_4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b7f906b472_2_48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b7f906b472_2_48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b7f906b472_2_48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b7f906b472_2_48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f906b472_2_49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b7f906b472_2_49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7f906b472_2_4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b7f906b472_2_4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b7f906b472_2_4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www.amitavadas.com/Code-Mixing.html" TargetMode="External"/><Relationship Id="rId10" Type="http://schemas.openxmlformats.org/officeDocument/2006/relationships/hyperlink" Target="https://machinelearningmastery.com/best-practices-document-classification-deep-learning/" TargetMode="External"/><Relationship Id="rId12" Type="http://schemas.openxmlformats.org/officeDocument/2006/relationships/hyperlink" Target="https://machinelearningmastery.com/tutorial-first-neural-network-python-keras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ahmoudWahdan/dialog-nlu" TargetMode="External"/><Relationship Id="rId4" Type="http://schemas.openxmlformats.org/officeDocument/2006/relationships/hyperlink" Target="https://chsasank.com/spoken-language-understanding.html" TargetMode="External"/><Relationship Id="rId9" Type="http://schemas.openxmlformats.org/officeDocument/2006/relationships/hyperlink" Target="https://github.com/ai-ml-rnd-experiments/COMTIC/tree/main/CoMTIC" TargetMode="External"/><Relationship Id="rId5" Type="http://schemas.openxmlformats.org/officeDocument/2006/relationships/hyperlink" Target="https://www.kaggle.com/siddhadev/ms-cntk-atis" TargetMode="External"/><Relationship Id="rId6" Type="http://schemas.openxmlformats.org/officeDocument/2006/relationships/hyperlink" Target="http://nlpprogress.com/english/intent_detection_slot_filling.html" TargetMode="External"/><Relationship Id="rId7" Type="http://schemas.openxmlformats.org/officeDocument/2006/relationships/hyperlink" Target="https://github.com/clab/fast_align#input-format" TargetMode="External"/><Relationship Id="rId8" Type="http://schemas.openxmlformats.org/officeDocument/2006/relationships/hyperlink" Target="https://www.aclweb.org/anthology/P18-114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-IN" sz="2000">
                <a:solidFill>
                  <a:srgbClr val="7F7F7F"/>
                </a:solidFill>
              </a:rPr>
              <a:t>Code-Mixed Language Model and Multi-Intent System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840615" y="807330"/>
            <a:ext cx="99594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</a:t>
            </a:r>
            <a:r>
              <a:rPr lang="en-IN" sz="1200">
                <a:solidFill>
                  <a:schemeClr val="lt1"/>
                </a:solidFill>
              </a:rPr>
              <a:t>VI106RV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lang="en-IN" sz="1200">
                <a:solidFill>
                  <a:schemeClr val="lt1"/>
                </a:solidFill>
              </a:rPr>
              <a:t>RV College Of Engineering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36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936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9366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Understanding REST(Representational State Transfer) and micro service concepts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0E4094"/>
                </a:solidFill>
              </a:rPr>
              <a:t> </a:t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Understanding the Multi-intent system. 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Understanding basic Deep Learning architecture. 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Started working on dataset preparation.</a:t>
            </a:r>
            <a:endParaRPr b="1" sz="1200">
              <a:solidFill>
                <a:srgbClr val="0E4094"/>
              </a:solidFill>
            </a:endParaRPr>
          </a:p>
          <a:p>
            <a:pPr indent="0" lvl="1" marL="936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Creating complete ATIS dataset annotation</a:t>
            </a:r>
            <a:endParaRPr b="1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Creating Continue exploration of Deep Learning architecture in Multi intent systems</a:t>
            </a:r>
            <a:r>
              <a:rPr b="1" lang="en-IN">
                <a:solidFill>
                  <a:srgbClr val="0E4094"/>
                </a:solidFill>
              </a:rPr>
              <a:t>.</a:t>
            </a:r>
            <a:endParaRPr b="1">
              <a:solidFill>
                <a:srgbClr val="0E4094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65775" y="2110200"/>
            <a:ext cx="3600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139991" y="4205097"/>
            <a:ext cx="5867700" cy="17985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●"/>
            </a:pPr>
            <a:r>
              <a:rPr b="1" lang="en-IN" sz="1200">
                <a:solidFill>
                  <a:srgbClr val="0E4094"/>
                </a:solidFill>
              </a:rPr>
              <a:t>Literature survey of existing models and datasets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Sampled some code mixed </a:t>
            </a:r>
            <a:r>
              <a:rPr b="1" lang="en-IN" sz="1200">
                <a:solidFill>
                  <a:srgbClr val="0E4094"/>
                </a:solidFill>
              </a:rPr>
              <a:t>data points</a:t>
            </a:r>
            <a:r>
              <a:rPr b="1" lang="en-IN" sz="1200">
                <a:solidFill>
                  <a:srgbClr val="0E4094"/>
                </a:solidFill>
              </a:rPr>
              <a:t>.</a:t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Started working on a system that allows for working parallely.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Worked on basic Deep Learning architecture</a:t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140002" y="4277050"/>
            <a:ext cx="46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b="1" sz="1800">
              <a:solidFill>
                <a:srgbClr val="0E4094"/>
              </a:solidFill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Lack of previous work in code mixed Multi intent models</a:t>
            </a:r>
            <a:endParaRPr b="1" sz="1200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Lack of tools which allow</a:t>
            </a:r>
            <a:r>
              <a:rPr b="1" lang="en-IN" sz="1200">
                <a:solidFill>
                  <a:srgbClr val="FF0000"/>
                </a:solidFill>
              </a:rPr>
              <a:t> </a:t>
            </a:r>
            <a:r>
              <a:rPr b="1" lang="en-IN" sz="1200">
                <a:solidFill>
                  <a:srgbClr val="0E4094"/>
                </a:solidFill>
              </a:rPr>
              <a:t>people to make datasets parallely</a:t>
            </a:r>
            <a:endParaRPr b="1" sz="12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Char char="●"/>
            </a:pPr>
            <a:r>
              <a:rPr b="1" lang="en-IN" sz="1200">
                <a:solidFill>
                  <a:srgbClr val="0E4094"/>
                </a:solidFill>
              </a:rPr>
              <a:t>Automation of dataset creation is infeasible </a:t>
            </a:r>
            <a:endParaRPr b="1" sz="1200">
              <a:solidFill>
                <a:srgbClr val="0E4094"/>
              </a:solidFill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140002" y="2116300"/>
            <a:ext cx="36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</a:t>
            </a: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faced</a:t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IN" sz="1800">
                <a:solidFill>
                  <a:schemeClr val="dk1"/>
                </a:solidFill>
              </a:rPr>
              <a:t>28-06-21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f906b472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7f906b472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7f906b472_2_0"/>
          <p:cNvSpPr/>
          <p:nvPr/>
        </p:nvSpPr>
        <p:spPr>
          <a:xfrm>
            <a:off x="223264" y="3002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b7f906b472_2_0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KPIs achieved till now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21" name="Google Shape;121;gb7f906b472_2_0"/>
          <p:cNvSpPr txBox="1"/>
          <p:nvPr/>
        </p:nvSpPr>
        <p:spPr>
          <a:xfrm>
            <a:off x="885400" y="1748850"/>
            <a:ext cx="10468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Understanding the Multi-intent system</a:t>
            </a:r>
            <a:endParaRPr sz="1800">
              <a:solidFill>
                <a:srgbClr val="0E4094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○"/>
            </a:pPr>
            <a:r>
              <a:rPr lang="en-IN" sz="1800">
                <a:solidFill>
                  <a:srgbClr val="0E4094"/>
                </a:solidFill>
              </a:rPr>
              <a:t>Worked with state of the art models, understanding dataset creations</a:t>
            </a:r>
            <a:endParaRPr sz="1800">
              <a:solidFill>
                <a:srgbClr val="0E4094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○"/>
            </a:pPr>
            <a:r>
              <a:rPr lang="en-IN" sz="1800">
                <a:solidFill>
                  <a:srgbClr val="0E4094"/>
                </a:solidFill>
              </a:rPr>
              <a:t>Attempted working with automated language parsers</a:t>
            </a:r>
            <a:endParaRPr sz="1800">
              <a:solidFill>
                <a:srgbClr val="0E4094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Understanding basic Deep Learning Architecture</a:t>
            </a:r>
            <a:endParaRPr sz="1800">
              <a:solidFill>
                <a:srgbClr val="0E4094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○"/>
            </a:pPr>
            <a:r>
              <a:rPr lang="en-IN" sz="1800">
                <a:solidFill>
                  <a:srgbClr val="0E4094"/>
                </a:solidFill>
              </a:rPr>
              <a:t>Started survey of deep learning methodologies.</a:t>
            </a:r>
            <a:endParaRPr sz="1800">
              <a:solidFill>
                <a:srgbClr val="0E4094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○"/>
            </a:pPr>
            <a:r>
              <a:rPr lang="en-IN" sz="1800">
                <a:solidFill>
                  <a:srgbClr val="0E4094"/>
                </a:solidFill>
              </a:rPr>
              <a:t>Worked with basic DL architecture, such as RNNs</a:t>
            </a:r>
            <a:endParaRPr sz="1800">
              <a:solidFill>
                <a:srgbClr val="0E4094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Understanding REST (Representational State Transfer) and micro-service concepts </a:t>
            </a:r>
            <a:endParaRPr sz="1800">
              <a:solidFill>
                <a:srgbClr val="0E4094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Started working on dataset preparation</a:t>
            </a:r>
            <a:endParaRPr sz="1800">
              <a:solidFill>
                <a:srgbClr val="0E4094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○"/>
            </a:pPr>
            <a:r>
              <a:rPr lang="en-IN" sz="1800">
                <a:solidFill>
                  <a:srgbClr val="0E4094"/>
                </a:solidFill>
              </a:rPr>
              <a:t>Creating a tool to enable creation of dataset remotely</a:t>
            </a:r>
            <a:endParaRPr sz="1800">
              <a:solidFill>
                <a:srgbClr val="0E40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63329eed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263329eed_2_0"/>
          <p:cNvSpPr/>
          <p:nvPr/>
        </p:nvSpPr>
        <p:spPr>
          <a:xfrm>
            <a:off x="246114" y="295504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263329eed_2_0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Literature Survey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30" name="Google Shape;130;ge263329eed_2_0"/>
          <p:cNvSpPr txBox="1"/>
          <p:nvPr/>
        </p:nvSpPr>
        <p:spPr>
          <a:xfrm>
            <a:off x="807688" y="1479450"/>
            <a:ext cx="1041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sp>
        <p:nvSpPr>
          <p:cNvPr id="131" name="Google Shape;131;ge263329eed_2_0"/>
          <p:cNvSpPr txBox="1"/>
          <p:nvPr/>
        </p:nvSpPr>
        <p:spPr>
          <a:xfrm>
            <a:off x="2669925" y="6466925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e263329eed_2_0"/>
          <p:cNvSpPr txBox="1"/>
          <p:nvPr/>
        </p:nvSpPr>
        <p:spPr>
          <a:xfrm>
            <a:off x="2792400" y="619750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e263329eed_2_0"/>
          <p:cNvSpPr txBox="1"/>
          <p:nvPr/>
        </p:nvSpPr>
        <p:spPr>
          <a:xfrm>
            <a:off x="2153263" y="6097625"/>
            <a:ext cx="104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graphicFrame>
        <p:nvGraphicFramePr>
          <p:cNvPr id="134" name="Google Shape;134;ge263329eed_2_0"/>
          <p:cNvGraphicFramePr/>
          <p:nvPr/>
        </p:nvGraphicFramePr>
        <p:xfrm>
          <a:off x="1104775" y="1479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{5A6C90A0-9FEA-4875-A1AC-B87E9E11CA50}</a:tableStyleId>
              </a:tblPr>
              <a:tblGrid>
                <a:gridCol w="652550"/>
                <a:gridCol w="1574400"/>
                <a:gridCol w="1720275"/>
                <a:gridCol w="1461325"/>
                <a:gridCol w="3746975"/>
              </a:tblGrid>
              <a:tr h="52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Sl. No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Title of the 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Author(s)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</a:rPr>
                        <a:t>Journal/Conference,  Year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Key Findings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3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Unraveling the English-Bengali code-mixing phenomenon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Chanda, A., Das, D., &amp; Mazumdar, C.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Proceedings of the Second Workshop on Computational Approaches to Code Switching, 2016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FIRE 2013 corpus and Facebook chat corpus for English-Bengali text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Also used predictor-corrector method to tag words as English/ Bengali.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IBk had 91.65% on FIRE and 90.54% on Facebook chat.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71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Intent Classification from Code Mixed Input for Virtual Assistants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S. Mukherjee, A. Nediyanchath, A. Singh, V. Prasan, D. V. Gogoi and S. P. S. Parmar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IEEE 15th International Conference on Semantic Computing (ICSC), 2021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Used Indicative Intent Feature Network (IIFN)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Novel approach Domain Specific Feature Network (DSFN), which takes domain information from a sentence to predict intent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Accuracy of 96.6% on their dataset Code-Mixed Text for Intent Classification (CoMTIC)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The ATIS spoken language systems pilot corpus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/>
                        <a:t>Charles T. Hemphill, John J. Godfrey, George R. Doddington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/>
                        <a:t>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Proceedings of the workshop on Speech and Natural Language, 1990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Creation of the ATIS (Air Travel Information System) dataset. It was gathered by using the OAG (Official Airline Guide)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63329eed_2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263329eed_2_13"/>
          <p:cNvSpPr/>
          <p:nvPr/>
        </p:nvSpPr>
        <p:spPr>
          <a:xfrm>
            <a:off x="251689" y="330704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263329eed_2_13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Literature Survey (contd.)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43" name="Google Shape;143;ge263329eed_2_13"/>
          <p:cNvSpPr txBox="1"/>
          <p:nvPr/>
        </p:nvSpPr>
        <p:spPr>
          <a:xfrm>
            <a:off x="807688" y="1479450"/>
            <a:ext cx="1041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sp>
        <p:nvSpPr>
          <p:cNvPr id="144" name="Google Shape;144;ge263329eed_2_13"/>
          <p:cNvSpPr txBox="1"/>
          <p:nvPr/>
        </p:nvSpPr>
        <p:spPr>
          <a:xfrm>
            <a:off x="2669925" y="6466925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ge263329eed_2_13"/>
          <p:cNvSpPr txBox="1"/>
          <p:nvPr/>
        </p:nvSpPr>
        <p:spPr>
          <a:xfrm>
            <a:off x="2792400" y="619750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ge263329eed_2_13"/>
          <p:cNvSpPr txBox="1"/>
          <p:nvPr/>
        </p:nvSpPr>
        <p:spPr>
          <a:xfrm>
            <a:off x="2153263" y="6097625"/>
            <a:ext cx="104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graphicFrame>
        <p:nvGraphicFramePr>
          <p:cNvPr id="147" name="Google Shape;147;ge263329eed_2_13"/>
          <p:cNvGraphicFramePr/>
          <p:nvPr/>
        </p:nvGraphicFramePr>
        <p:xfrm>
          <a:off x="1250725" y="15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{5A6C90A0-9FEA-4875-A1AC-B87E9E11CA50}</a:tableStyleId>
              </a:tblPr>
              <a:tblGrid>
                <a:gridCol w="680000"/>
                <a:gridCol w="1595675"/>
                <a:gridCol w="1757925"/>
                <a:gridCol w="1639200"/>
                <a:gridCol w="36831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Sl. No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Title of the 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Author(s)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</a:rPr>
                        <a:t>Journal/Conference,  Year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/>
                        <a:t>Key Findings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47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Intent Classification from Code Mixed Input for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Virtual Assistants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Siddhartha Mukherjee , Anish Nediyanchath , et al.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IEEE 15th International Conference on Semantic Computing (ICSC), 2021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Code-Mixed Text for Intent Classification (CoMTIC) with 10 intents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Character based network to detect intent from CoM inp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Second Part learns domain specific feautures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Language Modeling for Code-Mixing: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The Role of Linguistic Theory based Synthetic Data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Adithya Pratapa, Gayatri Bhat, Monojit Choudhury, Sunayana Sitaram,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Sandipan Dandapat, Kalika Bali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Proceedings of the 56th Annual Meeting of the Association for Computational Linguistics (Long Papers), p 1543–1553, 2018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Data is generated based on the Equivalence constraint theory, which helps determine switch points.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Randomly generated CoM data, does not help in decreasing the perplexity of the LM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BERT for Joint Intent Classification and Slot Filling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Qian Chen∗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, Zhu Zhuo, Wen Wang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 Computing Research Repository (CoRR), 2019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Multi-layer bidirectional Transformer encoder based on the original Transformer model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IN" sz="1100"/>
                        <a:t>ATIS dataset used to train it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263329eed_2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263329eed_2_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e263329eed_2_35"/>
          <p:cNvSpPr/>
          <p:nvPr/>
        </p:nvSpPr>
        <p:spPr>
          <a:xfrm>
            <a:off x="223264" y="3002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263329eed_2_35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Any Challenges/ Issues faced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57" name="Google Shape;157;ge263329eed_2_35"/>
          <p:cNvSpPr txBox="1"/>
          <p:nvPr/>
        </p:nvSpPr>
        <p:spPr>
          <a:xfrm>
            <a:off x="885400" y="1748850"/>
            <a:ext cx="10401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●"/>
            </a:pPr>
            <a:r>
              <a:rPr lang="en-IN" sz="2000">
                <a:solidFill>
                  <a:srgbClr val="0E4094"/>
                </a:solidFill>
              </a:rPr>
              <a:t>Lack of previous work in Code mixed Multi-intent models</a:t>
            </a:r>
            <a:endParaRPr sz="20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40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●"/>
            </a:pPr>
            <a:r>
              <a:rPr lang="en-IN" sz="2000">
                <a:solidFill>
                  <a:srgbClr val="0E4094"/>
                </a:solidFill>
              </a:rPr>
              <a:t>Lack of a tool which allows people to make datasets parallely</a:t>
            </a:r>
            <a:endParaRPr sz="20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409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○"/>
            </a:pPr>
            <a:r>
              <a:rPr lang="en-IN" sz="2000">
                <a:solidFill>
                  <a:srgbClr val="0E4094"/>
                </a:solidFill>
              </a:rPr>
              <a:t>Explored various methods for dataset preparation and concluded that the tool would have to be created. </a:t>
            </a:r>
            <a:endParaRPr sz="2000">
              <a:solidFill>
                <a:srgbClr val="0E40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E4094"/>
                </a:solidFill>
              </a:rPr>
              <a:t>	</a:t>
            </a:r>
            <a:endParaRPr sz="2000">
              <a:solidFill>
                <a:srgbClr val="0E40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●"/>
            </a:pPr>
            <a:r>
              <a:rPr lang="en-IN" sz="2000">
                <a:solidFill>
                  <a:srgbClr val="0E4094"/>
                </a:solidFill>
              </a:rPr>
              <a:t>Automation of dataset creation is infeasible </a:t>
            </a:r>
            <a:endParaRPr sz="20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E409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○"/>
            </a:pPr>
            <a:r>
              <a:rPr lang="en-IN" sz="2000">
                <a:solidFill>
                  <a:srgbClr val="0E4094"/>
                </a:solidFill>
              </a:rPr>
              <a:t>Attempted to replicate a paper’s solution to automate code mixed data preparation which was found to be infeasible due to difficult challenges in slot filling.</a:t>
            </a:r>
            <a:endParaRPr sz="2000">
              <a:solidFill>
                <a:srgbClr val="0E40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40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f906b472_2_5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b7f906b472_2_5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7f906b472_2_525"/>
          <p:cNvSpPr/>
          <p:nvPr/>
        </p:nvSpPr>
        <p:spPr>
          <a:xfrm>
            <a:off x="223264" y="3002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7f906b472_2_525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Next Steps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67" name="Google Shape;167;gb7f906b472_2_525"/>
          <p:cNvSpPr txBox="1"/>
          <p:nvPr/>
        </p:nvSpPr>
        <p:spPr>
          <a:xfrm>
            <a:off x="885400" y="1748850"/>
            <a:ext cx="1051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Lato"/>
              <a:buChar char="●"/>
            </a:pPr>
            <a:r>
              <a:rPr lang="en-IN" sz="2000">
                <a:solidFill>
                  <a:srgbClr val="0E4094"/>
                </a:solidFill>
              </a:rPr>
              <a:t>Finish making the tool needed for data annotation.</a:t>
            </a:r>
            <a:endParaRPr sz="2000">
              <a:solidFill>
                <a:srgbClr val="0E409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5893"/>
              </a:buClr>
              <a:buSzPts val="2200"/>
              <a:buFont typeface="Lato"/>
              <a:buChar char="●"/>
            </a:pPr>
            <a:r>
              <a:rPr lang="en-IN" sz="2000">
                <a:solidFill>
                  <a:srgbClr val="0E4094"/>
                </a:solidFill>
              </a:rPr>
              <a:t>Start creation of the Hindi-English CodeMixed data corpus based on the ATIS  dataset with correct slots and intent annotations, using the tool made.</a:t>
            </a:r>
            <a:endParaRPr sz="2000">
              <a:solidFill>
                <a:srgbClr val="0E40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Char char="●"/>
            </a:pPr>
            <a:r>
              <a:rPr lang="en-IN" sz="2000">
                <a:solidFill>
                  <a:srgbClr val="0E4094"/>
                </a:solidFill>
              </a:rPr>
              <a:t>Continue learning the current deep learning architectures.</a:t>
            </a:r>
            <a:endParaRPr sz="2000">
              <a:solidFill>
                <a:srgbClr val="0E4094"/>
              </a:solidFill>
            </a:endParaRPr>
          </a:p>
        </p:txBody>
      </p:sp>
      <p:sp>
        <p:nvSpPr>
          <p:cNvPr id="168" name="Google Shape;168;gb7f906b472_2_525"/>
          <p:cNvSpPr txBox="1"/>
          <p:nvPr/>
        </p:nvSpPr>
        <p:spPr>
          <a:xfrm>
            <a:off x="624225" y="916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gb7f906b472_2_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700" y="3226350"/>
            <a:ext cx="7576349" cy="31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63329eed_1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263329eed_1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e263329eed_1_7"/>
          <p:cNvSpPr/>
          <p:nvPr/>
        </p:nvSpPr>
        <p:spPr>
          <a:xfrm>
            <a:off x="223264" y="3002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263329eed_1_7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Next Steps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79" name="Google Shape;179;ge263329eed_1_7"/>
          <p:cNvSpPr txBox="1"/>
          <p:nvPr/>
        </p:nvSpPr>
        <p:spPr>
          <a:xfrm>
            <a:off x="624225" y="916500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ge263329eed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72" y="1382000"/>
            <a:ext cx="8299354" cy="46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263329eed_1_7"/>
          <p:cNvSpPr txBox="1"/>
          <p:nvPr/>
        </p:nvSpPr>
        <p:spPr>
          <a:xfrm>
            <a:off x="1343988" y="6050350"/>
            <a:ext cx="104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E4094"/>
                </a:solidFill>
              </a:rPr>
              <a:t>The tool that is being made in order to annotate the data remotely and parallely</a:t>
            </a:r>
            <a:endParaRPr b="1" sz="1200">
              <a:solidFill>
                <a:srgbClr val="0E40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7f906b472_2_5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7f906b472_2_534"/>
          <p:cNvSpPr/>
          <p:nvPr/>
        </p:nvSpPr>
        <p:spPr>
          <a:xfrm>
            <a:off x="223264" y="3764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7f906b472_2_534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Key Achievements/Outcomes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190" name="Google Shape;190;gb7f906b472_2_534"/>
          <p:cNvSpPr txBox="1"/>
          <p:nvPr/>
        </p:nvSpPr>
        <p:spPr>
          <a:xfrm>
            <a:off x="807688" y="1479450"/>
            <a:ext cx="1041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ATIS code mixed dataset annotation begun. </a:t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Initiated tool development for annotation of dataset.</a:t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Familiarised</a:t>
            </a:r>
            <a:r>
              <a:rPr lang="en-IN" sz="1800">
                <a:solidFill>
                  <a:srgbClr val="0E4094"/>
                </a:solidFill>
              </a:rPr>
              <a:t>  with basics of Neural Networks, RNN, Language Processing</a:t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Comprehensive Literature Survey on Existing Code Mixed Datasets </a:t>
            </a:r>
            <a:endParaRPr sz="1800">
              <a:solidFill>
                <a:srgbClr val="0E40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Char char="●"/>
            </a:pPr>
            <a:r>
              <a:rPr lang="en-IN" sz="1800">
                <a:solidFill>
                  <a:srgbClr val="0E4094"/>
                </a:solidFill>
              </a:rPr>
              <a:t>Explored the </a:t>
            </a:r>
            <a:r>
              <a:rPr lang="en-IN" sz="1800">
                <a:solidFill>
                  <a:srgbClr val="0E4094"/>
                </a:solidFill>
              </a:rPr>
              <a:t>possibility</a:t>
            </a:r>
            <a:r>
              <a:rPr lang="en-IN" sz="1800">
                <a:solidFill>
                  <a:srgbClr val="0E4094"/>
                </a:solidFill>
              </a:rPr>
              <a:t> of </a:t>
            </a:r>
            <a:r>
              <a:rPr lang="en-IN" sz="1800">
                <a:solidFill>
                  <a:srgbClr val="0E4094"/>
                </a:solidFill>
              </a:rPr>
              <a:t>automated</a:t>
            </a:r>
            <a:r>
              <a:rPr lang="en-IN" sz="1800">
                <a:solidFill>
                  <a:srgbClr val="0E4094"/>
                </a:solidFill>
              </a:rPr>
              <a:t> </a:t>
            </a:r>
            <a:r>
              <a:rPr lang="en-IN" sz="1800">
                <a:solidFill>
                  <a:srgbClr val="0E4094"/>
                </a:solidFill>
              </a:rPr>
              <a:t>dataset</a:t>
            </a:r>
            <a:r>
              <a:rPr lang="en-IN" sz="1800">
                <a:solidFill>
                  <a:srgbClr val="0E4094"/>
                </a:solidFill>
              </a:rPr>
              <a:t> creation</a:t>
            </a:r>
            <a:r>
              <a:rPr b="1" lang="en-IN" sz="1800">
                <a:solidFill>
                  <a:srgbClr val="0E4094"/>
                </a:solidFill>
              </a:rPr>
              <a:t> </a:t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pic>
        <p:nvPicPr>
          <p:cNvPr id="191" name="Google Shape;191;gb7f906b472_2_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50" y="3039325"/>
            <a:ext cx="7654926" cy="3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b7f906b472_2_534"/>
          <p:cNvSpPr txBox="1"/>
          <p:nvPr/>
        </p:nvSpPr>
        <p:spPr>
          <a:xfrm>
            <a:off x="2669925" y="6466925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b7f906b472_2_534"/>
          <p:cNvSpPr txBox="1"/>
          <p:nvPr/>
        </p:nvSpPr>
        <p:spPr>
          <a:xfrm>
            <a:off x="2792400" y="619750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b7f906b472_2_534"/>
          <p:cNvSpPr txBox="1"/>
          <p:nvPr/>
        </p:nvSpPr>
        <p:spPr>
          <a:xfrm>
            <a:off x="2860420" y="6176825"/>
            <a:ext cx="60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>
                <a:solidFill>
                  <a:srgbClr val="0E4094"/>
                </a:solidFill>
              </a:rPr>
              <a:t>                                    A subset of the annotated dataset.</a:t>
            </a:r>
            <a:endParaRPr b="1" sz="1200">
              <a:solidFill>
                <a:srgbClr val="0E40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63329eed_2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263329eed_2_44"/>
          <p:cNvSpPr/>
          <p:nvPr/>
        </p:nvSpPr>
        <p:spPr>
          <a:xfrm>
            <a:off x="223264" y="376429"/>
            <a:ext cx="11688600" cy="62670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https://microservices.io/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https://en.wikipedia.org/wiki/Code-mixing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https://paperswithcode.com/paper/joint-multiple-intent-detection-and-slot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English Dataset and basic system: https://github.com/sz128/slot_filling_and_intent_detection_of_SLU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https://www.kdnuggets.com/2020/02/intent-recognition-bert-keras-tensorflow.html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https://arxiv.org/abs/1902.10909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 https://paperswithcode.com/paper/bert-for-joint-intent-classification-and-slot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3"/>
              </a:rPr>
              <a:t>https://github.com/MahmoudWahdan/dialog-nlu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4"/>
              </a:rPr>
              <a:t>https://chsasank.com/spoken-language-understanding.html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5"/>
              </a:rPr>
              <a:t>https://www.kaggle.com/siddhadev/ms-cntk-atis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6"/>
              </a:rPr>
              <a:t>http://nlpprogress.com/english/intent_detection_slot_filling.html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7"/>
              </a:rPr>
              <a:t>https://github.com/clab/fast_align#input-format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8"/>
              </a:rPr>
              <a:t>https://www.aclweb.org/anthology/P18-1143.pdf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9"/>
              </a:rPr>
              <a:t>https://github.com/ai-ml-rnd-experiments/COMTIC/tree/main/CoMTIC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10"/>
              </a:rPr>
              <a:t>https://machinelearningmastery.com/best-practices-document-classification-deep-learning/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11"/>
              </a:rPr>
              <a:t>http://www.amitavadas.com/Code-Mixing.html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 u="sng">
                <a:solidFill>
                  <a:schemeClr val="hlink"/>
                </a:solidFill>
                <a:hlinkClick r:id="rId12"/>
              </a:rPr>
              <a:t>https://machinelearningmastery.com/tutorial-first-neural-network-python-keras/</a:t>
            </a:r>
            <a:endParaRPr b="1">
              <a:solidFill>
                <a:srgbClr val="0E4094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AutoNum type="arabicPeriod"/>
            </a:pPr>
            <a:r>
              <a:rPr b="1" lang="en-IN">
                <a:solidFill>
                  <a:srgbClr val="0E4094"/>
                </a:solidFill>
              </a:rPr>
              <a:t>https://machinelearningmastery.com/crash-course-recurrent-neural-networks-deep-learning/</a:t>
            </a:r>
            <a:endParaRPr b="1">
              <a:solidFill>
                <a:srgbClr val="0E409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</a:endParaRPr>
          </a:p>
        </p:txBody>
      </p:sp>
      <p:sp>
        <p:nvSpPr>
          <p:cNvPr id="202" name="Google Shape;202;ge263329eed_2_44"/>
          <p:cNvSpPr txBox="1"/>
          <p:nvPr/>
        </p:nvSpPr>
        <p:spPr>
          <a:xfrm>
            <a:off x="649925" y="750800"/>
            <a:ext cx="1088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rgbClr val="0E4094"/>
                </a:solidFill>
              </a:rPr>
              <a:t>References:</a:t>
            </a:r>
            <a:endParaRPr b="1" sz="2900">
              <a:solidFill>
                <a:srgbClr val="0E4094"/>
              </a:solidFill>
            </a:endParaRPr>
          </a:p>
        </p:txBody>
      </p:sp>
      <p:sp>
        <p:nvSpPr>
          <p:cNvPr id="203" name="Google Shape;203;ge263329eed_2_44"/>
          <p:cNvSpPr txBox="1"/>
          <p:nvPr/>
        </p:nvSpPr>
        <p:spPr>
          <a:xfrm>
            <a:off x="2669925" y="6466925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ge263329eed_2_44"/>
          <p:cNvSpPr txBox="1"/>
          <p:nvPr/>
        </p:nvSpPr>
        <p:spPr>
          <a:xfrm>
            <a:off x="2792400" y="619750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2019-04-12T08:37:01Z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