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1309-762F-4CF8-86F7-CD4D78D96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TalkingData mobile user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CD918-77F2-4EC0-92C9-50E4F7900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Kaggle Competition Analysis and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764B7-1155-47FE-AAA8-466E7C12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A7B08-2128-4A56-B049-535B73B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/>
              <a:t>Mobile app analytics and advertising</a:t>
            </a:r>
          </a:p>
          <a:p>
            <a:pPr lvl="1"/>
            <a:r>
              <a:rPr lang="en-AU" sz="1800" dirty="0"/>
              <a:t>Embedded 120,000 apps</a:t>
            </a:r>
          </a:p>
          <a:p>
            <a:pPr lvl="1"/>
            <a:r>
              <a:rPr lang="en-AU" sz="1800" dirty="0"/>
              <a:t>In 70% of China’s 500m mobile devices</a:t>
            </a:r>
          </a:p>
          <a:p>
            <a:endParaRPr lang="en-AU" sz="2000" dirty="0"/>
          </a:p>
          <a:p>
            <a:r>
              <a:rPr lang="en-AU" sz="2000" dirty="0"/>
              <a:t>Predict age and gender based on</a:t>
            </a:r>
          </a:p>
          <a:p>
            <a:pPr lvl="1"/>
            <a:r>
              <a:rPr lang="en-AU" sz="1800" dirty="0"/>
              <a:t>App usage</a:t>
            </a:r>
          </a:p>
          <a:p>
            <a:pPr lvl="2"/>
            <a:r>
              <a:rPr lang="en-AU" sz="1600" dirty="0"/>
              <a:t>931 categories</a:t>
            </a:r>
          </a:p>
          <a:p>
            <a:pPr lvl="1"/>
            <a:r>
              <a:rPr lang="en-AU" sz="1800" dirty="0"/>
              <a:t>Device location</a:t>
            </a:r>
          </a:p>
          <a:p>
            <a:pPr lvl="2"/>
            <a:r>
              <a:rPr lang="en-AU" sz="1600" dirty="0"/>
              <a:t>Latitude &amp; longitude</a:t>
            </a:r>
          </a:p>
          <a:p>
            <a:pPr lvl="1"/>
            <a:r>
              <a:rPr lang="en-AU" sz="1800" dirty="0"/>
              <a:t>Brand &amp; model</a:t>
            </a:r>
          </a:p>
          <a:p>
            <a:pPr lvl="1"/>
            <a:endParaRPr lang="en-AU" sz="1800" dirty="0"/>
          </a:p>
          <a:p>
            <a:r>
              <a:rPr lang="en-AU" sz="2000" dirty="0"/>
              <a:t>$25k prize money</a:t>
            </a:r>
          </a:p>
          <a:p>
            <a:pPr lvl="1"/>
            <a:r>
              <a:rPr lang="en-AU" sz="1800" dirty="0"/>
              <a:t>1,689 teams entered</a:t>
            </a:r>
          </a:p>
          <a:p>
            <a:pPr lvl="1"/>
            <a:endParaRPr lang="en-AU" sz="1800" dirty="0"/>
          </a:p>
          <a:p>
            <a:pPr lvl="1"/>
            <a:endParaRPr lang="en-US" sz="1800" dirty="0"/>
          </a:p>
        </p:txBody>
      </p:sp>
      <p:pic>
        <p:nvPicPr>
          <p:cNvPr id="1028" name="Picture 4" descr="Image result for talkingdata logo transparent">
            <a:extLst>
              <a:ext uri="{FF2B5EF4-FFF2-40B4-BE49-F238E27FC236}">
                <a16:creationId xmlns:a16="http://schemas.microsoft.com/office/drawing/2014/main" id="{5B5D82CD-D280-4388-B89E-3AB705F0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kaggle.io/svf/306790/8c639ea113990faeffe9dc5ea0e50b0b/__results___files/__results___4_1.png">
            <a:extLst>
              <a:ext uri="{FF2B5EF4-FFF2-40B4-BE49-F238E27FC236}">
                <a16:creationId xmlns:a16="http://schemas.microsoft.com/office/drawing/2014/main" id="{A2BFE822-A642-4030-AB4B-23E8A42B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607" y="2319251"/>
            <a:ext cx="2761871" cy="1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kaggle.io/svf/306790/8c639ea113990faeffe9dc5ea0e50b0b/__results___files/__results___6_1.png">
            <a:extLst>
              <a:ext uri="{FF2B5EF4-FFF2-40B4-BE49-F238E27FC236}">
                <a16:creationId xmlns:a16="http://schemas.microsoft.com/office/drawing/2014/main" id="{6A496449-847B-4F51-93E9-62C1971E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9" y="2319251"/>
            <a:ext cx="2538539" cy="188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kaggle.io/svf/294240/308b09ed0536b888e3fc973f6d4ead1b/__results___files/__results___8_0.png">
            <a:extLst>
              <a:ext uri="{FF2B5EF4-FFF2-40B4-BE49-F238E27FC236}">
                <a16:creationId xmlns:a16="http://schemas.microsoft.com/office/drawing/2014/main" id="{F70D791D-CD04-4505-9653-956EAD742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/>
          <a:stretch/>
        </p:blipFill>
        <p:spPr bwMode="auto">
          <a:xfrm>
            <a:off x="9243319" y="4331313"/>
            <a:ext cx="2538539" cy="21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kaggle.io/svf/305759/daa5fb3ddd10df5a19dd2057f24c225b/__results___files/figure-html/unnamed-chunk-1-1.png">
            <a:extLst>
              <a:ext uri="{FF2B5EF4-FFF2-40B4-BE49-F238E27FC236}">
                <a16:creationId xmlns:a16="http://schemas.microsoft.com/office/drawing/2014/main" id="{0B90592D-709E-4C1A-B0D1-C4089D8EC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5"/>
          <a:stretch/>
        </p:blipFill>
        <p:spPr bwMode="auto">
          <a:xfrm>
            <a:off x="6209607" y="4340476"/>
            <a:ext cx="2761871" cy="23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764B7-1155-47FE-AAA8-466E7C12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A7B08-2128-4A56-B049-535B73B9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000" dirty="0"/>
              <a:t>Provided Data</a:t>
            </a:r>
          </a:p>
          <a:p>
            <a:pPr lvl="1"/>
            <a:r>
              <a:rPr lang="en-AU" sz="1800" dirty="0"/>
              <a:t>Training Data: 74,645 devices</a:t>
            </a:r>
          </a:p>
          <a:p>
            <a:pPr lvl="1"/>
            <a:r>
              <a:rPr lang="en-AU" sz="1800" dirty="0"/>
              <a:t>Test Data: 112,071 devices (no age/gender)</a:t>
            </a:r>
          </a:p>
          <a:p>
            <a:endParaRPr lang="en-AU" sz="2000" dirty="0"/>
          </a:p>
          <a:p>
            <a:r>
              <a:rPr lang="en-AU" sz="2000" dirty="0"/>
              <a:t>Evaluation</a:t>
            </a:r>
          </a:p>
          <a:p>
            <a:pPr lvl="1"/>
            <a:r>
              <a:rPr lang="en-AU" sz="1800" dirty="0"/>
              <a:t>Submit probability for each gender/age class</a:t>
            </a:r>
          </a:p>
          <a:p>
            <a:pPr lvl="1"/>
            <a:r>
              <a:rPr lang="en-AU" sz="1800" dirty="0"/>
              <a:t>Multi-class logarithmic loss</a:t>
            </a:r>
          </a:p>
          <a:p>
            <a:pPr lvl="1"/>
            <a:r>
              <a:rPr lang="en-AU" sz="1800" dirty="0"/>
              <a:t>Public leader board during competition</a:t>
            </a:r>
          </a:p>
          <a:p>
            <a:pPr lvl="1"/>
            <a:r>
              <a:rPr lang="en-AU" sz="1800" dirty="0"/>
              <a:t>Private leader board for final prizes</a:t>
            </a:r>
          </a:p>
          <a:p>
            <a:pPr lvl="1"/>
            <a:endParaRPr lang="en-AU" sz="1800" dirty="0"/>
          </a:p>
          <a:p>
            <a:r>
              <a:rPr lang="en-AU" sz="2000" dirty="0"/>
              <a:t>Approaches</a:t>
            </a:r>
          </a:p>
          <a:p>
            <a:pPr lvl="1"/>
            <a:r>
              <a:rPr lang="en-AU" sz="1800" dirty="0"/>
              <a:t>Neural Networks</a:t>
            </a:r>
          </a:p>
          <a:p>
            <a:pPr lvl="1"/>
            <a:r>
              <a:rPr lang="en-AU" sz="1800" dirty="0"/>
              <a:t>Logistic Regression</a:t>
            </a:r>
          </a:p>
          <a:p>
            <a:pPr lvl="1"/>
            <a:r>
              <a:rPr lang="en-AU" sz="1800" dirty="0" err="1"/>
              <a:t>XGBoost</a:t>
            </a:r>
            <a:r>
              <a:rPr lang="en-AU" sz="1800" dirty="0"/>
              <a:t> </a:t>
            </a:r>
          </a:p>
          <a:p>
            <a:pPr lvl="1"/>
            <a:endParaRPr lang="en-AU" sz="1800" dirty="0"/>
          </a:p>
          <a:p>
            <a:endParaRPr lang="en-AU" sz="2000" dirty="0"/>
          </a:p>
          <a:p>
            <a:pPr lvl="1"/>
            <a:endParaRPr lang="en-US" sz="1800" dirty="0"/>
          </a:p>
        </p:txBody>
      </p:sp>
      <p:pic>
        <p:nvPicPr>
          <p:cNvPr id="1028" name="Picture 4" descr="Image result for talkingdata logo transparent">
            <a:extLst>
              <a:ext uri="{FF2B5EF4-FFF2-40B4-BE49-F238E27FC236}">
                <a16:creationId xmlns:a16="http://schemas.microsoft.com/office/drawing/2014/main" id="{5B5D82CD-D280-4388-B89E-3AB705F04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537773-AB38-4B22-B30F-01FC0F29A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17"/>
          <a:stretch/>
        </p:blipFill>
        <p:spPr>
          <a:xfrm>
            <a:off x="7287112" y="2194560"/>
            <a:ext cx="2723175" cy="3724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F3724-E51C-4B43-85A0-7F8850E21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86"/>
          <a:stretch/>
        </p:blipFill>
        <p:spPr>
          <a:xfrm>
            <a:off x="10010287" y="2194560"/>
            <a:ext cx="1716343" cy="37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534-80EF-44BF-A8B7-7452538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Leakage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C220-5A08-4308-9400-27278D43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14375" indent="0" algn="ctr">
              <a:buNone/>
            </a:pPr>
            <a:r>
              <a:rPr lang="en-AU" sz="1800" dirty="0"/>
              <a:t>“the creation of unexpected additional information in the training data, allowing a model or machine learning algorithm to make unrealistically good predictions”</a:t>
            </a:r>
            <a:r>
              <a:rPr lang="en-AU" sz="1800" baseline="30000" dirty="0"/>
              <a:t>1</a:t>
            </a:r>
          </a:p>
          <a:p>
            <a:endParaRPr lang="en-AU" sz="1800" dirty="0"/>
          </a:p>
          <a:p>
            <a:r>
              <a:rPr lang="en-AU" sz="1800" dirty="0"/>
              <a:t>Data leakage in training set</a:t>
            </a:r>
          </a:p>
          <a:p>
            <a:pPr lvl="1"/>
            <a:r>
              <a:rPr lang="en-AU" sz="1600" dirty="0"/>
              <a:t>Individuals had multiple user IDs</a:t>
            </a:r>
          </a:p>
          <a:p>
            <a:pPr lvl="1"/>
            <a:r>
              <a:rPr lang="en-AU" sz="1600" dirty="0"/>
              <a:t>Same user in both training and test data sets</a:t>
            </a:r>
          </a:p>
          <a:p>
            <a:pPr lvl="1"/>
            <a:r>
              <a:rPr lang="en-AU" sz="1600" dirty="0"/>
              <a:t>Duplicate IDs were grouped together</a:t>
            </a:r>
          </a:p>
          <a:p>
            <a:r>
              <a:rPr lang="en-AU" sz="1800" dirty="0"/>
              <a:t>Flagged by one contestant</a:t>
            </a:r>
          </a:p>
          <a:p>
            <a:pPr lvl="1"/>
            <a:r>
              <a:rPr lang="en-AU" sz="1600" dirty="0"/>
              <a:t>Cross-validation showed significantly difference between folds</a:t>
            </a:r>
          </a:p>
          <a:p>
            <a:pPr lvl="1"/>
            <a:r>
              <a:rPr lang="en-AU" sz="1600" dirty="0"/>
              <a:t>Competition was not changed</a:t>
            </a:r>
          </a:p>
          <a:p>
            <a:pPr lvl="1"/>
            <a:r>
              <a:rPr lang="en-AU" sz="1600" dirty="0"/>
              <a:t>Leakage was allowed to be exploited</a:t>
            </a:r>
          </a:p>
          <a:p>
            <a:r>
              <a:rPr lang="en-AU" sz="1800" dirty="0"/>
              <a:t>Proposing Data Leakage prize</a:t>
            </a:r>
          </a:p>
          <a:p>
            <a:pPr lvl="1"/>
            <a:r>
              <a:rPr lang="en-AU" sz="1600" dirty="0"/>
              <a:t>20% to first person to find</a:t>
            </a:r>
            <a:endParaRPr lang="en-US" sz="1600" dirty="0"/>
          </a:p>
        </p:txBody>
      </p:sp>
      <p:pic>
        <p:nvPicPr>
          <p:cNvPr id="4" name="Picture 4" descr="Image result for talkingdata logo transparent">
            <a:extLst>
              <a:ext uri="{FF2B5EF4-FFF2-40B4-BE49-F238E27FC236}">
                <a16:creationId xmlns:a16="http://schemas.microsoft.com/office/drawing/2014/main" id="{C9A41E3E-AAD6-469B-A30E-3C7433EE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05269"/>
            <a:ext cx="28575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B508B-A211-4B1E-9467-3FBE561052E3}"/>
              </a:ext>
            </a:extLst>
          </p:cNvPr>
          <p:cNvSpPr txBox="1"/>
          <p:nvPr/>
        </p:nvSpPr>
        <p:spPr>
          <a:xfrm>
            <a:off x="501069" y="6355844"/>
            <a:ext cx="367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aseline="30000" dirty="0"/>
              <a:t>1</a:t>
            </a:r>
            <a:r>
              <a:rPr lang="en-AU" sz="1400" dirty="0"/>
              <a:t>https://www.kaggle.com/wiki/Leakage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5259A-2CA5-479A-892C-57FB9863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82" y="2863453"/>
            <a:ext cx="3646936" cy="380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5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</TotalTime>
  <Words>193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TalkingData mobile user demographics</vt:lpstr>
      <vt:lpstr>Overview</vt:lpstr>
      <vt:lpstr>Competition</vt:lpstr>
      <vt:lpstr>Data Leakage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TalkingData mobile user demographics</dc:title>
  <dc:creator>Michael Stone</dc:creator>
  <cp:lastModifiedBy>Michael Stone</cp:lastModifiedBy>
  <cp:revision>9</cp:revision>
  <dcterms:created xsi:type="dcterms:W3CDTF">2017-07-16T03:04:35Z</dcterms:created>
  <dcterms:modified xsi:type="dcterms:W3CDTF">2017-07-17T09:54:21Z</dcterms:modified>
</cp:coreProperties>
</file>